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53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02B6F-204D-4CB0-9E0D-E3C73D79E8D4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D3BF9-6398-4CDC-9428-AF90BB4CB43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375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A1BAC-12DA-0F08-2444-E0437BFB5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3425CF3-68C4-D038-A953-EA135F24D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80F08FE-B96F-15BE-D0F8-386A7D1F6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7259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074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170480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9592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229015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721641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1338332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69956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828265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86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3213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0269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15276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svg"/><Relationship Id="rId27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50B28-1BED-C77E-7F05-03FE60CA8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15FB403-E4C2-58E5-2914-344CF3001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びわ湖自然学習 びわ湖満喫プラン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0B72D-5FFD-D064-C692-53BA56D49DBE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293546DE-0A49-D2E0-6AA1-E334B7EBE56B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00B79BDF-8775-B98C-9E1D-AB06166D450C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86D8D78A-AEE5-3342-0F20-3B77D85616CB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06006B9E-E5BC-87C7-956D-25665202FDF9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8C8EB023-7F45-2B70-1B70-51055D040F73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C804E654-BA69-E434-6827-C3846A2BCEB5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D9AF895-C284-268B-8DEB-8C888523805B}"/>
              </a:ext>
            </a:extLst>
          </p:cNvPr>
          <p:cNvSpPr txBox="1"/>
          <p:nvPr/>
        </p:nvSpPr>
        <p:spPr>
          <a:xfrm>
            <a:off x="2400567" y="1141123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053F1900-996F-3E54-E93F-3324A1BB64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EFBE2DA-18D2-FA44-407D-684FE1186268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B160D94A-1E92-3F50-0DC8-03B79BDEB9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239452FC-D18D-01EB-D109-C353FEA74C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993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3CDBC6AB-8AD1-1F08-C45C-9BBE9DF383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928" y="1198290"/>
            <a:ext cx="296093" cy="296093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F3C3650F-26D9-82A9-C23D-72F31A369C1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8" y="1198290"/>
            <a:ext cx="295468" cy="296093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5173A9DC-8ED6-F6A4-F092-1AAC054F410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486" y="1198290"/>
            <a:ext cx="296093" cy="296093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0157DF62-8FDA-A476-45CC-655228151D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573" y="1198290"/>
            <a:ext cx="296093" cy="296093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05BC680C-954C-D8AF-2425-32D878392F8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659" y="1198290"/>
            <a:ext cx="296093" cy="296093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4EA516E2-F048-29D4-ECEA-8E904BC440F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748" y="1198290"/>
            <a:ext cx="295468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73BB6B2E-8371-85AB-39B1-90F8E456936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205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C3A41363-661B-0287-AD04-C3965C21FF8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291" y="1198290"/>
            <a:ext cx="296093" cy="296093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EF80A514-C6AC-AF19-35EF-965C93FA5CA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380" y="1198290"/>
            <a:ext cx="295468" cy="296093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9244EE7B-C698-243A-9301-36C068BF26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1838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8D00F40-141F-7831-F4F1-889DB91DC14C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びわ湖の環境保全について調べてみる。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地域と現地の環境についての課題や取組について調べてみる。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1AB323AE-6D09-7E09-118D-4D82C4FC5145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びわ湖で人気のウォータースポーツを通して協力する力を学ぶ。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8561F637-1A10-A266-9BA1-09D1A1311075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環境保全について自分の意見をまとめる。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B67E5D0-9B59-2BC8-CA63-8A72AE11E320}"/>
              </a:ext>
            </a:extLst>
          </p:cNvPr>
          <p:cNvGrpSpPr/>
          <p:nvPr/>
        </p:nvGrpSpPr>
        <p:grpSpPr>
          <a:xfrm>
            <a:off x="2839523" y="5615318"/>
            <a:ext cx="6726919" cy="617840"/>
            <a:chOff x="321177" y="5870744"/>
            <a:chExt cx="9338540" cy="630999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CBD8A97E-FE22-8125-57EA-A5875690F496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4"/>
              <a:ext cx="9338540" cy="630999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ご到着に合わせて、スケジュールを作成いたします。お気軽にご相談ください。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※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午後からの実施も可能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ウォータースポーツのため、雨天決行いたします。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BSC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での昼食も可能</a:t>
              </a:r>
              <a:b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</a:b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（別途料金：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BBQ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大会／蓬莱手打ちうどん作り／カレー作り体験）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雨天時の昼食：部屋等の食事場所を用意可能</a:t>
              </a: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1FA66CFB-F760-A109-B964-F1D9BD6A172E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AA65A048-37F8-6016-7BFA-8C0D5C4DCE9B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085414B6-EC31-5FB8-390E-73C8762E2F03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151E61E6-E5BF-CB2C-CD6C-ABB031B727D1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A76FCC58-26DC-9F86-08AF-300D80B85C5F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8B993881-05C9-E1F3-B272-E59F0B45C93F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F60A1292-04F3-541D-5EBF-9CAEF1E8E5E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2168" y="1203993"/>
            <a:ext cx="263927" cy="264369"/>
          </a:xfrm>
          <a:prstGeom prst="rect">
            <a:avLst/>
          </a:prstGeom>
        </p:spPr>
      </p:pic>
      <p:sp>
        <p:nvSpPr>
          <p:cNvPr id="77" name="コンテンツ プレースホルダー 8">
            <a:extLst>
              <a:ext uri="{FF2B5EF4-FFF2-40B4-BE49-F238E27FC236}">
                <a16:creationId xmlns:a16="http://schemas.microsoft.com/office/drawing/2014/main" id="{F1173611-D8D7-0613-A134-F91855E2EC52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8F520F1D-842F-B283-6786-FB5F456C695A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コンテンツ プレースホルダー 8">
            <a:extLst>
              <a:ext uri="{FF2B5EF4-FFF2-40B4-BE49-F238E27FC236}">
                <a16:creationId xmlns:a16="http://schemas.microsoft.com/office/drawing/2014/main" id="{1419AAA3-BDF8-64E0-6B71-5B958A21168C}"/>
              </a:ext>
            </a:extLst>
          </p:cNvPr>
          <p:cNvSpPr txBox="1">
            <a:spLocks/>
          </p:cNvSpPr>
          <p:nvPr/>
        </p:nvSpPr>
        <p:spPr>
          <a:xfrm>
            <a:off x="357819" y="2772954"/>
            <a:ext cx="2426672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t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びわ湖自然体験学習を通して、</a:t>
            </a:r>
            <a:r>
              <a:rPr lang="en-US" altLang="ja-JP" sz="1077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について学びます。各テーマについてのお話も可能です。</a:t>
            </a:r>
          </a:p>
        </p:txBody>
      </p: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B718C46E-A7CA-2052-922A-A1A90FEA6C9F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34C42CA6-5368-8116-193A-09282BC2453D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0AFA0CA5-3694-E1B4-FDFA-04B0B99D1BC6}"/>
              </a:ext>
            </a:extLst>
          </p:cNvPr>
          <p:cNvCxnSpPr>
            <a:cxnSpLocks/>
          </p:cNvCxnSpPr>
          <p:nvPr/>
        </p:nvCxnSpPr>
        <p:spPr>
          <a:xfrm>
            <a:off x="421044" y="347990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コンテンツ プレースホルダー 8">
            <a:extLst>
              <a:ext uri="{FF2B5EF4-FFF2-40B4-BE49-F238E27FC236}">
                <a16:creationId xmlns:a16="http://schemas.microsoft.com/office/drawing/2014/main" id="{3A21FF58-D9CB-4F5A-C273-ED07933A1250}"/>
              </a:ext>
            </a:extLst>
          </p:cNvPr>
          <p:cNvSpPr txBox="1">
            <a:spLocks/>
          </p:cNvSpPr>
          <p:nvPr/>
        </p:nvSpPr>
        <p:spPr>
          <a:xfrm>
            <a:off x="357819" y="3481866"/>
            <a:ext cx="2382401" cy="53830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生徒たち一人ひとりの“できた”という「達成感」を味わえます。</a:t>
            </a:r>
          </a:p>
        </p:txBody>
      </p:sp>
      <p:sp>
        <p:nvSpPr>
          <p:cNvPr id="84" name="コンテンツ プレースホルダー 8">
            <a:extLst>
              <a:ext uri="{FF2B5EF4-FFF2-40B4-BE49-F238E27FC236}">
                <a16:creationId xmlns:a16="http://schemas.microsoft.com/office/drawing/2014/main" id="{43D99E1D-254A-2F85-1186-C23873479190}"/>
              </a:ext>
            </a:extLst>
          </p:cNvPr>
          <p:cNvSpPr txBox="1">
            <a:spLocks/>
          </p:cNvSpPr>
          <p:nvPr/>
        </p:nvSpPr>
        <p:spPr>
          <a:xfrm>
            <a:off x="357819" y="4052585"/>
            <a:ext cx="2382401" cy="57204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共通体験を通じて仲間と「絆、団結力」を深めます。</a:t>
            </a:r>
          </a:p>
        </p:txBody>
      </p:sp>
      <p:sp>
        <p:nvSpPr>
          <p:cNvPr id="85" name="コンテンツ プレースホルダー 8">
            <a:extLst>
              <a:ext uri="{FF2B5EF4-FFF2-40B4-BE49-F238E27FC236}">
                <a16:creationId xmlns:a16="http://schemas.microsoft.com/office/drawing/2014/main" id="{5652BC6A-7CCD-E17E-46A9-46690984186D}"/>
              </a:ext>
            </a:extLst>
          </p:cNvPr>
          <p:cNvSpPr txBox="1">
            <a:spLocks/>
          </p:cNvSpPr>
          <p:nvPr/>
        </p:nvSpPr>
        <p:spPr>
          <a:xfrm>
            <a:off x="357820" y="4664256"/>
            <a:ext cx="2424717" cy="59923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社会生活で大切なルールや自分と周りの身を守る「判断行動力」を養います。</a:t>
            </a:r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62722E95-A48C-D60C-1272-C861BAC83AEB}"/>
              </a:ext>
            </a:extLst>
          </p:cNvPr>
          <p:cNvCxnSpPr>
            <a:cxnSpLocks/>
          </p:cNvCxnSpPr>
          <p:nvPr/>
        </p:nvCxnSpPr>
        <p:spPr>
          <a:xfrm>
            <a:off x="421044" y="4036378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996C1013-72B8-0103-4E3A-44A0312CAEDF}"/>
              </a:ext>
            </a:extLst>
          </p:cNvPr>
          <p:cNvCxnSpPr>
            <a:cxnSpLocks/>
          </p:cNvCxnSpPr>
          <p:nvPr/>
        </p:nvCxnSpPr>
        <p:spPr>
          <a:xfrm>
            <a:off x="421044" y="463689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E68A964-B650-3A53-DF9E-843B693D6F20}"/>
              </a:ext>
            </a:extLst>
          </p:cNvPr>
          <p:cNvSpPr txBox="1"/>
          <p:nvPr/>
        </p:nvSpPr>
        <p:spPr>
          <a:xfrm>
            <a:off x="353767" y="5329610"/>
            <a:ext cx="2395958" cy="954806"/>
          </a:xfrm>
          <a:custGeom>
            <a:avLst/>
            <a:gdLst>
              <a:gd name="connsiteX0" fmla="*/ 53810 w 2446988"/>
              <a:gd name="connsiteY0" fmla="*/ 0 h 975142"/>
              <a:gd name="connsiteX1" fmla="*/ 2393178 w 2446988"/>
              <a:gd name="connsiteY1" fmla="*/ 0 h 975142"/>
              <a:gd name="connsiteX2" fmla="*/ 2446988 w 2446988"/>
              <a:gd name="connsiteY2" fmla="*/ 53810 h 975142"/>
              <a:gd name="connsiteX3" fmla="*/ 2446988 w 2446988"/>
              <a:gd name="connsiteY3" fmla="*/ 103910 h 975142"/>
              <a:gd name="connsiteX4" fmla="*/ 2446988 w 2446988"/>
              <a:gd name="connsiteY4" fmla="*/ 871232 h 975142"/>
              <a:gd name="connsiteX5" fmla="*/ 2446988 w 2446988"/>
              <a:gd name="connsiteY5" fmla="*/ 921332 h 975142"/>
              <a:gd name="connsiteX6" fmla="*/ 2393178 w 2446988"/>
              <a:gd name="connsiteY6" fmla="*/ 975142 h 975142"/>
              <a:gd name="connsiteX7" fmla="*/ 53810 w 2446988"/>
              <a:gd name="connsiteY7" fmla="*/ 975142 h 975142"/>
              <a:gd name="connsiteX8" fmla="*/ 0 w 2446988"/>
              <a:gd name="connsiteY8" fmla="*/ 921332 h 975142"/>
              <a:gd name="connsiteX9" fmla="*/ 0 w 2446988"/>
              <a:gd name="connsiteY9" fmla="*/ 871232 h 975142"/>
              <a:gd name="connsiteX10" fmla="*/ 0 w 2446988"/>
              <a:gd name="connsiteY10" fmla="*/ 103910 h 975142"/>
              <a:gd name="connsiteX11" fmla="*/ 0 w 2446988"/>
              <a:gd name="connsiteY11" fmla="*/ 53810 h 975142"/>
              <a:gd name="connsiteX12" fmla="*/ 53810 w 2446988"/>
              <a:gd name="connsiteY12" fmla="*/ 0 h 97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46988" h="975142">
                <a:moveTo>
                  <a:pt x="53810" y="0"/>
                </a:moveTo>
                <a:lnTo>
                  <a:pt x="2393178" y="0"/>
                </a:lnTo>
                <a:cubicBezTo>
                  <a:pt x="2422896" y="0"/>
                  <a:pt x="2446988" y="24092"/>
                  <a:pt x="2446988" y="53810"/>
                </a:cubicBezTo>
                <a:lnTo>
                  <a:pt x="2446988" y="103910"/>
                </a:lnTo>
                <a:lnTo>
                  <a:pt x="2446988" y="871232"/>
                </a:lnTo>
                <a:lnTo>
                  <a:pt x="2446988" y="921332"/>
                </a:lnTo>
                <a:cubicBezTo>
                  <a:pt x="2446988" y="951050"/>
                  <a:pt x="2422896" y="975142"/>
                  <a:pt x="2393178" y="975142"/>
                </a:cubicBezTo>
                <a:lnTo>
                  <a:pt x="53810" y="975142"/>
                </a:lnTo>
                <a:cubicBezTo>
                  <a:pt x="24092" y="975142"/>
                  <a:pt x="0" y="951050"/>
                  <a:pt x="0" y="921332"/>
                </a:cubicBezTo>
                <a:lnTo>
                  <a:pt x="0" y="871232"/>
                </a:lnTo>
                <a:lnTo>
                  <a:pt x="0" y="103910"/>
                </a:lnTo>
                <a:lnTo>
                  <a:pt x="0" y="53810"/>
                </a:lnTo>
                <a:cubicBezTo>
                  <a:pt x="0" y="24092"/>
                  <a:pt x="24092" y="0"/>
                  <a:pt x="53810" y="0"/>
                </a:cubicBezTo>
                <a:close/>
              </a:path>
            </a:pathLst>
          </a:cu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35249" rIns="35249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BSC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ウォータースポーツセンター</a:t>
            </a:r>
            <a:endParaRPr lang="en-US" altLang="ja-JP" sz="832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住所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：大津市南船路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4-1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077-592-0127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077-592-1531 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http://bsc-int.co.jp/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endParaRPr lang="ja-JP" altLang="en-US" sz="832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2" name="グラフィックス 91" descr="考え 枠線">
            <a:extLst>
              <a:ext uri="{FF2B5EF4-FFF2-40B4-BE49-F238E27FC236}">
                <a16:creationId xmlns:a16="http://schemas.microsoft.com/office/drawing/2014/main" id="{4770B633-433E-7788-CCB1-DC1371B92F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58565" y="4752472"/>
            <a:ext cx="422805" cy="422805"/>
          </a:xfrm>
          <a:prstGeom prst="rect">
            <a:avLst/>
          </a:prstGeo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C67E5119-CBDC-748E-B90E-DE10A8596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20</a:t>
            </a:r>
            <a:endParaRPr lang="ja-JP" altLang="en-US" sz="1567" dirty="0"/>
          </a:p>
        </p:txBody>
      </p:sp>
      <p:sp>
        <p:nvSpPr>
          <p:cNvPr id="25" name="コンテンツ プレースホルダー 24">
            <a:extLst>
              <a:ext uri="{FF2B5EF4-FFF2-40B4-BE49-F238E27FC236}">
                <a16:creationId xmlns:a16="http://schemas.microsoft.com/office/drawing/2014/main" id="{354FF226-8CAD-7A2B-4952-E35617926BA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pPr>
              <a:lnSpc>
                <a:spcPct val="114000"/>
              </a:lnSpc>
              <a:tabLst>
                <a:tab pos="1313457" algn="l"/>
              </a:tabLst>
              <a:defRPr/>
            </a:pPr>
            <a:r>
              <a:rPr kumimoji="0" lang="ja-JP" altLang="en-US" sz="1175" dirty="0">
                <a:solidFill>
                  <a:prstClr val="black"/>
                </a:solidFill>
                <a:latin typeface="Meiryo UI"/>
                <a:ea typeface="Meiryo UI"/>
              </a:rPr>
              <a:t>びわ湖比良山のふもと、水と緑あふれる蓬莱（ほうらい）の雄大な自然のなかでカヤック体験に、クラス対抗カヤックリレー、ヨット乗船体験を加えたプランです。一人ひとりの達成感、共通体験を通じて仲間と深める絆、団結力、社会生活で大切なルールや、自分と周りの身を守る判断行動力を養うプログラムです。</a:t>
            </a:r>
          </a:p>
        </p:txBody>
      </p:sp>
      <p:pic>
        <p:nvPicPr>
          <p:cNvPr id="8" name="図 7" descr="ロゴ&#10;&#10;自動的に生成された説明">
            <a:extLst>
              <a:ext uri="{FF2B5EF4-FFF2-40B4-BE49-F238E27FC236}">
                <a16:creationId xmlns:a16="http://schemas.microsoft.com/office/drawing/2014/main" id="{596ECA14-28CE-B20B-933D-B2353506ED7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2162" y="1203993"/>
            <a:ext cx="264369" cy="26436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EA4472B-89EB-F3D9-7767-9C2CFE5E8F8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9922" y="1203993"/>
            <a:ext cx="263927" cy="264369"/>
          </a:xfrm>
          <a:prstGeom prst="rect">
            <a:avLst/>
          </a:prstGeom>
        </p:spPr>
      </p:pic>
      <p:graphicFrame>
        <p:nvGraphicFramePr>
          <p:cNvPr id="17" name="表 16">
            <a:extLst>
              <a:ext uri="{FF2B5EF4-FFF2-40B4-BE49-F238E27FC236}">
                <a16:creationId xmlns:a16="http://schemas.microsoft.com/office/drawing/2014/main" id="{D8E9807E-99E5-6718-7D15-A5854AC0D42F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276240"/>
          <a:ext cx="6705063" cy="130422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びわ湖・蓬莱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3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12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月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30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42299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濡れても良い服装と履き物</a:t>
                      </a:r>
                      <a:endParaRPr kumimoji="1" lang="en-US" altLang="ja-JP" sz="8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（体操服・サンダル等）</a:t>
                      </a:r>
                      <a:br>
                        <a:rPr lang="ja-JP" altLang="en-US" sz="800" dirty="0">
                          <a:latin typeface="+mn-ea"/>
                          <a:ea typeface="+mn-ea"/>
                        </a:rPr>
                      </a:br>
                      <a:r>
                        <a:rPr kumimoji="1" lang="ja-JP" altLang="en-US" sz="800" b="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ライフジャケットは貸出</a:t>
                      </a:r>
                      <a:endParaRPr lang="ja-JP" altLang="en-US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5FFF9EC-ED92-690B-8664-1A9E5DCE2977}"/>
              </a:ext>
            </a:extLst>
          </p:cNvPr>
          <p:cNvCxnSpPr>
            <a:cxnSpLocks/>
          </p:cNvCxnSpPr>
          <p:nvPr/>
        </p:nvCxnSpPr>
        <p:spPr>
          <a:xfrm>
            <a:off x="4978661" y="2877151"/>
            <a:ext cx="0" cy="130422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7B23535A-9B6F-D487-B1CB-05CDF0011CDB}"/>
              </a:ext>
            </a:extLst>
          </p:cNvPr>
          <p:cNvCxnSpPr>
            <a:cxnSpLocks/>
          </p:cNvCxnSpPr>
          <p:nvPr/>
        </p:nvCxnSpPr>
        <p:spPr>
          <a:xfrm>
            <a:off x="7295840" y="2877151"/>
            <a:ext cx="0" cy="130422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二等辺三角形 26">
            <a:extLst>
              <a:ext uri="{FF2B5EF4-FFF2-40B4-BE49-F238E27FC236}">
                <a16:creationId xmlns:a16="http://schemas.microsoft.com/office/drawing/2014/main" id="{77BB3782-9560-7CED-D926-89BE228A6A58}"/>
              </a:ext>
            </a:extLst>
          </p:cNvPr>
          <p:cNvSpPr/>
          <p:nvPr/>
        </p:nvSpPr>
        <p:spPr>
          <a:xfrm rot="5400000">
            <a:off x="4920593" y="3455727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28" name="二等辺三角形 27">
            <a:extLst>
              <a:ext uri="{FF2B5EF4-FFF2-40B4-BE49-F238E27FC236}">
                <a16:creationId xmlns:a16="http://schemas.microsoft.com/office/drawing/2014/main" id="{1E4B47E9-1125-B6E8-D406-195E546FD447}"/>
              </a:ext>
            </a:extLst>
          </p:cNvPr>
          <p:cNvSpPr/>
          <p:nvPr/>
        </p:nvSpPr>
        <p:spPr>
          <a:xfrm rot="5400000">
            <a:off x="7235799" y="3455727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39" name="コンテンツ プレースホルダー 8">
            <a:extLst>
              <a:ext uri="{FF2B5EF4-FFF2-40B4-BE49-F238E27FC236}">
                <a16:creationId xmlns:a16="http://schemas.microsoft.com/office/drawing/2014/main" id="{7513B27E-5ECB-E472-0FBB-C34988F66BC9}"/>
              </a:ext>
            </a:extLst>
          </p:cNvPr>
          <p:cNvSpPr txBox="1">
            <a:spLocks/>
          </p:cNvSpPr>
          <p:nvPr/>
        </p:nvSpPr>
        <p:spPr>
          <a:xfrm>
            <a:off x="5813263" y="4312185"/>
            <a:ext cx="3766758" cy="1354429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9:30	BSC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到着／更衣／開校式　　　　　　　　　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492211" algn="l"/>
                <a:tab pos="2457485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10:00	【A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【B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ヨット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【C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492211" algn="l"/>
                <a:tab pos="2457485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10:50	【A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【B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【C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ヨット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492211" algn="l"/>
                <a:tab pos="2457485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11:40	【A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ヨット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【B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【C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班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】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カヤック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人乗り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12:30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クラス対抗カヤックリレー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13:00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リレー表彰式／閉校式／更衣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14:00	BSC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出発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※BSC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で昼食可能、別途料金</a:t>
            </a:r>
          </a:p>
        </p:txBody>
      </p:sp>
      <p:pic>
        <p:nvPicPr>
          <p:cNvPr id="97" name="グラフィックス 96" descr="電球と鉛筆 枠線">
            <a:extLst>
              <a:ext uri="{FF2B5EF4-FFF2-40B4-BE49-F238E27FC236}">
                <a16:creationId xmlns:a16="http://schemas.microsoft.com/office/drawing/2014/main" id="{52F64030-2D87-638A-AE1D-6BD44351E97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458565" y="2914044"/>
            <a:ext cx="422805" cy="42280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FD24583-D8C4-9737-92A9-2459879D7E6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4997" y="1210336"/>
            <a:ext cx="258026" cy="258026"/>
          </a:xfrm>
          <a:prstGeom prst="rect">
            <a:avLst/>
          </a:prstGeom>
        </p:spPr>
      </p:pic>
      <p:pic>
        <p:nvPicPr>
          <p:cNvPr id="24" name="グラフィックス 23" descr="熱望 枠線">
            <a:extLst>
              <a:ext uri="{FF2B5EF4-FFF2-40B4-BE49-F238E27FC236}">
                <a16:creationId xmlns:a16="http://schemas.microsoft.com/office/drawing/2014/main" id="{8FD7C41E-A174-34AE-F38C-F9F7B27AD17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458565" y="3539617"/>
            <a:ext cx="422805" cy="422805"/>
          </a:xfrm>
          <a:prstGeom prst="rect">
            <a:avLst/>
          </a:prstGeom>
        </p:spPr>
      </p:pic>
      <p:pic>
        <p:nvPicPr>
          <p:cNvPr id="40" name="グラフィックス 39" descr="喝采 枠線">
            <a:extLst>
              <a:ext uri="{FF2B5EF4-FFF2-40B4-BE49-F238E27FC236}">
                <a16:creationId xmlns:a16="http://schemas.microsoft.com/office/drawing/2014/main" id="{C4A91FDD-C08D-5C30-DE52-236B0624A55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485407" y="4154044"/>
            <a:ext cx="369122" cy="369122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36621C0E-6301-D22D-FE90-BD5346B14AB3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432" y="1085848"/>
            <a:ext cx="479436" cy="513682"/>
          </a:xfrm>
          <a:prstGeom prst="rect">
            <a:avLst/>
          </a:prstGeom>
        </p:spPr>
      </p:pic>
      <p:pic>
        <p:nvPicPr>
          <p:cNvPr id="2" name="図プレースホルダー 14" descr="ボートに乗っている人たち&#10;&#10;自動的に生成された説明">
            <a:extLst>
              <a:ext uri="{FF2B5EF4-FFF2-40B4-BE49-F238E27FC236}">
                <a16:creationId xmlns:a16="http://schemas.microsoft.com/office/drawing/2014/main" id="{3E68A05E-3EE6-1F27-8D03-C4E8A045C65C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92" t="26456" r="2287" b="11755"/>
          <a:stretch/>
        </p:blipFill>
        <p:spPr>
          <a:xfrm>
            <a:off x="8170837" y="5017591"/>
            <a:ext cx="1341658" cy="49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51188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552</Words>
  <Application>Microsoft Office PowerPoint</Application>
  <PresentationFormat>A4 210 x 297 mm</PresentationFormat>
  <Paragraphs>60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びわ湖大津教育プログラム：20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びわ湖大津教育プログラム：20</dc:title>
  <dc:creator>tb164</dc:creator>
  <cp:lastModifiedBy>tb164</cp:lastModifiedBy>
  <cp:revision>1</cp:revision>
  <dcterms:created xsi:type="dcterms:W3CDTF">2025-04-03T06:30:30Z</dcterms:created>
  <dcterms:modified xsi:type="dcterms:W3CDTF">2025-04-03T06:31:41Z</dcterms:modified>
</cp:coreProperties>
</file>