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655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3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F03EAC-5948-477D-A74B-9C5D02B25BEC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CE31C-88F2-4496-AE76-15C83B4103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0702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B9830-B3CE-9652-E482-0D2291D14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A2C6189-F1D8-1DC8-32DB-224310AAE1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8625" y="800100"/>
            <a:ext cx="5759450" cy="3989388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F0FAFD4-EE96-0AAB-FD68-EB2B7C7657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01717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4DB5D7-9EE1-4EE8-378B-A51BB39133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5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873EEAD-5FF6-8FD5-2099-3B0200706F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9"/>
            <a:ext cx="7429500" cy="16557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350"/>
            </a:lvl1pPr>
            <a:lvl2pPr marL="447663" indent="0" algn="ctr">
              <a:buNone/>
              <a:defRPr sz="1959"/>
            </a:lvl2pPr>
            <a:lvl3pPr marL="895327" indent="0" algn="ctr">
              <a:buNone/>
              <a:defRPr sz="1763"/>
            </a:lvl3pPr>
            <a:lvl4pPr marL="1342990" indent="0" algn="ctr">
              <a:buNone/>
              <a:defRPr sz="1567"/>
            </a:lvl4pPr>
            <a:lvl5pPr marL="1790653" indent="0" algn="ctr">
              <a:buNone/>
              <a:defRPr sz="1567"/>
            </a:lvl5pPr>
            <a:lvl6pPr marL="2238316" indent="0" algn="ctr">
              <a:buNone/>
              <a:defRPr sz="1567"/>
            </a:lvl6pPr>
            <a:lvl7pPr marL="2685980" indent="0" algn="ctr">
              <a:buNone/>
              <a:defRPr sz="1567"/>
            </a:lvl7pPr>
            <a:lvl8pPr marL="3133643" indent="0" algn="ctr">
              <a:buNone/>
              <a:defRPr sz="1567"/>
            </a:lvl8pPr>
            <a:lvl9pPr marL="3581306" indent="0" algn="ctr">
              <a:buNone/>
              <a:defRPr sz="1567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93E31D-C1C7-429D-5E0D-B8B731743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040" y="6356353"/>
            <a:ext cx="4193112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20A71D18-CCEC-4E5B-94D0-2B0D72A69628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5D6313-750C-62E3-527C-81A91115D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5" y="6356353"/>
            <a:ext cx="3343275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4F505F-6697-D846-D5B1-8557C2E9E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D6524D0-507A-4FC2-B120-BF918C6BA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6275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4852630-D594-E009-141A-530888028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85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8" name="平行四辺形 7">
            <a:extLst>
              <a:ext uri="{FF2B5EF4-FFF2-40B4-BE49-F238E27FC236}">
                <a16:creationId xmlns:a16="http://schemas.microsoft.com/office/drawing/2014/main" id="{3C45DD39-1EB8-5A22-9AE3-4489DC4B7440}"/>
              </a:ext>
            </a:extLst>
          </p:cNvPr>
          <p:cNvSpPr/>
          <p:nvPr userDrawn="1"/>
        </p:nvSpPr>
        <p:spPr>
          <a:xfrm>
            <a:off x="2" y="0"/>
            <a:ext cx="6810375" cy="6858000"/>
          </a:xfrm>
          <a:prstGeom prst="parallelogram">
            <a:avLst>
              <a:gd name="adj" fmla="val 46148"/>
            </a:avLst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E54CD92-E70C-8A7B-E64F-5DDC5B91B5C0}"/>
              </a:ext>
            </a:extLst>
          </p:cNvPr>
          <p:cNvSpPr/>
          <p:nvPr userDrawn="1"/>
        </p:nvSpPr>
        <p:spPr>
          <a:xfrm>
            <a:off x="0" y="0"/>
            <a:ext cx="3281363" cy="6858000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7E06592-898F-A3F5-71CE-5E0C9022FA90}"/>
              </a:ext>
            </a:extLst>
          </p:cNvPr>
          <p:cNvSpPr/>
          <p:nvPr userDrawn="1"/>
        </p:nvSpPr>
        <p:spPr>
          <a:xfrm>
            <a:off x="57000" y="45000"/>
            <a:ext cx="9792000" cy="6768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EF8C9DF-C938-3FAE-61A5-C616903F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726" y="938258"/>
            <a:ext cx="8543925" cy="9223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2742">
                <a:solidFill>
                  <a:srgbClr val="0070C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666412B-E04B-980E-9982-030ADADB6767}"/>
              </a:ext>
            </a:extLst>
          </p:cNvPr>
          <p:cNvCxnSpPr>
            <a:cxnSpLocks/>
          </p:cNvCxnSpPr>
          <p:nvPr userDrawn="1"/>
        </p:nvCxnSpPr>
        <p:spPr>
          <a:xfrm>
            <a:off x="492983" y="1804947"/>
            <a:ext cx="76175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32C1AFC-3413-3829-32CD-B62E32E420AD}"/>
              </a:ext>
            </a:extLst>
          </p:cNvPr>
          <p:cNvCxnSpPr>
            <a:cxnSpLocks/>
          </p:cNvCxnSpPr>
          <p:nvPr userDrawn="1"/>
        </p:nvCxnSpPr>
        <p:spPr>
          <a:xfrm>
            <a:off x="1335821" y="1860606"/>
            <a:ext cx="79515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プレースホルダー 17">
            <a:extLst>
              <a:ext uri="{FF2B5EF4-FFF2-40B4-BE49-F238E27FC236}">
                <a16:creationId xmlns:a16="http://schemas.microsoft.com/office/drawing/2014/main" id="{3E123C64-E275-2266-787D-EFFD49B8CB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301" y="2107303"/>
            <a:ext cx="46990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5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1A7BADE-C3C8-8B41-A9B7-8BFCCAAB45D7}"/>
              </a:ext>
            </a:extLst>
          </p:cNvPr>
          <p:cNvSpPr txBox="1"/>
          <p:nvPr userDrawn="1"/>
        </p:nvSpPr>
        <p:spPr>
          <a:xfrm>
            <a:off x="139147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CA01926-262A-980D-1C43-08E1D376A40E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9579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ユーザー設定レイアウト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4852630-D594-E009-141A-530888028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85" t="4980" b="1996"/>
          <a:stretch/>
        </p:blipFill>
        <p:spPr>
          <a:xfrm>
            <a:off x="4581524" y="0"/>
            <a:ext cx="5324476" cy="3429000"/>
          </a:xfrm>
          <a:prstGeom prst="rect">
            <a:avLst/>
          </a:prstGeom>
        </p:spPr>
      </p:pic>
      <p:sp>
        <p:nvSpPr>
          <p:cNvPr id="8" name="平行四辺形 7">
            <a:extLst>
              <a:ext uri="{FF2B5EF4-FFF2-40B4-BE49-F238E27FC236}">
                <a16:creationId xmlns:a16="http://schemas.microsoft.com/office/drawing/2014/main" id="{3C45DD39-1EB8-5A22-9AE3-4489DC4B7440}"/>
              </a:ext>
            </a:extLst>
          </p:cNvPr>
          <p:cNvSpPr/>
          <p:nvPr userDrawn="1"/>
        </p:nvSpPr>
        <p:spPr>
          <a:xfrm>
            <a:off x="1795464" y="3"/>
            <a:ext cx="4436203" cy="4467225"/>
          </a:xfrm>
          <a:prstGeom prst="parallelogram">
            <a:avLst>
              <a:gd name="adj" fmla="val 46148"/>
            </a:avLst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EF8C9DF-C938-3FAE-61A5-C616903F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726" y="490450"/>
            <a:ext cx="8543925" cy="9223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2742">
                <a:solidFill>
                  <a:srgbClr val="0070C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666412B-E04B-980E-9982-030ADADB6767}"/>
              </a:ext>
            </a:extLst>
          </p:cNvPr>
          <p:cNvCxnSpPr>
            <a:cxnSpLocks/>
          </p:cNvCxnSpPr>
          <p:nvPr userDrawn="1"/>
        </p:nvCxnSpPr>
        <p:spPr>
          <a:xfrm>
            <a:off x="492983" y="1357139"/>
            <a:ext cx="76175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32C1AFC-3413-3829-32CD-B62E32E420AD}"/>
              </a:ext>
            </a:extLst>
          </p:cNvPr>
          <p:cNvCxnSpPr>
            <a:cxnSpLocks/>
          </p:cNvCxnSpPr>
          <p:nvPr userDrawn="1"/>
        </p:nvCxnSpPr>
        <p:spPr>
          <a:xfrm>
            <a:off x="1335821" y="1412798"/>
            <a:ext cx="79515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プレースホルダー 17">
            <a:extLst>
              <a:ext uri="{FF2B5EF4-FFF2-40B4-BE49-F238E27FC236}">
                <a16:creationId xmlns:a16="http://schemas.microsoft.com/office/drawing/2014/main" id="{3E123C64-E275-2266-787D-EFFD49B8CB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301" y="1659495"/>
            <a:ext cx="46990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5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1A7BADE-C3C8-8B41-A9B7-8BFCCAAB45D7}"/>
              </a:ext>
            </a:extLst>
          </p:cNvPr>
          <p:cNvSpPr txBox="1"/>
          <p:nvPr userDrawn="1"/>
        </p:nvSpPr>
        <p:spPr>
          <a:xfrm>
            <a:off x="139147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accent3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CA01926-262A-980D-1C43-08E1D376A40E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accent3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96273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82203"/>
            <a:ext cx="9217024" cy="9547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EE82A4C4-81B5-55F3-880C-FFB08355EEC0}"/>
              </a:ext>
            </a:extLst>
          </p:cNvPr>
          <p:cNvSpPr/>
          <p:nvPr userDrawn="1"/>
        </p:nvSpPr>
        <p:spPr>
          <a:xfrm>
            <a:off x="0" y="2638428"/>
            <a:ext cx="9906000" cy="3913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1801248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chemeClr val="accent4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82205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6" name="フリーフォーム: 図形 5">
            <a:extLst>
              <a:ext uri="{FF2B5EF4-FFF2-40B4-BE49-F238E27FC236}">
                <a16:creationId xmlns:a16="http://schemas.microsoft.com/office/drawing/2014/main" id="{FCB4ABC5-DFDF-7701-B261-D015F5E2AF24}"/>
              </a:ext>
            </a:extLst>
          </p:cNvPr>
          <p:cNvSpPr/>
          <p:nvPr userDrawn="1"/>
        </p:nvSpPr>
        <p:spPr>
          <a:xfrm>
            <a:off x="0" y="619166"/>
            <a:ext cx="8219255" cy="401318"/>
          </a:xfrm>
          <a:custGeom>
            <a:avLst/>
            <a:gdLst>
              <a:gd name="connsiteX0" fmla="*/ 0 w 8219255"/>
              <a:gd name="connsiteY0" fmla="*/ 0 h 401318"/>
              <a:gd name="connsiteX1" fmla="*/ 1106015 w 8219255"/>
              <a:gd name="connsiteY1" fmla="*/ 0 h 401318"/>
              <a:gd name="connsiteX2" fmla="*/ 7113240 w 8219255"/>
              <a:gd name="connsiteY2" fmla="*/ 0 h 401318"/>
              <a:gd name="connsiteX3" fmla="*/ 8219255 w 8219255"/>
              <a:gd name="connsiteY3" fmla="*/ 0 h 401318"/>
              <a:gd name="connsiteX4" fmla="*/ 7951945 w 8219255"/>
              <a:gd name="connsiteY4" fmla="*/ 401318 h 401318"/>
              <a:gd name="connsiteX5" fmla="*/ 6845930 w 8219255"/>
              <a:gd name="connsiteY5" fmla="*/ 401318 h 401318"/>
              <a:gd name="connsiteX6" fmla="*/ 1106015 w 8219255"/>
              <a:gd name="connsiteY6" fmla="*/ 401318 h 401318"/>
              <a:gd name="connsiteX7" fmla="*/ 0 w 8219255"/>
              <a:gd name="connsiteY7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19255" h="401318">
                <a:moveTo>
                  <a:pt x="0" y="0"/>
                </a:moveTo>
                <a:lnTo>
                  <a:pt x="1106015" y="0"/>
                </a:lnTo>
                <a:lnTo>
                  <a:pt x="7113240" y="0"/>
                </a:lnTo>
                <a:lnTo>
                  <a:pt x="8219255" y="0"/>
                </a:lnTo>
                <a:lnTo>
                  <a:pt x="7951945" y="401318"/>
                </a:lnTo>
                <a:lnTo>
                  <a:pt x="6845930" y="401318"/>
                </a:lnTo>
                <a:lnTo>
                  <a:pt x="1106015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1903692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2443494"/>
            <a:ext cx="9906000" cy="4414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15511"/>
            <a:ext cx="9217024" cy="862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C422DA80-5498-837E-229D-07504407DAB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3" y="2443491"/>
            <a:ext cx="4953000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371" b="1">
                <a:solidFill>
                  <a:srgbClr val="4B75BD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コンテンツタイトル</a:t>
            </a:r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52EE3076-7F43-DAD1-793E-CFF64B55361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53001" y="2443491"/>
            <a:ext cx="4953000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371" b="1">
                <a:solidFill>
                  <a:srgbClr val="4B75BD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コンテンツタイトル</a:t>
            </a:r>
          </a:p>
        </p:txBody>
      </p:sp>
      <p:sp>
        <p:nvSpPr>
          <p:cNvPr id="17" name="テキスト プレースホルダー 13">
            <a:extLst>
              <a:ext uri="{FF2B5EF4-FFF2-40B4-BE49-F238E27FC236}">
                <a16:creationId xmlns:a16="http://schemas.microsoft.com/office/drawing/2014/main" id="{8426D69E-F5A4-41D3-9C98-3593328E174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80528" y="3011740"/>
            <a:ext cx="4498975" cy="3333498"/>
          </a:xfrm>
          <a:prstGeom prst="rect">
            <a:avLst/>
          </a:prstGeom>
        </p:spPr>
        <p:txBody>
          <a:bodyPr/>
          <a:lstStyle>
            <a:lvl1pPr>
              <a:defRPr kumimoji="1" lang="en-US" altLang="ja-JP" sz="1175" b="1" kern="1200" dirty="0" smtClean="0">
                <a:solidFill>
                  <a:srgbClr val="4B75BD"/>
                </a:solidFill>
                <a:latin typeface="+mn-lt"/>
                <a:ea typeface="+mn-ea"/>
                <a:cs typeface="+mn-cs"/>
              </a:defRPr>
            </a:lvl1pPr>
            <a:lvl2pPr>
              <a:defRPr kumimoji="1" lang="ja-JP" altLang="en-US" sz="1175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marL="0" lvl="0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294"/>
              </a:spcAft>
              <a:buFont typeface="Arial" panose="020B0604020202020204" pitchFamily="34" charset="0"/>
              <a:buNone/>
            </a:pPr>
            <a:r>
              <a:rPr kumimoji="1" lang="ja-JP" altLang="en-US" dirty="0"/>
              <a:t>コンテンツ見出し</a:t>
            </a:r>
            <a:endParaRPr kumimoji="1" lang="en-US" altLang="ja-JP" dirty="0"/>
          </a:p>
          <a:p>
            <a:pPr marL="0" lvl="1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kumimoji="1" lang="ja-JP" altLang="en-US" dirty="0"/>
              <a:t>コンテンツテキスト</a:t>
            </a:r>
          </a:p>
        </p:txBody>
      </p:sp>
      <p:sp>
        <p:nvSpPr>
          <p:cNvPr id="18" name="テキスト プレースホルダー 13">
            <a:extLst>
              <a:ext uri="{FF2B5EF4-FFF2-40B4-BE49-F238E27FC236}">
                <a16:creationId xmlns:a16="http://schemas.microsoft.com/office/drawing/2014/main" id="{88DE078B-3F10-CA17-32DB-371881110BC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7015" y="3011740"/>
            <a:ext cx="4498975" cy="3333498"/>
          </a:xfrm>
          <a:prstGeom prst="rect">
            <a:avLst/>
          </a:prstGeom>
        </p:spPr>
        <p:txBody>
          <a:bodyPr/>
          <a:lstStyle>
            <a:lvl1pPr>
              <a:defRPr kumimoji="1" lang="en-US" altLang="ja-JP" sz="1175" b="1" kern="1200" dirty="0" smtClean="0">
                <a:solidFill>
                  <a:srgbClr val="4B75BD"/>
                </a:solidFill>
                <a:latin typeface="+mn-lt"/>
                <a:ea typeface="+mn-ea"/>
                <a:cs typeface="+mn-cs"/>
              </a:defRPr>
            </a:lvl1pPr>
            <a:lvl2pPr>
              <a:defRPr kumimoji="1" lang="ja-JP" altLang="en-US" sz="1175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marL="0" lvl="0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294"/>
              </a:spcAft>
              <a:buFont typeface="Arial" panose="020B0604020202020204" pitchFamily="34" charset="0"/>
              <a:buNone/>
            </a:pPr>
            <a:r>
              <a:rPr kumimoji="1" lang="ja-JP" altLang="en-US" dirty="0"/>
              <a:t>コンテンツ見出し</a:t>
            </a:r>
            <a:endParaRPr kumimoji="1" lang="en-US" altLang="ja-JP" dirty="0"/>
          </a:p>
          <a:p>
            <a:pPr marL="0" lvl="1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kumimoji="1" lang="ja-JP" altLang="en-US" dirty="0"/>
              <a:t>コンテンツテキスト</a:t>
            </a:r>
          </a:p>
        </p:txBody>
      </p:sp>
    </p:spTree>
    <p:extLst>
      <p:ext uri="{BB962C8B-B14F-4D97-AF65-F5344CB8AC3E}">
        <p14:creationId xmlns:p14="http://schemas.microsoft.com/office/powerpoint/2010/main" val="1453083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84">
          <p15:clr>
            <a:srgbClr val="FBAE40"/>
          </p15:clr>
        </p15:guide>
        <p15:guide id="2" pos="325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815547"/>
            <a:ext cx="9906000" cy="6042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906459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84">
          <p15:clr>
            <a:srgbClr val="FBAE40"/>
          </p15:clr>
        </p15:guide>
        <p15:guide id="2" pos="325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2443494"/>
            <a:ext cx="9906000" cy="4414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581151"/>
            <a:ext cx="9217024" cy="862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7" name="フリーフォーム: 図形 6">
            <a:extLst>
              <a:ext uri="{FF2B5EF4-FFF2-40B4-BE49-F238E27FC236}">
                <a16:creationId xmlns:a16="http://schemas.microsoft.com/office/drawing/2014/main" id="{9767A700-138B-A673-3B20-9FEB275FDA6E}"/>
              </a:ext>
            </a:extLst>
          </p:cNvPr>
          <p:cNvSpPr/>
          <p:nvPr userDrawn="1"/>
        </p:nvSpPr>
        <p:spPr>
          <a:xfrm>
            <a:off x="2" y="619166"/>
            <a:ext cx="8227193" cy="401318"/>
          </a:xfrm>
          <a:custGeom>
            <a:avLst/>
            <a:gdLst>
              <a:gd name="connsiteX0" fmla="*/ 0 w 8227193"/>
              <a:gd name="connsiteY0" fmla="*/ 0 h 401318"/>
              <a:gd name="connsiteX1" fmla="*/ 1113953 w 8227193"/>
              <a:gd name="connsiteY1" fmla="*/ 0 h 401318"/>
              <a:gd name="connsiteX2" fmla="*/ 7113240 w 8227193"/>
              <a:gd name="connsiteY2" fmla="*/ 0 h 401318"/>
              <a:gd name="connsiteX3" fmla="*/ 8227193 w 8227193"/>
              <a:gd name="connsiteY3" fmla="*/ 0 h 401318"/>
              <a:gd name="connsiteX4" fmla="*/ 7959883 w 8227193"/>
              <a:gd name="connsiteY4" fmla="*/ 401318 h 401318"/>
              <a:gd name="connsiteX5" fmla="*/ 6845930 w 8227193"/>
              <a:gd name="connsiteY5" fmla="*/ 401318 h 401318"/>
              <a:gd name="connsiteX6" fmla="*/ 1113953 w 8227193"/>
              <a:gd name="connsiteY6" fmla="*/ 401318 h 401318"/>
              <a:gd name="connsiteX7" fmla="*/ 0 w 8227193"/>
              <a:gd name="connsiteY7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27193" h="401318">
                <a:moveTo>
                  <a:pt x="0" y="0"/>
                </a:moveTo>
                <a:lnTo>
                  <a:pt x="1113953" y="0"/>
                </a:lnTo>
                <a:lnTo>
                  <a:pt x="7113240" y="0"/>
                </a:lnTo>
                <a:lnTo>
                  <a:pt x="8227193" y="0"/>
                </a:lnTo>
                <a:lnTo>
                  <a:pt x="7959883" y="401318"/>
                </a:lnTo>
                <a:lnTo>
                  <a:pt x="6845930" y="401318"/>
                </a:lnTo>
                <a:lnTo>
                  <a:pt x="1113953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3954629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タイトルとコンテンツ">
    <p:bg>
      <p:bgPr>
        <a:solidFill>
          <a:srgbClr val="2CC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1B38225-E382-637D-6738-E09911E94D90}"/>
              </a:ext>
            </a:extLst>
          </p:cNvPr>
          <p:cNvSpPr/>
          <p:nvPr userDrawn="1"/>
        </p:nvSpPr>
        <p:spPr>
          <a:xfrm>
            <a:off x="57000" y="45001"/>
            <a:ext cx="9792000" cy="6506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869" y="44626"/>
            <a:ext cx="6805576" cy="5606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959" b="0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651057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A58CD922-5D76-66D7-AAD6-35FAC714F065}"/>
              </a:ext>
            </a:extLst>
          </p:cNvPr>
          <p:cNvCxnSpPr>
            <a:cxnSpLocks/>
          </p:cNvCxnSpPr>
          <p:nvPr userDrawn="1"/>
        </p:nvCxnSpPr>
        <p:spPr>
          <a:xfrm>
            <a:off x="421067" y="565480"/>
            <a:ext cx="9063866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59B431A-8EB2-9C0E-0A1B-FADA99CB2A96}"/>
              </a:ext>
            </a:extLst>
          </p:cNvPr>
          <p:cNvSpPr txBox="1"/>
          <p:nvPr userDrawn="1"/>
        </p:nvSpPr>
        <p:spPr>
          <a:xfrm>
            <a:off x="17245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FCF03A-146B-79A4-0508-B1395839F010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pic>
        <p:nvPicPr>
          <p:cNvPr id="6" name="図 5" descr="テキスト&#10;&#10;自動的に生成された説明">
            <a:extLst>
              <a:ext uri="{FF2B5EF4-FFF2-40B4-BE49-F238E27FC236}">
                <a16:creationId xmlns:a16="http://schemas.microsoft.com/office/drawing/2014/main" id="{8D97568E-06F6-A4CA-C4F6-B9C38E79DA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6828" y="122419"/>
            <a:ext cx="2144043" cy="37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234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とコンテンツ">
    <p:bg>
      <p:bgPr>
        <a:solidFill>
          <a:srgbClr val="2CC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1B38225-E382-637D-6738-E09911E94D90}"/>
              </a:ext>
            </a:extLst>
          </p:cNvPr>
          <p:cNvSpPr/>
          <p:nvPr userDrawn="1"/>
        </p:nvSpPr>
        <p:spPr>
          <a:xfrm>
            <a:off x="57000" y="45001"/>
            <a:ext cx="9792000" cy="6506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959" b="0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651057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A58CD922-5D76-66D7-AAD6-35FAC714F065}"/>
              </a:ext>
            </a:extLst>
          </p:cNvPr>
          <p:cNvCxnSpPr>
            <a:cxnSpLocks/>
          </p:cNvCxnSpPr>
          <p:nvPr userDrawn="1"/>
        </p:nvCxnSpPr>
        <p:spPr>
          <a:xfrm>
            <a:off x="421067" y="565480"/>
            <a:ext cx="9063866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59B431A-8EB2-9C0E-0A1B-FADA99CB2A96}"/>
              </a:ext>
            </a:extLst>
          </p:cNvPr>
          <p:cNvSpPr txBox="1"/>
          <p:nvPr userDrawn="1"/>
        </p:nvSpPr>
        <p:spPr>
          <a:xfrm>
            <a:off x="17245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FCF03A-146B-79A4-0508-B1395839F010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5677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4EFCA8A-084B-A868-CD86-C469A497B0B8}"/>
              </a:ext>
            </a:extLst>
          </p:cNvPr>
          <p:cNvSpPr txBox="1"/>
          <p:nvPr userDrawn="1"/>
        </p:nvSpPr>
        <p:spPr>
          <a:xfrm>
            <a:off x="574087" y="2112297"/>
            <a:ext cx="2965543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DDEA68E-BC4B-B092-3B6E-D912D066F3AE}"/>
              </a:ext>
            </a:extLst>
          </p:cNvPr>
          <p:cNvSpPr txBox="1"/>
          <p:nvPr userDrawn="1"/>
        </p:nvSpPr>
        <p:spPr>
          <a:xfrm>
            <a:off x="3631205" y="2112297"/>
            <a:ext cx="2965543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7A86A59-37C5-9EF0-9BF1-650755A39D91}"/>
              </a:ext>
            </a:extLst>
          </p:cNvPr>
          <p:cNvSpPr txBox="1"/>
          <p:nvPr userDrawn="1"/>
        </p:nvSpPr>
        <p:spPr>
          <a:xfrm>
            <a:off x="6676926" y="2112297"/>
            <a:ext cx="2964329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30E9F7F-2DE7-8CAD-75BF-DDE8B0F82150}"/>
              </a:ext>
            </a:extLst>
          </p:cNvPr>
          <p:cNvSpPr txBox="1"/>
          <p:nvPr userDrawn="1"/>
        </p:nvSpPr>
        <p:spPr>
          <a:xfrm>
            <a:off x="3489661" y="5156953"/>
            <a:ext cx="2144231" cy="1200329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角丸四角形 29">
            <a:extLst>
              <a:ext uri="{FF2B5EF4-FFF2-40B4-BE49-F238E27FC236}">
                <a16:creationId xmlns:a16="http://schemas.microsoft.com/office/drawing/2014/main" id="{67546A66-6E5F-86DB-D79E-6C0C70077643}"/>
              </a:ext>
            </a:extLst>
          </p:cNvPr>
          <p:cNvSpPr/>
          <p:nvPr userDrawn="1"/>
        </p:nvSpPr>
        <p:spPr bwMode="auto">
          <a:xfrm>
            <a:off x="576460" y="1748961"/>
            <a:ext cx="1087335" cy="205629"/>
          </a:xfrm>
          <a:prstGeom prst="roundRect">
            <a:avLst/>
          </a:prstGeom>
          <a:solidFill>
            <a:srgbClr val="328CCC"/>
          </a:solidFill>
          <a:ln>
            <a:solidFill>
              <a:srgbClr val="328C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88123" tIns="45824" rIns="88123" bIns="4582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9532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979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プログラム内容</a:t>
            </a:r>
            <a:endParaRPr kumimoji="0" lang="ja-JP" altLang="en-US" sz="979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ホームベース 16">
            <a:extLst>
              <a:ext uri="{FF2B5EF4-FFF2-40B4-BE49-F238E27FC236}">
                <a16:creationId xmlns:a16="http://schemas.microsoft.com/office/drawing/2014/main" id="{B53F9819-CAF3-08FF-311E-E124C36E8C3B}"/>
              </a:ext>
            </a:extLst>
          </p:cNvPr>
          <p:cNvSpPr/>
          <p:nvPr userDrawn="1"/>
        </p:nvSpPr>
        <p:spPr>
          <a:xfrm>
            <a:off x="574085" y="2011001"/>
            <a:ext cx="1059942" cy="190894"/>
          </a:xfrm>
          <a:prstGeom prst="homePlate">
            <a:avLst/>
          </a:prstGeom>
          <a:solidFill>
            <a:schemeClr val="bg1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事前学習</a:t>
            </a:r>
          </a:p>
        </p:txBody>
      </p:sp>
      <p:sp>
        <p:nvSpPr>
          <p:cNvPr id="18" name="ホームベース 52">
            <a:extLst>
              <a:ext uri="{FF2B5EF4-FFF2-40B4-BE49-F238E27FC236}">
                <a16:creationId xmlns:a16="http://schemas.microsoft.com/office/drawing/2014/main" id="{65F906A7-6BC3-718A-2B32-BFA05FDCD5D3}"/>
              </a:ext>
            </a:extLst>
          </p:cNvPr>
          <p:cNvSpPr/>
          <p:nvPr userDrawn="1"/>
        </p:nvSpPr>
        <p:spPr>
          <a:xfrm>
            <a:off x="3631203" y="2011001"/>
            <a:ext cx="1059942" cy="190894"/>
          </a:xfrm>
          <a:prstGeom prst="homePlate">
            <a:avLst/>
          </a:prstGeom>
          <a:solidFill>
            <a:srgbClr val="4295D0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latin typeface="Meiryo UI" panose="020B0604030504040204" pitchFamily="50" charset="-128"/>
                <a:ea typeface="Meiryo UI" panose="020B0604030504040204" pitchFamily="50" charset="-128"/>
              </a:rPr>
              <a:t>現地学習</a:t>
            </a:r>
          </a:p>
        </p:txBody>
      </p:sp>
      <p:sp>
        <p:nvSpPr>
          <p:cNvPr id="19" name="ホームベース 53">
            <a:extLst>
              <a:ext uri="{FF2B5EF4-FFF2-40B4-BE49-F238E27FC236}">
                <a16:creationId xmlns:a16="http://schemas.microsoft.com/office/drawing/2014/main" id="{9CBA4FEA-EE8C-0A2C-E5BC-73AF6CC4C5B3}"/>
              </a:ext>
            </a:extLst>
          </p:cNvPr>
          <p:cNvSpPr/>
          <p:nvPr userDrawn="1"/>
        </p:nvSpPr>
        <p:spPr>
          <a:xfrm>
            <a:off x="6676924" y="2017211"/>
            <a:ext cx="1059942" cy="190894"/>
          </a:xfrm>
          <a:prstGeom prst="homePlate">
            <a:avLst/>
          </a:prstGeom>
          <a:solidFill>
            <a:srgbClr val="0066CC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latin typeface="Meiryo UI" panose="020B0604030504040204" pitchFamily="50" charset="-128"/>
                <a:ea typeface="Meiryo UI" panose="020B0604030504040204" pitchFamily="50" charset="-128"/>
              </a:rPr>
              <a:t>事後学習</a:t>
            </a:r>
          </a:p>
        </p:txBody>
      </p:sp>
      <p:sp>
        <p:nvSpPr>
          <p:cNvPr id="32" name="テキスト プレースホルダー 31">
            <a:extLst>
              <a:ext uri="{FF2B5EF4-FFF2-40B4-BE49-F238E27FC236}">
                <a16:creationId xmlns:a16="http://schemas.microsoft.com/office/drawing/2014/main" id="{D3BFE0D3-333A-E0B4-45D2-D8029DC412A3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74410" y="1205852"/>
            <a:ext cx="9066742" cy="4318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979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34" name="図プレースホルダー 33">
            <a:extLst>
              <a:ext uri="{FF2B5EF4-FFF2-40B4-BE49-F238E27FC236}">
                <a16:creationId xmlns:a16="http://schemas.microsoft.com/office/drawing/2014/main" id="{C30EF5D4-EA68-11FB-8EA9-0C478C9BDC83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567954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5" name="図プレースホルダー 33">
            <a:extLst>
              <a:ext uri="{FF2B5EF4-FFF2-40B4-BE49-F238E27FC236}">
                <a16:creationId xmlns:a16="http://schemas.microsoft.com/office/drawing/2014/main" id="{85BC0B56-FF55-E5A3-2903-6D0345ADB2ED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2852187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6" name="図プレースホルダー 33">
            <a:extLst>
              <a:ext uri="{FF2B5EF4-FFF2-40B4-BE49-F238E27FC236}">
                <a16:creationId xmlns:a16="http://schemas.microsoft.com/office/drawing/2014/main" id="{70D6EA59-682A-76B6-DB9D-44297705E248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5136420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7" name="図プレースホルダー 33">
            <a:extLst>
              <a:ext uri="{FF2B5EF4-FFF2-40B4-BE49-F238E27FC236}">
                <a16:creationId xmlns:a16="http://schemas.microsoft.com/office/drawing/2014/main" id="{E516801E-95A9-3E2B-3605-1D0C82F36CB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7420652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8" name="角丸四角形 29">
            <a:extLst>
              <a:ext uri="{FF2B5EF4-FFF2-40B4-BE49-F238E27FC236}">
                <a16:creationId xmlns:a16="http://schemas.microsoft.com/office/drawing/2014/main" id="{78D35074-0B57-F80C-EBC7-5BC5DBBC277F}"/>
              </a:ext>
            </a:extLst>
          </p:cNvPr>
          <p:cNvSpPr/>
          <p:nvPr userDrawn="1"/>
        </p:nvSpPr>
        <p:spPr bwMode="auto">
          <a:xfrm>
            <a:off x="3513575" y="4265456"/>
            <a:ext cx="659338" cy="205629"/>
          </a:xfrm>
          <a:prstGeom prst="roundRect">
            <a:avLst/>
          </a:prstGeom>
          <a:solidFill>
            <a:srgbClr val="328CCC"/>
          </a:solidFill>
          <a:ln>
            <a:solidFill>
              <a:srgbClr val="328C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88123" tIns="45824" rIns="88123" bIns="4582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9532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979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POINT</a:t>
            </a:r>
            <a:endParaRPr kumimoji="0" lang="ja-JP" altLang="en-US" sz="979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8" name="テキスト プレースホルダー 31">
            <a:extLst>
              <a:ext uri="{FF2B5EF4-FFF2-40B4-BE49-F238E27FC236}">
                <a16:creationId xmlns:a16="http://schemas.microsoft.com/office/drawing/2014/main" id="{D35BB13D-A84B-A00E-CB9E-A326A4CE8D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35758" y="4255648"/>
            <a:ext cx="5505397" cy="829536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40996" indent="-140996">
              <a:lnSpc>
                <a:spcPct val="120000"/>
              </a:lnSpc>
              <a:spcBef>
                <a:spcPts val="0"/>
              </a:spcBef>
              <a:buClr>
                <a:srgbClr val="328CCC"/>
              </a:buClr>
              <a:buFont typeface="Wingdings" panose="05000000000000000000" pitchFamily="2" charset="2"/>
              <a:buChar char="l"/>
              <a:defRPr sz="979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1FE47C3C-67B6-34C8-46FE-7F9E63833662}"/>
              </a:ext>
            </a:extLst>
          </p:cNvPr>
          <p:cNvSpPr txBox="1"/>
          <p:nvPr userDrawn="1"/>
        </p:nvSpPr>
        <p:spPr>
          <a:xfrm>
            <a:off x="3489661" y="5156951"/>
            <a:ext cx="527237" cy="18086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tIns="35249" rIns="52874" bIns="35249" rtlCol="0">
            <a:noAutofit/>
          </a:bodyPr>
          <a:lstStyle/>
          <a:p>
            <a:pPr marL="0" marR="0" lvl="0" indent="0" algn="ctr" defTabSz="895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86" spc="294" baseline="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行程例</a:t>
            </a:r>
            <a:endParaRPr kumimoji="1" lang="en-US" altLang="ja-JP" sz="686" spc="294" baseline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0" name="テキスト プレースホルダー 31">
            <a:extLst>
              <a:ext uri="{FF2B5EF4-FFF2-40B4-BE49-F238E27FC236}">
                <a16:creationId xmlns:a16="http://schemas.microsoft.com/office/drawing/2014/main" id="{38A2D869-9E61-120E-B426-4C5AC6C908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00121" y="5357422"/>
            <a:ext cx="2121536" cy="990038"/>
          </a:xfrm>
          <a:prstGeom prst="rect">
            <a:avLst/>
          </a:prstGeom>
          <a:ln>
            <a:noFill/>
          </a:ln>
        </p:spPr>
        <p:txBody>
          <a:bodyPr lIns="72000" rIns="7200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</p:txBody>
      </p:sp>
      <p:sp>
        <p:nvSpPr>
          <p:cNvPr id="133" name="テキスト プレースホルダー 31">
            <a:extLst>
              <a:ext uri="{FF2B5EF4-FFF2-40B4-BE49-F238E27FC236}">
                <a16:creationId xmlns:a16="http://schemas.microsoft.com/office/drawing/2014/main" id="{00612866-84B4-000B-6753-81B3D3D29C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55711" y="5357422"/>
            <a:ext cx="2988899" cy="990038"/>
          </a:xfrm>
          <a:prstGeom prst="rect">
            <a:avLst/>
          </a:prstGeom>
          <a:ln>
            <a:noFill/>
          </a:ln>
        </p:spPr>
        <p:txBody>
          <a:bodyPr lIns="72000" rIns="72000"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spcAft>
                <a:spcPts val="588"/>
              </a:spcAft>
              <a:buFont typeface="Wingdings" panose="05000000000000000000" pitchFamily="2" charset="2"/>
              <a:buChar char="l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</p:txBody>
      </p:sp>
      <p:sp>
        <p:nvSpPr>
          <p:cNvPr id="135" name="図プレースホルダー 33">
            <a:extLst>
              <a:ext uri="{FF2B5EF4-FFF2-40B4-BE49-F238E27FC236}">
                <a16:creationId xmlns:a16="http://schemas.microsoft.com/office/drawing/2014/main" id="{91B5AF9A-F305-8344-7745-44A27AF1E10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848604" y="5627460"/>
            <a:ext cx="780000" cy="72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QR</a:t>
            </a:r>
            <a:endParaRPr kumimoji="1" lang="ja-JP" altLang="en-US" dirty="0"/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270C9F10-379D-E68A-FB10-F34C1FEF1379}"/>
              </a:ext>
            </a:extLst>
          </p:cNvPr>
          <p:cNvSpPr txBox="1"/>
          <p:nvPr userDrawn="1"/>
        </p:nvSpPr>
        <p:spPr>
          <a:xfrm>
            <a:off x="5755710" y="5156951"/>
            <a:ext cx="527237" cy="18086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tIns="35249" rIns="52874" bIns="35249" rtlCol="0">
            <a:noAutofit/>
          </a:bodyPr>
          <a:lstStyle/>
          <a:p>
            <a:pPr marL="0" marR="0" lvl="0" indent="0" algn="ctr" defTabSz="895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86" spc="294" baseline="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備考</a:t>
            </a:r>
            <a:endParaRPr kumimoji="1" lang="en-US" altLang="ja-JP" sz="686" spc="294" baseline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7" name="テキスト プレースホルダー 31">
            <a:extLst>
              <a:ext uri="{FF2B5EF4-FFF2-40B4-BE49-F238E27FC236}">
                <a16:creationId xmlns:a16="http://schemas.microsoft.com/office/drawing/2014/main" id="{26A17B7D-9AB9-DDF1-AA04-92B1CA512D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80023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38" name="テキスト プレースホルダー 31">
            <a:extLst>
              <a:ext uri="{FF2B5EF4-FFF2-40B4-BE49-F238E27FC236}">
                <a16:creationId xmlns:a16="http://schemas.microsoft.com/office/drawing/2014/main" id="{44144C41-A633-7E2C-C1F5-A2F7F7607D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37140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40" name="テキスト プレースホルダー 31">
            <a:extLst>
              <a:ext uri="{FF2B5EF4-FFF2-40B4-BE49-F238E27FC236}">
                <a16:creationId xmlns:a16="http://schemas.microsoft.com/office/drawing/2014/main" id="{D537A025-3B6D-D89E-270A-E435C4CFE3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88320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4" name="タイトル プレースホルダー 1">
            <a:extLst>
              <a:ext uri="{FF2B5EF4-FFF2-40B4-BE49-F238E27FC236}">
                <a16:creationId xmlns:a16="http://schemas.microsoft.com/office/drawing/2014/main" id="{61AA7CEB-37B1-6458-05F5-4BD161E46D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684" y="368744"/>
            <a:ext cx="2473754" cy="53553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>
              <a:defRPr sz="1567"/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  <a:br>
              <a:rPr lang="en-US" altLang="ja-JP" noProof="0" dirty="0"/>
            </a:br>
            <a:r>
              <a:rPr lang="ja-JP" altLang="en-US" noProof="0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839015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A713B8-140C-CE5D-C2C6-22356C252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1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6524D0-507A-4FC2-B120-BF918C6BA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タイトル プレースホルダー 3">
            <a:extLst>
              <a:ext uri="{FF2B5EF4-FFF2-40B4-BE49-F238E27FC236}">
                <a16:creationId xmlns:a16="http://schemas.microsoft.com/office/drawing/2014/main" id="{D08B66D2-71B3-5348-923C-81111C5D2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40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463ED86-7F4C-B818-96F2-92D284BD0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40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091692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895327" rtl="0" eaLnBrk="1" latinLnBrk="0" hangingPunct="1">
        <a:lnSpc>
          <a:spcPct val="90000"/>
        </a:lnSpc>
        <a:spcBef>
          <a:spcPct val="0"/>
        </a:spcBef>
        <a:buNone/>
        <a:defRPr kumimoji="1" sz="430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5pPr>
      <a:lvl6pPr marL="2462148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909811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357475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805138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1pPr>
      <a:lvl2pPr marL="44766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2pPr>
      <a:lvl3pPr marL="895327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3pPr>
      <a:lvl4pPr marL="134299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4pPr>
      <a:lvl5pPr marL="179065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5pPr>
      <a:lvl6pPr marL="2238316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68598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13364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581306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120">
          <p15:clr>
            <a:srgbClr val="F26B43"/>
          </p15:clr>
        </p15:guide>
        <p15:guide id="3" orient="horz" pos="3997">
          <p15:clr>
            <a:srgbClr val="F26B43"/>
          </p15:clr>
        </p15:guide>
        <p15:guide id="4" pos="149">
          <p15:clr>
            <a:srgbClr val="F26B43"/>
          </p15:clr>
        </p15:guide>
        <p15:guide id="5" pos="609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29" Type="http://schemas.openxmlformats.org/officeDocument/2006/relationships/image" Target="../media/image30.sv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sv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28" Type="http://schemas.openxmlformats.org/officeDocument/2006/relationships/image" Target="../media/image29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svg"/><Relationship Id="rId27" Type="http://schemas.openxmlformats.org/officeDocument/2006/relationships/image" Target="../media/image28.svg"/><Relationship Id="rId30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8FBC60-7A0D-A928-F3AF-ADF695CFC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900AB4B5-D93C-9E18-3E4D-AEAA4F37D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1567" dirty="0"/>
              <a:t>びわ湖大津教育プログラム：</a:t>
            </a:r>
            <a:r>
              <a:rPr lang="en-US" altLang="ja-JP" sz="1567" dirty="0"/>
              <a:t>22</a:t>
            </a:r>
            <a:endParaRPr lang="ja-JP" altLang="en-US" sz="1567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E75E177-4348-C665-0E29-FD2671C0EE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環境学習船「</a:t>
            </a:r>
            <a:r>
              <a:rPr lang="en-US" altLang="ja-JP" dirty="0" err="1"/>
              <a:t>megumi</a:t>
            </a:r>
            <a:r>
              <a:rPr lang="ja-JP" altLang="en-US" dirty="0"/>
              <a:t>」 びわ湖環境体験学習</a:t>
            </a:r>
          </a:p>
        </p:txBody>
      </p:sp>
      <p:sp>
        <p:nvSpPr>
          <p:cNvPr id="8" name="コンテンツ プレースホルダー 7">
            <a:extLst>
              <a:ext uri="{FF2B5EF4-FFF2-40B4-BE49-F238E27FC236}">
                <a16:creationId xmlns:a16="http://schemas.microsoft.com/office/drawing/2014/main" id="{CD2B6EB0-6D78-D546-506C-51AFA3736CD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40596" y="1601034"/>
            <a:ext cx="9024810" cy="844357"/>
          </a:xfrm>
        </p:spPr>
        <p:txBody>
          <a:bodyPr/>
          <a:lstStyle/>
          <a:p>
            <a:r>
              <a:rPr lang="ja-JP" altLang="en-US" sz="1175" dirty="0"/>
              <a:t>環境学習船「</a:t>
            </a:r>
            <a:r>
              <a:rPr lang="en-US" altLang="ja-JP" sz="1175" dirty="0" err="1"/>
              <a:t>megumi</a:t>
            </a:r>
            <a:r>
              <a:rPr lang="ja-JP" altLang="en-US" sz="1175" dirty="0"/>
              <a:t>」（メグミ）で行う、見て、触れて、感じるびわ湖学習。</a:t>
            </a:r>
          </a:p>
          <a:p>
            <a:r>
              <a:rPr lang="ja-JP" altLang="en-US" sz="1175" dirty="0"/>
              <a:t>環境学習器材を使用したびわ湖水の採水、プランクトンの観察の他、びわ湖を取り囲む風景から考察する滋賀の歴史文化レクチャーも可能です。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AB31A027-CC39-1641-5DEF-E8AAD17953FC}"/>
              </a:ext>
            </a:extLst>
          </p:cNvPr>
          <p:cNvGrpSpPr/>
          <p:nvPr/>
        </p:nvGrpSpPr>
        <p:grpSpPr>
          <a:xfrm>
            <a:off x="440595" y="1141301"/>
            <a:ext cx="1265221" cy="410075"/>
            <a:chOff x="771224" y="904272"/>
            <a:chExt cx="1292168" cy="418809"/>
          </a:xfrm>
        </p:grpSpPr>
        <p:sp>
          <p:nvSpPr>
            <p:cNvPr id="11" name="角丸四角形 23">
              <a:extLst>
                <a:ext uri="{FF2B5EF4-FFF2-40B4-BE49-F238E27FC236}">
                  <a16:creationId xmlns:a16="http://schemas.microsoft.com/office/drawing/2014/main" id="{75A75555-8179-12CB-EF67-6E91387E2713}"/>
                </a:ext>
              </a:extLst>
            </p:cNvPr>
            <p:cNvSpPr/>
            <p:nvPr userDrawn="1"/>
          </p:nvSpPr>
          <p:spPr>
            <a:xfrm>
              <a:off x="771224" y="904272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自 然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2" name="角丸四角形 27">
              <a:extLst>
                <a:ext uri="{FF2B5EF4-FFF2-40B4-BE49-F238E27FC236}">
                  <a16:creationId xmlns:a16="http://schemas.microsoft.com/office/drawing/2014/main" id="{C6C544C0-145A-6827-99FA-4AE8F466E529}"/>
                </a:ext>
              </a:extLst>
            </p:cNvPr>
            <p:cNvSpPr/>
            <p:nvPr userDrawn="1"/>
          </p:nvSpPr>
          <p:spPr>
            <a:xfrm>
              <a:off x="771224" y="1148560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歴 史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3" name="角丸四角形 49">
              <a:extLst>
                <a:ext uri="{FF2B5EF4-FFF2-40B4-BE49-F238E27FC236}">
                  <a16:creationId xmlns:a16="http://schemas.microsoft.com/office/drawing/2014/main" id="{2E5CCA7B-5F48-4E1C-E93B-173EB0842E88}"/>
                </a:ext>
              </a:extLst>
            </p:cNvPr>
            <p:cNvSpPr/>
            <p:nvPr userDrawn="1"/>
          </p:nvSpPr>
          <p:spPr>
            <a:xfrm>
              <a:off x="1652054" y="1148560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経 済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4" name="角丸四角形 24">
              <a:extLst>
                <a:ext uri="{FF2B5EF4-FFF2-40B4-BE49-F238E27FC236}">
                  <a16:creationId xmlns:a16="http://schemas.microsoft.com/office/drawing/2014/main" id="{42B322A4-4E43-C6B7-977F-27BF92DEF096}"/>
                </a:ext>
              </a:extLst>
            </p:cNvPr>
            <p:cNvSpPr/>
            <p:nvPr/>
          </p:nvSpPr>
          <p:spPr>
            <a:xfrm>
              <a:off x="1211640" y="904272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環 境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5" name="角丸四角形 28">
              <a:extLst>
                <a:ext uri="{FF2B5EF4-FFF2-40B4-BE49-F238E27FC236}">
                  <a16:creationId xmlns:a16="http://schemas.microsoft.com/office/drawing/2014/main" id="{F1086FCB-23C0-55DD-BFF1-FDA02691FA39}"/>
                </a:ext>
              </a:extLst>
            </p:cNvPr>
            <p:cNvSpPr/>
            <p:nvPr/>
          </p:nvSpPr>
          <p:spPr>
            <a:xfrm>
              <a:off x="1652056" y="904272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産 業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6" name="角丸四角形 31">
              <a:extLst>
                <a:ext uri="{FF2B5EF4-FFF2-40B4-BE49-F238E27FC236}">
                  <a16:creationId xmlns:a16="http://schemas.microsoft.com/office/drawing/2014/main" id="{5361D5F0-9522-B4DC-10AA-C6221BCBB193}"/>
                </a:ext>
              </a:extLst>
            </p:cNvPr>
            <p:cNvSpPr/>
            <p:nvPr/>
          </p:nvSpPr>
          <p:spPr>
            <a:xfrm>
              <a:off x="1211640" y="1148560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文 化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pic>
        <p:nvPicPr>
          <p:cNvPr id="17" name="図 16">
            <a:extLst>
              <a:ext uri="{FF2B5EF4-FFF2-40B4-BE49-F238E27FC236}">
                <a16:creationId xmlns:a16="http://schemas.microsoft.com/office/drawing/2014/main" id="{E377DADF-6560-F964-89CE-0F449425AA1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8432" y="1085848"/>
            <a:ext cx="479436" cy="513682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4257725-B129-4EF0-807B-56A75DF799B4}"/>
              </a:ext>
            </a:extLst>
          </p:cNvPr>
          <p:cNvSpPr txBox="1"/>
          <p:nvPr/>
        </p:nvSpPr>
        <p:spPr>
          <a:xfrm>
            <a:off x="2392904" y="1141298"/>
            <a:ext cx="2769008" cy="41007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wrap="none" rtlCol="0">
            <a:noAutofit/>
          </a:bodyPr>
          <a:lstStyle/>
          <a:p>
            <a:pPr defTabSz="895327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9" name="図 1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94C3752F-747F-25A9-BFFC-763433182E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1399" y="1149018"/>
            <a:ext cx="714517" cy="390430"/>
          </a:xfrm>
          <a:prstGeom prst="rect">
            <a:avLst/>
          </a:prstGeom>
          <a:noFill/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F8B629E-E495-E0F4-2804-40F5B84CA4E0}"/>
              </a:ext>
            </a:extLst>
          </p:cNvPr>
          <p:cNvSpPr txBox="1"/>
          <p:nvPr/>
        </p:nvSpPr>
        <p:spPr>
          <a:xfrm>
            <a:off x="5236774" y="1141298"/>
            <a:ext cx="4476402" cy="41007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wrap="none" rtlCol="0">
            <a:noAutofit/>
          </a:bodyPr>
          <a:lstStyle/>
          <a:p>
            <a:pPr defTabSz="895327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1" name="図 20" descr="グラフィカル ユーザー インターフェイス&#10;&#10;低い精度で自動的に生成された説明">
            <a:extLst>
              <a:ext uri="{FF2B5EF4-FFF2-40B4-BE49-F238E27FC236}">
                <a16:creationId xmlns:a16="http://schemas.microsoft.com/office/drawing/2014/main" id="{3B28A54C-E544-A82A-4ADD-AD816C54FB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1727" y="1191387"/>
            <a:ext cx="960345" cy="293068"/>
          </a:xfrm>
          <a:prstGeom prst="rect">
            <a:avLst/>
          </a:prstGeom>
          <a:noFill/>
        </p:spPr>
      </p:pic>
      <p:pic>
        <p:nvPicPr>
          <p:cNvPr id="23" name="図 22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63DD1876-79FE-C43C-9411-E1A54C6EB20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4563" y="1203377"/>
            <a:ext cx="264369" cy="264369"/>
          </a:xfrm>
          <a:prstGeom prst="rect">
            <a:avLst/>
          </a:prstGeom>
        </p:spPr>
      </p:pic>
      <p:pic>
        <p:nvPicPr>
          <p:cNvPr id="24" name="図 23" descr="ロゴ&#10;&#10;自動的に生成された説明">
            <a:extLst>
              <a:ext uri="{FF2B5EF4-FFF2-40B4-BE49-F238E27FC236}">
                <a16:creationId xmlns:a16="http://schemas.microsoft.com/office/drawing/2014/main" id="{4ED70F48-2CE2-A8FB-3257-5C1D2B8AED5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1569" y="1203377"/>
            <a:ext cx="264369" cy="264369"/>
          </a:xfrm>
          <a:prstGeom prst="rect">
            <a:avLst/>
          </a:prstGeom>
        </p:spPr>
      </p:pic>
      <p:pic>
        <p:nvPicPr>
          <p:cNvPr id="25" name="図 24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E82CB120-3AF5-A8A6-CAC1-1BF37791B11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4677" y="1203377"/>
            <a:ext cx="264369" cy="264369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08218123-15C5-6085-021F-C8CA481EB8E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4407" y="1203377"/>
            <a:ext cx="264369" cy="264369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72EC20FE-BD38-31E7-DB02-C292FF6E923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9289" y="1203377"/>
            <a:ext cx="264369" cy="264369"/>
          </a:xfrm>
          <a:prstGeom prst="rect">
            <a:avLst/>
          </a:prstGeom>
        </p:spPr>
      </p:pic>
      <p:pic>
        <p:nvPicPr>
          <p:cNvPr id="29" name="図 28" descr="文字の書かれた紙&#10;&#10;自動的に生成された説明">
            <a:extLst>
              <a:ext uri="{FF2B5EF4-FFF2-40B4-BE49-F238E27FC236}">
                <a16:creationId xmlns:a16="http://schemas.microsoft.com/office/drawing/2014/main" id="{F58A4441-130B-F650-B351-3A152C74B2F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928" y="1198290"/>
            <a:ext cx="296093" cy="296093"/>
          </a:xfrm>
          <a:prstGeom prst="rect">
            <a:avLst/>
          </a:prstGeom>
        </p:spPr>
      </p:pic>
      <p:pic>
        <p:nvPicPr>
          <p:cNvPr id="30" name="図 29" descr="アイコン&#10;&#10;自動的に生成された説明">
            <a:extLst>
              <a:ext uri="{FF2B5EF4-FFF2-40B4-BE49-F238E27FC236}">
                <a16:creationId xmlns:a16="http://schemas.microsoft.com/office/drawing/2014/main" id="{E52A1423-0703-69F8-55FA-80B79A579A6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7028" y="1198290"/>
            <a:ext cx="295468" cy="296093"/>
          </a:xfrm>
          <a:prstGeom prst="rect">
            <a:avLst/>
          </a:prstGeom>
        </p:spPr>
      </p:pic>
      <p:pic>
        <p:nvPicPr>
          <p:cNvPr id="31" name="図 30" descr="アイコン&#10;&#10;自動的に生成された説明">
            <a:extLst>
              <a:ext uri="{FF2B5EF4-FFF2-40B4-BE49-F238E27FC236}">
                <a16:creationId xmlns:a16="http://schemas.microsoft.com/office/drawing/2014/main" id="{A371DBE8-544F-AF4E-57C4-B3B89AA1BF2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8486" y="1198290"/>
            <a:ext cx="296093" cy="296093"/>
          </a:xfrm>
          <a:prstGeom prst="rect">
            <a:avLst/>
          </a:prstGeom>
        </p:spPr>
      </p:pic>
      <p:pic>
        <p:nvPicPr>
          <p:cNvPr id="32" name="図 31" descr="アイコン&#10;&#10;自動的に生成された説明">
            <a:extLst>
              <a:ext uri="{FF2B5EF4-FFF2-40B4-BE49-F238E27FC236}">
                <a16:creationId xmlns:a16="http://schemas.microsoft.com/office/drawing/2014/main" id="{9C7A0291-DC71-CFDB-553C-119D8AAD834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0573" y="1198290"/>
            <a:ext cx="296093" cy="296093"/>
          </a:xfrm>
          <a:prstGeom prst="rect">
            <a:avLst/>
          </a:prstGeom>
        </p:spPr>
      </p:pic>
      <p:pic>
        <p:nvPicPr>
          <p:cNvPr id="33" name="図 32" descr="ロゴ, アイコン&#10;&#10;自動的に生成された説明">
            <a:extLst>
              <a:ext uri="{FF2B5EF4-FFF2-40B4-BE49-F238E27FC236}">
                <a16:creationId xmlns:a16="http://schemas.microsoft.com/office/drawing/2014/main" id="{4D1521CD-B409-BC5A-BACC-680409EE789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2659" y="1198290"/>
            <a:ext cx="296093" cy="296093"/>
          </a:xfrm>
          <a:prstGeom prst="rect">
            <a:avLst/>
          </a:prstGeom>
        </p:spPr>
      </p:pic>
      <p:pic>
        <p:nvPicPr>
          <p:cNvPr id="34" name="図 33" descr="アイコン&#10;&#10;自動的に生成された説明">
            <a:extLst>
              <a:ext uri="{FF2B5EF4-FFF2-40B4-BE49-F238E27FC236}">
                <a16:creationId xmlns:a16="http://schemas.microsoft.com/office/drawing/2014/main" id="{82469A02-8A0A-42CC-53BB-46765548C79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4748" y="1198290"/>
            <a:ext cx="295468" cy="296093"/>
          </a:xfrm>
          <a:prstGeom prst="rect">
            <a:avLst/>
          </a:prstGeom>
        </p:spPr>
      </p:pic>
      <p:pic>
        <p:nvPicPr>
          <p:cNvPr id="35" name="図 34" descr="アイコン&#10;&#10;自動的に生成された説明">
            <a:extLst>
              <a:ext uri="{FF2B5EF4-FFF2-40B4-BE49-F238E27FC236}">
                <a16:creationId xmlns:a16="http://schemas.microsoft.com/office/drawing/2014/main" id="{ED650911-CA42-4B67-F4B8-2564E23AB0E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6205" y="1198290"/>
            <a:ext cx="296093" cy="296093"/>
          </a:xfrm>
          <a:prstGeom prst="rect">
            <a:avLst/>
          </a:prstGeom>
        </p:spPr>
      </p:pic>
      <p:pic>
        <p:nvPicPr>
          <p:cNvPr id="36" name="図 35" descr="停止の標識&#10;&#10;自動的に生成された説明">
            <a:extLst>
              <a:ext uri="{FF2B5EF4-FFF2-40B4-BE49-F238E27FC236}">
                <a16:creationId xmlns:a16="http://schemas.microsoft.com/office/drawing/2014/main" id="{F0764305-4ECD-590A-FCDE-806646C58867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8291" y="1198290"/>
            <a:ext cx="296093" cy="296093"/>
          </a:xfrm>
          <a:prstGeom prst="rect">
            <a:avLst/>
          </a:prstGeom>
        </p:spPr>
      </p:pic>
      <p:pic>
        <p:nvPicPr>
          <p:cNvPr id="37" name="図 36" descr="白黒の写真にテキストが書いてある絵&#10;&#10;低い精度で自動的に生成された説明">
            <a:extLst>
              <a:ext uri="{FF2B5EF4-FFF2-40B4-BE49-F238E27FC236}">
                <a16:creationId xmlns:a16="http://schemas.microsoft.com/office/drawing/2014/main" id="{A9387113-786D-5D54-046F-609E96BFAEC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0380" y="1198290"/>
            <a:ext cx="295468" cy="296093"/>
          </a:xfrm>
          <a:prstGeom prst="rect">
            <a:avLst/>
          </a:prstGeom>
        </p:spPr>
      </p:pic>
      <p:pic>
        <p:nvPicPr>
          <p:cNvPr id="38" name="図 37" descr="アイコン&#10;&#10;自動的に生成された説明">
            <a:extLst>
              <a:ext uri="{FF2B5EF4-FFF2-40B4-BE49-F238E27FC236}">
                <a16:creationId xmlns:a16="http://schemas.microsoft.com/office/drawing/2014/main" id="{E6F8425F-D33C-3CCC-D76D-0A4F441164D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1838" y="1198290"/>
            <a:ext cx="296093" cy="296093"/>
          </a:xfrm>
          <a:prstGeom prst="rect">
            <a:avLst/>
          </a:prstGeom>
        </p:spPr>
      </p:pic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3C3DB56A-CCEB-F3DF-4BFF-48FD3F65F9E8}"/>
              </a:ext>
            </a:extLst>
          </p:cNvPr>
          <p:cNvSpPr/>
          <p:nvPr/>
        </p:nvSpPr>
        <p:spPr>
          <a:xfrm>
            <a:off x="2867949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びわ湖について調べてみる。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びわ湖の環境保全について調べてみる。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地域と現地の環境保全の課題や取組について調べてみる。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B8F23C04-1827-BA32-DE07-226E96001AE4}"/>
              </a:ext>
            </a:extLst>
          </p:cNvPr>
          <p:cNvSpPr/>
          <p:nvPr/>
        </p:nvSpPr>
        <p:spPr>
          <a:xfrm>
            <a:off x="5175803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環境学習船での水質検査やプランクトン観察を体験する。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現地の方からお話を聞き、地域との違いを考える。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現地では、どんな課題があるかを理解する。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現地で課題解決のために、どんな取組を実施しているか聞いてみる。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11263E05-85E3-973E-87F1-8616B56F2FB4}"/>
              </a:ext>
            </a:extLst>
          </p:cNvPr>
          <p:cNvSpPr/>
          <p:nvPr/>
        </p:nvSpPr>
        <p:spPr>
          <a:xfrm>
            <a:off x="7483655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環境保全について自分の意見をまとめる。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本プログラムで学んだことについて発表する。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人と自然の繋がりについて調べてみる。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自分たちにできることを発表する。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39" name="コンテンツ プレースホルダー 8">
            <a:extLst>
              <a:ext uri="{FF2B5EF4-FFF2-40B4-BE49-F238E27FC236}">
                <a16:creationId xmlns:a16="http://schemas.microsoft.com/office/drawing/2014/main" id="{D019B59F-3A8A-289B-916E-36B8A60F72FB}"/>
              </a:ext>
            </a:extLst>
          </p:cNvPr>
          <p:cNvSpPr txBox="1">
            <a:spLocks/>
          </p:cNvSpPr>
          <p:nvPr/>
        </p:nvSpPr>
        <p:spPr>
          <a:xfrm>
            <a:off x="357819" y="2772956"/>
            <a:ext cx="2382401" cy="634487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滋賀県ならではの環境学習船を貸切り利用。五感で感じる環境学習体験プログラム。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E7B0470-F4AD-B3D5-6FD5-FD4E5513B6D5}"/>
              </a:ext>
            </a:extLst>
          </p:cNvPr>
          <p:cNvGrpSpPr/>
          <p:nvPr/>
        </p:nvGrpSpPr>
        <p:grpSpPr>
          <a:xfrm>
            <a:off x="2839523" y="5773259"/>
            <a:ext cx="6726919" cy="593056"/>
            <a:chOff x="321177" y="5870744"/>
            <a:chExt cx="9338540" cy="605687"/>
          </a:xfrm>
        </p:grpSpPr>
        <p:sp>
          <p:nvSpPr>
            <p:cNvPr id="59" name="コンテンツ プレースホルダー 8">
              <a:extLst>
                <a:ext uri="{FF2B5EF4-FFF2-40B4-BE49-F238E27FC236}">
                  <a16:creationId xmlns:a16="http://schemas.microsoft.com/office/drawing/2014/main" id="{09F13908-B70E-B13E-DE37-F67F131996C2}"/>
                </a:ext>
              </a:extLst>
            </p:cNvPr>
            <p:cNvSpPr txBox="1">
              <a:spLocks/>
            </p:cNvSpPr>
            <p:nvPr/>
          </p:nvSpPr>
          <p:spPr>
            <a:xfrm>
              <a:off x="321177" y="5870744"/>
              <a:ext cx="9338540" cy="605687"/>
            </a:xfrm>
            <a:prstGeom prst="rect">
              <a:avLst/>
            </a:prstGeom>
          </p:spPr>
          <p:txBody>
            <a:bodyPr vert="horz" lIns="89533" tIns="44767" rIns="89533" bIns="44767" numCol="2" spcCol="216000" rtlCol="0">
              <a:noAutofit/>
            </a:bodyPr>
            <a:lstStyle>
              <a:lvl1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5327"/>
              <a:r>
                <a:rPr lang="ja-JP" altLang="en-US" sz="783" b="1" dirty="0">
                  <a:solidFill>
                    <a:srgbClr val="4B75B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備考</a:t>
              </a:r>
              <a:endParaRPr lang="en-US" altLang="ja-JP" sz="783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天候等により内容を変更する場合があります。</a:t>
              </a: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チャーター料金の他に、環境学習費が必要です。</a:t>
              </a:r>
            </a:p>
          </p:txBody>
        </p:sp>
        <p:cxnSp>
          <p:nvCxnSpPr>
            <p:cNvPr id="61" name="直線コネクタ 60">
              <a:extLst>
                <a:ext uri="{FF2B5EF4-FFF2-40B4-BE49-F238E27FC236}">
                  <a16:creationId xmlns:a16="http://schemas.microsoft.com/office/drawing/2014/main" id="{CF4B9F40-CA91-25BF-6D3F-8B7C7C414C62}"/>
                </a:ext>
              </a:extLst>
            </p:cNvPr>
            <p:cNvCxnSpPr>
              <a:cxnSpLocks/>
            </p:cNvCxnSpPr>
            <p:nvPr/>
          </p:nvCxnSpPr>
          <p:spPr>
            <a:xfrm>
              <a:off x="761323" y="6010275"/>
              <a:ext cx="8869896" cy="0"/>
            </a:xfrm>
            <a:prstGeom prst="line">
              <a:avLst/>
            </a:prstGeom>
            <a:ln w="12700"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コンテンツ プレースホルダー 8">
            <a:extLst>
              <a:ext uri="{FF2B5EF4-FFF2-40B4-BE49-F238E27FC236}">
                <a16:creationId xmlns:a16="http://schemas.microsoft.com/office/drawing/2014/main" id="{8BF15380-C9D6-3ACE-FE3D-3A0D23FC8B6C}"/>
              </a:ext>
            </a:extLst>
          </p:cNvPr>
          <p:cNvSpPr txBox="1">
            <a:spLocks/>
          </p:cNvSpPr>
          <p:nvPr/>
        </p:nvSpPr>
        <p:spPr>
          <a:xfrm>
            <a:off x="332989" y="2476024"/>
            <a:ext cx="2432066" cy="3890292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27"/>
            <a:r>
              <a:rPr lang="ja-JP" altLang="en-US" sz="1175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プログラムのポイント</a:t>
            </a:r>
          </a:p>
        </p:txBody>
      </p:sp>
      <p:pic>
        <p:nvPicPr>
          <p:cNvPr id="45" name="グラフィックス 44" descr="電球と鉛筆 枠線">
            <a:extLst>
              <a:ext uri="{FF2B5EF4-FFF2-40B4-BE49-F238E27FC236}">
                <a16:creationId xmlns:a16="http://schemas.microsoft.com/office/drawing/2014/main" id="{0E9622C9-DD40-1A05-0F10-01ED348BC80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440595" y="4012617"/>
            <a:ext cx="422805" cy="422805"/>
          </a:xfrm>
          <a:prstGeom prst="rect">
            <a:avLst/>
          </a:prstGeom>
        </p:spPr>
      </p:pic>
      <p:pic>
        <p:nvPicPr>
          <p:cNvPr id="51" name="グラフィックス 50" descr="クルーズ船 枠線">
            <a:extLst>
              <a:ext uri="{FF2B5EF4-FFF2-40B4-BE49-F238E27FC236}">
                <a16:creationId xmlns:a16="http://schemas.microsoft.com/office/drawing/2014/main" id="{99CEDA34-F7EF-2FEB-3FEF-F49693D201C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460642" y="2915662"/>
            <a:ext cx="382711" cy="382711"/>
          </a:xfrm>
          <a:prstGeom prst="rect">
            <a:avLst/>
          </a:prstGeom>
        </p:spPr>
      </p:pic>
      <p:sp>
        <p:nvSpPr>
          <p:cNvPr id="52" name="コンテンツ プレースホルダー 8">
            <a:extLst>
              <a:ext uri="{FF2B5EF4-FFF2-40B4-BE49-F238E27FC236}">
                <a16:creationId xmlns:a16="http://schemas.microsoft.com/office/drawing/2014/main" id="{14FFE420-53F5-5007-A69A-46FCF9958C7B}"/>
              </a:ext>
            </a:extLst>
          </p:cNvPr>
          <p:cNvSpPr txBox="1">
            <a:spLocks/>
          </p:cNvSpPr>
          <p:nvPr/>
        </p:nvSpPr>
        <p:spPr>
          <a:xfrm>
            <a:off x="2828499" y="2476024"/>
            <a:ext cx="6751521" cy="3890292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27"/>
            <a:r>
              <a:rPr lang="ja-JP" altLang="en-US" sz="1175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プログラムの概要</a:t>
            </a:r>
          </a:p>
        </p:txBody>
      </p:sp>
      <p:cxnSp>
        <p:nvCxnSpPr>
          <p:cNvPr id="66" name="直線矢印コネクタ 65">
            <a:extLst>
              <a:ext uri="{FF2B5EF4-FFF2-40B4-BE49-F238E27FC236}">
                <a16:creationId xmlns:a16="http://schemas.microsoft.com/office/drawing/2014/main" id="{391B5688-A575-1B08-40D8-A0CF34190787}"/>
              </a:ext>
            </a:extLst>
          </p:cNvPr>
          <p:cNvCxnSpPr>
            <a:cxnSpLocks/>
          </p:cNvCxnSpPr>
          <p:nvPr/>
        </p:nvCxnSpPr>
        <p:spPr>
          <a:xfrm>
            <a:off x="357595" y="2772957"/>
            <a:ext cx="2382849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984549ED-E04D-B4AA-4A11-F3DB4CCAB8FA}"/>
              </a:ext>
            </a:extLst>
          </p:cNvPr>
          <p:cNvCxnSpPr>
            <a:cxnSpLocks/>
          </p:cNvCxnSpPr>
          <p:nvPr/>
        </p:nvCxnSpPr>
        <p:spPr>
          <a:xfrm>
            <a:off x="421044" y="3427312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33603262-88F2-46D5-A484-2B5ECE17FB75}"/>
              </a:ext>
            </a:extLst>
          </p:cNvPr>
          <p:cNvCxnSpPr>
            <a:cxnSpLocks/>
          </p:cNvCxnSpPr>
          <p:nvPr/>
        </p:nvCxnSpPr>
        <p:spPr>
          <a:xfrm>
            <a:off x="2886668" y="2772957"/>
            <a:ext cx="6625825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四角形: 角を丸くする 72">
            <a:extLst>
              <a:ext uri="{FF2B5EF4-FFF2-40B4-BE49-F238E27FC236}">
                <a16:creationId xmlns:a16="http://schemas.microsoft.com/office/drawing/2014/main" id="{25024CF7-3E49-7F3F-FC45-724C460E586D}"/>
              </a:ext>
            </a:extLst>
          </p:cNvPr>
          <p:cNvSpPr/>
          <p:nvPr/>
        </p:nvSpPr>
        <p:spPr>
          <a:xfrm>
            <a:off x="2961215" y="2877152"/>
            <a:ext cx="951997" cy="228531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kumimoji="1"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事前学習</a:t>
            </a:r>
          </a:p>
        </p:txBody>
      </p: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94A9BE8B-15B0-850C-4F37-ECF499C5D63B}"/>
              </a:ext>
            </a:extLst>
          </p:cNvPr>
          <p:cNvSpPr/>
          <p:nvPr/>
        </p:nvSpPr>
        <p:spPr>
          <a:xfrm>
            <a:off x="5269068" y="2877153"/>
            <a:ext cx="951997" cy="228532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現地学習</a:t>
            </a:r>
          </a:p>
        </p:txBody>
      </p:sp>
      <p:sp>
        <p:nvSpPr>
          <p:cNvPr id="76" name="四角形: 角を丸くする 75">
            <a:extLst>
              <a:ext uri="{FF2B5EF4-FFF2-40B4-BE49-F238E27FC236}">
                <a16:creationId xmlns:a16="http://schemas.microsoft.com/office/drawing/2014/main" id="{9B991BF4-B3E2-ECAB-2B9A-932C2D6DFA92}"/>
              </a:ext>
            </a:extLst>
          </p:cNvPr>
          <p:cNvSpPr/>
          <p:nvPr/>
        </p:nvSpPr>
        <p:spPr>
          <a:xfrm>
            <a:off x="7576922" y="2877153"/>
            <a:ext cx="951997" cy="228532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事後学習</a:t>
            </a:r>
          </a:p>
        </p:txBody>
      </p: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7AA515F3-E7EB-3C25-FBE5-EB6A85B72C5E}"/>
              </a:ext>
            </a:extLst>
          </p:cNvPr>
          <p:cNvCxnSpPr>
            <a:cxnSpLocks/>
          </p:cNvCxnSpPr>
          <p:nvPr/>
        </p:nvCxnSpPr>
        <p:spPr>
          <a:xfrm>
            <a:off x="4978661" y="2877150"/>
            <a:ext cx="0" cy="151571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E5D047F1-6922-A700-1408-94FA36CA4FCF}"/>
              </a:ext>
            </a:extLst>
          </p:cNvPr>
          <p:cNvCxnSpPr>
            <a:cxnSpLocks/>
          </p:cNvCxnSpPr>
          <p:nvPr/>
        </p:nvCxnSpPr>
        <p:spPr>
          <a:xfrm>
            <a:off x="7295840" y="2877150"/>
            <a:ext cx="0" cy="151571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二等辺三角形 53">
            <a:extLst>
              <a:ext uri="{FF2B5EF4-FFF2-40B4-BE49-F238E27FC236}">
                <a16:creationId xmlns:a16="http://schemas.microsoft.com/office/drawing/2014/main" id="{A7CAB20B-5A3E-5F72-C04F-D18E55EED33D}"/>
              </a:ext>
            </a:extLst>
          </p:cNvPr>
          <p:cNvSpPr/>
          <p:nvPr/>
        </p:nvSpPr>
        <p:spPr>
          <a:xfrm rot="5400000">
            <a:off x="4920593" y="3561475"/>
            <a:ext cx="275257" cy="14707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5327"/>
            <a:endParaRPr kumimoji="1" lang="ja-JP" altLang="en-US" sz="1763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55" name="二等辺三角形 54">
            <a:extLst>
              <a:ext uri="{FF2B5EF4-FFF2-40B4-BE49-F238E27FC236}">
                <a16:creationId xmlns:a16="http://schemas.microsoft.com/office/drawing/2014/main" id="{A37D73B4-5AEC-9BD4-68FB-128E1AF4DF12}"/>
              </a:ext>
            </a:extLst>
          </p:cNvPr>
          <p:cNvSpPr/>
          <p:nvPr/>
        </p:nvSpPr>
        <p:spPr>
          <a:xfrm rot="5400000">
            <a:off x="7235799" y="3561475"/>
            <a:ext cx="275257" cy="14707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5327"/>
            <a:endParaRPr kumimoji="1" lang="ja-JP" altLang="en-US" sz="1763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78" name="コンテンツ プレースホルダー 8">
            <a:extLst>
              <a:ext uri="{FF2B5EF4-FFF2-40B4-BE49-F238E27FC236}">
                <a16:creationId xmlns:a16="http://schemas.microsoft.com/office/drawing/2014/main" id="{63ED4CDB-F0BF-FEC6-26C6-F34BC9288654}"/>
              </a:ext>
            </a:extLst>
          </p:cNvPr>
          <p:cNvSpPr txBox="1">
            <a:spLocks/>
          </p:cNvSpPr>
          <p:nvPr/>
        </p:nvSpPr>
        <p:spPr>
          <a:xfrm>
            <a:off x="357819" y="3388365"/>
            <a:ext cx="2382401" cy="563988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日本最大にして最古の湖の湖上で学ぶ</a:t>
            </a:r>
            <a:r>
              <a:rPr lang="en-US" altLang="ja-JP" sz="1077" dirty="0">
                <a:solidFill>
                  <a:prstClr val="black"/>
                </a:solidFill>
                <a:latin typeface="Meiryo UI"/>
                <a:ea typeface="Meiryo UI"/>
              </a:rPr>
              <a:t>SDGs</a:t>
            </a: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探究学習。</a:t>
            </a:r>
          </a:p>
        </p:txBody>
      </p:sp>
      <p:sp>
        <p:nvSpPr>
          <p:cNvPr id="79" name="コンテンツ プレースホルダー 8">
            <a:extLst>
              <a:ext uri="{FF2B5EF4-FFF2-40B4-BE49-F238E27FC236}">
                <a16:creationId xmlns:a16="http://schemas.microsoft.com/office/drawing/2014/main" id="{5A18F2D6-7FE4-D604-6678-EEADFA01E0D2}"/>
              </a:ext>
            </a:extLst>
          </p:cNvPr>
          <p:cNvSpPr txBox="1">
            <a:spLocks/>
          </p:cNvSpPr>
          <p:nvPr/>
        </p:nvSpPr>
        <p:spPr>
          <a:xfrm>
            <a:off x="357819" y="3926037"/>
            <a:ext cx="2382401" cy="634487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普段触ることのない環境学習機材を使用して調査・観察できます。</a:t>
            </a:r>
          </a:p>
        </p:txBody>
      </p:sp>
      <p:sp>
        <p:nvSpPr>
          <p:cNvPr id="80" name="コンテンツ プレースホルダー 8">
            <a:extLst>
              <a:ext uri="{FF2B5EF4-FFF2-40B4-BE49-F238E27FC236}">
                <a16:creationId xmlns:a16="http://schemas.microsoft.com/office/drawing/2014/main" id="{8694DD93-AF7B-F505-683F-FA86E94C1E3A}"/>
              </a:ext>
            </a:extLst>
          </p:cNvPr>
          <p:cNvSpPr txBox="1">
            <a:spLocks/>
          </p:cNvSpPr>
          <p:nvPr/>
        </p:nvSpPr>
        <p:spPr>
          <a:xfrm>
            <a:off x="357819" y="4582156"/>
            <a:ext cx="2382401" cy="830598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観察・実験を通して、びわ湖の水環境、歴史・文化、生き物について、考えながら学んでいただける機会に。</a:t>
            </a:r>
          </a:p>
        </p:txBody>
      </p:sp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3B63D5AD-8D48-E439-5F42-715B6E5EED12}"/>
              </a:ext>
            </a:extLst>
          </p:cNvPr>
          <p:cNvCxnSpPr>
            <a:cxnSpLocks/>
          </p:cNvCxnSpPr>
          <p:nvPr/>
        </p:nvCxnSpPr>
        <p:spPr>
          <a:xfrm>
            <a:off x="421044" y="3933699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直線矢印コネクタ 81">
            <a:extLst>
              <a:ext uri="{FF2B5EF4-FFF2-40B4-BE49-F238E27FC236}">
                <a16:creationId xmlns:a16="http://schemas.microsoft.com/office/drawing/2014/main" id="{12887CE0-D372-0376-0BFF-CFEEB4D40CA3}"/>
              </a:ext>
            </a:extLst>
          </p:cNvPr>
          <p:cNvCxnSpPr>
            <a:cxnSpLocks/>
          </p:cNvCxnSpPr>
          <p:nvPr/>
        </p:nvCxnSpPr>
        <p:spPr>
          <a:xfrm>
            <a:off x="421044" y="4574572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FC1EDE4A-B690-146A-3B42-8E0017A16340}"/>
              </a:ext>
            </a:extLst>
          </p:cNvPr>
          <p:cNvSpPr txBox="1"/>
          <p:nvPr/>
        </p:nvSpPr>
        <p:spPr>
          <a:xfrm>
            <a:off x="353767" y="5453820"/>
            <a:ext cx="2395958" cy="830597"/>
          </a:xfrm>
          <a:prstGeom prst="roundRect">
            <a:avLst>
              <a:gd name="adj" fmla="val 7876"/>
            </a:avLst>
          </a:prstGeom>
          <a:solidFill>
            <a:srgbClr val="EAF6FC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ja-JP" altLang="en-US" sz="881" b="1" dirty="0">
                <a:solidFill>
                  <a:srgbClr val="4B75B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問合せ</a:t>
            </a:r>
            <a:r>
              <a:rPr lang="en-US" altLang="ja-JP" sz="881" b="1" dirty="0">
                <a:solidFill>
                  <a:srgbClr val="4B75B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ja-JP" altLang="en-US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びわ湖汽船株式会社</a:t>
            </a:r>
            <a:endParaRPr lang="en-US" altLang="ja-JP" sz="88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895327">
              <a:lnSpc>
                <a:spcPct val="120000"/>
              </a:lnSpc>
              <a:tabLst>
                <a:tab pos="264246" algn="l"/>
                <a:tab pos="1231074" algn="l"/>
              </a:tabLst>
            </a:pPr>
            <a:r>
              <a:rPr lang="ja-JP" altLang="en-US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住所</a:t>
            </a:r>
            <a:r>
              <a:rPr lang="en-US" altLang="ja-JP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ja-JP" altLang="en-US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zh-CN" altLang="en-US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大津市浜大津</a:t>
            </a:r>
            <a:r>
              <a:rPr lang="en-US" altLang="zh-CN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5-1-1</a:t>
            </a:r>
            <a:r>
              <a:rPr lang="zh-CN" altLang="en-US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lang="en-US" altLang="ja-JP" sz="783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895327">
              <a:lnSpc>
                <a:spcPct val="120000"/>
              </a:lnSpc>
              <a:tabLst>
                <a:tab pos="264246" algn="l"/>
                <a:tab pos="1140919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TEL	</a:t>
            </a:r>
            <a:r>
              <a:rPr lang="ja-JP" altLang="en-US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077-524-1919	FAX</a:t>
            </a:r>
            <a:r>
              <a:rPr lang="ja-JP" altLang="en-US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077-524-7896</a:t>
            </a: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en-US" altLang="ja-JP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https://www.biwakokisen.co.jp/</a:t>
            </a:r>
            <a:endParaRPr lang="ja-JP" altLang="en-US" sz="88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1D3EB86E-C09F-7345-7EE7-514B14BFF29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9789" y="1203377"/>
            <a:ext cx="258493" cy="264369"/>
          </a:xfrm>
          <a:prstGeom prst="rect">
            <a:avLst/>
          </a:prstGeom>
        </p:spPr>
      </p:pic>
      <p:graphicFrame>
        <p:nvGraphicFramePr>
          <p:cNvPr id="56" name="表 55">
            <a:extLst>
              <a:ext uri="{FF2B5EF4-FFF2-40B4-BE49-F238E27FC236}">
                <a16:creationId xmlns:a16="http://schemas.microsoft.com/office/drawing/2014/main" id="{00A3208A-6083-A788-D120-B3847EAACE32}"/>
              </a:ext>
            </a:extLst>
          </p:cNvPr>
          <p:cNvGraphicFramePr>
            <a:graphicFrameLocks noGrp="1"/>
          </p:cNvGraphicFramePr>
          <p:nvPr/>
        </p:nvGraphicFramePr>
        <p:xfrm>
          <a:off x="2867950" y="4495481"/>
          <a:ext cx="6705063" cy="1304221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80420">
                  <a:extLst>
                    <a:ext uri="{9D8B030D-6E8A-4147-A177-3AD203B41FA5}">
                      <a16:colId xmlns:a16="http://schemas.microsoft.com/office/drawing/2014/main" val="741602752"/>
                    </a:ext>
                  </a:extLst>
                </a:gridCol>
                <a:gridCol w="1650569">
                  <a:extLst>
                    <a:ext uri="{9D8B030D-6E8A-4147-A177-3AD203B41FA5}">
                      <a16:colId xmlns:a16="http://schemas.microsoft.com/office/drawing/2014/main" val="3389704294"/>
                    </a:ext>
                  </a:extLst>
                </a:gridCol>
                <a:gridCol w="607941">
                  <a:extLst>
                    <a:ext uri="{9D8B030D-6E8A-4147-A177-3AD203B41FA5}">
                      <a16:colId xmlns:a16="http://schemas.microsoft.com/office/drawing/2014/main" val="3252824643"/>
                    </a:ext>
                  </a:extLst>
                </a:gridCol>
                <a:gridCol w="3766133">
                  <a:extLst>
                    <a:ext uri="{9D8B030D-6E8A-4147-A177-3AD203B41FA5}">
                      <a16:colId xmlns:a16="http://schemas.microsoft.com/office/drawing/2014/main" val="1736356865"/>
                    </a:ext>
                  </a:extLst>
                </a:gridCol>
              </a:tblGrid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実施場所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びわ湖・浜大津他各港発着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行程例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6427632"/>
                  </a:ext>
                </a:extLst>
              </a:tr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実施時期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～</a:t>
                      </a:r>
                      <a:r>
                        <a:rPr lang="en-US" altLang="ja-JP" sz="800" b="0" i="0" u="none" strike="noStrike" dirty="0">
                          <a:effectLst/>
                          <a:latin typeface="+mn-ea"/>
                          <a:ea typeface="+mn-ea"/>
                        </a:rPr>
                        <a:t>11</a:t>
                      </a:r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月末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1503561"/>
                  </a:ext>
                </a:extLst>
              </a:tr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対象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  <a:latin typeface="+mn-ea"/>
                          <a:ea typeface="+mn-ea"/>
                        </a:rPr>
                        <a:t>小学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生・中学生・</a:t>
                      </a:r>
                      <a:r>
                        <a:rPr lang="zh-CN" altLang="en-US" sz="800" u="none" strike="noStrike" dirty="0">
                          <a:effectLst/>
                          <a:latin typeface="+mn-ea"/>
                          <a:ea typeface="+mn-ea"/>
                        </a:rPr>
                        <a:t>高校生</a:t>
                      </a:r>
                      <a:endParaRPr lang="zh-CN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073544"/>
                  </a:ext>
                </a:extLst>
              </a:tr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>
                          <a:effectLst/>
                          <a:latin typeface="+mn-ea"/>
                          <a:ea typeface="+mn-ea"/>
                        </a:rPr>
                        <a:t>所要</a:t>
                      </a:r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時間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時間</a:t>
                      </a:r>
                      <a:r>
                        <a:rPr lang="en-US" altLang="ja-JP" sz="800" b="0" i="0" u="none" strike="noStrike" dirty="0">
                          <a:effectLst/>
                          <a:latin typeface="+mn-ea"/>
                          <a:ea typeface="+mn-ea"/>
                        </a:rPr>
                        <a:t>30</a:t>
                      </a:r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分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4326423"/>
                  </a:ext>
                </a:extLst>
              </a:tr>
              <a:tr h="31724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人数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40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～</a:t>
                      </a:r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80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人 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※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乗船定員は</a:t>
                      </a:r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200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名</a:t>
                      </a:r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570284"/>
                  </a:ext>
                </a:extLst>
              </a:tr>
              <a:tr h="28199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持ち物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特になし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381699"/>
                  </a:ext>
                </a:extLst>
              </a:tr>
            </a:tbl>
          </a:graphicData>
        </a:graphic>
      </p:graphicFrame>
      <p:sp>
        <p:nvSpPr>
          <p:cNvPr id="62" name="コンテンツ プレースホルダー 8">
            <a:extLst>
              <a:ext uri="{FF2B5EF4-FFF2-40B4-BE49-F238E27FC236}">
                <a16:creationId xmlns:a16="http://schemas.microsoft.com/office/drawing/2014/main" id="{79AC5E4A-54D9-A9E1-67F0-E6EE7EE9488C}"/>
              </a:ext>
            </a:extLst>
          </p:cNvPr>
          <p:cNvSpPr txBox="1">
            <a:spLocks/>
          </p:cNvSpPr>
          <p:nvPr/>
        </p:nvSpPr>
        <p:spPr>
          <a:xfrm>
            <a:off x="5813263" y="4522650"/>
            <a:ext cx="3766758" cy="1268277"/>
          </a:xfrm>
          <a:prstGeom prst="rect">
            <a:avLst/>
          </a:prstGeom>
          <a:noFill/>
        </p:spPr>
        <p:txBody>
          <a:bodyPr vert="horz" lIns="89533" tIns="0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lnSpc>
                <a:spcPct val="120000"/>
              </a:lnSpc>
              <a:spcBef>
                <a:spcPts val="196"/>
              </a:spcBef>
              <a:tabLst>
                <a:tab pos="351291" algn="r"/>
                <a:tab pos="530046" algn="l"/>
                <a:tab pos="1140919" algn="l"/>
              </a:tabLst>
            </a:pP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中高生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80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人／大津発着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2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時間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30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分／環境学習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2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講座</a:t>
            </a:r>
          </a:p>
          <a:p>
            <a:pPr defTabSz="895327">
              <a:lnSpc>
                <a:spcPct val="120000"/>
              </a:lnSpc>
              <a:spcBef>
                <a:spcPts val="196"/>
              </a:spcBef>
              <a:tabLst>
                <a:tab pos="351291" algn="r"/>
                <a:tab pos="530046" algn="l"/>
                <a:tab pos="1140919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9:00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大津港集合／乗船開始</a:t>
            </a:r>
          </a:p>
          <a:p>
            <a:pPr defTabSz="895327">
              <a:lnSpc>
                <a:spcPct val="120000"/>
              </a:lnSpc>
              <a:spcBef>
                <a:spcPts val="196"/>
              </a:spcBef>
              <a:tabLst>
                <a:tab pos="351291" algn="r"/>
                <a:tab pos="530046" algn="l"/>
                <a:tab pos="1140919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9:10 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大津港出発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【A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班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】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プランクトン観察  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【B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班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】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びわ湖水質調査</a:t>
            </a:r>
          </a:p>
          <a:p>
            <a:pPr defTabSz="895327">
              <a:lnSpc>
                <a:spcPct val="120000"/>
              </a:lnSpc>
              <a:spcBef>
                <a:spcPts val="196"/>
              </a:spcBef>
              <a:tabLst>
                <a:tab pos="351291" algn="r"/>
                <a:tab pos="530046" algn="l"/>
                <a:tab pos="1140919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10:00 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移動</a:t>
            </a:r>
            <a:endParaRPr lang="en-US" altLang="ja-JP" sz="783" dirty="0">
              <a:solidFill>
                <a:prstClr val="black"/>
              </a:solidFill>
              <a:latin typeface="Meiryo UI"/>
              <a:ea typeface="Meiryo UI"/>
            </a:endParaRPr>
          </a:p>
          <a:p>
            <a:pPr defTabSz="895327">
              <a:lnSpc>
                <a:spcPct val="120000"/>
              </a:lnSpc>
              <a:spcBef>
                <a:spcPts val="196"/>
              </a:spcBef>
              <a:tabLst>
                <a:tab pos="351291" algn="r"/>
                <a:tab pos="530046" algn="l"/>
                <a:tab pos="1140919" algn="l"/>
              </a:tabLst>
            </a:pP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　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10:05 	【A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班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】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びわ湖水質調査  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【B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班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】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プランクトン観察</a:t>
            </a:r>
          </a:p>
          <a:p>
            <a:pPr defTabSz="895327">
              <a:lnSpc>
                <a:spcPct val="120000"/>
              </a:lnSpc>
              <a:spcBef>
                <a:spcPts val="196"/>
              </a:spcBef>
              <a:tabLst>
                <a:tab pos="351291" algn="r"/>
                <a:tab pos="530046" algn="l"/>
                <a:tab pos="1140919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10:55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湖上観察</a:t>
            </a:r>
          </a:p>
          <a:p>
            <a:pPr defTabSz="895327">
              <a:lnSpc>
                <a:spcPct val="120000"/>
              </a:lnSpc>
              <a:spcBef>
                <a:spcPts val="196"/>
              </a:spcBef>
              <a:tabLst>
                <a:tab pos="351291" algn="r"/>
                <a:tab pos="530046" algn="l"/>
                <a:tab pos="1140919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11:40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大津港到着／下船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0A88925E-F47A-2D29-2A96-4A10B0E5095E}"/>
              </a:ext>
            </a:extLst>
          </p:cNvPr>
          <p:cNvSpPr txBox="1"/>
          <p:nvPr/>
        </p:nvSpPr>
        <p:spPr>
          <a:xfrm>
            <a:off x="5630948" y="5919066"/>
            <a:ext cx="4012518" cy="375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7874" indent="-167874" defTabSz="895327">
              <a:lnSpc>
                <a:spcPct val="125000"/>
              </a:lnSpc>
              <a:buClr>
                <a:srgbClr val="4B75BD"/>
              </a:buClr>
              <a:buFont typeface="Wingdings" panose="05000000000000000000" pitchFamily="2" charset="2"/>
              <a:buChar char="l"/>
              <a:defRPr/>
            </a:pP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浜大津港以外の港から発着することが可能です。</a:t>
            </a:r>
          </a:p>
          <a:p>
            <a:pPr marL="167874" indent="-167874" defTabSz="895327">
              <a:lnSpc>
                <a:spcPct val="125000"/>
              </a:lnSpc>
              <a:buClr>
                <a:srgbClr val="4B75BD"/>
              </a:buClr>
              <a:buFont typeface="Wingdings" panose="05000000000000000000" pitchFamily="2" charset="2"/>
              <a:buChar char="l"/>
              <a:defRPr/>
            </a:pP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発着港、プログラム内容、回送費など、ご相談のうえ、手配いたします。まずはご相談ください。</a:t>
            </a:r>
          </a:p>
        </p:txBody>
      </p:sp>
      <p:pic>
        <p:nvPicPr>
          <p:cNvPr id="75" name="グラフィックス 74" descr="手のひらと植物 枠線">
            <a:extLst>
              <a:ext uri="{FF2B5EF4-FFF2-40B4-BE49-F238E27FC236}">
                <a16:creationId xmlns:a16="http://schemas.microsoft.com/office/drawing/2014/main" id="{62EDF263-B4BA-F985-FA68-7BE462168A2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/>
        </p:blipFill>
        <p:spPr>
          <a:xfrm>
            <a:off x="440595" y="3458957"/>
            <a:ext cx="422805" cy="422805"/>
          </a:xfrm>
          <a:prstGeom prst="rect">
            <a:avLst/>
          </a:prstGeom>
        </p:spPr>
      </p:pic>
      <p:pic>
        <p:nvPicPr>
          <p:cNvPr id="84" name="グラフィックス 83" descr="コイ 枠線">
            <a:extLst>
              <a:ext uri="{FF2B5EF4-FFF2-40B4-BE49-F238E27FC236}">
                <a16:creationId xmlns:a16="http://schemas.microsoft.com/office/drawing/2014/main" id="{6CC2CB84-DE8C-B9F1-5B63-D2C7FC3C0ECB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/>
        </p:blipFill>
        <p:spPr>
          <a:xfrm>
            <a:off x="424308" y="4806099"/>
            <a:ext cx="382711" cy="382711"/>
          </a:xfrm>
          <a:prstGeom prst="rect">
            <a:avLst/>
          </a:prstGeom>
        </p:spPr>
      </p:pic>
      <p:pic>
        <p:nvPicPr>
          <p:cNvPr id="3" name="図プレースホルダー 33" descr="海の上を走っている船&#10;&#10;自動的に生成された説明">
            <a:extLst>
              <a:ext uri="{FF2B5EF4-FFF2-40B4-BE49-F238E27FC236}">
                <a16:creationId xmlns:a16="http://schemas.microsoft.com/office/drawing/2014/main" id="{F6D2E863-B75C-95CC-E1FC-621467E8B1C0}"/>
              </a:ext>
            </a:extLst>
          </p:cNvPr>
          <p:cNvPicPr>
            <a:picLocks noChangeAspect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854" t="26303" r="8798" b="15659"/>
          <a:stretch/>
        </p:blipFill>
        <p:spPr>
          <a:xfrm>
            <a:off x="8344329" y="5316824"/>
            <a:ext cx="1172318" cy="441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864576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びわ湖大津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4B75BD"/>
      </a:accent3>
      <a:accent4>
        <a:srgbClr val="2CC3DE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513</Words>
  <Application>Microsoft Office PowerPoint</Application>
  <PresentationFormat>A4 210 x 297 mm</PresentationFormat>
  <Paragraphs>60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Meiryo</vt:lpstr>
      <vt:lpstr>Meiryo</vt:lpstr>
      <vt:lpstr>游ゴシック</vt:lpstr>
      <vt:lpstr>Arial</vt:lpstr>
      <vt:lpstr>Wingdings</vt:lpstr>
      <vt:lpstr>デザインの設定</vt:lpstr>
      <vt:lpstr>びわ湖大津教育プログラム：22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びわ湖大津教育プログラム：22</dc:title>
  <dc:creator>tb164</dc:creator>
  <cp:lastModifiedBy>tb164</cp:lastModifiedBy>
  <cp:revision>1</cp:revision>
  <dcterms:created xsi:type="dcterms:W3CDTF">2025-04-03T06:32:39Z</dcterms:created>
  <dcterms:modified xsi:type="dcterms:W3CDTF">2025-04-03T06:33:14Z</dcterms:modified>
</cp:coreProperties>
</file>