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40"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F91FE6-BA00-465B-AA1B-BFAE18289FB8}"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FA841F-1A40-45BC-B3BA-1B170F545DC8}" type="slidenum">
              <a:rPr kumimoji="1" lang="ja-JP" altLang="en-US" smtClean="0"/>
              <a:t>‹#›</a:t>
            </a:fld>
            <a:endParaRPr kumimoji="1" lang="ja-JP" altLang="en-US"/>
          </a:p>
        </p:txBody>
      </p:sp>
    </p:spTree>
    <p:extLst>
      <p:ext uri="{BB962C8B-B14F-4D97-AF65-F5344CB8AC3E}">
        <p14:creationId xmlns:p14="http://schemas.microsoft.com/office/powerpoint/2010/main" val="10205411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48A12-C682-DFBA-B4AB-202F7FFC92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A2AC503-D5C5-00DE-C905-106C3E12980C}"/>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E3E5F3B7-8E27-648D-2951-9AC7F27E097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167159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0232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4269511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091032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3647706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2266589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2554503015"/>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714118272"/>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3709528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1061260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327885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4147379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9915143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4.png"/><Relationship Id="rId21" Type="http://schemas.openxmlformats.org/officeDocument/2006/relationships/image" Target="../media/image22.sv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sv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jpe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svg"/><Relationship Id="rId28" Type="http://schemas.openxmlformats.org/officeDocument/2006/relationships/image" Target="../media/image29.jpe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svg"/><Relationship Id="rId30"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CE694-9BF9-CBA0-7737-2C3B9F8593EF}"/>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9EBF3B0C-CF81-EF5A-C91F-38810BEB2A57}"/>
              </a:ext>
            </a:extLst>
          </p:cNvPr>
          <p:cNvSpPr>
            <a:spLocks noGrp="1"/>
          </p:cNvSpPr>
          <p:nvPr>
            <p:ph type="title"/>
          </p:nvPr>
        </p:nvSpPr>
        <p:spPr/>
        <p:txBody>
          <a:bodyPr>
            <a:normAutofit/>
          </a:bodyPr>
          <a:lstStyle/>
          <a:p>
            <a:r>
              <a:rPr lang="ja-JP" altLang="en-US" sz="1567" dirty="0"/>
              <a:t>びわ湖大津教育プログラム：</a:t>
            </a:r>
            <a:r>
              <a:rPr lang="en-US" altLang="ja-JP" sz="1567" dirty="0"/>
              <a:t>08</a:t>
            </a:r>
            <a:endParaRPr lang="ja-JP" altLang="en-US" sz="1567" dirty="0"/>
          </a:p>
        </p:txBody>
      </p:sp>
      <p:sp>
        <p:nvSpPr>
          <p:cNvPr id="6" name="コンテンツ プレースホルダー 5">
            <a:extLst>
              <a:ext uri="{FF2B5EF4-FFF2-40B4-BE49-F238E27FC236}">
                <a16:creationId xmlns:a16="http://schemas.microsoft.com/office/drawing/2014/main" id="{D4E95EDC-3B3F-E17B-9A49-10691203C55C}"/>
              </a:ext>
            </a:extLst>
          </p:cNvPr>
          <p:cNvSpPr>
            <a:spLocks noGrp="1"/>
          </p:cNvSpPr>
          <p:nvPr>
            <p:ph idx="1"/>
          </p:nvPr>
        </p:nvSpPr>
        <p:spPr/>
        <p:txBody>
          <a:bodyPr/>
          <a:lstStyle/>
          <a:p>
            <a:r>
              <a:rPr lang="ja-JP" altLang="en-US" dirty="0"/>
              <a:t>環境体験によるびわ湖の自然を学ぶ</a:t>
            </a:r>
          </a:p>
        </p:txBody>
      </p:sp>
      <p:sp>
        <p:nvSpPr>
          <p:cNvPr id="8" name="コンテンツ プレースホルダー 7">
            <a:extLst>
              <a:ext uri="{FF2B5EF4-FFF2-40B4-BE49-F238E27FC236}">
                <a16:creationId xmlns:a16="http://schemas.microsoft.com/office/drawing/2014/main" id="{316177A9-B0C0-67CC-07F7-9FDD7E638505}"/>
              </a:ext>
            </a:extLst>
          </p:cNvPr>
          <p:cNvSpPr>
            <a:spLocks noGrp="1"/>
          </p:cNvSpPr>
          <p:nvPr>
            <p:ph idx="14"/>
          </p:nvPr>
        </p:nvSpPr>
        <p:spPr>
          <a:xfrm>
            <a:off x="440596" y="1601034"/>
            <a:ext cx="9024810" cy="844357"/>
          </a:xfrm>
        </p:spPr>
        <p:txBody>
          <a:bodyPr/>
          <a:lstStyle/>
          <a:p>
            <a:pPr>
              <a:lnSpc>
                <a:spcPct val="114000"/>
              </a:lnSpc>
              <a:tabLst>
                <a:tab pos="1313457" algn="l"/>
              </a:tabLst>
            </a:pPr>
            <a:r>
              <a:rPr lang="ja-JP" altLang="en-US" sz="1175" dirty="0"/>
              <a:t>下記</a:t>
            </a:r>
            <a:r>
              <a:rPr lang="en-US" altLang="ja-JP" sz="1175" dirty="0"/>
              <a:t>3</a:t>
            </a:r>
            <a:r>
              <a:rPr lang="ja-JP" altLang="en-US" sz="1175" dirty="0"/>
              <a:t>つの体験で、自ら考えて行動する力、協調性、人と自然の繋がりを感じる力を養うプログラムです。</a:t>
            </a:r>
          </a:p>
          <a:p>
            <a:pPr marL="435228" indent="-256475">
              <a:lnSpc>
                <a:spcPct val="114000"/>
              </a:lnSpc>
              <a:buFont typeface="+mj-ea"/>
              <a:buAutoNum type="circleNumDbPlain"/>
              <a:tabLst>
                <a:tab pos="1577702" algn="l"/>
              </a:tabLst>
            </a:pPr>
            <a:r>
              <a:rPr lang="ja-JP" altLang="en-US" sz="1077" dirty="0"/>
              <a:t>カヌーでヨシ帯観察</a:t>
            </a:r>
            <a:r>
              <a:rPr lang="en-US" altLang="ja-JP" sz="1077" dirty="0"/>
              <a:t>	</a:t>
            </a:r>
            <a:r>
              <a:rPr lang="ja-JP" altLang="en-US" sz="1077" dirty="0"/>
              <a:t>：</a:t>
            </a:r>
            <a:r>
              <a:rPr lang="en-US" altLang="ja-JP" sz="1077" dirty="0"/>
              <a:t>1</a:t>
            </a:r>
            <a:r>
              <a:rPr lang="ja-JP" altLang="en-US" sz="1077" dirty="0"/>
              <a:t>人乗りまたは</a:t>
            </a:r>
            <a:r>
              <a:rPr lang="en-US" altLang="ja-JP" sz="1077" dirty="0"/>
              <a:t>2</a:t>
            </a:r>
            <a:r>
              <a:rPr lang="ja-JP" altLang="en-US" sz="1077" dirty="0"/>
              <a:t>人乗りのカヌーを使い、湖上を漕ぎ進み、水上でヨシ帯など水環境を観察します。</a:t>
            </a:r>
            <a:endParaRPr lang="en-US" altLang="ja-JP" sz="1077" dirty="0"/>
          </a:p>
          <a:p>
            <a:pPr marL="435228" indent="-256475">
              <a:lnSpc>
                <a:spcPct val="114000"/>
              </a:lnSpc>
              <a:buFont typeface="+mj-ea"/>
              <a:buAutoNum type="circleNumDbPlain"/>
              <a:tabLst>
                <a:tab pos="1577702" algn="l"/>
              </a:tabLst>
            </a:pPr>
            <a:r>
              <a:rPr lang="ja-JP" altLang="en-US" sz="1077" dirty="0"/>
              <a:t>ドラゴンボート体験</a:t>
            </a:r>
            <a:r>
              <a:rPr lang="en-US" altLang="ja-JP" sz="1077" dirty="0"/>
              <a:t>	</a:t>
            </a:r>
            <a:r>
              <a:rPr lang="ja-JP" altLang="en-US" sz="1077" dirty="0"/>
              <a:t>：約</a:t>
            </a:r>
            <a:r>
              <a:rPr lang="en-US" altLang="ja-JP" sz="1077" dirty="0"/>
              <a:t>20</a:t>
            </a:r>
            <a:r>
              <a:rPr lang="ja-JP" altLang="en-US" sz="1077" dirty="0"/>
              <a:t>人で</a:t>
            </a:r>
            <a:r>
              <a:rPr lang="en-US" altLang="ja-JP" sz="1077" dirty="0"/>
              <a:t>1</a:t>
            </a:r>
            <a:r>
              <a:rPr lang="ja-JP" altLang="en-US" sz="1077" dirty="0"/>
              <a:t>艇のボートに乗り込み、力を合わせて漕ぎ進みます。</a:t>
            </a:r>
            <a:endParaRPr lang="en-US" altLang="ja-JP" sz="1077" dirty="0"/>
          </a:p>
          <a:p>
            <a:pPr marL="435228" indent="-256475">
              <a:lnSpc>
                <a:spcPct val="114000"/>
              </a:lnSpc>
              <a:buFont typeface="+mj-ea"/>
              <a:buAutoNum type="circleNumDbPlain"/>
              <a:tabLst>
                <a:tab pos="1577702" algn="l"/>
              </a:tabLst>
            </a:pPr>
            <a:r>
              <a:rPr lang="ja-JP" altLang="en-US" sz="1077" dirty="0"/>
              <a:t>ヨシ紙笛づくり</a:t>
            </a:r>
            <a:r>
              <a:rPr lang="en-US" altLang="ja-JP" sz="1077" dirty="0"/>
              <a:t>	</a:t>
            </a:r>
            <a:r>
              <a:rPr lang="ja-JP" altLang="en-US" sz="1077" dirty="0"/>
              <a:t>：びわ湖の環境について重要な役割を担っているヨシのヨシ紙を使った笛づくり（クラフト）。</a:t>
            </a:r>
            <a:endParaRPr lang="en-US" altLang="ja-JP" sz="1077" dirty="0"/>
          </a:p>
          <a:p>
            <a:pPr>
              <a:lnSpc>
                <a:spcPct val="114000"/>
              </a:lnSpc>
            </a:pPr>
            <a:endParaRPr lang="ja-JP" altLang="en-US" sz="1077" dirty="0"/>
          </a:p>
        </p:txBody>
      </p:sp>
      <p:grpSp>
        <p:nvGrpSpPr>
          <p:cNvPr id="10" name="グループ化 9">
            <a:extLst>
              <a:ext uri="{FF2B5EF4-FFF2-40B4-BE49-F238E27FC236}">
                <a16:creationId xmlns:a16="http://schemas.microsoft.com/office/drawing/2014/main" id="{F3B73D7D-8025-1DBF-9661-956614125990}"/>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C27E0270-D005-EFA2-B069-908A67A1C403}"/>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BCD7FA7A-CB7B-1203-0475-9A03BAE0A8B5}"/>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BC64B573-9222-468A-A0DE-26C1046BAFA2}"/>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53120C01-4217-81F0-9D00-95B427F958DF}"/>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30E93656-7A35-DD1C-B1C3-F9FF96AE7CD1}"/>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450729B5-CACA-AD12-5AF8-F1546EAECDD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pic>
        <p:nvPicPr>
          <p:cNvPr id="17" name="図 16">
            <a:extLst>
              <a:ext uri="{FF2B5EF4-FFF2-40B4-BE49-F238E27FC236}">
                <a16:creationId xmlns:a16="http://schemas.microsoft.com/office/drawing/2014/main" id="{B6FAD236-8640-2E38-E259-3772BD4D2E7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D4066C88-595D-199C-699A-DE5A426E91B1}"/>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2B4B7F98-45DA-BE6A-D423-641014B7BF2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C02FE69A-9C7B-E356-FD9D-3A7226338C7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2F9DD72D-A779-FCD8-E7E5-5FC75738035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4" name="図 23" descr="ロゴ&#10;&#10;自動的に生成された説明">
            <a:extLst>
              <a:ext uri="{FF2B5EF4-FFF2-40B4-BE49-F238E27FC236}">
                <a16:creationId xmlns:a16="http://schemas.microsoft.com/office/drawing/2014/main" id="{C92D1455-B7E6-B3E0-C8AA-3FEB917A9B1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174814" y="1203993"/>
            <a:ext cx="264369" cy="264369"/>
          </a:xfrm>
          <a:prstGeom prst="rect">
            <a:avLst/>
          </a:prstGeom>
        </p:spPr>
      </p:pic>
      <p:pic>
        <p:nvPicPr>
          <p:cNvPr id="26" name="図 25">
            <a:extLst>
              <a:ext uri="{FF2B5EF4-FFF2-40B4-BE49-F238E27FC236}">
                <a16:creationId xmlns:a16="http://schemas.microsoft.com/office/drawing/2014/main" id="{A08226F8-3026-2EE9-B742-ECAF536959F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8" name="図 27">
            <a:extLst>
              <a:ext uri="{FF2B5EF4-FFF2-40B4-BE49-F238E27FC236}">
                <a16:creationId xmlns:a16="http://schemas.microsoft.com/office/drawing/2014/main" id="{33606C56-4EC8-5BA1-491D-CBF972A6C58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78011"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03309506-C302-FBA8-4905-E7684BDB3BB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E329D41A-B2D4-02E5-80FE-A7D663EB839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19673A2F-B6A1-F00A-802A-582330CE307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8470BE5E-C2BA-19E3-16E0-71F346C23E6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FC2E9E0A-CDCD-38BD-F4B3-93B49A2A904A}"/>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77075E7-B583-83BC-81D5-6026B31E8953}"/>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331C2CB6-9A8C-CB39-9728-AEDAE08641FE}"/>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F2CD8505-AB0B-3C44-9ADD-B87C27755C07}"/>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534DC89D-63CF-9816-C348-BB91A18644F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30A0D18C-4AA6-8858-9207-72F5C938D693}"/>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B72C5D1-FB7F-56C4-A036-C50FC345AE9F}"/>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びわ湖の環境保全について調べてみる。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人と自然の繋がりについて考えてみる。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地域と現地の環境についての課題や取組について調べてみる。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8" name="正方形/長方形 47">
            <a:extLst>
              <a:ext uri="{FF2B5EF4-FFF2-40B4-BE49-F238E27FC236}">
                <a16:creationId xmlns:a16="http://schemas.microsoft.com/office/drawing/2014/main" id="{EFA0E069-5A7F-E379-F432-CC6BB2C08C14}"/>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びわ湖で人気のウォータースポーツを体験。</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びわ湖のヨシについて学ぶ。</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現地の方からお話を聞き、地域との違いを考える。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現地では課題解決のために、どんな取組を実施しているか聞いてみる。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9" name="正方形/長方形 48">
            <a:extLst>
              <a:ext uri="{FF2B5EF4-FFF2-40B4-BE49-F238E27FC236}">
                <a16:creationId xmlns:a16="http://schemas.microsoft.com/office/drawing/2014/main" id="{F2F5926E-4721-AC20-D1A7-A15B108DC42C}"/>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環境保全について自分の意見をまとめる。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自分たちにできることを発表する。</a:t>
            </a:r>
          </a:p>
        </p:txBody>
      </p:sp>
      <p:graphicFrame>
        <p:nvGraphicFramePr>
          <p:cNvPr id="7" name="表 6">
            <a:extLst>
              <a:ext uri="{FF2B5EF4-FFF2-40B4-BE49-F238E27FC236}">
                <a16:creationId xmlns:a16="http://schemas.microsoft.com/office/drawing/2014/main" id="{A8B4D282-F46A-C9EE-59AB-FFF288B0D5E9}"/>
              </a:ext>
            </a:extLst>
          </p:cNvPr>
          <p:cNvGraphicFramePr>
            <a:graphicFrameLocks noGrp="1"/>
          </p:cNvGraphicFramePr>
          <p:nvPr/>
        </p:nvGraphicFramePr>
        <p:xfrm>
          <a:off x="2867950" y="4368896"/>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びわ湖・雄琴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a:t>
                      </a:r>
                      <a:r>
                        <a:rPr lang="ja-JP" altLang="en-US" sz="800" u="none" strike="noStrike" dirty="0">
                          <a:effectLst/>
                          <a:latin typeface="+mn-ea"/>
                          <a:ea typeface="+mn-ea"/>
                        </a:rPr>
                        <a:t>～</a:t>
                      </a:r>
                      <a:r>
                        <a:rPr lang="en-US" altLang="ja-JP" sz="800" u="none" strike="noStrike" dirty="0">
                          <a:effectLst/>
                          <a:latin typeface="+mn-ea"/>
                          <a:ea typeface="+mn-ea"/>
                        </a:rPr>
                        <a:t>11</a:t>
                      </a:r>
                      <a:r>
                        <a:rPr lang="ja-JP" altLang="en-US" sz="800" u="none" strike="noStrike" dirty="0">
                          <a:effectLst/>
                          <a:latin typeface="+mn-ea"/>
                          <a:ea typeface="+mn-ea"/>
                        </a:rPr>
                        <a:t>月末</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lnSpc>
                          <a:spcPct val="125000"/>
                        </a:lnSpc>
                      </a:pP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約</a:t>
                      </a:r>
                      <a:r>
                        <a:rPr lang="en-US" altLang="ja-JP" sz="800" u="none" strike="noStrike" dirty="0">
                          <a:effectLst/>
                          <a:latin typeface="+mn-ea"/>
                          <a:ea typeface="+mn-ea"/>
                        </a:rPr>
                        <a:t>5</a:t>
                      </a:r>
                      <a:r>
                        <a:rPr lang="ja-JP" altLang="en-US" sz="80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300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濡れても良い服装と履き物</a:t>
                      </a:r>
                    </a:p>
                    <a:p>
                      <a:pPr algn="ctr" fontAlgn="ctr"/>
                      <a:r>
                        <a:rPr lang="ja-JP" altLang="en-US" sz="800" u="none" strike="noStrike" dirty="0">
                          <a:effectLst/>
                          <a:latin typeface="+mn-ea"/>
                          <a:ea typeface="+mn-ea"/>
                        </a:rPr>
                        <a:t>（体操服・サンダル等）</a:t>
                      </a:r>
                      <a:br>
                        <a:rPr lang="ja-JP" altLang="en-US" sz="800" u="none" strike="noStrike" dirty="0">
                          <a:effectLst/>
                          <a:latin typeface="+mn-ea"/>
                          <a:ea typeface="+mn-ea"/>
                        </a:rPr>
                      </a:br>
                      <a:r>
                        <a:rPr lang="ja-JP" altLang="en-US" sz="800" u="none" strike="noStrike" dirty="0">
                          <a:effectLst/>
                          <a:latin typeface="+mn-ea"/>
                          <a:ea typeface="+mn-ea"/>
                        </a:rPr>
                        <a:t>ライフジャケットは貸出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2A667EF-71F1-7B08-3CC8-FB15A1589E14}"/>
              </a:ext>
            </a:extLst>
          </p:cNvPr>
          <p:cNvGrpSpPr/>
          <p:nvPr/>
        </p:nvGrpSpPr>
        <p:grpSpPr>
          <a:xfrm>
            <a:off x="2839523" y="5642691"/>
            <a:ext cx="6726919" cy="732604"/>
            <a:chOff x="321177" y="5870744"/>
            <a:chExt cx="9338540" cy="748207"/>
          </a:xfrm>
        </p:grpSpPr>
        <p:sp>
          <p:nvSpPr>
            <p:cNvPr id="59" name="コンテンツ プレースホルダー 8">
              <a:extLst>
                <a:ext uri="{FF2B5EF4-FFF2-40B4-BE49-F238E27FC236}">
                  <a16:creationId xmlns:a16="http://schemas.microsoft.com/office/drawing/2014/main" id="{842B9952-ABFB-E35E-E932-4E75CE1B7B84}"/>
                </a:ext>
              </a:extLst>
            </p:cNvPr>
            <p:cNvSpPr txBox="1">
              <a:spLocks/>
            </p:cNvSpPr>
            <p:nvPr/>
          </p:nvSpPr>
          <p:spPr>
            <a:xfrm>
              <a:off x="321177" y="5870744"/>
              <a:ext cx="9338540" cy="74820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強風時は水上活動が実施できない場合があります。雨天時は雨合羽を着用して活動を実施します。</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体験場所までの移動は貸切バスをおすすめします。</a:t>
              </a: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昼食手配も対応可能です。事前にご相談ください。</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ご利用に関するお問い合わせ、体験内容詳細はお気軽にご相談ください。</a:t>
              </a: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defTabSz="895327"/>
              <a:endParaRPr lang="ja-JP" altLang="en-US" sz="1028" dirty="0">
                <a:solidFill>
                  <a:srgbClr val="4B75BF"/>
                </a:solidFill>
                <a:latin typeface="Meiryo UI"/>
                <a:ea typeface="Meiryo UI"/>
              </a:endParaRPr>
            </a:p>
          </p:txBody>
        </p:sp>
        <p:cxnSp>
          <p:nvCxnSpPr>
            <p:cNvPr id="61" name="直線コネクタ 60">
              <a:extLst>
                <a:ext uri="{FF2B5EF4-FFF2-40B4-BE49-F238E27FC236}">
                  <a16:creationId xmlns:a16="http://schemas.microsoft.com/office/drawing/2014/main" id="{FF89D400-FBDF-F3D4-AF6C-66AF534B7B6F}"/>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7D247529-EA32-2D26-0D03-B666BE1E0D9E}"/>
              </a:ext>
            </a:extLst>
          </p:cNvPr>
          <p:cNvSpPr txBox="1">
            <a:spLocks/>
          </p:cNvSpPr>
          <p:nvPr/>
        </p:nvSpPr>
        <p:spPr>
          <a:xfrm>
            <a:off x="5813261" y="4404842"/>
            <a:ext cx="2942586"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spcBef>
                <a:spcPts val="196"/>
              </a:spcBef>
              <a:tabLst>
                <a:tab pos="351291" algn="r"/>
                <a:tab pos="530046" algn="l"/>
              </a:tabLst>
            </a:pPr>
            <a:r>
              <a:rPr lang="en-US" altLang="ja-JP" sz="783" dirty="0">
                <a:solidFill>
                  <a:prstClr val="black"/>
                </a:solidFill>
                <a:latin typeface="Meiryo UI"/>
                <a:ea typeface="Meiryo UI"/>
              </a:rPr>
              <a:t>	9:30	</a:t>
            </a:r>
            <a:r>
              <a:rPr lang="ja-JP" altLang="en-US" sz="783" dirty="0">
                <a:solidFill>
                  <a:prstClr val="black"/>
                </a:solidFill>
                <a:latin typeface="Meiryo UI"/>
                <a:ea typeface="Meiryo UI"/>
              </a:rPr>
              <a:t>オーパル到着・開校式・荷物移動</a:t>
            </a:r>
          </a:p>
          <a:p>
            <a:pPr defTabSz="895327">
              <a:spcBef>
                <a:spcPts val="196"/>
              </a:spcBef>
              <a:tabLst>
                <a:tab pos="351291" algn="r"/>
                <a:tab pos="530046" algn="l"/>
              </a:tabLst>
            </a:pPr>
            <a:r>
              <a:rPr lang="en-US" altLang="ja-JP" sz="783" dirty="0">
                <a:solidFill>
                  <a:prstClr val="black"/>
                </a:solidFill>
                <a:latin typeface="Meiryo UI"/>
                <a:ea typeface="Meiryo UI"/>
              </a:rPr>
              <a:t>	10:00	①</a:t>
            </a:r>
            <a:r>
              <a:rPr lang="ja-JP" altLang="en-US" sz="783" dirty="0">
                <a:solidFill>
                  <a:prstClr val="black"/>
                </a:solidFill>
                <a:latin typeface="Meiryo UI"/>
                <a:ea typeface="Meiryo UI"/>
              </a:rPr>
              <a:t>カヌーでヨシ帯観察</a:t>
            </a:r>
          </a:p>
          <a:p>
            <a:pPr defTabSz="895327">
              <a:spcBef>
                <a:spcPts val="196"/>
              </a:spcBef>
              <a:tabLst>
                <a:tab pos="351291" algn="r"/>
                <a:tab pos="530046" algn="l"/>
              </a:tabLst>
            </a:pPr>
            <a:r>
              <a:rPr lang="en-US" altLang="ja-JP" sz="783" dirty="0">
                <a:solidFill>
                  <a:prstClr val="black"/>
                </a:solidFill>
                <a:latin typeface="Meiryo UI"/>
                <a:ea typeface="Meiryo UI"/>
              </a:rPr>
              <a:t>	11:10	②</a:t>
            </a:r>
            <a:r>
              <a:rPr lang="ja-JP" altLang="en-US" sz="783" dirty="0">
                <a:solidFill>
                  <a:prstClr val="black"/>
                </a:solidFill>
                <a:latin typeface="Meiryo UI"/>
                <a:ea typeface="Meiryo UI"/>
              </a:rPr>
              <a:t>ドラゴンボート体験</a:t>
            </a:r>
          </a:p>
          <a:p>
            <a:pPr defTabSz="895327">
              <a:spcBef>
                <a:spcPts val="196"/>
              </a:spcBef>
              <a:tabLst>
                <a:tab pos="351291" algn="r"/>
                <a:tab pos="530046" algn="l"/>
              </a:tabLst>
            </a:pPr>
            <a:r>
              <a:rPr lang="en-US" altLang="ja-JP" sz="783" dirty="0">
                <a:solidFill>
                  <a:prstClr val="black"/>
                </a:solidFill>
                <a:latin typeface="Meiryo UI"/>
                <a:ea typeface="Meiryo UI"/>
              </a:rPr>
              <a:t>	12:10	</a:t>
            </a:r>
            <a:r>
              <a:rPr lang="ja-JP" altLang="en-US" sz="783" dirty="0">
                <a:solidFill>
                  <a:prstClr val="black"/>
                </a:solidFill>
                <a:latin typeface="Meiryo UI"/>
                <a:ea typeface="Meiryo UI"/>
              </a:rPr>
              <a:t>昼休憩（クラス写真撮影）</a:t>
            </a:r>
          </a:p>
          <a:p>
            <a:pPr defTabSz="895327">
              <a:spcBef>
                <a:spcPts val="196"/>
              </a:spcBef>
              <a:tabLst>
                <a:tab pos="351291" algn="r"/>
                <a:tab pos="530046" algn="l"/>
              </a:tabLst>
            </a:pPr>
            <a:r>
              <a:rPr lang="en-US" altLang="ja-JP" sz="783" dirty="0">
                <a:solidFill>
                  <a:prstClr val="black"/>
                </a:solidFill>
                <a:latin typeface="Meiryo UI"/>
                <a:ea typeface="Meiryo UI"/>
              </a:rPr>
              <a:t>	13:00	③</a:t>
            </a:r>
            <a:r>
              <a:rPr lang="ja-JP" altLang="en-US" sz="783" dirty="0">
                <a:solidFill>
                  <a:prstClr val="black"/>
                </a:solidFill>
                <a:latin typeface="Meiryo UI"/>
                <a:ea typeface="Meiryo UI"/>
              </a:rPr>
              <a:t>ヨシ紙笛づくり</a:t>
            </a:r>
          </a:p>
          <a:p>
            <a:pPr defTabSz="895327">
              <a:spcBef>
                <a:spcPts val="196"/>
              </a:spcBef>
              <a:tabLst>
                <a:tab pos="351291" algn="r"/>
                <a:tab pos="530046" algn="l"/>
              </a:tabLst>
            </a:pPr>
            <a:r>
              <a:rPr lang="en-US" altLang="ja-JP" sz="783" dirty="0">
                <a:solidFill>
                  <a:prstClr val="black"/>
                </a:solidFill>
                <a:latin typeface="Meiryo UI"/>
                <a:ea typeface="Meiryo UI"/>
              </a:rPr>
              <a:t>	14:00	</a:t>
            </a:r>
            <a:r>
              <a:rPr lang="ja-JP" altLang="en-US" sz="783" dirty="0">
                <a:solidFill>
                  <a:prstClr val="black"/>
                </a:solidFill>
                <a:latin typeface="Meiryo UI"/>
                <a:ea typeface="Meiryo UI"/>
              </a:rPr>
              <a:t>活動終了・着替え・閉校式</a:t>
            </a:r>
          </a:p>
          <a:p>
            <a:pPr defTabSz="895327">
              <a:spcBef>
                <a:spcPts val="196"/>
              </a:spcBef>
              <a:tabLst>
                <a:tab pos="351291" algn="r"/>
                <a:tab pos="530046" algn="l"/>
              </a:tabLst>
            </a:pPr>
            <a:r>
              <a:rPr lang="en-US" altLang="ja-JP" sz="783" dirty="0">
                <a:solidFill>
                  <a:prstClr val="black"/>
                </a:solidFill>
                <a:latin typeface="Meiryo UI"/>
                <a:ea typeface="Meiryo UI"/>
              </a:rPr>
              <a:t>	14:30	</a:t>
            </a:r>
            <a:r>
              <a:rPr lang="ja-JP" altLang="en-US" sz="783" dirty="0">
                <a:solidFill>
                  <a:prstClr val="black"/>
                </a:solidFill>
                <a:latin typeface="Meiryo UI"/>
                <a:ea typeface="Meiryo UI"/>
              </a:rPr>
              <a:t>オーパル出発</a:t>
            </a:r>
          </a:p>
        </p:txBody>
      </p:sp>
      <p:sp>
        <p:nvSpPr>
          <p:cNvPr id="52" name="コンテンツ プレースホルダー 8">
            <a:extLst>
              <a:ext uri="{FF2B5EF4-FFF2-40B4-BE49-F238E27FC236}">
                <a16:creationId xmlns:a16="http://schemas.microsoft.com/office/drawing/2014/main" id="{7CE86A2B-1943-1D51-0A57-8EC8B6B55BB1}"/>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6877C6F0-D7CB-E502-C539-B5BFF67DCB8E}"/>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60B8A7CE-639B-60A8-408D-1FC75C2639C5}"/>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DE5883A9-610B-CA91-BFA8-F6825927E02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730EB928-096C-6F74-F436-079AE18CFA3E}"/>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cxnSp>
        <p:nvCxnSpPr>
          <p:cNvPr id="46" name="直線コネクタ 45">
            <a:extLst>
              <a:ext uri="{FF2B5EF4-FFF2-40B4-BE49-F238E27FC236}">
                <a16:creationId xmlns:a16="http://schemas.microsoft.com/office/drawing/2014/main" id="{0DBD76D8-00F3-F7E3-1965-BE6B60CCBCDD}"/>
              </a:ext>
            </a:extLst>
          </p:cNvPr>
          <p:cNvCxnSpPr>
            <a:cxnSpLocks/>
          </p:cNvCxnSpPr>
          <p:nvPr/>
        </p:nvCxnSpPr>
        <p:spPr>
          <a:xfrm>
            <a:off x="4978661" y="2877153"/>
            <a:ext cx="0" cy="145961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275BD331-731B-8F36-FE8F-F9064CD21316}"/>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55" name="二等辺三角形 54">
            <a:extLst>
              <a:ext uri="{FF2B5EF4-FFF2-40B4-BE49-F238E27FC236}">
                <a16:creationId xmlns:a16="http://schemas.microsoft.com/office/drawing/2014/main" id="{FB7DB4E3-4A4C-BF4E-FA13-F5F9936EB478}"/>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pic>
        <p:nvPicPr>
          <p:cNvPr id="47" name="図 46">
            <a:extLst>
              <a:ext uri="{FF2B5EF4-FFF2-40B4-BE49-F238E27FC236}">
                <a16:creationId xmlns:a16="http://schemas.microsoft.com/office/drawing/2014/main" id="{23B709FA-4F39-061C-80C5-38E2666B05D2}"/>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4471621" y="1203993"/>
            <a:ext cx="263927" cy="264369"/>
          </a:xfrm>
          <a:prstGeom prst="rect">
            <a:avLst/>
          </a:prstGeom>
        </p:spPr>
      </p:pic>
      <p:sp>
        <p:nvSpPr>
          <p:cNvPr id="27" name="コンテンツ プレースホルダー 8">
            <a:extLst>
              <a:ext uri="{FF2B5EF4-FFF2-40B4-BE49-F238E27FC236}">
                <a16:creationId xmlns:a16="http://schemas.microsoft.com/office/drawing/2014/main" id="{5ECD879D-2AF4-B84C-BB93-DC1FFE06523C}"/>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63" name="直線矢印コネクタ 62">
            <a:extLst>
              <a:ext uri="{FF2B5EF4-FFF2-40B4-BE49-F238E27FC236}">
                <a16:creationId xmlns:a16="http://schemas.microsoft.com/office/drawing/2014/main" id="{C33A9819-C1BB-E0D7-1CE8-BFF35CFBD92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65" name="コンテンツ プレースホルダー 8">
            <a:extLst>
              <a:ext uri="{FF2B5EF4-FFF2-40B4-BE49-F238E27FC236}">
                <a16:creationId xmlns:a16="http://schemas.microsoft.com/office/drawing/2014/main" id="{DCCF55BA-A212-E01F-5AC4-C2D1EB215218}"/>
              </a:ext>
            </a:extLst>
          </p:cNvPr>
          <p:cNvSpPr txBox="1">
            <a:spLocks/>
          </p:cNvSpPr>
          <p:nvPr/>
        </p:nvSpPr>
        <p:spPr>
          <a:xfrm>
            <a:off x="357819" y="2772955"/>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滋賀県ならではのびわ湖ウォータースポーツを通じ、子どもたちの「生きる力」を育みます。</a:t>
            </a:r>
          </a:p>
        </p:txBody>
      </p:sp>
      <p:sp>
        <p:nvSpPr>
          <p:cNvPr id="71" name="コンテンツ プレースホルダー 8">
            <a:extLst>
              <a:ext uri="{FF2B5EF4-FFF2-40B4-BE49-F238E27FC236}">
                <a16:creationId xmlns:a16="http://schemas.microsoft.com/office/drawing/2014/main" id="{D15DF3B5-AB21-A147-5BA8-4372CF2C1B9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72" name="直線矢印コネクタ 71">
            <a:extLst>
              <a:ext uri="{FF2B5EF4-FFF2-40B4-BE49-F238E27FC236}">
                <a16:creationId xmlns:a16="http://schemas.microsoft.com/office/drawing/2014/main" id="{D723C28F-45BB-6ADB-667B-D46FDA05994A}"/>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75" name="直線矢印コネクタ 74">
            <a:extLst>
              <a:ext uri="{FF2B5EF4-FFF2-40B4-BE49-F238E27FC236}">
                <a16:creationId xmlns:a16="http://schemas.microsoft.com/office/drawing/2014/main" id="{D51A22B1-BDDA-5F17-DA46-1A9E0F7FE8D3}"/>
              </a:ext>
            </a:extLst>
          </p:cNvPr>
          <p:cNvCxnSpPr>
            <a:cxnSpLocks/>
          </p:cNvCxnSpPr>
          <p:nvPr/>
        </p:nvCxnSpPr>
        <p:spPr>
          <a:xfrm>
            <a:off x="421044" y="3477940"/>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77" name="コンテンツ プレースホルダー 8">
            <a:extLst>
              <a:ext uri="{FF2B5EF4-FFF2-40B4-BE49-F238E27FC236}">
                <a16:creationId xmlns:a16="http://schemas.microsoft.com/office/drawing/2014/main" id="{EF9B0364-FF69-2996-F01B-E3406304C11C}"/>
              </a:ext>
            </a:extLst>
          </p:cNvPr>
          <p:cNvSpPr txBox="1">
            <a:spLocks/>
          </p:cNvSpPr>
          <p:nvPr/>
        </p:nvSpPr>
        <p:spPr>
          <a:xfrm>
            <a:off x="357819" y="3477941"/>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びわ湖での人気アクティビティ、カヌーとドラゴンボートを体験。</a:t>
            </a:r>
          </a:p>
        </p:txBody>
      </p:sp>
      <p:sp>
        <p:nvSpPr>
          <p:cNvPr id="78" name="コンテンツ プレースホルダー 8">
            <a:extLst>
              <a:ext uri="{FF2B5EF4-FFF2-40B4-BE49-F238E27FC236}">
                <a16:creationId xmlns:a16="http://schemas.microsoft.com/office/drawing/2014/main" id="{ECE29F16-D83A-A0E1-922B-35BFC9487FCB}"/>
              </a:ext>
            </a:extLst>
          </p:cNvPr>
          <p:cNvSpPr txBox="1">
            <a:spLocks/>
          </p:cNvSpPr>
          <p:nvPr/>
        </p:nvSpPr>
        <p:spPr>
          <a:xfrm>
            <a:off x="357819" y="4041835"/>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びわ湖の環境で重要な役割を担っているヨシの学習。</a:t>
            </a:r>
            <a:endParaRPr lang="en-US" altLang="ja-JP" sz="1077" dirty="0">
              <a:solidFill>
                <a:prstClr val="black"/>
              </a:solidFill>
              <a:latin typeface="Meiryo UI"/>
              <a:ea typeface="Meiryo UI"/>
            </a:endParaRPr>
          </a:p>
        </p:txBody>
      </p:sp>
      <p:sp>
        <p:nvSpPr>
          <p:cNvPr id="79" name="コンテンツ プレースホルダー 8">
            <a:extLst>
              <a:ext uri="{FF2B5EF4-FFF2-40B4-BE49-F238E27FC236}">
                <a16:creationId xmlns:a16="http://schemas.microsoft.com/office/drawing/2014/main" id="{0B5FDDED-A017-C3F9-29EE-F04DA0DD9061}"/>
              </a:ext>
            </a:extLst>
          </p:cNvPr>
          <p:cNvSpPr txBox="1">
            <a:spLocks/>
          </p:cNvSpPr>
          <p:nvPr/>
        </p:nvSpPr>
        <p:spPr>
          <a:xfrm>
            <a:off x="357819" y="4605728"/>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自ら考えて行動する力、協調性、人と自然の繋がりを感じる力を養うプログラム。</a:t>
            </a:r>
          </a:p>
        </p:txBody>
      </p:sp>
      <p:cxnSp>
        <p:nvCxnSpPr>
          <p:cNvPr id="80" name="直線矢印コネクタ 79">
            <a:extLst>
              <a:ext uri="{FF2B5EF4-FFF2-40B4-BE49-F238E27FC236}">
                <a16:creationId xmlns:a16="http://schemas.microsoft.com/office/drawing/2014/main" id="{3F2C9D88-7322-528A-B505-933B88D2FA35}"/>
              </a:ext>
            </a:extLst>
          </p:cNvPr>
          <p:cNvCxnSpPr>
            <a:cxnSpLocks/>
          </p:cNvCxnSpPr>
          <p:nvPr/>
        </p:nvCxnSpPr>
        <p:spPr>
          <a:xfrm>
            <a:off x="421044" y="404183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1" name="直線矢印コネクタ 80">
            <a:extLst>
              <a:ext uri="{FF2B5EF4-FFF2-40B4-BE49-F238E27FC236}">
                <a16:creationId xmlns:a16="http://schemas.microsoft.com/office/drawing/2014/main" id="{02F0B5EB-1EC4-F1AE-7CCC-7491E1AACE4E}"/>
              </a:ext>
            </a:extLst>
          </p:cNvPr>
          <p:cNvCxnSpPr>
            <a:cxnSpLocks/>
          </p:cNvCxnSpPr>
          <p:nvPr/>
        </p:nvCxnSpPr>
        <p:spPr>
          <a:xfrm>
            <a:off x="421044" y="4605727"/>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1" name="テキスト ボックス 90">
            <a:extLst>
              <a:ext uri="{FF2B5EF4-FFF2-40B4-BE49-F238E27FC236}">
                <a16:creationId xmlns:a16="http://schemas.microsoft.com/office/drawing/2014/main" id="{3A9EDBC5-DE2D-A01C-43B3-391C991DC09C}"/>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defTabSz="895327">
              <a:lnSpc>
                <a:spcPct val="120000"/>
              </a:lnSpc>
              <a:tabLst>
                <a:tab pos="438337" algn="l"/>
              </a:tabLst>
            </a:pPr>
            <a:r>
              <a:rPr lang="ja-JP" altLang="en-US" sz="832" b="1" dirty="0">
                <a:solidFill>
                  <a:srgbClr val="4B75BD"/>
                </a:solidFill>
                <a:latin typeface="Meiryo UI" panose="020B0604030504040204" pitchFamily="50" charset="-128"/>
                <a:ea typeface="Meiryo UI" panose="020B0604030504040204" pitchFamily="50" charset="-128"/>
              </a:rPr>
              <a:t>問合せ</a:t>
            </a:r>
            <a:r>
              <a:rPr lang="en-US" altLang="ja-JP" sz="832" b="1" dirty="0">
                <a:solidFill>
                  <a:srgbClr val="4B75BD"/>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オーパルオプテックス株式会社</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住所</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：大津市雄琴</a:t>
            </a:r>
            <a:r>
              <a:rPr lang="en-US" altLang="ja-JP" sz="832" dirty="0">
                <a:solidFill>
                  <a:prstClr val="black"/>
                </a:solidFill>
                <a:latin typeface="Meiryo UI" panose="020B0604030504040204" pitchFamily="50" charset="-128"/>
                <a:ea typeface="Meiryo UI" panose="020B0604030504040204" pitchFamily="50" charset="-128"/>
              </a:rPr>
              <a:t>5-265-1</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電話</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077-579-7111</a:t>
            </a:r>
            <a:r>
              <a:rPr lang="ja-JP" altLang="en-US" sz="832" dirty="0">
                <a:solidFill>
                  <a:prstClr val="black"/>
                </a:solidFill>
                <a:latin typeface="Meiryo UI" panose="020B0604030504040204" pitchFamily="50" charset="-128"/>
                <a:ea typeface="Meiryo UI" panose="020B0604030504040204" pitchFamily="50" charset="-128"/>
              </a:rPr>
              <a:t>　</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受付時間</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9:30</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17:30</a:t>
            </a:r>
            <a:br>
              <a:rPr lang="en-US" altLang="ja-JP" sz="832" dirty="0">
                <a:solidFill>
                  <a:prstClr val="black"/>
                </a:solidFill>
                <a:latin typeface="Meiryo UI" panose="020B0604030504040204" pitchFamily="50" charset="-128"/>
                <a:ea typeface="Meiryo UI" panose="020B0604030504040204" pitchFamily="50" charset="-128"/>
              </a:rPr>
            </a:br>
            <a:r>
              <a:rPr lang="ja-JP" altLang="en-US" sz="832" dirty="0">
                <a:solidFill>
                  <a:prstClr val="black"/>
                </a:solidFill>
                <a:latin typeface="Meiryo UI" panose="020B0604030504040204" pitchFamily="50" charset="-128"/>
                <a:ea typeface="Meiryo UI" panose="020B0604030504040204" pitchFamily="50" charset="-128"/>
              </a:rPr>
              <a:t>定休日</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：木曜日、</a:t>
            </a:r>
            <a:r>
              <a:rPr lang="en-US" altLang="ja-JP" sz="832" dirty="0">
                <a:solidFill>
                  <a:prstClr val="black"/>
                </a:solidFill>
                <a:latin typeface="Meiryo UI" panose="020B0604030504040204" pitchFamily="50" charset="-128"/>
                <a:ea typeface="Meiryo UI" panose="020B0604030504040204" pitchFamily="50" charset="-128"/>
              </a:rPr>
              <a:t>1</a:t>
            </a:r>
            <a:r>
              <a:rPr lang="ja-JP" altLang="en-US" sz="832" dirty="0">
                <a:solidFill>
                  <a:prstClr val="black"/>
                </a:solidFill>
                <a:latin typeface="Meiryo UI" panose="020B0604030504040204" pitchFamily="50" charset="-128"/>
                <a:ea typeface="Meiryo UI" panose="020B0604030504040204" pitchFamily="50" charset="-128"/>
              </a:rPr>
              <a:t>月～</a:t>
            </a:r>
            <a:r>
              <a:rPr lang="en-US" altLang="ja-JP" sz="832" dirty="0">
                <a:solidFill>
                  <a:prstClr val="black"/>
                </a:solidFill>
                <a:latin typeface="Meiryo UI" panose="020B0604030504040204" pitchFamily="50" charset="-128"/>
                <a:ea typeface="Meiryo UI" panose="020B0604030504040204" pitchFamily="50" charset="-128"/>
              </a:rPr>
              <a:t>2</a:t>
            </a:r>
            <a:r>
              <a:rPr lang="ja-JP" altLang="en-US" sz="832" dirty="0">
                <a:solidFill>
                  <a:prstClr val="black"/>
                </a:solidFill>
                <a:latin typeface="Meiryo UI" panose="020B0604030504040204" pitchFamily="50" charset="-128"/>
                <a:ea typeface="Meiryo UI" panose="020B0604030504040204" pitchFamily="50" charset="-128"/>
              </a:rPr>
              <a:t>月は水・木曜、夏季無休</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en-US" altLang="ja-JP" sz="832" dirty="0">
                <a:solidFill>
                  <a:prstClr val="black"/>
                </a:solidFill>
                <a:latin typeface="Meiryo UI" panose="020B0604030504040204" pitchFamily="50" charset="-128"/>
                <a:ea typeface="Meiryo UI" panose="020B0604030504040204" pitchFamily="50" charset="-128"/>
              </a:rPr>
              <a:t>https://www.o-pal.com/</a:t>
            </a:r>
            <a:endParaRPr lang="ja-JP" altLang="en-US" sz="832" dirty="0">
              <a:solidFill>
                <a:prstClr val="black"/>
              </a:solidFill>
              <a:latin typeface="メイリオ" panose="020B0604030504040204" pitchFamily="50" charset="-128"/>
              <a:ea typeface="メイリオ" panose="020B0604030504040204" pitchFamily="50" charset="-128"/>
            </a:endParaRPr>
          </a:p>
        </p:txBody>
      </p:sp>
      <p:pic>
        <p:nvPicPr>
          <p:cNvPr id="83" name="グラフィックス 82" descr="電球と鉛筆 枠線">
            <a:extLst>
              <a:ext uri="{FF2B5EF4-FFF2-40B4-BE49-F238E27FC236}">
                <a16:creationId xmlns:a16="http://schemas.microsoft.com/office/drawing/2014/main" id="{3CF2AC22-9C3D-31E9-7A60-8D436CB448D9}"/>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458565" y="4114972"/>
            <a:ext cx="422805" cy="422805"/>
          </a:xfrm>
          <a:prstGeom prst="rect">
            <a:avLst/>
          </a:prstGeom>
        </p:spPr>
      </p:pic>
      <p:pic>
        <p:nvPicPr>
          <p:cNvPr id="84" name="グラフィックス 83" descr="カヌー 枠線">
            <a:extLst>
              <a:ext uri="{FF2B5EF4-FFF2-40B4-BE49-F238E27FC236}">
                <a16:creationId xmlns:a16="http://schemas.microsoft.com/office/drawing/2014/main" id="{A8290417-283D-EB87-96D8-FCF46C1507C0}"/>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458565" y="3527353"/>
            <a:ext cx="422805" cy="422805"/>
          </a:xfrm>
          <a:prstGeom prst="rect">
            <a:avLst/>
          </a:prstGeom>
        </p:spPr>
      </p:pic>
      <p:pic>
        <p:nvPicPr>
          <p:cNvPr id="85" name="グラフィックス 84" descr="熱望 枠線">
            <a:extLst>
              <a:ext uri="{FF2B5EF4-FFF2-40B4-BE49-F238E27FC236}">
                <a16:creationId xmlns:a16="http://schemas.microsoft.com/office/drawing/2014/main" id="{5D6700EC-DA6E-2416-2590-0EFD4F17E8B5}"/>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478612" y="2905993"/>
            <a:ext cx="382711" cy="382711"/>
          </a:xfrm>
          <a:prstGeom prst="rect">
            <a:avLst/>
          </a:prstGeom>
        </p:spPr>
      </p:pic>
      <p:pic>
        <p:nvPicPr>
          <p:cNvPr id="86" name="グラフィックス 85" descr="考え 枠線">
            <a:extLst>
              <a:ext uri="{FF2B5EF4-FFF2-40B4-BE49-F238E27FC236}">
                <a16:creationId xmlns:a16="http://schemas.microsoft.com/office/drawing/2014/main" id="{E6946F96-745D-88A5-880D-A95485E6F520}"/>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458565" y="4803823"/>
            <a:ext cx="422805" cy="422805"/>
          </a:xfrm>
          <a:prstGeom prst="rect">
            <a:avLst/>
          </a:prstGeom>
        </p:spPr>
      </p:pic>
      <p:cxnSp>
        <p:nvCxnSpPr>
          <p:cNvPr id="3" name="直線コネクタ 2">
            <a:extLst>
              <a:ext uri="{FF2B5EF4-FFF2-40B4-BE49-F238E27FC236}">
                <a16:creationId xmlns:a16="http://schemas.microsoft.com/office/drawing/2014/main" id="{DB77CD4F-54E8-796F-64C4-9C9C26140505}"/>
              </a:ext>
            </a:extLst>
          </p:cNvPr>
          <p:cNvCxnSpPr>
            <a:cxnSpLocks/>
          </p:cNvCxnSpPr>
          <p:nvPr/>
        </p:nvCxnSpPr>
        <p:spPr>
          <a:xfrm>
            <a:off x="7299893" y="2877153"/>
            <a:ext cx="0" cy="145961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nvGrpSpPr>
          <p:cNvPr id="9" name="グループ化 8">
            <a:extLst>
              <a:ext uri="{FF2B5EF4-FFF2-40B4-BE49-F238E27FC236}">
                <a16:creationId xmlns:a16="http://schemas.microsoft.com/office/drawing/2014/main" id="{AD2BDF47-DA3D-0651-9478-01AA4C9A2EB3}"/>
              </a:ext>
            </a:extLst>
          </p:cNvPr>
          <p:cNvGrpSpPr/>
          <p:nvPr/>
        </p:nvGrpSpPr>
        <p:grpSpPr>
          <a:xfrm>
            <a:off x="8121115" y="4439582"/>
            <a:ext cx="1330738" cy="1178456"/>
            <a:chOff x="8102436" y="4384809"/>
            <a:chExt cx="1445235" cy="1279852"/>
          </a:xfrm>
        </p:grpSpPr>
        <p:pic>
          <p:nvPicPr>
            <p:cNvPr id="64" name="図プレースホルダー 18">
              <a:extLst>
                <a:ext uri="{FF2B5EF4-FFF2-40B4-BE49-F238E27FC236}">
                  <a16:creationId xmlns:a16="http://schemas.microsoft.com/office/drawing/2014/main" id="{36DC3836-ABC4-B60C-E67F-CA5200BD452E}"/>
                </a:ext>
              </a:extLst>
            </p:cNvPr>
            <p:cNvPicPr>
              <a:picLocks noChangeAspect="1"/>
            </p:cNvPicPr>
            <p:nvPr/>
          </p:nvPicPr>
          <p:blipFill>
            <a:blip r:embed="rId28">
              <a:extLst>
                <a:ext uri="{28A0092B-C50C-407E-A947-70E740481C1C}">
                  <a14:useLocalDpi xmlns:a14="http://schemas.microsoft.com/office/drawing/2010/main" val="0"/>
                </a:ext>
              </a:extLst>
            </a:blip>
            <a:srcRect t="22744" b="9136"/>
            <a:stretch/>
          </p:blipFill>
          <p:spPr>
            <a:xfrm>
              <a:off x="8107811" y="4384809"/>
              <a:ext cx="1439860" cy="542658"/>
            </a:xfrm>
            <a:prstGeom prst="rect">
              <a:avLst/>
            </a:prstGeom>
          </p:spPr>
        </p:pic>
        <p:pic>
          <p:nvPicPr>
            <p:cNvPr id="2" name="図プレースホルダー 74" descr="人, 屋内, テーブル, 女性 が含まれている画像&#10;&#10;自動的に生成された説明">
              <a:extLst>
                <a:ext uri="{FF2B5EF4-FFF2-40B4-BE49-F238E27FC236}">
                  <a16:creationId xmlns:a16="http://schemas.microsoft.com/office/drawing/2014/main" id="{CC9BD0A9-68E0-461F-5C73-CA20699EA007}"/>
                </a:ext>
              </a:extLst>
            </p:cNvPr>
            <p:cNvPicPr>
              <a:picLocks noChangeAspect="1"/>
            </p:cNvPicPr>
            <p:nvPr/>
          </p:nvPicPr>
          <p:blipFill>
            <a:blip r:embed="rId29" cstate="print">
              <a:extLst>
                <a:ext uri="{28A0092B-C50C-407E-A947-70E740481C1C}">
                  <a14:useLocalDpi xmlns:a14="http://schemas.microsoft.com/office/drawing/2010/main"/>
                </a:ext>
              </a:extLst>
            </a:blip>
            <a:srcRect t="14617"/>
            <a:stretch/>
          </p:blipFill>
          <p:spPr>
            <a:xfrm>
              <a:off x="8102436" y="4984484"/>
              <a:ext cx="1439625" cy="680177"/>
            </a:xfrm>
            <a:prstGeom prst="rect">
              <a:avLst/>
            </a:prstGeom>
          </p:spPr>
        </p:pic>
      </p:grpSp>
      <p:pic>
        <p:nvPicPr>
          <p:cNvPr id="23" name="図 22">
            <a:extLst>
              <a:ext uri="{FF2B5EF4-FFF2-40B4-BE49-F238E27FC236}">
                <a16:creationId xmlns:a16="http://schemas.microsoft.com/office/drawing/2014/main" id="{ECDBC80E-C225-C3C7-0538-287D43E5DC9A}"/>
              </a:ext>
            </a:extLst>
          </p:cNvPr>
          <p:cNvPicPr>
            <a:picLocks noChangeAspect="1"/>
          </p:cNvPicPr>
          <p:nvPr/>
        </p:nvPicPr>
        <p:blipFill>
          <a:blip r:embed="rId30" cstate="print">
            <a:extLst>
              <a:ext uri="{28A0092B-C50C-407E-A947-70E740481C1C}">
                <a14:useLocalDpi xmlns:a14="http://schemas.microsoft.com/office/drawing/2010/main"/>
              </a:ext>
            </a:extLst>
          </a:blip>
          <a:srcRect/>
          <a:stretch/>
        </p:blipFill>
        <p:spPr>
          <a:xfrm>
            <a:off x="3581433" y="1203993"/>
            <a:ext cx="263927" cy="264369"/>
          </a:xfrm>
          <a:prstGeom prst="rect">
            <a:avLst/>
          </a:prstGeom>
        </p:spPr>
      </p:pic>
    </p:spTree>
    <p:extLst>
      <p:ext uri="{BB962C8B-B14F-4D97-AF65-F5344CB8AC3E}">
        <p14:creationId xmlns:p14="http://schemas.microsoft.com/office/powerpoint/2010/main" val="4293263767"/>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548</Words>
  <Application>Microsoft Office PowerPoint</Application>
  <PresentationFormat>A4 210 x 297 mm</PresentationFormat>
  <Paragraphs>66</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びわ湖大津教育プログラム：08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びわ湖大津教育プログラム：08</dc:title>
  <dc:creator>tb164</dc:creator>
  <cp:lastModifiedBy>tb164</cp:lastModifiedBy>
  <cp:revision>1</cp:revision>
  <dcterms:created xsi:type="dcterms:W3CDTF">2025-04-03T05:44:24Z</dcterms:created>
  <dcterms:modified xsi:type="dcterms:W3CDTF">2025-04-03T05:45:00Z</dcterms:modified>
</cp:coreProperties>
</file>