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1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2282F-139C-4D1C-ABEF-5B44FE209009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30D7A-3A4F-414C-A779-EA35A68AE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97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CBE6A-77EF-3554-D8F2-92CE9D222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B8A8B8F-AA15-D98F-0E5C-9EAF611C3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5EE12D-1D01-1AC4-2B8B-B433DEF8C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6386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58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4961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34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38634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90766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676511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35493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74224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8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174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002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69809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jpe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svg"/><Relationship Id="rId29" Type="http://schemas.openxmlformats.org/officeDocument/2006/relationships/image" Target="../media/image30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sv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svg"/><Relationship Id="rId30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B122C-31CA-4CB7-31C3-00E3079F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プレースホルダー 19" descr="ボートに乗っている子供たち&#10;&#10;低い精度で自動的に生成された説明">
            <a:extLst>
              <a:ext uri="{FF2B5EF4-FFF2-40B4-BE49-F238E27FC236}">
                <a16:creationId xmlns:a16="http://schemas.microsoft.com/office/drawing/2014/main" id="{8777CD5F-C106-0659-4A23-AD6F58A32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954" r="39362" b="34245"/>
          <a:stretch/>
        </p:blipFill>
        <p:spPr>
          <a:xfrm>
            <a:off x="8129038" y="4978665"/>
            <a:ext cx="1332422" cy="556880"/>
          </a:xfrm>
          <a:prstGeom prst="rect">
            <a:avLst/>
          </a:prstGeom>
        </p:spPr>
      </p:pic>
      <p:pic>
        <p:nvPicPr>
          <p:cNvPr id="45" name="図プレースホルダー 14" descr="ボートに乗る人&#10;&#10;自動的に生成された説明">
            <a:extLst>
              <a:ext uri="{FF2B5EF4-FFF2-40B4-BE49-F238E27FC236}">
                <a16:creationId xmlns:a16="http://schemas.microsoft.com/office/drawing/2014/main" id="{4400F645-462E-BEC2-E7CE-06F0E9190D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87" t="27969" r="22825" b="19974"/>
          <a:stretch/>
        </p:blipFill>
        <p:spPr>
          <a:xfrm>
            <a:off x="8127965" y="4320537"/>
            <a:ext cx="1332422" cy="632439"/>
          </a:xfrm>
          <a:prstGeom prst="rect">
            <a:avLst/>
          </a:prstGeom>
        </p:spPr>
      </p:pic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36AA2A-6F99-1FFD-C371-EA5EC422B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びわ湖自然体験学習　カヤック体験プラン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259B339-EE6C-7380-0AA3-938CA5AE0053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BA400865-ABD8-148A-5F74-B15EB9350299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A9F7633F-016E-18B4-0CA4-ECF4F02B77F8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55ECBD77-1F3E-8B1D-9B2F-AB90D5572B2B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2B39E4E8-5B99-9C68-EC04-1613116DACA4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2BFC99BF-B0E0-5B66-C322-D291802A0DEA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90A46400-40F9-BDCA-B1B1-003D20BDA487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E8724F-12AF-8BFD-ADC5-1D1305F4899E}"/>
              </a:ext>
            </a:extLst>
          </p:cNvPr>
          <p:cNvSpPr txBox="1"/>
          <p:nvPr/>
        </p:nvSpPr>
        <p:spPr>
          <a:xfrm>
            <a:off x="2400567" y="1141123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5397C53-C205-C063-CB11-FD23DD618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C591BF9-AC5C-8A92-32A0-30F9AC8CBB6E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4FCA6E42-B52C-CBED-A1B7-EFA38B9AE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9D691F3-5CD0-E3D1-A355-F11D7F9041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993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B4534E27-1662-4B9E-50FF-385D873E58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773D15F4-EF18-A0C2-55A9-11A402716A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525E7265-DA2B-A389-DBAF-1410B949F5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4F2DB106-83C8-5536-2FC9-D8F1D8FFFFC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487E9197-B30E-9DBD-757A-870C82DFB5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173AD945-0147-F379-F1D7-21B633DA88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F8272D32-6715-2F33-7587-20BA8A16AB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2C8EB43A-ED5A-E234-DABC-CF6F376B4DD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8C598306-E276-D68A-E560-B446D4FFB08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2AB8D5A7-E915-A429-B4F6-6262DAA9CFC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C09AD31A-FE54-2876-3B12-4F64C90E77EB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D6299226-AF03-AF76-051F-27F60F77F85C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びわ湖で人気のウォータースポーツを通して協力する力を学ぶ。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E2926B1-209F-4D46-205D-90FBA92092F3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E847A01-0648-8CC1-41F9-CDB35099B1AD}"/>
              </a:ext>
            </a:extLst>
          </p:cNvPr>
          <p:cNvGrpSpPr/>
          <p:nvPr/>
        </p:nvGrpSpPr>
        <p:grpSpPr>
          <a:xfrm>
            <a:off x="2839523" y="5615318"/>
            <a:ext cx="6726919" cy="617840"/>
            <a:chOff x="321177" y="5870744"/>
            <a:chExt cx="9338540" cy="630999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DE2AC82F-C51D-0982-D137-61863964390D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630999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ご到着に合わせて、スケジュールを作成いたします。お気軽にご相談ください。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※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午後からの実施も可能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ウォータースポーツのため、雨天決行いたします。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BSC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での昼食も可能</a:t>
              </a:r>
              <a:b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</a:b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（別途料金：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BBQ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大会／蓬莱手打ちうどん作り／カレー作り体験）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雨天時の昼食：部屋等の食事場所を用意可能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CA34D724-598C-94C1-10AF-E2F9C6E670E8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E23BB1B4-3118-EDEC-D1E4-D695228C39E7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D6D914B7-65F9-CA3E-01AC-2E85F9C5EBB2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F68A02CA-4B85-9E1A-BD4E-673A83B9D5CA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2D0C59E9-41B8-D5AA-8118-6007F8ADEE0F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19195258-FCAF-E8B9-B95C-BF73DAA4D9A6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D27A80EA-68AE-E103-CE38-5667244A2A2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2168" y="1203993"/>
            <a:ext cx="263927" cy="264369"/>
          </a:xfrm>
          <a:prstGeom prst="rect">
            <a:avLst/>
          </a:prstGeom>
        </p:spPr>
      </p:pic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881DDEAE-9C7D-119C-F376-C5F64D2582BB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26BA7A34-1C4F-309D-DF48-E5CF4E717348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E3EF1C2B-0120-1F37-FF5D-79EA170FF9FD}"/>
              </a:ext>
            </a:extLst>
          </p:cNvPr>
          <p:cNvSpPr txBox="1">
            <a:spLocks/>
          </p:cNvSpPr>
          <p:nvPr/>
        </p:nvSpPr>
        <p:spPr>
          <a:xfrm>
            <a:off x="357819" y="2772954"/>
            <a:ext cx="2426672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t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びわ湖自然体験学習を通して、</a:t>
            </a: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について学びます。各テーマについてのお話も可能です。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1A5CCE25-9043-CD53-66C7-334E001ACCD7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8A6D5397-1FD3-021E-46DC-8A02312C0F9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D26B3800-AC41-A684-5D9D-3280601AF0A4}"/>
              </a:ext>
            </a:extLst>
          </p:cNvPr>
          <p:cNvCxnSpPr>
            <a:cxnSpLocks/>
          </p:cNvCxnSpPr>
          <p:nvPr/>
        </p:nvCxnSpPr>
        <p:spPr>
          <a:xfrm>
            <a:off x="421044" y="347990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33A3557D-D8BC-E5C6-49ED-1A2CF57D02F4}"/>
              </a:ext>
            </a:extLst>
          </p:cNvPr>
          <p:cNvSpPr txBox="1">
            <a:spLocks/>
          </p:cNvSpPr>
          <p:nvPr/>
        </p:nvSpPr>
        <p:spPr>
          <a:xfrm>
            <a:off x="357819" y="3481866"/>
            <a:ext cx="2382401" cy="53830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生徒たち一人ひとりの“できた”という「達成感」を味わえます。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685B2B69-EADA-4E84-FB74-269790EB31A5}"/>
              </a:ext>
            </a:extLst>
          </p:cNvPr>
          <p:cNvSpPr txBox="1">
            <a:spLocks/>
          </p:cNvSpPr>
          <p:nvPr/>
        </p:nvSpPr>
        <p:spPr>
          <a:xfrm>
            <a:off x="357819" y="4052585"/>
            <a:ext cx="2382401" cy="57204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共通体験を通じて仲間と「絆、団結力」を深めます。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65BF4586-AB21-C65F-B1CD-CBC37A94277F}"/>
              </a:ext>
            </a:extLst>
          </p:cNvPr>
          <p:cNvSpPr txBox="1">
            <a:spLocks/>
          </p:cNvSpPr>
          <p:nvPr/>
        </p:nvSpPr>
        <p:spPr>
          <a:xfrm>
            <a:off x="357820" y="4664256"/>
            <a:ext cx="2424717" cy="59923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社会生活で大切なルールや自分と周りの身を守る「判断行動力」を養います。</a:t>
            </a:r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A16D61C2-4E60-A734-0A8E-AEAB2BA36DE4}"/>
              </a:ext>
            </a:extLst>
          </p:cNvPr>
          <p:cNvCxnSpPr>
            <a:cxnSpLocks/>
          </p:cNvCxnSpPr>
          <p:nvPr/>
        </p:nvCxnSpPr>
        <p:spPr>
          <a:xfrm>
            <a:off x="421044" y="403637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159E1B2-55A4-C6E6-0C55-E725A6892949}"/>
              </a:ext>
            </a:extLst>
          </p:cNvPr>
          <p:cNvCxnSpPr>
            <a:cxnSpLocks/>
          </p:cNvCxnSpPr>
          <p:nvPr/>
        </p:nvCxnSpPr>
        <p:spPr>
          <a:xfrm>
            <a:off x="421044" y="463689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6418FF3-F33E-2F69-24BF-3CC22666F6C8}"/>
              </a:ext>
            </a:extLst>
          </p:cNvPr>
          <p:cNvSpPr txBox="1"/>
          <p:nvPr/>
        </p:nvSpPr>
        <p:spPr>
          <a:xfrm>
            <a:off x="353767" y="5329610"/>
            <a:ext cx="2395958" cy="954806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5249" rIns="35249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BSC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ウォータースポーツセンター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：大津市南船路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4-1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077-592-0127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077-592-1531 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http://bsc-int.co.jp/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ja-JP" altLang="en-US" sz="83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53138083-A712-C9E6-F32D-452EE2BE727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58565" y="4752472"/>
            <a:ext cx="422805" cy="422805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5E6DB9DE-9533-EA52-9D6B-2BB4F8A0E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18</a:t>
            </a:r>
            <a:endParaRPr lang="ja-JP" altLang="en-US" sz="1567" dirty="0"/>
          </a:p>
        </p:txBody>
      </p:sp>
      <p:sp>
        <p:nvSpPr>
          <p:cNvPr id="25" name="コンテンツ プレースホルダー 24">
            <a:extLst>
              <a:ext uri="{FF2B5EF4-FFF2-40B4-BE49-F238E27FC236}">
                <a16:creationId xmlns:a16="http://schemas.microsoft.com/office/drawing/2014/main" id="{3F8983D5-1989-008C-5967-14B3B46F85EB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びわ湖比良山のふもと、水と緑あふれる蓬莱（ほうらい）の雄大な自然のなかでカヤック体験。</a:t>
            </a:r>
          </a:p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一人ひとりの達成感、共通体験を通じて仲間と深める絆、団結力、社会生活で大切なルールや自分と周りの身を守る判断行動力を養うプログラムです。</a:t>
            </a:r>
          </a:p>
        </p:txBody>
      </p:sp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E0606E88-5DAF-59B1-50A5-422DCD60A7E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162" y="1203993"/>
            <a:ext cx="264369" cy="2643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C5A228E-EA31-9C7E-962B-1EF9D0302F5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9922" y="1203993"/>
            <a:ext cx="263927" cy="264369"/>
          </a:xfrm>
          <a:prstGeom prst="rect">
            <a:avLst/>
          </a:prstGeom>
        </p:spPr>
      </p:pic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E3C9AC63-DE8C-BBFA-E460-D5C5458EC30B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76240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びわ湖・蓬莱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濡れても良い服装と履き物</a:t>
                      </a:r>
                      <a:endParaRPr kumimoji="1" lang="en-US" altLang="ja-JP" sz="8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（体操服・サンダル等）</a:t>
                      </a:r>
                      <a:br>
                        <a:rPr lang="ja-JP" altLang="en-US" sz="800" dirty="0">
                          <a:latin typeface="+mn-ea"/>
                          <a:ea typeface="+mn-ea"/>
                        </a:rPr>
                      </a:br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ライフジャケットは貸出</a:t>
                      </a:r>
                      <a:endParaRPr lang="ja-JP" altLang="en-US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20400726-B262-DF70-3C56-600652DB5A52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3E83A894-31DF-54C9-BE77-F6E182738973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CED26FBC-6A0C-0CD3-40ED-A4F1DABA7D64}"/>
              </a:ext>
            </a:extLst>
          </p:cNvPr>
          <p:cNvSpPr/>
          <p:nvPr/>
        </p:nvSpPr>
        <p:spPr>
          <a:xfrm rot="5400000">
            <a:off x="4920593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F7F7B8A4-5467-5F55-C143-838E50C6D1E1}"/>
              </a:ext>
            </a:extLst>
          </p:cNvPr>
          <p:cNvSpPr/>
          <p:nvPr/>
        </p:nvSpPr>
        <p:spPr>
          <a:xfrm rot="5400000">
            <a:off x="7235799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A1785203-6AD7-5ADE-2290-F54E70599DD3}"/>
              </a:ext>
            </a:extLst>
          </p:cNvPr>
          <p:cNvSpPr txBox="1">
            <a:spLocks/>
          </p:cNvSpPr>
          <p:nvPr/>
        </p:nvSpPr>
        <p:spPr>
          <a:xfrm>
            <a:off x="5813261" y="4312185"/>
            <a:ext cx="2942586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9:30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到着／更衣／開校式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　　　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10:00	①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人乗り②カヤック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10:45	②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人乗り①カヤック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閉校式／更衣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12:00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出発</a:t>
            </a:r>
          </a:p>
          <a:p>
            <a:pPr marL="261137" indent="-172538" defTabSz="895327">
              <a:spcBef>
                <a:spcPts val="196"/>
              </a:spcBef>
              <a:buFont typeface="メイリオ" panose="020B0604030504040204" pitchFamily="50" charset="-128"/>
              <a:buChar char="※"/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午後開始の場合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13:30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到着、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出発</a:t>
            </a:r>
          </a:p>
        </p:txBody>
      </p:sp>
      <p:pic>
        <p:nvPicPr>
          <p:cNvPr id="97" name="グラフィックス 96" descr="電球と鉛筆 枠線">
            <a:extLst>
              <a:ext uri="{FF2B5EF4-FFF2-40B4-BE49-F238E27FC236}">
                <a16:creationId xmlns:a16="http://schemas.microsoft.com/office/drawing/2014/main" id="{ED11AEA3-60A7-D277-1639-086E5FE784B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58565" y="2914044"/>
            <a:ext cx="422805" cy="4228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2A9044F-FB21-5867-2B4E-8271F15F2FF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997" y="1210336"/>
            <a:ext cx="258026" cy="258026"/>
          </a:xfrm>
          <a:prstGeom prst="rect">
            <a:avLst/>
          </a:prstGeom>
        </p:spPr>
      </p:pic>
      <p:pic>
        <p:nvPicPr>
          <p:cNvPr id="24" name="グラフィックス 23" descr="熱望 枠線">
            <a:extLst>
              <a:ext uri="{FF2B5EF4-FFF2-40B4-BE49-F238E27FC236}">
                <a16:creationId xmlns:a16="http://schemas.microsoft.com/office/drawing/2014/main" id="{B1A48AC3-E66E-8F59-E23E-14E07DCE0E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458565" y="3539617"/>
            <a:ext cx="422805" cy="422805"/>
          </a:xfrm>
          <a:prstGeom prst="rect">
            <a:avLst/>
          </a:prstGeom>
        </p:spPr>
      </p:pic>
      <p:pic>
        <p:nvPicPr>
          <p:cNvPr id="40" name="グラフィックス 39" descr="喝采 枠線">
            <a:extLst>
              <a:ext uri="{FF2B5EF4-FFF2-40B4-BE49-F238E27FC236}">
                <a16:creationId xmlns:a16="http://schemas.microsoft.com/office/drawing/2014/main" id="{70F6C99F-D30F-A665-D7F9-7A408393F5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485407" y="4154044"/>
            <a:ext cx="369122" cy="369122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A180F922-7D7B-92AA-4B9C-3BEE5C3A587E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33902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492</Words>
  <Application>Microsoft Office PowerPoint</Application>
  <PresentationFormat>A4 210 x 297 mm</PresentationFormat>
  <Paragraphs>61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びわ湖大津教育プログラム：18</dc:title>
  <dc:creator>tb164</dc:creator>
  <cp:lastModifiedBy>tb164</cp:lastModifiedBy>
  <cp:revision>1</cp:revision>
  <dcterms:created xsi:type="dcterms:W3CDTF">2025-04-03T06:28:51Z</dcterms:created>
  <dcterms:modified xsi:type="dcterms:W3CDTF">2025-04-03T06:29:25Z</dcterms:modified>
</cp:coreProperties>
</file>