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4" r:id="rId2"/>
  </p:sldMasterIdLst>
  <p:notesMasterIdLst>
    <p:notesMasterId r:id="rId5"/>
  </p:notesMasterIdLst>
  <p:sldIdLst>
    <p:sldId id="271" r:id="rId3"/>
    <p:sldId id="272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B99D2-F4D2-4024-816E-2E58C091B9B5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3E72C-0DC0-492A-A294-0290A6B8C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12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463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9394A-40F9-471B-BE77-B8F2F152E667}" type="slidenum">
              <a:rPr kumimoji="0" lang="ja-JP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rPr>
              <a:pPr marL="0" marR="0" lvl="0" indent="0" algn="r" defTabSz="94632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703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811436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690416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73735412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408219645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098264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33422999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1922265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41247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89480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5671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826821787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15820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88063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20416205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70177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77905089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775126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7859633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0085276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104966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17687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1450784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5737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5653879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3337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51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250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4000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084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973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389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589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045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90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4803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40159178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942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267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250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554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112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552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6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11504559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1301905674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99522778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86216509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6174178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42581177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82026060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30251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982610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257644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41491276"/>
      </p:ext>
    </p:extLst>
  </p:cSld>
  <p:clrMapOvr>
    <a:masterClrMapping/>
  </p:clrMapOvr>
  <p:transition spd="med"/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588133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10148871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325834891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45369605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383520959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363660625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198992665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97363061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1127680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4990047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4112608077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086223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50011523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6953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3387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773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126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04230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41476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8357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1840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2741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3533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70397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884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9367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9185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32364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8174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6478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95352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32590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35121994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50526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86559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47541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996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EA6B34-AD42-DD16-23AC-F5EAA59D5048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</p:spTree>
    <p:extLst>
      <p:ext uri="{BB962C8B-B14F-4D97-AF65-F5344CB8AC3E}">
        <p14:creationId xmlns:p14="http://schemas.microsoft.com/office/powerpoint/2010/main" val="29390588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5249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206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9" Type="http://schemas.openxmlformats.org/officeDocument/2006/relationships/slideLayout" Target="../slideLayouts/slideLayout82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34" Type="http://schemas.openxmlformats.org/officeDocument/2006/relationships/slideLayout" Target="../slideLayouts/slideLayout77.xml"/><Relationship Id="rId42" Type="http://schemas.openxmlformats.org/officeDocument/2006/relationships/slideLayout" Target="../slideLayouts/slideLayout85.xml"/><Relationship Id="rId47" Type="http://schemas.openxmlformats.org/officeDocument/2006/relationships/slideLayout" Target="../slideLayouts/slideLayout90.xml"/><Relationship Id="rId50" Type="http://schemas.openxmlformats.org/officeDocument/2006/relationships/slideLayout" Target="../slideLayouts/slideLayout93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33" Type="http://schemas.openxmlformats.org/officeDocument/2006/relationships/slideLayout" Target="../slideLayouts/slideLayout76.xml"/><Relationship Id="rId38" Type="http://schemas.openxmlformats.org/officeDocument/2006/relationships/slideLayout" Target="../slideLayouts/slideLayout81.xml"/><Relationship Id="rId46" Type="http://schemas.openxmlformats.org/officeDocument/2006/relationships/slideLayout" Target="../slideLayouts/slideLayout89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29" Type="http://schemas.openxmlformats.org/officeDocument/2006/relationships/slideLayout" Target="../slideLayouts/slideLayout72.xml"/><Relationship Id="rId41" Type="http://schemas.openxmlformats.org/officeDocument/2006/relationships/slideLayout" Target="../slideLayouts/slideLayout84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32" Type="http://schemas.openxmlformats.org/officeDocument/2006/relationships/slideLayout" Target="../slideLayouts/slideLayout75.xml"/><Relationship Id="rId37" Type="http://schemas.openxmlformats.org/officeDocument/2006/relationships/slideLayout" Target="../slideLayouts/slideLayout80.xml"/><Relationship Id="rId40" Type="http://schemas.openxmlformats.org/officeDocument/2006/relationships/slideLayout" Target="../slideLayouts/slideLayout83.xml"/><Relationship Id="rId45" Type="http://schemas.openxmlformats.org/officeDocument/2006/relationships/slideLayout" Target="../slideLayouts/slideLayout88.xml"/><Relationship Id="rId53" Type="http://schemas.openxmlformats.org/officeDocument/2006/relationships/image" Target="../media/image2.png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slideLayout" Target="../slideLayouts/slideLayout71.xml"/><Relationship Id="rId36" Type="http://schemas.openxmlformats.org/officeDocument/2006/relationships/slideLayout" Target="../slideLayouts/slideLayout79.xml"/><Relationship Id="rId4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31" Type="http://schemas.openxmlformats.org/officeDocument/2006/relationships/slideLayout" Target="../slideLayouts/slideLayout74.xml"/><Relationship Id="rId44" Type="http://schemas.openxmlformats.org/officeDocument/2006/relationships/slideLayout" Target="../slideLayouts/slideLayout87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70.xml"/><Relationship Id="rId30" Type="http://schemas.openxmlformats.org/officeDocument/2006/relationships/slideLayout" Target="../slideLayouts/slideLayout73.xml"/><Relationship Id="rId35" Type="http://schemas.openxmlformats.org/officeDocument/2006/relationships/slideLayout" Target="../slideLayouts/slideLayout78.xml"/><Relationship Id="rId43" Type="http://schemas.openxmlformats.org/officeDocument/2006/relationships/slideLayout" Target="../slideLayouts/slideLayout86.xml"/><Relationship Id="rId48" Type="http://schemas.openxmlformats.org/officeDocument/2006/relationships/slideLayout" Target="../slideLayouts/slideLayout91.xml"/><Relationship Id="rId8" Type="http://schemas.openxmlformats.org/officeDocument/2006/relationships/slideLayout" Target="../slideLayouts/slideLayout51.xml"/><Relationship Id="rId51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DCACEC6B-4C5C-40FC-9F7A-99B73906733B}"/>
              </a:ext>
            </a:extLst>
          </p:cNvPr>
          <p:cNvPicPr>
            <a:picLocks noChangeAspect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850" y="6538913"/>
            <a:ext cx="843289" cy="180366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02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705" r:id="rId25"/>
    <p:sldLayoutId id="2147483706" r:id="rId26"/>
    <p:sldLayoutId id="2147483707" r:id="rId27"/>
    <p:sldLayoutId id="2147483708" r:id="rId28"/>
    <p:sldLayoutId id="2147483709" r:id="rId29"/>
    <p:sldLayoutId id="2147483710" r:id="rId30"/>
    <p:sldLayoutId id="2147483711" r:id="rId31"/>
    <p:sldLayoutId id="2147483712" r:id="rId32"/>
    <p:sldLayoutId id="2147483713" r:id="rId33"/>
    <p:sldLayoutId id="2147483714" r:id="rId34"/>
    <p:sldLayoutId id="2147483715" r:id="rId35"/>
    <p:sldLayoutId id="2147483716" r:id="rId36"/>
    <p:sldLayoutId id="2147483717" r:id="rId37"/>
    <p:sldLayoutId id="2147483718" r:id="rId38"/>
    <p:sldLayoutId id="2147483719" r:id="rId39"/>
    <p:sldLayoutId id="2147483720" r:id="rId40"/>
    <p:sldLayoutId id="2147483721" r:id="rId41"/>
    <p:sldLayoutId id="2147483722" r:id="rId42"/>
    <p:sldLayoutId id="2147483723" r:id="rId4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7AF1DD-EA0D-8632-4F94-E60CB0AC3E14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  <p:pic>
        <p:nvPicPr>
          <p:cNvPr id="12" name="図 11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53440044-9B5E-F31B-77DA-377AF91E7E83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8812622" y="6532214"/>
            <a:ext cx="777981" cy="18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93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754" r:id="rId30"/>
    <p:sldLayoutId id="2147483755" r:id="rId31"/>
    <p:sldLayoutId id="2147483756" r:id="rId32"/>
    <p:sldLayoutId id="2147483757" r:id="rId33"/>
    <p:sldLayoutId id="2147483758" r:id="rId34"/>
    <p:sldLayoutId id="2147483759" r:id="rId35"/>
    <p:sldLayoutId id="2147483760" r:id="rId36"/>
    <p:sldLayoutId id="2147483761" r:id="rId37"/>
    <p:sldLayoutId id="2147483762" r:id="rId38"/>
    <p:sldLayoutId id="2147483763" r:id="rId39"/>
    <p:sldLayoutId id="2147483764" r:id="rId40"/>
    <p:sldLayoutId id="2147483765" r:id="rId41"/>
    <p:sldLayoutId id="2147483766" r:id="rId42"/>
    <p:sldLayoutId id="2147483767" r:id="rId43"/>
    <p:sldLayoutId id="2147483768" r:id="rId44"/>
    <p:sldLayoutId id="2147483769" r:id="rId45"/>
    <p:sldLayoutId id="2147483770" r:id="rId46"/>
    <p:sldLayoutId id="2147483771" r:id="rId47"/>
    <p:sldLayoutId id="2147483772" r:id="rId48"/>
    <p:sldLayoutId id="2147483773" r:id="rId49"/>
    <p:sldLayoutId id="2147483774" r:id="rId50"/>
    <p:sldLayoutId id="2147483775" r:id="rId5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表 24"/>
          <p:cNvGraphicFramePr>
            <a:graphicFrameLocks noGrp="1"/>
          </p:cNvGraphicFramePr>
          <p:nvPr/>
        </p:nvGraphicFramePr>
        <p:xfrm>
          <a:off x="5424544" y="1340768"/>
          <a:ext cx="4366579" cy="1219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2050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1365174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  <a:gridCol w="1061802">
                  <a:extLst>
                    <a:ext uri="{9D8B030D-6E8A-4147-A177-3AD203B41FA5}">
                      <a16:colId xmlns:a16="http://schemas.microsoft.com/office/drawing/2014/main" val="2285393139"/>
                    </a:ext>
                  </a:extLst>
                </a:gridCol>
                <a:gridCol w="997553">
                  <a:extLst>
                    <a:ext uri="{9D8B030D-6E8A-4147-A177-3AD203B41FA5}">
                      <a16:colId xmlns:a16="http://schemas.microsoft.com/office/drawing/2014/main" val="1817619136"/>
                    </a:ext>
                  </a:extLst>
                </a:gridCol>
              </a:tblGrid>
              <a:tr h="228132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/>
                        <a:t>施設概要</a:t>
                      </a:r>
                      <a:endParaRPr kumimoji="1" lang="ja-JP" altLang="en-US" sz="10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bg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客室数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27</a:t>
                      </a:r>
                      <a:r>
                        <a:rPr kumimoji="1" lang="zh-TW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室＋和室広間</a:t>
                      </a:r>
                      <a:r>
                        <a:rPr kumimoji="1" lang="en-US" altLang="zh-TW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4</a:t>
                      </a:r>
                      <a:r>
                        <a:rPr kumimoji="1" lang="zh-TW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室</a:t>
                      </a:r>
                      <a:endParaRPr kumimoji="1" lang="ja-JP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校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館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29401880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最大受入人員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110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貸切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食事会場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和室宴会場、洋室宴会場、</a:t>
                      </a:r>
                      <a:r>
                        <a:rPr kumimoji="1" lang="en-US" altLang="ja-JP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1</a:t>
                      </a:r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階ロビーラウンジ個室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食事会場 合計収容人数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和室宴会場</a:t>
                      </a:r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:130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</a:t>
                      </a:r>
                      <a:endParaRPr kumimoji="1" lang="en-US" altLang="ja-JP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洋室宴会場：</a:t>
                      </a:r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72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</a:t>
                      </a:r>
                      <a:endParaRPr kumimoji="1" lang="en-US" altLang="ja-JP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大浴場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男女各</a:t>
                      </a:r>
                      <a:r>
                        <a:rPr kumimoji="1" lang="en-US" altLang="ja-JP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1</a:t>
                      </a:r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箇所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客室バス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無し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マスターキー貸出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不可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保健室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61241074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バス乗降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玄関前乗降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緊急病院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大津赤十字病院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4568" y="77877"/>
            <a:ext cx="3312369" cy="470803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en-US" altLang="ja-JP" sz="2000" b="0" dirty="0">
                <a:latin typeface="+mn-ea"/>
                <a:ea typeface="+mn-ea"/>
              </a:rPr>
              <a:t>KKR</a:t>
            </a:r>
            <a:r>
              <a:rPr lang="ja-JP" altLang="en-US" sz="2000" b="0" dirty="0">
                <a:latin typeface="+mn-ea"/>
                <a:ea typeface="+mn-ea"/>
              </a:rPr>
              <a:t>ホテルびわこ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8" name="1 つの角を切り取った四角形 27"/>
          <p:cNvSpPr/>
          <p:nvPr/>
        </p:nvSpPr>
        <p:spPr>
          <a:xfrm>
            <a:off x="7658221" y="2781482"/>
            <a:ext cx="2132452" cy="143508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ロビー</a:t>
            </a:r>
          </a:p>
        </p:txBody>
      </p:sp>
      <p:sp>
        <p:nvSpPr>
          <p:cNvPr id="30" name="1 つの角を切り取った四角形 29"/>
          <p:cNvSpPr/>
          <p:nvPr/>
        </p:nvSpPr>
        <p:spPr>
          <a:xfrm>
            <a:off x="5418183" y="2780928"/>
            <a:ext cx="2103168" cy="143885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お部屋一例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3209466" y="3635101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2020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10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月開業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574329" y="4348973"/>
            <a:ext cx="4587451" cy="648072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　　　○目の前がびわ湖レイクビュー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　　　○抜群の解放感のあるパノラマ温泉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　　　○周辺の観光地までのアクセスの良さ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424544" y="752470"/>
            <a:ext cx="43665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まるで湖に浮かんでるかようなびわ湖・レイクサイドリゾート。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豊富なグルメプランやパノラマ温泉があり、京都や大津の主要観光地へのアクセスも良好です。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664968" y="85065"/>
            <a:ext cx="4985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住所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大津市下阪本１丁目１−１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【TEL】 077-578-2020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【FAX】077‐578-3418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en-US" altLang="ja-JP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URL】https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://biwako.kkr.or.jp/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6208" y="4725144"/>
            <a:ext cx="1906561" cy="1440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8204465" y="5498191"/>
            <a:ext cx="780983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★　</a:t>
            </a:r>
            <a:r>
              <a:rPr kumimoji="1" lang="en-US" altLang="ja-JP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KKR</a:t>
            </a: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ホテルびわこ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81321" y="4348973"/>
            <a:ext cx="307777" cy="648072"/>
          </a:xfrm>
          <a:prstGeom prst="rect">
            <a:avLst/>
          </a:prstGeom>
          <a:solidFill>
            <a:srgbClr val="5B9BD5"/>
          </a:solidFill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ポイント</a:t>
            </a: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4545" y="2965747"/>
            <a:ext cx="2096906" cy="1472636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5322" y="4587395"/>
            <a:ext cx="2227053" cy="157774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756" y="5104224"/>
            <a:ext cx="2315012" cy="141283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5561" y="5094861"/>
            <a:ext cx="2146220" cy="1403084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4352" b="1"/>
          <a:stretch/>
        </p:blipFill>
        <p:spPr>
          <a:xfrm>
            <a:off x="7689203" y="3006665"/>
            <a:ext cx="2070487" cy="1382743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12"/>
          <a:srcRect l="5235"/>
          <a:stretch/>
        </p:blipFill>
        <p:spPr>
          <a:xfrm>
            <a:off x="551822" y="821794"/>
            <a:ext cx="4587450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23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/>
          </p:nvPr>
        </p:nvSpPr>
        <p:spPr>
          <a:xfrm>
            <a:off x="1064568" y="77877"/>
            <a:ext cx="3656856" cy="470803"/>
          </a:xfrm>
        </p:spPr>
        <p:txBody>
          <a:bodyPr>
            <a:normAutofit/>
          </a:bodyPr>
          <a:lstStyle/>
          <a:p>
            <a:r>
              <a:rPr lang="ja-JP" altLang="en-US" sz="2000" b="0" dirty="0">
                <a:latin typeface="+mn-ea"/>
                <a:ea typeface="+mn-ea"/>
              </a:rPr>
              <a:t>平面図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616" y="692696"/>
            <a:ext cx="7128792" cy="441880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512840" y="5288766"/>
            <a:ext cx="5008646" cy="1308585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廊下が直線になっており全室バス・トイレ付客室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付近では珍しい、バリアフリー客室も完備しております。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京都駅のアクセスは電車で１４分という好立地条件。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朝は“琵琶湖”が目の前なので湖面を見ながら朝の散歩も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気持ちよくお過ごしいただけます。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901689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1_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239</Words>
  <Application>Microsoft Office PowerPoint</Application>
  <PresentationFormat>A4 210 x 297 mm</PresentationFormat>
  <Paragraphs>46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游ゴシック</vt:lpstr>
      <vt:lpstr>Arial</vt:lpstr>
      <vt:lpstr>Calibri</vt:lpstr>
      <vt:lpstr>Gill Sans Nova Light</vt:lpstr>
      <vt:lpstr>Meiryo UI</vt:lpstr>
      <vt:lpstr>メイリオ</vt:lpstr>
      <vt:lpstr>びわ湖大津教育旅行</vt:lpstr>
      <vt:lpstr>1_びわ湖大津教育旅行</vt:lpstr>
      <vt:lpstr> KKRホテルびわこ</vt:lpstr>
      <vt:lpstr>平面図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琵琶湖グランドホテル・京近江</dc:title>
  <dc:creator>tb164</dc:creator>
  <cp:lastModifiedBy>tb164</cp:lastModifiedBy>
  <cp:revision>5</cp:revision>
  <dcterms:created xsi:type="dcterms:W3CDTF">2023-05-16T00:44:21Z</dcterms:created>
  <dcterms:modified xsi:type="dcterms:W3CDTF">2023-05-23T04:48:23Z</dcterms:modified>
</cp:coreProperties>
</file>