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659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6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D55477-76F7-40E8-B955-B7D6A1D338C3}" type="datetimeFigureOut">
              <a:rPr kumimoji="1" lang="ja-JP" altLang="en-US" smtClean="0"/>
              <a:t>2025/5/1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68EF2E-D58E-4139-BF64-5D58055E396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3173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5077E-92D1-D249-8F41-6557E578B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238C6D2-85F5-F66B-7E89-2071D33936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28625" y="800100"/>
            <a:ext cx="5759450" cy="3989388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98A72FC-6867-83E7-5854-84DD4DE008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9907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4DB5D7-9EE1-4EE8-378B-A51BB39133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5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873EEAD-5FF6-8FD5-2099-3B0200706F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9"/>
            <a:ext cx="7429500" cy="16557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350"/>
            </a:lvl1pPr>
            <a:lvl2pPr marL="447663" indent="0" algn="ctr">
              <a:buNone/>
              <a:defRPr sz="1959"/>
            </a:lvl2pPr>
            <a:lvl3pPr marL="895327" indent="0" algn="ctr">
              <a:buNone/>
              <a:defRPr sz="1763"/>
            </a:lvl3pPr>
            <a:lvl4pPr marL="1342990" indent="0" algn="ctr">
              <a:buNone/>
              <a:defRPr sz="1567"/>
            </a:lvl4pPr>
            <a:lvl5pPr marL="1790653" indent="0" algn="ctr">
              <a:buNone/>
              <a:defRPr sz="1567"/>
            </a:lvl5pPr>
            <a:lvl6pPr marL="2238316" indent="0" algn="ctr">
              <a:buNone/>
              <a:defRPr sz="1567"/>
            </a:lvl6pPr>
            <a:lvl7pPr marL="2685980" indent="0" algn="ctr">
              <a:buNone/>
              <a:defRPr sz="1567"/>
            </a:lvl7pPr>
            <a:lvl8pPr marL="3133643" indent="0" algn="ctr">
              <a:buNone/>
              <a:defRPr sz="1567"/>
            </a:lvl8pPr>
            <a:lvl9pPr marL="3581306" indent="0" algn="ctr">
              <a:buNone/>
              <a:defRPr sz="1567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93E31D-C1C7-429D-5E0D-B8B731743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1040" y="6356353"/>
            <a:ext cx="4193112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20A71D18-CCEC-4E5B-94D0-2B0D72A69628}" type="datetimeFigureOut">
              <a:rPr kumimoji="1" lang="ja-JP" altLang="en-US" smtClean="0"/>
              <a:t>2025/5/1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5D6313-750C-62E3-527C-81A91115D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5" y="6356353"/>
            <a:ext cx="3343275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4F505F-6697-D846-D5B1-8557C2E9E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D6524D0-507A-4FC2-B120-BF918C6BA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3183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4852630-D594-E009-141A-530888028F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85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8" name="平行四辺形 7">
            <a:extLst>
              <a:ext uri="{FF2B5EF4-FFF2-40B4-BE49-F238E27FC236}">
                <a16:creationId xmlns:a16="http://schemas.microsoft.com/office/drawing/2014/main" id="{3C45DD39-1EB8-5A22-9AE3-4489DC4B7440}"/>
              </a:ext>
            </a:extLst>
          </p:cNvPr>
          <p:cNvSpPr/>
          <p:nvPr userDrawn="1"/>
        </p:nvSpPr>
        <p:spPr>
          <a:xfrm>
            <a:off x="2" y="0"/>
            <a:ext cx="6810375" cy="6858000"/>
          </a:xfrm>
          <a:prstGeom prst="parallelogram">
            <a:avLst>
              <a:gd name="adj" fmla="val 46148"/>
            </a:avLst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E54CD92-E70C-8A7B-E64F-5DDC5B91B5C0}"/>
              </a:ext>
            </a:extLst>
          </p:cNvPr>
          <p:cNvSpPr/>
          <p:nvPr userDrawn="1"/>
        </p:nvSpPr>
        <p:spPr>
          <a:xfrm>
            <a:off x="0" y="0"/>
            <a:ext cx="3281363" cy="6858000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7E06592-898F-A3F5-71CE-5E0C9022FA90}"/>
              </a:ext>
            </a:extLst>
          </p:cNvPr>
          <p:cNvSpPr/>
          <p:nvPr userDrawn="1"/>
        </p:nvSpPr>
        <p:spPr>
          <a:xfrm>
            <a:off x="57000" y="45000"/>
            <a:ext cx="9792000" cy="6768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EF8C9DF-C938-3FAE-61A5-C616903F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726" y="938258"/>
            <a:ext cx="8543925" cy="9223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2742">
                <a:solidFill>
                  <a:srgbClr val="0070C0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666412B-E04B-980E-9982-030ADADB6767}"/>
              </a:ext>
            </a:extLst>
          </p:cNvPr>
          <p:cNvCxnSpPr>
            <a:cxnSpLocks/>
          </p:cNvCxnSpPr>
          <p:nvPr userDrawn="1"/>
        </p:nvCxnSpPr>
        <p:spPr>
          <a:xfrm>
            <a:off x="492983" y="1804947"/>
            <a:ext cx="76175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F32C1AFC-3413-3829-32CD-B62E32E420AD}"/>
              </a:ext>
            </a:extLst>
          </p:cNvPr>
          <p:cNvCxnSpPr>
            <a:cxnSpLocks/>
          </p:cNvCxnSpPr>
          <p:nvPr userDrawn="1"/>
        </p:nvCxnSpPr>
        <p:spPr>
          <a:xfrm>
            <a:off x="1335821" y="1860606"/>
            <a:ext cx="79515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プレースホルダー 17">
            <a:extLst>
              <a:ext uri="{FF2B5EF4-FFF2-40B4-BE49-F238E27FC236}">
                <a16:creationId xmlns:a16="http://schemas.microsoft.com/office/drawing/2014/main" id="{3E123C64-E275-2266-787D-EFFD49B8CB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8301" y="2107303"/>
            <a:ext cx="46990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59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1A7BADE-C3C8-8B41-A9B7-8BFCCAAB45D7}"/>
              </a:ext>
            </a:extLst>
          </p:cNvPr>
          <p:cNvSpPr txBox="1"/>
          <p:nvPr userDrawn="1"/>
        </p:nvSpPr>
        <p:spPr>
          <a:xfrm>
            <a:off x="139147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CA01926-262A-980D-1C43-08E1D376A40E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23485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ユーザー設定レイアウト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4852630-D594-E009-141A-530888028F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85" t="4980" b="1996"/>
          <a:stretch/>
        </p:blipFill>
        <p:spPr>
          <a:xfrm>
            <a:off x="4581524" y="0"/>
            <a:ext cx="5324476" cy="3429000"/>
          </a:xfrm>
          <a:prstGeom prst="rect">
            <a:avLst/>
          </a:prstGeom>
        </p:spPr>
      </p:pic>
      <p:sp>
        <p:nvSpPr>
          <p:cNvPr id="8" name="平行四辺形 7">
            <a:extLst>
              <a:ext uri="{FF2B5EF4-FFF2-40B4-BE49-F238E27FC236}">
                <a16:creationId xmlns:a16="http://schemas.microsoft.com/office/drawing/2014/main" id="{3C45DD39-1EB8-5A22-9AE3-4489DC4B7440}"/>
              </a:ext>
            </a:extLst>
          </p:cNvPr>
          <p:cNvSpPr/>
          <p:nvPr userDrawn="1"/>
        </p:nvSpPr>
        <p:spPr>
          <a:xfrm>
            <a:off x="1795464" y="3"/>
            <a:ext cx="4436203" cy="4467225"/>
          </a:xfrm>
          <a:prstGeom prst="parallelogram">
            <a:avLst>
              <a:gd name="adj" fmla="val 46148"/>
            </a:avLst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EF8C9DF-C938-3FAE-61A5-C616903F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726" y="490450"/>
            <a:ext cx="8543925" cy="9223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2742">
                <a:solidFill>
                  <a:srgbClr val="0070C0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666412B-E04B-980E-9982-030ADADB6767}"/>
              </a:ext>
            </a:extLst>
          </p:cNvPr>
          <p:cNvCxnSpPr>
            <a:cxnSpLocks/>
          </p:cNvCxnSpPr>
          <p:nvPr userDrawn="1"/>
        </p:nvCxnSpPr>
        <p:spPr>
          <a:xfrm>
            <a:off x="492983" y="1357139"/>
            <a:ext cx="76175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F32C1AFC-3413-3829-32CD-B62E32E420AD}"/>
              </a:ext>
            </a:extLst>
          </p:cNvPr>
          <p:cNvCxnSpPr>
            <a:cxnSpLocks/>
          </p:cNvCxnSpPr>
          <p:nvPr userDrawn="1"/>
        </p:nvCxnSpPr>
        <p:spPr>
          <a:xfrm>
            <a:off x="1335821" y="1412798"/>
            <a:ext cx="79515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プレースホルダー 17">
            <a:extLst>
              <a:ext uri="{FF2B5EF4-FFF2-40B4-BE49-F238E27FC236}">
                <a16:creationId xmlns:a16="http://schemas.microsoft.com/office/drawing/2014/main" id="{3E123C64-E275-2266-787D-EFFD49B8CB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8301" y="1659495"/>
            <a:ext cx="46990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59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1A7BADE-C3C8-8B41-A9B7-8BFCCAAB45D7}"/>
              </a:ext>
            </a:extLst>
          </p:cNvPr>
          <p:cNvSpPr txBox="1"/>
          <p:nvPr userDrawn="1"/>
        </p:nvSpPr>
        <p:spPr>
          <a:xfrm>
            <a:off x="139147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accent3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CA01926-262A-980D-1C43-08E1D376A40E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accent3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977680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82203"/>
            <a:ext cx="9217024" cy="9547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EE82A4C4-81B5-55F3-880C-FFB08355EEC0}"/>
              </a:ext>
            </a:extLst>
          </p:cNvPr>
          <p:cNvSpPr/>
          <p:nvPr userDrawn="1"/>
        </p:nvSpPr>
        <p:spPr>
          <a:xfrm>
            <a:off x="0" y="2638428"/>
            <a:ext cx="9906000" cy="3913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3066908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chemeClr val="accent4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82205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6" name="フリーフォーム: 図形 5">
            <a:extLst>
              <a:ext uri="{FF2B5EF4-FFF2-40B4-BE49-F238E27FC236}">
                <a16:creationId xmlns:a16="http://schemas.microsoft.com/office/drawing/2014/main" id="{FCB4ABC5-DFDF-7701-B261-D015F5E2AF24}"/>
              </a:ext>
            </a:extLst>
          </p:cNvPr>
          <p:cNvSpPr/>
          <p:nvPr userDrawn="1"/>
        </p:nvSpPr>
        <p:spPr>
          <a:xfrm>
            <a:off x="0" y="619166"/>
            <a:ext cx="8219255" cy="401318"/>
          </a:xfrm>
          <a:custGeom>
            <a:avLst/>
            <a:gdLst>
              <a:gd name="connsiteX0" fmla="*/ 0 w 8219255"/>
              <a:gd name="connsiteY0" fmla="*/ 0 h 401318"/>
              <a:gd name="connsiteX1" fmla="*/ 1106015 w 8219255"/>
              <a:gd name="connsiteY1" fmla="*/ 0 h 401318"/>
              <a:gd name="connsiteX2" fmla="*/ 7113240 w 8219255"/>
              <a:gd name="connsiteY2" fmla="*/ 0 h 401318"/>
              <a:gd name="connsiteX3" fmla="*/ 8219255 w 8219255"/>
              <a:gd name="connsiteY3" fmla="*/ 0 h 401318"/>
              <a:gd name="connsiteX4" fmla="*/ 7951945 w 8219255"/>
              <a:gd name="connsiteY4" fmla="*/ 401318 h 401318"/>
              <a:gd name="connsiteX5" fmla="*/ 6845930 w 8219255"/>
              <a:gd name="connsiteY5" fmla="*/ 401318 h 401318"/>
              <a:gd name="connsiteX6" fmla="*/ 1106015 w 8219255"/>
              <a:gd name="connsiteY6" fmla="*/ 401318 h 401318"/>
              <a:gd name="connsiteX7" fmla="*/ 0 w 8219255"/>
              <a:gd name="connsiteY7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19255" h="401318">
                <a:moveTo>
                  <a:pt x="0" y="0"/>
                </a:moveTo>
                <a:lnTo>
                  <a:pt x="1106015" y="0"/>
                </a:lnTo>
                <a:lnTo>
                  <a:pt x="7113240" y="0"/>
                </a:lnTo>
                <a:lnTo>
                  <a:pt x="8219255" y="0"/>
                </a:lnTo>
                <a:lnTo>
                  <a:pt x="7951945" y="401318"/>
                </a:lnTo>
                <a:lnTo>
                  <a:pt x="6845930" y="401318"/>
                </a:lnTo>
                <a:lnTo>
                  <a:pt x="1106015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381156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2443494"/>
            <a:ext cx="9906000" cy="4414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15511"/>
            <a:ext cx="9217024" cy="862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C422DA80-5498-837E-229D-07504407DAB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3" y="2443491"/>
            <a:ext cx="4953000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371" b="1">
                <a:solidFill>
                  <a:srgbClr val="4B75BD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コンテンツタイトル</a:t>
            </a:r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52EE3076-7F43-DAD1-793E-CFF64B55361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53001" y="2443491"/>
            <a:ext cx="4953000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371" b="1">
                <a:solidFill>
                  <a:srgbClr val="4B75BD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コンテンツタイトル</a:t>
            </a:r>
          </a:p>
        </p:txBody>
      </p:sp>
      <p:sp>
        <p:nvSpPr>
          <p:cNvPr id="17" name="テキスト プレースホルダー 13">
            <a:extLst>
              <a:ext uri="{FF2B5EF4-FFF2-40B4-BE49-F238E27FC236}">
                <a16:creationId xmlns:a16="http://schemas.microsoft.com/office/drawing/2014/main" id="{8426D69E-F5A4-41D3-9C98-3593328E174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80528" y="3011740"/>
            <a:ext cx="4498975" cy="3333498"/>
          </a:xfrm>
          <a:prstGeom prst="rect">
            <a:avLst/>
          </a:prstGeom>
        </p:spPr>
        <p:txBody>
          <a:bodyPr/>
          <a:lstStyle>
            <a:lvl1pPr>
              <a:defRPr kumimoji="1" lang="en-US" altLang="ja-JP" sz="1175" b="1" kern="1200" dirty="0" smtClean="0">
                <a:solidFill>
                  <a:srgbClr val="4B75BD"/>
                </a:solidFill>
                <a:latin typeface="+mn-lt"/>
                <a:ea typeface="+mn-ea"/>
                <a:cs typeface="+mn-cs"/>
              </a:defRPr>
            </a:lvl1pPr>
            <a:lvl2pPr>
              <a:defRPr kumimoji="1" lang="ja-JP" altLang="en-US" sz="1175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marL="0" lvl="0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294"/>
              </a:spcAft>
              <a:buFont typeface="Arial" panose="020B0604020202020204" pitchFamily="34" charset="0"/>
              <a:buNone/>
            </a:pPr>
            <a:r>
              <a:rPr kumimoji="1" lang="ja-JP" altLang="en-US" dirty="0"/>
              <a:t>コンテンツ見出し</a:t>
            </a:r>
            <a:endParaRPr kumimoji="1" lang="en-US" altLang="ja-JP" dirty="0"/>
          </a:p>
          <a:p>
            <a:pPr marL="0" lvl="1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kumimoji="1" lang="ja-JP" altLang="en-US" dirty="0"/>
              <a:t>コンテンツテキスト</a:t>
            </a:r>
          </a:p>
        </p:txBody>
      </p:sp>
      <p:sp>
        <p:nvSpPr>
          <p:cNvPr id="18" name="テキスト プレースホルダー 13">
            <a:extLst>
              <a:ext uri="{FF2B5EF4-FFF2-40B4-BE49-F238E27FC236}">
                <a16:creationId xmlns:a16="http://schemas.microsoft.com/office/drawing/2014/main" id="{88DE078B-3F10-CA17-32DB-371881110BC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7015" y="3011740"/>
            <a:ext cx="4498975" cy="3333498"/>
          </a:xfrm>
          <a:prstGeom prst="rect">
            <a:avLst/>
          </a:prstGeom>
        </p:spPr>
        <p:txBody>
          <a:bodyPr/>
          <a:lstStyle>
            <a:lvl1pPr>
              <a:defRPr kumimoji="1" lang="en-US" altLang="ja-JP" sz="1175" b="1" kern="1200" dirty="0" smtClean="0">
                <a:solidFill>
                  <a:srgbClr val="4B75BD"/>
                </a:solidFill>
                <a:latin typeface="+mn-lt"/>
                <a:ea typeface="+mn-ea"/>
                <a:cs typeface="+mn-cs"/>
              </a:defRPr>
            </a:lvl1pPr>
            <a:lvl2pPr>
              <a:defRPr kumimoji="1" lang="ja-JP" altLang="en-US" sz="1175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marL="0" lvl="0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294"/>
              </a:spcAft>
              <a:buFont typeface="Arial" panose="020B0604020202020204" pitchFamily="34" charset="0"/>
              <a:buNone/>
            </a:pPr>
            <a:r>
              <a:rPr kumimoji="1" lang="ja-JP" altLang="en-US" dirty="0"/>
              <a:t>コンテンツ見出し</a:t>
            </a:r>
            <a:endParaRPr kumimoji="1" lang="en-US" altLang="ja-JP" dirty="0"/>
          </a:p>
          <a:p>
            <a:pPr marL="0" lvl="1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kumimoji="1" lang="ja-JP" altLang="en-US" dirty="0"/>
              <a:t>コンテンツテキスト</a:t>
            </a:r>
          </a:p>
        </p:txBody>
      </p:sp>
    </p:spTree>
    <p:extLst>
      <p:ext uri="{BB962C8B-B14F-4D97-AF65-F5344CB8AC3E}">
        <p14:creationId xmlns:p14="http://schemas.microsoft.com/office/powerpoint/2010/main" val="31855798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84">
          <p15:clr>
            <a:srgbClr val="FBAE40"/>
          </p15:clr>
        </p15:guide>
        <p15:guide id="2" pos="325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815547"/>
            <a:ext cx="9906000" cy="6042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783750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84">
          <p15:clr>
            <a:srgbClr val="FBAE40"/>
          </p15:clr>
        </p15:guide>
        <p15:guide id="2" pos="325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2443494"/>
            <a:ext cx="9906000" cy="4414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581151"/>
            <a:ext cx="9217024" cy="862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7" name="フリーフォーム: 図形 6">
            <a:extLst>
              <a:ext uri="{FF2B5EF4-FFF2-40B4-BE49-F238E27FC236}">
                <a16:creationId xmlns:a16="http://schemas.microsoft.com/office/drawing/2014/main" id="{9767A700-138B-A673-3B20-9FEB275FDA6E}"/>
              </a:ext>
            </a:extLst>
          </p:cNvPr>
          <p:cNvSpPr/>
          <p:nvPr userDrawn="1"/>
        </p:nvSpPr>
        <p:spPr>
          <a:xfrm>
            <a:off x="2" y="619166"/>
            <a:ext cx="8227193" cy="401318"/>
          </a:xfrm>
          <a:custGeom>
            <a:avLst/>
            <a:gdLst>
              <a:gd name="connsiteX0" fmla="*/ 0 w 8227193"/>
              <a:gd name="connsiteY0" fmla="*/ 0 h 401318"/>
              <a:gd name="connsiteX1" fmla="*/ 1113953 w 8227193"/>
              <a:gd name="connsiteY1" fmla="*/ 0 h 401318"/>
              <a:gd name="connsiteX2" fmla="*/ 7113240 w 8227193"/>
              <a:gd name="connsiteY2" fmla="*/ 0 h 401318"/>
              <a:gd name="connsiteX3" fmla="*/ 8227193 w 8227193"/>
              <a:gd name="connsiteY3" fmla="*/ 0 h 401318"/>
              <a:gd name="connsiteX4" fmla="*/ 7959883 w 8227193"/>
              <a:gd name="connsiteY4" fmla="*/ 401318 h 401318"/>
              <a:gd name="connsiteX5" fmla="*/ 6845930 w 8227193"/>
              <a:gd name="connsiteY5" fmla="*/ 401318 h 401318"/>
              <a:gd name="connsiteX6" fmla="*/ 1113953 w 8227193"/>
              <a:gd name="connsiteY6" fmla="*/ 401318 h 401318"/>
              <a:gd name="connsiteX7" fmla="*/ 0 w 8227193"/>
              <a:gd name="connsiteY7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27193" h="401318">
                <a:moveTo>
                  <a:pt x="0" y="0"/>
                </a:moveTo>
                <a:lnTo>
                  <a:pt x="1113953" y="0"/>
                </a:lnTo>
                <a:lnTo>
                  <a:pt x="7113240" y="0"/>
                </a:lnTo>
                <a:lnTo>
                  <a:pt x="8227193" y="0"/>
                </a:lnTo>
                <a:lnTo>
                  <a:pt x="7959883" y="401318"/>
                </a:lnTo>
                <a:lnTo>
                  <a:pt x="6845930" y="401318"/>
                </a:lnTo>
                <a:lnTo>
                  <a:pt x="1113953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2959625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タイトルとコンテンツ">
    <p:bg>
      <p:bgPr>
        <a:solidFill>
          <a:srgbClr val="2CC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1B38225-E382-637D-6738-E09911E94D90}"/>
              </a:ext>
            </a:extLst>
          </p:cNvPr>
          <p:cNvSpPr/>
          <p:nvPr userDrawn="1"/>
        </p:nvSpPr>
        <p:spPr>
          <a:xfrm>
            <a:off x="57000" y="45001"/>
            <a:ext cx="9792000" cy="6506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869" y="44626"/>
            <a:ext cx="6805576" cy="5606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959" b="0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651057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A58CD922-5D76-66D7-AAD6-35FAC714F065}"/>
              </a:ext>
            </a:extLst>
          </p:cNvPr>
          <p:cNvCxnSpPr>
            <a:cxnSpLocks/>
          </p:cNvCxnSpPr>
          <p:nvPr userDrawn="1"/>
        </p:nvCxnSpPr>
        <p:spPr>
          <a:xfrm>
            <a:off x="421067" y="565480"/>
            <a:ext cx="9063866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59B431A-8EB2-9C0E-0A1B-FADA99CB2A96}"/>
              </a:ext>
            </a:extLst>
          </p:cNvPr>
          <p:cNvSpPr txBox="1"/>
          <p:nvPr userDrawn="1"/>
        </p:nvSpPr>
        <p:spPr>
          <a:xfrm>
            <a:off x="17245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0FCF03A-146B-79A4-0508-B1395839F010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pic>
        <p:nvPicPr>
          <p:cNvPr id="6" name="図 5" descr="テキスト&#10;&#10;自動的に生成された説明">
            <a:extLst>
              <a:ext uri="{FF2B5EF4-FFF2-40B4-BE49-F238E27FC236}">
                <a16:creationId xmlns:a16="http://schemas.microsoft.com/office/drawing/2014/main" id="{8D97568E-06F6-A4CA-C4F6-B9C38E79DA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6828" y="122419"/>
            <a:ext cx="2144043" cy="37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428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とコンテンツ">
    <p:bg>
      <p:bgPr>
        <a:solidFill>
          <a:srgbClr val="2CC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1B38225-E382-637D-6738-E09911E94D90}"/>
              </a:ext>
            </a:extLst>
          </p:cNvPr>
          <p:cNvSpPr/>
          <p:nvPr userDrawn="1"/>
        </p:nvSpPr>
        <p:spPr>
          <a:xfrm>
            <a:off x="57000" y="45001"/>
            <a:ext cx="9792000" cy="6506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959" b="0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651057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A58CD922-5D76-66D7-AAD6-35FAC714F065}"/>
              </a:ext>
            </a:extLst>
          </p:cNvPr>
          <p:cNvCxnSpPr>
            <a:cxnSpLocks/>
          </p:cNvCxnSpPr>
          <p:nvPr userDrawn="1"/>
        </p:nvCxnSpPr>
        <p:spPr>
          <a:xfrm>
            <a:off x="421067" y="565480"/>
            <a:ext cx="9063866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59B431A-8EB2-9C0E-0A1B-FADA99CB2A96}"/>
              </a:ext>
            </a:extLst>
          </p:cNvPr>
          <p:cNvSpPr txBox="1"/>
          <p:nvPr userDrawn="1"/>
        </p:nvSpPr>
        <p:spPr>
          <a:xfrm>
            <a:off x="17245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0FCF03A-146B-79A4-0508-B1395839F010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14442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4EFCA8A-084B-A868-CD86-C469A497B0B8}"/>
              </a:ext>
            </a:extLst>
          </p:cNvPr>
          <p:cNvSpPr txBox="1"/>
          <p:nvPr userDrawn="1"/>
        </p:nvSpPr>
        <p:spPr>
          <a:xfrm>
            <a:off x="574087" y="2112297"/>
            <a:ext cx="2965543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DDEA68E-BC4B-B092-3B6E-D912D066F3AE}"/>
              </a:ext>
            </a:extLst>
          </p:cNvPr>
          <p:cNvSpPr txBox="1"/>
          <p:nvPr userDrawn="1"/>
        </p:nvSpPr>
        <p:spPr>
          <a:xfrm>
            <a:off x="3631205" y="2112297"/>
            <a:ext cx="2965543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7A86A59-37C5-9EF0-9BF1-650755A39D91}"/>
              </a:ext>
            </a:extLst>
          </p:cNvPr>
          <p:cNvSpPr txBox="1"/>
          <p:nvPr userDrawn="1"/>
        </p:nvSpPr>
        <p:spPr>
          <a:xfrm>
            <a:off x="6676926" y="2112297"/>
            <a:ext cx="2964329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30E9F7F-2DE7-8CAD-75BF-DDE8B0F82150}"/>
              </a:ext>
            </a:extLst>
          </p:cNvPr>
          <p:cNvSpPr txBox="1"/>
          <p:nvPr userDrawn="1"/>
        </p:nvSpPr>
        <p:spPr>
          <a:xfrm>
            <a:off x="3489661" y="5156953"/>
            <a:ext cx="2144231" cy="1200329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角丸四角形 29">
            <a:extLst>
              <a:ext uri="{FF2B5EF4-FFF2-40B4-BE49-F238E27FC236}">
                <a16:creationId xmlns:a16="http://schemas.microsoft.com/office/drawing/2014/main" id="{67546A66-6E5F-86DB-D79E-6C0C70077643}"/>
              </a:ext>
            </a:extLst>
          </p:cNvPr>
          <p:cNvSpPr/>
          <p:nvPr userDrawn="1"/>
        </p:nvSpPr>
        <p:spPr bwMode="auto">
          <a:xfrm>
            <a:off x="576460" y="1748961"/>
            <a:ext cx="1087335" cy="205629"/>
          </a:xfrm>
          <a:prstGeom prst="roundRect">
            <a:avLst/>
          </a:prstGeom>
          <a:solidFill>
            <a:srgbClr val="328CCC"/>
          </a:solidFill>
          <a:ln>
            <a:solidFill>
              <a:srgbClr val="328C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88123" tIns="45824" rIns="88123" bIns="4582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9532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979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プログラム内容</a:t>
            </a:r>
            <a:endParaRPr kumimoji="0" lang="ja-JP" altLang="en-US" sz="979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ホームベース 16">
            <a:extLst>
              <a:ext uri="{FF2B5EF4-FFF2-40B4-BE49-F238E27FC236}">
                <a16:creationId xmlns:a16="http://schemas.microsoft.com/office/drawing/2014/main" id="{B53F9819-CAF3-08FF-311E-E124C36E8C3B}"/>
              </a:ext>
            </a:extLst>
          </p:cNvPr>
          <p:cNvSpPr/>
          <p:nvPr userDrawn="1"/>
        </p:nvSpPr>
        <p:spPr>
          <a:xfrm>
            <a:off x="574085" y="2011001"/>
            <a:ext cx="1059942" cy="190894"/>
          </a:xfrm>
          <a:prstGeom prst="homePlate">
            <a:avLst/>
          </a:prstGeom>
          <a:solidFill>
            <a:schemeClr val="bg1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事前学習</a:t>
            </a:r>
          </a:p>
        </p:txBody>
      </p:sp>
      <p:sp>
        <p:nvSpPr>
          <p:cNvPr id="18" name="ホームベース 52">
            <a:extLst>
              <a:ext uri="{FF2B5EF4-FFF2-40B4-BE49-F238E27FC236}">
                <a16:creationId xmlns:a16="http://schemas.microsoft.com/office/drawing/2014/main" id="{65F906A7-6BC3-718A-2B32-BFA05FDCD5D3}"/>
              </a:ext>
            </a:extLst>
          </p:cNvPr>
          <p:cNvSpPr/>
          <p:nvPr userDrawn="1"/>
        </p:nvSpPr>
        <p:spPr>
          <a:xfrm>
            <a:off x="3631203" y="2011001"/>
            <a:ext cx="1059942" cy="190894"/>
          </a:xfrm>
          <a:prstGeom prst="homePlate">
            <a:avLst/>
          </a:prstGeom>
          <a:solidFill>
            <a:srgbClr val="4295D0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latin typeface="Meiryo UI" panose="020B0604030504040204" pitchFamily="50" charset="-128"/>
                <a:ea typeface="Meiryo UI" panose="020B0604030504040204" pitchFamily="50" charset="-128"/>
              </a:rPr>
              <a:t>現地学習</a:t>
            </a:r>
          </a:p>
        </p:txBody>
      </p:sp>
      <p:sp>
        <p:nvSpPr>
          <p:cNvPr id="19" name="ホームベース 53">
            <a:extLst>
              <a:ext uri="{FF2B5EF4-FFF2-40B4-BE49-F238E27FC236}">
                <a16:creationId xmlns:a16="http://schemas.microsoft.com/office/drawing/2014/main" id="{9CBA4FEA-EE8C-0A2C-E5BC-73AF6CC4C5B3}"/>
              </a:ext>
            </a:extLst>
          </p:cNvPr>
          <p:cNvSpPr/>
          <p:nvPr userDrawn="1"/>
        </p:nvSpPr>
        <p:spPr>
          <a:xfrm>
            <a:off x="6676924" y="2017211"/>
            <a:ext cx="1059942" cy="190894"/>
          </a:xfrm>
          <a:prstGeom prst="homePlate">
            <a:avLst/>
          </a:prstGeom>
          <a:solidFill>
            <a:srgbClr val="0066CC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latin typeface="Meiryo UI" panose="020B0604030504040204" pitchFamily="50" charset="-128"/>
                <a:ea typeface="Meiryo UI" panose="020B0604030504040204" pitchFamily="50" charset="-128"/>
              </a:rPr>
              <a:t>事後学習</a:t>
            </a:r>
          </a:p>
        </p:txBody>
      </p:sp>
      <p:sp>
        <p:nvSpPr>
          <p:cNvPr id="32" name="テキスト プレースホルダー 31">
            <a:extLst>
              <a:ext uri="{FF2B5EF4-FFF2-40B4-BE49-F238E27FC236}">
                <a16:creationId xmlns:a16="http://schemas.microsoft.com/office/drawing/2014/main" id="{D3BFE0D3-333A-E0B4-45D2-D8029DC412A3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74410" y="1205852"/>
            <a:ext cx="9066742" cy="4318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979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34" name="図プレースホルダー 33">
            <a:extLst>
              <a:ext uri="{FF2B5EF4-FFF2-40B4-BE49-F238E27FC236}">
                <a16:creationId xmlns:a16="http://schemas.microsoft.com/office/drawing/2014/main" id="{C30EF5D4-EA68-11FB-8EA9-0C478C9BDC83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567954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5" name="図プレースホルダー 33">
            <a:extLst>
              <a:ext uri="{FF2B5EF4-FFF2-40B4-BE49-F238E27FC236}">
                <a16:creationId xmlns:a16="http://schemas.microsoft.com/office/drawing/2014/main" id="{85BC0B56-FF55-E5A3-2903-6D0345ADB2ED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2852187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6" name="図プレースホルダー 33">
            <a:extLst>
              <a:ext uri="{FF2B5EF4-FFF2-40B4-BE49-F238E27FC236}">
                <a16:creationId xmlns:a16="http://schemas.microsoft.com/office/drawing/2014/main" id="{70D6EA59-682A-76B6-DB9D-44297705E248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5136420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7" name="図プレースホルダー 33">
            <a:extLst>
              <a:ext uri="{FF2B5EF4-FFF2-40B4-BE49-F238E27FC236}">
                <a16:creationId xmlns:a16="http://schemas.microsoft.com/office/drawing/2014/main" id="{E516801E-95A9-3E2B-3605-1D0C82F36CBD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7420652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8" name="角丸四角形 29">
            <a:extLst>
              <a:ext uri="{FF2B5EF4-FFF2-40B4-BE49-F238E27FC236}">
                <a16:creationId xmlns:a16="http://schemas.microsoft.com/office/drawing/2014/main" id="{78D35074-0B57-F80C-EBC7-5BC5DBBC277F}"/>
              </a:ext>
            </a:extLst>
          </p:cNvPr>
          <p:cNvSpPr/>
          <p:nvPr userDrawn="1"/>
        </p:nvSpPr>
        <p:spPr bwMode="auto">
          <a:xfrm>
            <a:off x="3513575" y="4265456"/>
            <a:ext cx="659338" cy="205629"/>
          </a:xfrm>
          <a:prstGeom prst="roundRect">
            <a:avLst/>
          </a:prstGeom>
          <a:solidFill>
            <a:srgbClr val="328CCC"/>
          </a:solidFill>
          <a:ln>
            <a:solidFill>
              <a:srgbClr val="328C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88123" tIns="45824" rIns="88123" bIns="4582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9532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979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POINT</a:t>
            </a:r>
            <a:endParaRPr kumimoji="0" lang="ja-JP" altLang="en-US" sz="979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8" name="テキスト プレースホルダー 31">
            <a:extLst>
              <a:ext uri="{FF2B5EF4-FFF2-40B4-BE49-F238E27FC236}">
                <a16:creationId xmlns:a16="http://schemas.microsoft.com/office/drawing/2014/main" id="{D35BB13D-A84B-A00E-CB9E-A326A4CE8D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35758" y="4255648"/>
            <a:ext cx="5505397" cy="829536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40996" indent="-140996">
              <a:lnSpc>
                <a:spcPct val="120000"/>
              </a:lnSpc>
              <a:spcBef>
                <a:spcPts val="0"/>
              </a:spcBef>
              <a:buClr>
                <a:srgbClr val="328CCC"/>
              </a:buClr>
              <a:buFont typeface="Wingdings" panose="05000000000000000000" pitchFamily="2" charset="2"/>
              <a:buChar char="l"/>
              <a:defRPr sz="979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1FE47C3C-67B6-34C8-46FE-7F9E63833662}"/>
              </a:ext>
            </a:extLst>
          </p:cNvPr>
          <p:cNvSpPr txBox="1"/>
          <p:nvPr userDrawn="1"/>
        </p:nvSpPr>
        <p:spPr>
          <a:xfrm>
            <a:off x="3489661" y="5156951"/>
            <a:ext cx="527237" cy="18086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tIns="35249" rIns="52874" bIns="35249" rtlCol="0">
            <a:noAutofit/>
          </a:bodyPr>
          <a:lstStyle/>
          <a:p>
            <a:pPr marL="0" marR="0" lvl="0" indent="0" algn="ctr" defTabSz="895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86" spc="294" baseline="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行程例</a:t>
            </a:r>
            <a:endParaRPr kumimoji="1" lang="en-US" altLang="ja-JP" sz="686" spc="294" baseline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0" name="テキスト プレースホルダー 31">
            <a:extLst>
              <a:ext uri="{FF2B5EF4-FFF2-40B4-BE49-F238E27FC236}">
                <a16:creationId xmlns:a16="http://schemas.microsoft.com/office/drawing/2014/main" id="{38A2D869-9E61-120E-B426-4C5AC6C908E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00121" y="5357422"/>
            <a:ext cx="2121536" cy="990038"/>
          </a:xfrm>
          <a:prstGeom prst="rect">
            <a:avLst/>
          </a:prstGeom>
          <a:ln>
            <a:noFill/>
          </a:ln>
        </p:spPr>
        <p:txBody>
          <a:bodyPr lIns="72000" rIns="7200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</p:txBody>
      </p:sp>
      <p:sp>
        <p:nvSpPr>
          <p:cNvPr id="133" name="テキスト プレースホルダー 31">
            <a:extLst>
              <a:ext uri="{FF2B5EF4-FFF2-40B4-BE49-F238E27FC236}">
                <a16:creationId xmlns:a16="http://schemas.microsoft.com/office/drawing/2014/main" id="{00612866-84B4-000B-6753-81B3D3D29C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55711" y="5357422"/>
            <a:ext cx="2988899" cy="990038"/>
          </a:xfrm>
          <a:prstGeom prst="rect">
            <a:avLst/>
          </a:prstGeom>
          <a:ln>
            <a:noFill/>
          </a:ln>
        </p:spPr>
        <p:txBody>
          <a:bodyPr lIns="72000" rIns="72000"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spcAft>
                <a:spcPts val="588"/>
              </a:spcAft>
              <a:buFont typeface="Wingdings" panose="05000000000000000000" pitchFamily="2" charset="2"/>
              <a:buChar char="l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</p:txBody>
      </p:sp>
      <p:sp>
        <p:nvSpPr>
          <p:cNvPr id="135" name="図プレースホルダー 33">
            <a:extLst>
              <a:ext uri="{FF2B5EF4-FFF2-40B4-BE49-F238E27FC236}">
                <a16:creationId xmlns:a16="http://schemas.microsoft.com/office/drawing/2014/main" id="{91B5AF9A-F305-8344-7745-44A27AF1E10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848604" y="5627460"/>
            <a:ext cx="780000" cy="72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QR</a:t>
            </a:r>
            <a:endParaRPr kumimoji="1" lang="ja-JP" altLang="en-US" dirty="0"/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270C9F10-379D-E68A-FB10-F34C1FEF1379}"/>
              </a:ext>
            </a:extLst>
          </p:cNvPr>
          <p:cNvSpPr txBox="1"/>
          <p:nvPr userDrawn="1"/>
        </p:nvSpPr>
        <p:spPr>
          <a:xfrm>
            <a:off x="5755710" y="5156951"/>
            <a:ext cx="527237" cy="18086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tIns="35249" rIns="52874" bIns="35249" rtlCol="0">
            <a:noAutofit/>
          </a:bodyPr>
          <a:lstStyle/>
          <a:p>
            <a:pPr marL="0" marR="0" lvl="0" indent="0" algn="ctr" defTabSz="895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86" spc="294" baseline="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備考</a:t>
            </a:r>
            <a:endParaRPr kumimoji="1" lang="en-US" altLang="ja-JP" sz="686" spc="294" baseline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7" name="テキスト プレースホルダー 31">
            <a:extLst>
              <a:ext uri="{FF2B5EF4-FFF2-40B4-BE49-F238E27FC236}">
                <a16:creationId xmlns:a16="http://schemas.microsoft.com/office/drawing/2014/main" id="{26A17B7D-9AB9-DDF1-AA04-92B1CA512D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80023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38" name="テキスト プレースホルダー 31">
            <a:extLst>
              <a:ext uri="{FF2B5EF4-FFF2-40B4-BE49-F238E27FC236}">
                <a16:creationId xmlns:a16="http://schemas.microsoft.com/office/drawing/2014/main" id="{44144C41-A633-7E2C-C1F5-A2F7F7607D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37140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40" name="テキスト プレースホルダー 31">
            <a:extLst>
              <a:ext uri="{FF2B5EF4-FFF2-40B4-BE49-F238E27FC236}">
                <a16:creationId xmlns:a16="http://schemas.microsoft.com/office/drawing/2014/main" id="{D537A025-3B6D-D89E-270A-E435C4CFE3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88320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4" name="タイトル プレースホルダー 1">
            <a:extLst>
              <a:ext uri="{FF2B5EF4-FFF2-40B4-BE49-F238E27FC236}">
                <a16:creationId xmlns:a16="http://schemas.microsoft.com/office/drawing/2014/main" id="{61AA7CEB-37B1-6458-05F5-4BD161E46D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5684" y="368744"/>
            <a:ext cx="2473754" cy="53553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>
              <a:defRPr sz="1567"/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  <a:br>
              <a:rPr lang="en-US" altLang="ja-JP" noProof="0" dirty="0"/>
            </a:br>
            <a:r>
              <a:rPr lang="ja-JP" altLang="en-US" noProof="0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4138422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A713B8-140C-CE5D-C2C6-22356C252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1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6524D0-507A-4FC2-B120-BF918C6BA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タイトル プレースホルダー 3">
            <a:extLst>
              <a:ext uri="{FF2B5EF4-FFF2-40B4-BE49-F238E27FC236}">
                <a16:creationId xmlns:a16="http://schemas.microsoft.com/office/drawing/2014/main" id="{D08B66D2-71B3-5348-923C-81111C5D2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40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463ED86-7F4C-B818-96F2-92D284BD0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40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2113178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895327" rtl="0" eaLnBrk="1" latinLnBrk="0" hangingPunct="1">
        <a:lnSpc>
          <a:spcPct val="90000"/>
        </a:lnSpc>
        <a:spcBef>
          <a:spcPct val="0"/>
        </a:spcBef>
        <a:buNone/>
        <a:defRPr kumimoji="1" sz="430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5pPr>
      <a:lvl6pPr marL="2462148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909811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357475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805138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1pPr>
      <a:lvl2pPr marL="44766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2pPr>
      <a:lvl3pPr marL="895327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3pPr>
      <a:lvl4pPr marL="134299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4pPr>
      <a:lvl5pPr marL="179065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5pPr>
      <a:lvl6pPr marL="2238316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68598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13364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581306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120">
          <p15:clr>
            <a:srgbClr val="F26B43"/>
          </p15:clr>
        </p15:guide>
        <p15:guide id="3" orient="horz" pos="3997">
          <p15:clr>
            <a:srgbClr val="F26B43"/>
          </p15:clr>
        </p15:guide>
        <p15:guide id="4" pos="149">
          <p15:clr>
            <a:srgbClr val="F26B43"/>
          </p15:clr>
        </p15:guide>
        <p15:guide id="5" pos="609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svg"/><Relationship Id="rId26" Type="http://schemas.openxmlformats.org/officeDocument/2006/relationships/image" Target="../media/image27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png"/><Relationship Id="rId20" Type="http://schemas.openxmlformats.org/officeDocument/2006/relationships/image" Target="../media/image21.sv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sv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Relationship Id="rId27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3293A-1B33-E089-1A04-42E8D4217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A5EB538E-2AD9-7CA6-FFEB-7796CAB61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1567" dirty="0"/>
              <a:t>びわ湖大津教育プログラム：</a:t>
            </a:r>
            <a:r>
              <a:rPr lang="en-US" altLang="ja-JP" sz="1567" dirty="0"/>
              <a:t>26</a:t>
            </a:r>
            <a:endParaRPr lang="ja-JP" altLang="en-US" sz="1567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C9BD4C3-594D-5B28-369F-2248CFB827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ヨシ笛（パンパイプ）作り体験と琵琶湖環境学習</a:t>
            </a:r>
          </a:p>
        </p:txBody>
      </p:sp>
      <p:sp>
        <p:nvSpPr>
          <p:cNvPr id="8" name="コンテンツ プレースホルダー 7">
            <a:extLst>
              <a:ext uri="{FF2B5EF4-FFF2-40B4-BE49-F238E27FC236}">
                <a16:creationId xmlns:a16="http://schemas.microsoft.com/office/drawing/2014/main" id="{E7887786-8D0F-89AC-E19E-711539F9DA8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40596" y="1601034"/>
            <a:ext cx="9024810" cy="844357"/>
          </a:xfrm>
        </p:spPr>
        <p:txBody>
          <a:bodyPr/>
          <a:lstStyle/>
          <a:p>
            <a:r>
              <a:rPr lang="ja-JP" altLang="en-US" sz="1175" dirty="0"/>
              <a:t>びわ湖の湖畔に生える葦（ヨシ）を材料とした「ヨシ笛」（パンパイプ）を作成。</a:t>
            </a:r>
          </a:p>
          <a:p>
            <a:r>
              <a:rPr lang="ja-JP" altLang="en-US" sz="1175" dirty="0"/>
              <a:t>作成の過程で、びわ湖の環境に対して葦（ヨシ）が果たす役割や、びわ湖の環境保全についての取組を講師がお話しします。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23C7279E-391F-DE45-4598-3053A74B7D95}"/>
              </a:ext>
            </a:extLst>
          </p:cNvPr>
          <p:cNvGrpSpPr/>
          <p:nvPr/>
        </p:nvGrpSpPr>
        <p:grpSpPr>
          <a:xfrm>
            <a:off x="440595" y="1141301"/>
            <a:ext cx="1265221" cy="410075"/>
            <a:chOff x="771224" y="904272"/>
            <a:chExt cx="1292168" cy="418809"/>
          </a:xfrm>
        </p:grpSpPr>
        <p:sp>
          <p:nvSpPr>
            <p:cNvPr id="11" name="角丸四角形 23">
              <a:extLst>
                <a:ext uri="{FF2B5EF4-FFF2-40B4-BE49-F238E27FC236}">
                  <a16:creationId xmlns:a16="http://schemas.microsoft.com/office/drawing/2014/main" id="{99F2F3C9-EE43-BD80-E735-01757C8384A7}"/>
                </a:ext>
              </a:extLst>
            </p:cNvPr>
            <p:cNvSpPr/>
            <p:nvPr userDrawn="1"/>
          </p:nvSpPr>
          <p:spPr>
            <a:xfrm>
              <a:off x="771224" y="904272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自 然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2" name="角丸四角形 27">
              <a:extLst>
                <a:ext uri="{FF2B5EF4-FFF2-40B4-BE49-F238E27FC236}">
                  <a16:creationId xmlns:a16="http://schemas.microsoft.com/office/drawing/2014/main" id="{552424D1-B29E-9D19-0BF4-9534DFC002B2}"/>
                </a:ext>
              </a:extLst>
            </p:cNvPr>
            <p:cNvSpPr/>
            <p:nvPr userDrawn="1"/>
          </p:nvSpPr>
          <p:spPr>
            <a:xfrm>
              <a:off x="771224" y="1148560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歴 史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3" name="角丸四角形 49">
              <a:extLst>
                <a:ext uri="{FF2B5EF4-FFF2-40B4-BE49-F238E27FC236}">
                  <a16:creationId xmlns:a16="http://schemas.microsoft.com/office/drawing/2014/main" id="{DC22F4FC-4EDA-1D35-E866-D05D43CE513D}"/>
                </a:ext>
              </a:extLst>
            </p:cNvPr>
            <p:cNvSpPr/>
            <p:nvPr userDrawn="1"/>
          </p:nvSpPr>
          <p:spPr>
            <a:xfrm>
              <a:off x="1652054" y="1148560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経 済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4" name="角丸四角形 24">
              <a:extLst>
                <a:ext uri="{FF2B5EF4-FFF2-40B4-BE49-F238E27FC236}">
                  <a16:creationId xmlns:a16="http://schemas.microsoft.com/office/drawing/2014/main" id="{353F2036-107B-1539-E23F-26B282AFF95B}"/>
                </a:ext>
              </a:extLst>
            </p:cNvPr>
            <p:cNvSpPr/>
            <p:nvPr/>
          </p:nvSpPr>
          <p:spPr>
            <a:xfrm>
              <a:off x="1211640" y="904272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環 境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5" name="角丸四角形 28">
              <a:extLst>
                <a:ext uri="{FF2B5EF4-FFF2-40B4-BE49-F238E27FC236}">
                  <a16:creationId xmlns:a16="http://schemas.microsoft.com/office/drawing/2014/main" id="{7B89E2BE-7D21-39DE-6311-755012ABC3F8}"/>
                </a:ext>
              </a:extLst>
            </p:cNvPr>
            <p:cNvSpPr/>
            <p:nvPr/>
          </p:nvSpPr>
          <p:spPr>
            <a:xfrm>
              <a:off x="1652056" y="904272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産 業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6" name="角丸四角形 31">
              <a:extLst>
                <a:ext uri="{FF2B5EF4-FFF2-40B4-BE49-F238E27FC236}">
                  <a16:creationId xmlns:a16="http://schemas.microsoft.com/office/drawing/2014/main" id="{1497ED64-825D-04E2-7BAF-52EBF735D761}"/>
                </a:ext>
              </a:extLst>
            </p:cNvPr>
            <p:cNvSpPr/>
            <p:nvPr/>
          </p:nvSpPr>
          <p:spPr>
            <a:xfrm>
              <a:off x="1211640" y="1148560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文 化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D4EBAEA-90E7-2317-463B-FA00D53D1E00}"/>
              </a:ext>
            </a:extLst>
          </p:cNvPr>
          <p:cNvSpPr txBox="1"/>
          <p:nvPr/>
        </p:nvSpPr>
        <p:spPr>
          <a:xfrm>
            <a:off x="2392904" y="1141298"/>
            <a:ext cx="2769008" cy="41007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wrap="none" rtlCol="0">
            <a:noAutofit/>
          </a:bodyPr>
          <a:lstStyle/>
          <a:p>
            <a:pPr defTabSz="895327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9" name="図 1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265B6EE8-72B2-B642-8F84-4B2822D839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1399" y="1149018"/>
            <a:ext cx="714517" cy="390430"/>
          </a:xfrm>
          <a:prstGeom prst="rect">
            <a:avLst/>
          </a:prstGeom>
          <a:noFill/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8BDCB7C-FFE9-2C24-D678-513D66DCA369}"/>
              </a:ext>
            </a:extLst>
          </p:cNvPr>
          <p:cNvSpPr txBox="1"/>
          <p:nvPr/>
        </p:nvSpPr>
        <p:spPr>
          <a:xfrm>
            <a:off x="5236774" y="1141298"/>
            <a:ext cx="4476402" cy="41007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wrap="none" rtlCol="0">
            <a:noAutofit/>
          </a:bodyPr>
          <a:lstStyle/>
          <a:p>
            <a:pPr defTabSz="895327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1" name="図 20" descr="グラフィカル ユーザー インターフェイス&#10;&#10;低い精度で自動的に生成された説明">
            <a:extLst>
              <a:ext uri="{FF2B5EF4-FFF2-40B4-BE49-F238E27FC236}">
                <a16:creationId xmlns:a16="http://schemas.microsoft.com/office/drawing/2014/main" id="{5429C882-2404-A574-F926-5885D6D5D8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1727" y="1191387"/>
            <a:ext cx="960345" cy="293068"/>
          </a:xfrm>
          <a:prstGeom prst="rect">
            <a:avLst/>
          </a:prstGeom>
          <a:noFill/>
        </p:spPr>
      </p:pic>
      <p:pic>
        <p:nvPicPr>
          <p:cNvPr id="23" name="図 22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F8A7A29B-FFC4-4801-7F09-54D520743B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1910" y="1203377"/>
            <a:ext cx="264369" cy="264369"/>
          </a:xfrm>
          <a:prstGeom prst="rect">
            <a:avLst/>
          </a:prstGeom>
        </p:spPr>
      </p:pic>
      <p:pic>
        <p:nvPicPr>
          <p:cNvPr id="24" name="図 23" descr="ロゴ&#10;&#10;自動的に生成された説明">
            <a:extLst>
              <a:ext uri="{FF2B5EF4-FFF2-40B4-BE49-F238E27FC236}">
                <a16:creationId xmlns:a16="http://schemas.microsoft.com/office/drawing/2014/main" id="{4D762F5A-5226-5147-2167-3F6BBCDCA4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9857" y="1203377"/>
            <a:ext cx="264369" cy="264369"/>
          </a:xfrm>
          <a:prstGeom prst="rect">
            <a:avLst/>
          </a:prstGeom>
        </p:spPr>
      </p:pic>
      <p:pic>
        <p:nvPicPr>
          <p:cNvPr id="25" name="図 24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3D46CB49-B233-E7EE-350C-450FD6BAABC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1910" y="1203377"/>
            <a:ext cx="264369" cy="26436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B7F45E74-E34C-F82D-E312-C4DFBFDAAE7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9860" y="1209275"/>
            <a:ext cx="258474" cy="258474"/>
          </a:xfrm>
          <a:prstGeom prst="rect">
            <a:avLst/>
          </a:prstGeom>
        </p:spPr>
      </p:pic>
      <p:pic>
        <p:nvPicPr>
          <p:cNvPr id="29" name="図 28" descr="文字の書かれた紙&#10;&#10;自動的に生成された説明">
            <a:extLst>
              <a:ext uri="{FF2B5EF4-FFF2-40B4-BE49-F238E27FC236}">
                <a16:creationId xmlns:a16="http://schemas.microsoft.com/office/drawing/2014/main" id="{AF348DC9-E17B-DE78-77E0-FDEFE118F16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0381" y="1198290"/>
            <a:ext cx="296093" cy="296093"/>
          </a:xfrm>
          <a:prstGeom prst="rect">
            <a:avLst/>
          </a:prstGeom>
        </p:spPr>
      </p:pic>
      <p:pic>
        <p:nvPicPr>
          <p:cNvPr id="32" name="図 31" descr="アイコン&#10;&#10;自動的に生成された説明">
            <a:extLst>
              <a:ext uri="{FF2B5EF4-FFF2-40B4-BE49-F238E27FC236}">
                <a16:creationId xmlns:a16="http://schemas.microsoft.com/office/drawing/2014/main" id="{8E74C625-9F43-D6FF-C0B1-C55E35CF7BA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7026" y="1198290"/>
            <a:ext cx="296093" cy="296093"/>
          </a:xfrm>
          <a:prstGeom prst="rect">
            <a:avLst/>
          </a:prstGeom>
        </p:spPr>
      </p:pic>
      <p:pic>
        <p:nvPicPr>
          <p:cNvPr id="33" name="図 32" descr="ロゴ, アイコン&#10;&#10;自動的に生成された説明">
            <a:extLst>
              <a:ext uri="{FF2B5EF4-FFF2-40B4-BE49-F238E27FC236}">
                <a16:creationId xmlns:a16="http://schemas.microsoft.com/office/drawing/2014/main" id="{F848EC5B-84AF-3C1A-F898-36AB7C87613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9112" y="1198290"/>
            <a:ext cx="296093" cy="296093"/>
          </a:xfrm>
          <a:prstGeom prst="rect">
            <a:avLst/>
          </a:prstGeom>
        </p:spPr>
      </p:pic>
      <p:pic>
        <p:nvPicPr>
          <p:cNvPr id="34" name="図 33" descr="アイコン&#10;&#10;自動的に生成された説明">
            <a:extLst>
              <a:ext uri="{FF2B5EF4-FFF2-40B4-BE49-F238E27FC236}">
                <a16:creationId xmlns:a16="http://schemas.microsoft.com/office/drawing/2014/main" id="{06F46C9C-56C9-AFBB-AFEB-CC4797770A7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1201" y="1198290"/>
            <a:ext cx="295468" cy="296093"/>
          </a:xfrm>
          <a:prstGeom prst="rect">
            <a:avLst/>
          </a:prstGeom>
        </p:spPr>
      </p:pic>
      <p:pic>
        <p:nvPicPr>
          <p:cNvPr id="35" name="図 34" descr="アイコン&#10;&#10;自動的に生成された説明">
            <a:extLst>
              <a:ext uri="{FF2B5EF4-FFF2-40B4-BE49-F238E27FC236}">
                <a16:creationId xmlns:a16="http://schemas.microsoft.com/office/drawing/2014/main" id="{AE030BAE-A428-3398-61BF-E44BF369C84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2659" y="1198290"/>
            <a:ext cx="296093" cy="296093"/>
          </a:xfrm>
          <a:prstGeom prst="rect">
            <a:avLst/>
          </a:prstGeom>
        </p:spPr>
      </p:pic>
      <p:pic>
        <p:nvPicPr>
          <p:cNvPr id="36" name="図 35" descr="停止の標識&#10;&#10;自動的に生成された説明">
            <a:extLst>
              <a:ext uri="{FF2B5EF4-FFF2-40B4-BE49-F238E27FC236}">
                <a16:creationId xmlns:a16="http://schemas.microsoft.com/office/drawing/2014/main" id="{206304BE-3E21-3CE7-029C-49A34D80CB3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4744" y="1198290"/>
            <a:ext cx="296093" cy="296093"/>
          </a:xfrm>
          <a:prstGeom prst="rect">
            <a:avLst/>
          </a:prstGeom>
        </p:spPr>
      </p:pic>
      <p:pic>
        <p:nvPicPr>
          <p:cNvPr id="37" name="図 36" descr="白黒の写真にテキストが書いてある絵&#10;&#10;低い精度で自動的に生成された説明">
            <a:extLst>
              <a:ext uri="{FF2B5EF4-FFF2-40B4-BE49-F238E27FC236}">
                <a16:creationId xmlns:a16="http://schemas.microsoft.com/office/drawing/2014/main" id="{A534D003-64B5-5B5B-135A-081FE683C1C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6833" y="1198290"/>
            <a:ext cx="295468" cy="296093"/>
          </a:xfrm>
          <a:prstGeom prst="rect">
            <a:avLst/>
          </a:prstGeom>
        </p:spPr>
      </p:pic>
      <p:pic>
        <p:nvPicPr>
          <p:cNvPr id="38" name="図 37" descr="アイコン&#10;&#10;自動的に生成された説明">
            <a:extLst>
              <a:ext uri="{FF2B5EF4-FFF2-40B4-BE49-F238E27FC236}">
                <a16:creationId xmlns:a16="http://schemas.microsoft.com/office/drawing/2014/main" id="{B7BC622A-973A-01D7-824D-7232125BC52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8291" y="1198290"/>
            <a:ext cx="296093" cy="296093"/>
          </a:xfrm>
          <a:prstGeom prst="rect">
            <a:avLst/>
          </a:prstGeom>
        </p:spPr>
      </p:pic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559C12C9-00E2-8344-0B4D-BF59A484EF0F}"/>
              </a:ext>
            </a:extLst>
          </p:cNvPr>
          <p:cNvSpPr/>
          <p:nvPr/>
        </p:nvSpPr>
        <p:spPr>
          <a:xfrm>
            <a:off x="2867949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びわ湖の環境保全について調べてみる。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人と自然の繋がりについて考えてみる。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地域と現地の環境についての課題や取組について調べてみる。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81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9849A9A6-B2BD-11E2-A097-AD51F323D3D1}"/>
              </a:ext>
            </a:extLst>
          </p:cNvPr>
          <p:cNvSpPr/>
          <p:nvPr/>
        </p:nvSpPr>
        <p:spPr>
          <a:xfrm>
            <a:off x="5175803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びわ湖のヨシを使ったヨシ笛（パンパイプ）作り体験。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びわ湖のヨシについて学ぶ。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現地の方からお話を聞き、地域との違いを考える。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現地では課題解決のために、どんな取組を実施しているか聞いてみる。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81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99ADABB3-E74F-F99B-DD5E-C16D6A524752}"/>
              </a:ext>
            </a:extLst>
          </p:cNvPr>
          <p:cNvSpPr/>
          <p:nvPr/>
        </p:nvSpPr>
        <p:spPr>
          <a:xfrm>
            <a:off x="7483655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環境保全について自分の意見をまとめる。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人と自然の繋がりについて調べてみる。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自分たちにできることを発表する。</a:t>
            </a:r>
          </a:p>
        </p:txBody>
      </p:sp>
      <p:sp>
        <p:nvSpPr>
          <p:cNvPr id="39" name="コンテンツ プレースホルダー 8">
            <a:extLst>
              <a:ext uri="{FF2B5EF4-FFF2-40B4-BE49-F238E27FC236}">
                <a16:creationId xmlns:a16="http://schemas.microsoft.com/office/drawing/2014/main" id="{B6A71F3C-586A-D528-DD9B-B78805CD2815}"/>
              </a:ext>
            </a:extLst>
          </p:cNvPr>
          <p:cNvSpPr txBox="1">
            <a:spLocks/>
          </p:cNvSpPr>
          <p:nvPr/>
        </p:nvSpPr>
        <p:spPr>
          <a:xfrm>
            <a:off x="357819" y="2772956"/>
            <a:ext cx="2382401" cy="704985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参加することでびわ湖の環境保全に寄与します。</a:t>
            </a:r>
          </a:p>
        </p:txBody>
      </p:sp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91F4A84F-A6F4-EB85-1DD2-9B0DFACBF0DA}"/>
              </a:ext>
            </a:extLst>
          </p:cNvPr>
          <p:cNvGraphicFramePr>
            <a:graphicFrameLocks noGrp="1"/>
          </p:cNvGraphicFramePr>
          <p:nvPr/>
        </p:nvGraphicFramePr>
        <p:xfrm>
          <a:off x="2867950" y="4465397"/>
          <a:ext cx="6705063" cy="1334533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80420">
                  <a:extLst>
                    <a:ext uri="{9D8B030D-6E8A-4147-A177-3AD203B41FA5}">
                      <a16:colId xmlns:a16="http://schemas.microsoft.com/office/drawing/2014/main" val="741602752"/>
                    </a:ext>
                  </a:extLst>
                </a:gridCol>
                <a:gridCol w="1650569">
                  <a:extLst>
                    <a:ext uri="{9D8B030D-6E8A-4147-A177-3AD203B41FA5}">
                      <a16:colId xmlns:a16="http://schemas.microsoft.com/office/drawing/2014/main" val="3389704294"/>
                    </a:ext>
                  </a:extLst>
                </a:gridCol>
                <a:gridCol w="607941">
                  <a:extLst>
                    <a:ext uri="{9D8B030D-6E8A-4147-A177-3AD203B41FA5}">
                      <a16:colId xmlns:a16="http://schemas.microsoft.com/office/drawing/2014/main" val="3252824643"/>
                    </a:ext>
                  </a:extLst>
                </a:gridCol>
                <a:gridCol w="3766133">
                  <a:extLst>
                    <a:ext uri="{9D8B030D-6E8A-4147-A177-3AD203B41FA5}">
                      <a16:colId xmlns:a16="http://schemas.microsoft.com/office/drawing/2014/main" val="1736356865"/>
                    </a:ext>
                  </a:extLst>
                </a:gridCol>
              </a:tblGrid>
              <a:tr h="194278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実施場所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宿舎または市内施設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行程例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6427632"/>
                  </a:ext>
                </a:extLst>
              </a:tr>
              <a:tr h="194278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実施時期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通年</a:t>
                      </a:r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1503561"/>
                  </a:ext>
                </a:extLst>
              </a:tr>
              <a:tr h="24017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対象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小学生・中学生・高校生</a:t>
                      </a:r>
                      <a:endParaRPr lang="zh-CN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073544"/>
                  </a:ext>
                </a:extLst>
              </a:tr>
              <a:tr h="317243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>
                          <a:effectLst/>
                          <a:latin typeface="+mn-ea"/>
                          <a:ea typeface="+mn-ea"/>
                        </a:rPr>
                        <a:t>所要</a:t>
                      </a:r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時間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ヨシ笛作り体験・講話のみ</a:t>
                      </a:r>
                      <a:r>
                        <a:rPr lang="en-US" altLang="ja-JP" sz="800" b="0" i="0" u="none" strike="noStrike" dirty="0">
                          <a:effectLst/>
                          <a:latin typeface="+mn-ea"/>
                          <a:ea typeface="+mn-ea"/>
                        </a:rPr>
                        <a:t>60</a:t>
                      </a:r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分</a:t>
                      </a:r>
                      <a:endParaRPr lang="en-US" altLang="ja-JP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  <a:p>
                      <a:pPr algn="ctr" fontAlgn="ctr"/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ヨシ笛演奏と講演（約</a:t>
                      </a:r>
                      <a:r>
                        <a:rPr lang="en-US" altLang="ja-JP" sz="800" b="0" i="0" u="none" strike="noStrike" dirty="0">
                          <a:effectLst/>
                          <a:latin typeface="+mn-ea"/>
                          <a:ea typeface="+mn-ea"/>
                        </a:rPr>
                        <a:t>40</a:t>
                      </a:r>
                      <a:r>
                        <a:rPr lang="ja-JP" altLang="en-US" sz="800" b="0" i="0" u="none" strike="noStrike" dirty="0">
                          <a:effectLst/>
                          <a:latin typeface="+mn-ea"/>
                          <a:ea typeface="+mn-ea"/>
                        </a:rPr>
                        <a:t>分）</a:t>
                      </a:r>
                      <a:endParaRPr lang="en-US" altLang="ja-JP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4326423"/>
                  </a:ext>
                </a:extLst>
              </a:tr>
              <a:tr h="19427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人数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10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～</a:t>
                      </a:r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200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人</a:t>
                      </a:r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570284"/>
                  </a:ext>
                </a:extLst>
              </a:tr>
              <a:tr h="19427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持ち物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特になし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381699"/>
                  </a:ext>
                </a:extLst>
              </a:tr>
            </a:tbl>
          </a:graphicData>
        </a:graphic>
      </p:graphicFrame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7CD93F87-D8AB-1130-92E1-C9A75FA1F8BA}"/>
              </a:ext>
            </a:extLst>
          </p:cNvPr>
          <p:cNvGrpSpPr/>
          <p:nvPr/>
        </p:nvGrpSpPr>
        <p:grpSpPr>
          <a:xfrm>
            <a:off x="2839523" y="5773259"/>
            <a:ext cx="6726919" cy="732604"/>
            <a:chOff x="321177" y="5870744"/>
            <a:chExt cx="9338540" cy="748207"/>
          </a:xfrm>
        </p:grpSpPr>
        <p:sp>
          <p:nvSpPr>
            <p:cNvPr id="59" name="コンテンツ プレースホルダー 8">
              <a:extLst>
                <a:ext uri="{FF2B5EF4-FFF2-40B4-BE49-F238E27FC236}">
                  <a16:creationId xmlns:a16="http://schemas.microsoft.com/office/drawing/2014/main" id="{DF7E9AD6-08CA-5964-92A2-64CC0630EA7C}"/>
                </a:ext>
              </a:extLst>
            </p:cNvPr>
            <p:cNvSpPr txBox="1">
              <a:spLocks/>
            </p:cNvSpPr>
            <p:nvPr/>
          </p:nvSpPr>
          <p:spPr>
            <a:xfrm>
              <a:off x="321177" y="5870744"/>
              <a:ext cx="9338540" cy="748207"/>
            </a:xfrm>
            <a:prstGeom prst="rect">
              <a:avLst/>
            </a:prstGeom>
          </p:spPr>
          <p:txBody>
            <a:bodyPr vert="horz" lIns="89533" tIns="44767" rIns="89533" bIns="44767" numCol="1" spcCol="216000" rtlCol="0">
              <a:noAutofit/>
            </a:bodyPr>
            <a:lstStyle>
              <a:lvl1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5327"/>
              <a:r>
                <a:rPr lang="ja-JP" altLang="en-US" sz="783" b="1" dirty="0">
                  <a:solidFill>
                    <a:srgbClr val="4B75B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備考</a:t>
              </a:r>
              <a:endParaRPr lang="en-US" altLang="ja-JP" sz="783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体験場所・開催時間等、観光協会までお気軽にご相談ください。</a:t>
              </a: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会場は宿泊施設でも可能です。会場をご用意する場合は、別途会場費が必要となります。</a:t>
              </a:r>
              <a:endParaRPr lang="ja-JP" altLang="en-US" sz="1028" dirty="0">
                <a:solidFill>
                  <a:srgbClr val="4B75BF"/>
                </a:solidFill>
                <a:latin typeface="Meiryo UI"/>
                <a:ea typeface="Meiryo UI"/>
              </a:endParaRPr>
            </a:p>
          </p:txBody>
        </p:sp>
        <p:cxnSp>
          <p:nvCxnSpPr>
            <p:cNvPr id="61" name="直線コネクタ 60">
              <a:extLst>
                <a:ext uri="{FF2B5EF4-FFF2-40B4-BE49-F238E27FC236}">
                  <a16:creationId xmlns:a16="http://schemas.microsoft.com/office/drawing/2014/main" id="{882E7D46-A0DA-0BF0-F04E-0152CFF60C36}"/>
                </a:ext>
              </a:extLst>
            </p:cNvPr>
            <p:cNvCxnSpPr>
              <a:cxnSpLocks/>
            </p:cNvCxnSpPr>
            <p:nvPr/>
          </p:nvCxnSpPr>
          <p:spPr>
            <a:xfrm>
              <a:off x="761323" y="6010275"/>
              <a:ext cx="8869896" cy="0"/>
            </a:xfrm>
            <a:prstGeom prst="line">
              <a:avLst/>
            </a:prstGeom>
            <a:ln w="12700"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コンテンツ プレースホルダー 8">
            <a:extLst>
              <a:ext uri="{FF2B5EF4-FFF2-40B4-BE49-F238E27FC236}">
                <a16:creationId xmlns:a16="http://schemas.microsoft.com/office/drawing/2014/main" id="{747E7048-9A63-C7AC-4FB6-4A8C01DED7FA}"/>
              </a:ext>
            </a:extLst>
          </p:cNvPr>
          <p:cNvSpPr txBox="1">
            <a:spLocks/>
          </p:cNvSpPr>
          <p:nvPr/>
        </p:nvSpPr>
        <p:spPr>
          <a:xfrm>
            <a:off x="5813261" y="4498522"/>
            <a:ext cx="2942586" cy="1135063"/>
          </a:xfrm>
          <a:prstGeom prst="rect">
            <a:avLst/>
          </a:prstGeom>
          <a:noFill/>
        </p:spPr>
        <p:txBody>
          <a:bodyPr vert="horz" lIns="89533" tIns="0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宿泊施設で実施する場合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19:30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夕食後、会場移動。準備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19:40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ヨシ笛作り体験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20:20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ヨシ笛演奏と講演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20:50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終了、片付け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en-US" altLang="ja-JP" sz="783">
                <a:solidFill>
                  <a:prstClr val="black"/>
                </a:solidFill>
                <a:latin typeface="Meiryo UI"/>
                <a:ea typeface="Meiryo UI"/>
              </a:rPr>
              <a:t>	21:00</a:t>
            </a: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解散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日中、大津市内で実施も可能</a:t>
            </a:r>
            <a:endParaRPr lang="en-US" altLang="ja-JP" sz="783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2" name="コンテンツ プレースホルダー 8">
            <a:extLst>
              <a:ext uri="{FF2B5EF4-FFF2-40B4-BE49-F238E27FC236}">
                <a16:creationId xmlns:a16="http://schemas.microsoft.com/office/drawing/2014/main" id="{CA508477-20FD-4424-AD0E-568CA27A9E81}"/>
              </a:ext>
            </a:extLst>
          </p:cNvPr>
          <p:cNvSpPr txBox="1">
            <a:spLocks/>
          </p:cNvSpPr>
          <p:nvPr/>
        </p:nvSpPr>
        <p:spPr>
          <a:xfrm>
            <a:off x="332989" y="2476024"/>
            <a:ext cx="2432066" cy="3890292"/>
          </a:xfrm>
          <a:prstGeom prst="rect">
            <a:avLst/>
          </a:prstGeom>
        </p:spPr>
        <p:txBody>
          <a:bodyPr vert="horz" lIns="89533" tIns="44767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5327"/>
            <a:r>
              <a:rPr lang="ja-JP" altLang="en-US" sz="1175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プログラムのポイント</a:t>
            </a:r>
          </a:p>
        </p:txBody>
      </p:sp>
      <p:pic>
        <p:nvPicPr>
          <p:cNvPr id="3" name="グラフィックス 2" descr="楽譜 枠線">
            <a:extLst>
              <a:ext uri="{FF2B5EF4-FFF2-40B4-BE49-F238E27FC236}">
                <a16:creationId xmlns:a16="http://schemas.microsoft.com/office/drawing/2014/main" id="{9D39DD65-F2A0-1C36-13DB-E54D1104048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440595" y="4957836"/>
            <a:ext cx="422805" cy="422805"/>
          </a:xfrm>
          <a:prstGeom prst="rect">
            <a:avLst/>
          </a:prstGeom>
        </p:spPr>
      </p:pic>
      <p:pic>
        <p:nvPicPr>
          <p:cNvPr id="51" name="グラフィックス 50" descr="手のひらと植物 枠線">
            <a:extLst>
              <a:ext uri="{FF2B5EF4-FFF2-40B4-BE49-F238E27FC236}">
                <a16:creationId xmlns:a16="http://schemas.microsoft.com/office/drawing/2014/main" id="{DF28A735-6AF3-A811-575F-AFCA0B1BAAC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460642" y="2915662"/>
            <a:ext cx="382711" cy="382711"/>
          </a:xfrm>
          <a:prstGeom prst="rect">
            <a:avLst/>
          </a:prstGeom>
        </p:spPr>
      </p:pic>
      <p:sp>
        <p:nvSpPr>
          <p:cNvPr id="52" name="コンテンツ プレースホルダー 8">
            <a:extLst>
              <a:ext uri="{FF2B5EF4-FFF2-40B4-BE49-F238E27FC236}">
                <a16:creationId xmlns:a16="http://schemas.microsoft.com/office/drawing/2014/main" id="{46416A8B-1EEC-E70A-C175-7A07782D63AB}"/>
              </a:ext>
            </a:extLst>
          </p:cNvPr>
          <p:cNvSpPr txBox="1">
            <a:spLocks/>
          </p:cNvSpPr>
          <p:nvPr/>
        </p:nvSpPr>
        <p:spPr>
          <a:xfrm>
            <a:off x="2828499" y="2476024"/>
            <a:ext cx="6751521" cy="3890292"/>
          </a:xfrm>
          <a:prstGeom prst="rect">
            <a:avLst/>
          </a:prstGeom>
        </p:spPr>
        <p:txBody>
          <a:bodyPr vert="horz" lIns="89533" tIns="44767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5327"/>
            <a:r>
              <a:rPr lang="ja-JP" altLang="en-US" sz="1175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プログラムの概要</a:t>
            </a:r>
          </a:p>
        </p:txBody>
      </p:sp>
      <p:cxnSp>
        <p:nvCxnSpPr>
          <p:cNvPr id="66" name="直線矢印コネクタ 65">
            <a:extLst>
              <a:ext uri="{FF2B5EF4-FFF2-40B4-BE49-F238E27FC236}">
                <a16:creationId xmlns:a16="http://schemas.microsoft.com/office/drawing/2014/main" id="{688945BF-C0D2-D0F3-88E7-A920A135A7E7}"/>
              </a:ext>
            </a:extLst>
          </p:cNvPr>
          <p:cNvCxnSpPr>
            <a:cxnSpLocks/>
          </p:cNvCxnSpPr>
          <p:nvPr/>
        </p:nvCxnSpPr>
        <p:spPr>
          <a:xfrm>
            <a:off x="357595" y="2772957"/>
            <a:ext cx="2382849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C86C2D39-E64E-41A5-63F6-90F06C20551F}"/>
              </a:ext>
            </a:extLst>
          </p:cNvPr>
          <p:cNvCxnSpPr>
            <a:cxnSpLocks/>
          </p:cNvCxnSpPr>
          <p:nvPr/>
        </p:nvCxnSpPr>
        <p:spPr>
          <a:xfrm>
            <a:off x="421044" y="3470225"/>
            <a:ext cx="2255952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F9099CF4-C956-7F5D-815B-3C5ED1D43209}"/>
              </a:ext>
            </a:extLst>
          </p:cNvPr>
          <p:cNvCxnSpPr>
            <a:cxnSpLocks/>
          </p:cNvCxnSpPr>
          <p:nvPr/>
        </p:nvCxnSpPr>
        <p:spPr>
          <a:xfrm>
            <a:off x="2886668" y="2772957"/>
            <a:ext cx="6625825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四角形: 角を丸くする 72">
            <a:extLst>
              <a:ext uri="{FF2B5EF4-FFF2-40B4-BE49-F238E27FC236}">
                <a16:creationId xmlns:a16="http://schemas.microsoft.com/office/drawing/2014/main" id="{07C3CABF-FE6B-0310-1BAF-BCCC2B9F2762}"/>
              </a:ext>
            </a:extLst>
          </p:cNvPr>
          <p:cNvSpPr/>
          <p:nvPr/>
        </p:nvSpPr>
        <p:spPr>
          <a:xfrm>
            <a:off x="2961215" y="2877152"/>
            <a:ext cx="951997" cy="228531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kumimoji="1"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事前学習</a:t>
            </a:r>
          </a:p>
        </p:txBody>
      </p: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BB93EDD4-0BB0-7F58-3072-60C66693575D}"/>
              </a:ext>
            </a:extLst>
          </p:cNvPr>
          <p:cNvSpPr/>
          <p:nvPr/>
        </p:nvSpPr>
        <p:spPr>
          <a:xfrm>
            <a:off x="5269068" y="2877153"/>
            <a:ext cx="951997" cy="228532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現地学習</a:t>
            </a:r>
          </a:p>
        </p:txBody>
      </p:sp>
      <p:sp>
        <p:nvSpPr>
          <p:cNvPr id="76" name="四角形: 角を丸くする 75">
            <a:extLst>
              <a:ext uri="{FF2B5EF4-FFF2-40B4-BE49-F238E27FC236}">
                <a16:creationId xmlns:a16="http://schemas.microsoft.com/office/drawing/2014/main" id="{D7FFD989-9320-F8E3-14CD-4796C84D9E8D}"/>
              </a:ext>
            </a:extLst>
          </p:cNvPr>
          <p:cNvSpPr/>
          <p:nvPr/>
        </p:nvSpPr>
        <p:spPr>
          <a:xfrm>
            <a:off x="7576922" y="2877153"/>
            <a:ext cx="951997" cy="228532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事後学習</a:t>
            </a:r>
          </a:p>
        </p:txBody>
      </p:sp>
      <p:cxnSp>
        <p:nvCxnSpPr>
          <p:cNvPr id="46" name="直線コネクタ 45">
            <a:extLst>
              <a:ext uri="{FF2B5EF4-FFF2-40B4-BE49-F238E27FC236}">
                <a16:creationId xmlns:a16="http://schemas.microsoft.com/office/drawing/2014/main" id="{544A5737-F376-1E2E-75CA-A5B75AA81DCF}"/>
              </a:ext>
            </a:extLst>
          </p:cNvPr>
          <p:cNvCxnSpPr>
            <a:cxnSpLocks/>
          </p:cNvCxnSpPr>
          <p:nvPr/>
        </p:nvCxnSpPr>
        <p:spPr>
          <a:xfrm>
            <a:off x="4978661" y="2877150"/>
            <a:ext cx="0" cy="151571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B8BB511F-D408-F383-894F-E734B88B5D5F}"/>
              </a:ext>
            </a:extLst>
          </p:cNvPr>
          <p:cNvCxnSpPr>
            <a:cxnSpLocks/>
          </p:cNvCxnSpPr>
          <p:nvPr/>
        </p:nvCxnSpPr>
        <p:spPr>
          <a:xfrm>
            <a:off x="7295840" y="2877150"/>
            <a:ext cx="0" cy="151571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二等辺三角形 53">
            <a:extLst>
              <a:ext uri="{FF2B5EF4-FFF2-40B4-BE49-F238E27FC236}">
                <a16:creationId xmlns:a16="http://schemas.microsoft.com/office/drawing/2014/main" id="{18F036FC-872B-F151-E647-D3A20534EFFC}"/>
              </a:ext>
            </a:extLst>
          </p:cNvPr>
          <p:cNvSpPr/>
          <p:nvPr/>
        </p:nvSpPr>
        <p:spPr>
          <a:xfrm rot="5400000">
            <a:off x="4920593" y="3561475"/>
            <a:ext cx="275257" cy="14707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5327"/>
            <a:endParaRPr kumimoji="1" lang="ja-JP" altLang="en-US" sz="1763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55" name="二等辺三角形 54">
            <a:extLst>
              <a:ext uri="{FF2B5EF4-FFF2-40B4-BE49-F238E27FC236}">
                <a16:creationId xmlns:a16="http://schemas.microsoft.com/office/drawing/2014/main" id="{3892F6B1-5A0A-1FE7-3AEF-C2F4539494F9}"/>
              </a:ext>
            </a:extLst>
          </p:cNvPr>
          <p:cNvSpPr/>
          <p:nvPr/>
        </p:nvSpPr>
        <p:spPr>
          <a:xfrm rot="5400000">
            <a:off x="7235799" y="3561475"/>
            <a:ext cx="275257" cy="14707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5327"/>
            <a:endParaRPr kumimoji="1" lang="ja-JP" altLang="en-US" sz="1763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78" name="コンテンツ プレースホルダー 8">
            <a:extLst>
              <a:ext uri="{FF2B5EF4-FFF2-40B4-BE49-F238E27FC236}">
                <a16:creationId xmlns:a16="http://schemas.microsoft.com/office/drawing/2014/main" id="{F85ADFA2-496D-ADC5-149D-471397B71008}"/>
              </a:ext>
            </a:extLst>
          </p:cNvPr>
          <p:cNvSpPr txBox="1">
            <a:spLocks/>
          </p:cNvSpPr>
          <p:nvPr/>
        </p:nvSpPr>
        <p:spPr>
          <a:xfrm>
            <a:off x="357819" y="3437639"/>
            <a:ext cx="2382401" cy="704985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びわ湖の環境に対してヨシが果たす役割が学べます。</a:t>
            </a:r>
          </a:p>
        </p:txBody>
      </p:sp>
      <p:sp>
        <p:nvSpPr>
          <p:cNvPr id="79" name="コンテンツ プレースホルダー 8">
            <a:extLst>
              <a:ext uri="{FF2B5EF4-FFF2-40B4-BE49-F238E27FC236}">
                <a16:creationId xmlns:a16="http://schemas.microsoft.com/office/drawing/2014/main" id="{2EB6DF80-E44D-E152-5076-2170143FF0F3}"/>
              </a:ext>
            </a:extLst>
          </p:cNvPr>
          <p:cNvSpPr txBox="1">
            <a:spLocks/>
          </p:cNvSpPr>
          <p:nvPr/>
        </p:nvSpPr>
        <p:spPr>
          <a:xfrm>
            <a:off x="357819" y="4127193"/>
            <a:ext cx="2382401" cy="704985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びわ湖の環境保全の取組が学べます。</a:t>
            </a:r>
          </a:p>
        </p:txBody>
      </p:sp>
      <p:sp>
        <p:nvSpPr>
          <p:cNvPr id="80" name="コンテンツ プレースホルダー 8">
            <a:extLst>
              <a:ext uri="{FF2B5EF4-FFF2-40B4-BE49-F238E27FC236}">
                <a16:creationId xmlns:a16="http://schemas.microsoft.com/office/drawing/2014/main" id="{3FFE5BAA-9D46-7ED6-CB31-E74EEFABCB0B}"/>
              </a:ext>
            </a:extLst>
          </p:cNvPr>
          <p:cNvSpPr txBox="1">
            <a:spLocks/>
          </p:cNvSpPr>
          <p:nvPr/>
        </p:nvSpPr>
        <p:spPr>
          <a:xfrm>
            <a:off x="357819" y="4804312"/>
            <a:ext cx="2382401" cy="704985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「環境音楽団体日本よし笛協会」の奏者による本格的な演奏と講演も可能です。</a:t>
            </a:r>
          </a:p>
        </p:txBody>
      </p:sp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67BABF1B-C376-689A-6257-161B2E0FDE72}"/>
              </a:ext>
            </a:extLst>
          </p:cNvPr>
          <p:cNvCxnSpPr>
            <a:cxnSpLocks/>
          </p:cNvCxnSpPr>
          <p:nvPr/>
        </p:nvCxnSpPr>
        <p:spPr>
          <a:xfrm>
            <a:off x="421044" y="4159779"/>
            <a:ext cx="2255952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直線矢印コネクタ 81">
            <a:extLst>
              <a:ext uri="{FF2B5EF4-FFF2-40B4-BE49-F238E27FC236}">
                <a16:creationId xmlns:a16="http://schemas.microsoft.com/office/drawing/2014/main" id="{E429031F-B9D8-3C06-5962-C264B4E3F466}"/>
              </a:ext>
            </a:extLst>
          </p:cNvPr>
          <p:cNvCxnSpPr>
            <a:cxnSpLocks/>
          </p:cNvCxnSpPr>
          <p:nvPr/>
        </p:nvCxnSpPr>
        <p:spPr>
          <a:xfrm>
            <a:off x="421044" y="4812027"/>
            <a:ext cx="2255952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14C3055D-5C3D-8694-0B8A-BFE6F3A98DAB}"/>
              </a:ext>
            </a:extLst>
          </p:cNvPr>
          <p:cNvSpPr txBox="1"/>
          <p:nvPr/>
        </p:nvSpPr>
        <p:spPr>
          <a:xfrm>
            <a:off x="353767" y="5546604"/>
            <a:ext cx="2395958" cy="737813"/>
          </a:xfrm>
          <a:prstGeom prst="roundRect">
            <a:avLst>
              <a:gd name="adj" fmla="val 7876"/>
            </a:avLst>
          </a:prstGeom>
          <a:solidFill>
            <a:srgbClr val="EAF6FC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ja-JP" altLang="en-US" sz="881" b="1" dirty="0">
                <a:solidFill>
                  <a:srgbClr val="4B75B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問合せ</a:t>
            </a:r>
            <a:r>
              <a:rPr lang="en-US" altLang="ja-JP" sz="881" b="1" dirty="0">
                <a:solidFill>
                  <a:srgbClr val="4B75B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ja-JP" altLang="en-US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（公社）びわ湖大津観光協会</a:t>
            </a:r>
            <a:endParaRPr lang="en-US" altLang="ja-JP" sz="88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en-US" altLang="ja-JP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TEL	</a:t>
            </a:r>
            <a:r>
              <a:rPr lang="ja-JP" altLang="en-US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077-528-2772</a:t>
            </a: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en-US" altLang="ja-JP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FAX	</a:t>
            </a:r>
            <a:r>
              <a:rPr lang="ja-JP" altLang="en-US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077-521-7330</a:t>
            </a: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en-US" altLang="ja-JP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Mail	</a:t>
            </a:r>
            <a:r>
              <a:rPr lang="ja-JP" altLang="en-US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info@otsu.or.jp</a:t>
            </a:r>
            <a:endParaRPr lang="ja-JP" altLang="en-US" sz="88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CF6F9D36-C212-4535-EB2F-B8B67B8DC82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67805" y="1203377"/>
            <a:ext cx="264369" cy="264369"/>
          </a:xfrm>
          <a:prstGeom prst="rect">
            <a:avLst/>
          </a:prstGeom>
        </p:spPr>
      </p:pic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00EA335D-AB92-403E-4BCC-B5BE09A91A1B}"/>
              </a:ext>
            </a:extLst>
          </p:cNvPr>
          <p:cNvSpPr txBox="1"/>
          <p:nvPr/>
        </p:nvSpPr>
        <p:spPr>
          <a:xfrm>
            <a:off x="6749592" y="5920903"/>
            <a:ext cx="2830432" cy="2252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7874" indent="-167874" defTabSz="895327">
              <a:lnSpc>
                <a:spcPct val="125000"/>
              </a:lnSpc>
              <a:buClr>
                <a:srgbClr val="4B75BD"/>
              </a:buClr>
              <a:buFont typeface="Wingdings" panose="05000000000000000000" pitchFamily="2" charset="2"/>
              <a:buChar char="l"/>
              <a:defRPr/>
            </a:pP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実施希望日の４ケ月前までに仮予約をお願いいたします。</a:t>
            </a:r>
          </a:p>
        </p:txBody>
      </p:sp>
      <p:pic>
        <p:nvPicPr>
          <p:cNvPr id="65" name="グラフィックス 64" descr="電球と鉛筆 枠線">
            <a:extLst>
              <a:ext uri="{FF2B5EF4-FFF2-40B4-BE49-F238E27FC236}">
                <a16:creationId xmlns:a16="http://schemas.microsoft.com/office/drawing/2014/main" id="{E38EEC9A-771C-4518-7A98-05199B3CA81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>
            <a:off x="454586" y="3591298"/>
            <a:ext cx="422805" cy="422805"/>
          </a:xfrm>
          <a:prstGeom prst="rect">
            <a:avLst/>
          </a:prstGeom>
        </p:spPr>
      </p:pic>
      <p:pic>
        <p:nvPicPr>
          <p:cNvPr id="68" name="グラフィックス 67" descr="農業 枠線">
            <a:extLst>
              <a:ext uri="{FF2B5EF4-FFF2-40B4-BE49-F238E27FC236}">
                <a16:creationId xmlns:a16="http://schemas.microsoft.com/office/drawing/2014/main" id="{42565968-FBF9-1060-8634-9FAE601274D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/>
        </p:blipFill>
        <p:spPr>
          <a:xfrm>
            <a:off x="454586" y="4282216"/>
            <a:ext cx="422805" cy="422805"/>
          </a:xfrm>
          <a:prstGeom prst="rect">
            <a:avLst/>
          </a:prstGeom>
        </p:spPr>
      </p:pic>
      <p:pic>
        <p:nvPicPr>
          <p:cNvPr id="9" name="図プレースホルダー 13">
            <a:extLst>
              <a:ext uri="{FF2B5EF4-FFF2-40B4-BE49-F238E27FC236}">
                <a16:creationId xmlns:a16="http://schemas.microsoft.com/office/drawing/2014/main" id="{A65C0BCF-54E2-5CDA-6C54-1031B7473509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0239"/>
          <a:stretch/>
        </p:blipFill>
        <p:spPr>
          <a:xfrm>
            <a:off x="8180071" y="5146025"/>
            <a:ext cx="1332422" cy="58808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F4F1186-9D4B-532F-7A4A-6D5478C96281}"/>
              </a:ext>
            </a:extLst>
          </p:cNvPr>
          <p:cNvPicPr>
            <a:picLocks noChangeAspect="1"/>
          </p:cNvPicPr>
          <p:nvPr/>
        </p:nvPicPr>
        <p:blipFill>
          <a:blip r:embed="rId27"/>
          <a:srcRect t="18229" b="15057"/>
          <a:stretch/>
        </p:blipFill>
        <p:spPr>
          <a:xfrm>
            <a:off x="8180071" y="4516134"/>
            <a:ext cx="1332422" cy="58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331806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びわ湖大津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4B75BD"/>
      </a:accent3>
      <a:accent4>
        <a:srgbClr val="2CC3DE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456</Words>
  <Application>Microsoft Office PowerPoint</Application>
  <PresentationFormat>A4 210 x 297 mm</PresentationFormat>
  <Paragraphs>58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Meiryo</vt:lpstr>
      <vt:lpstr>Meiryo</vt:lpstr>
      <vt:lpstr>游ゴシック</vt:lpstr>
      <vt:lpstr>Arial</vt:lpstr>
      <vt:lpstr>Wingdings</vt:lpstr>
      <vt:lpstr>デザインの設定</vt:lpstr>
      <vt:lpstr>びわ湖大津教育プログラム：26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びわ湖大津教育プログラム：26</dc:title>
  <dc:creator>tb164</dc:creator>
  <cp:lastModifiedBy>HAB2039</cp:lastModifiedBy>
  <cp:revision>2</cp:revision>
  <dcterms:created xsi:type="dcterms:W3CDTF">2025-04-03T06:36:52Z</dcterms:created>
  <dcterms:modified xsi:type="dcterms:W3CDTF">2025-05-01T06:41:02Z</dcterms:modified>
</cp:coreProperties>
</file>