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48"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701534-489F-4AC4-B1FD-4D21D8D598FA}"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E1A278-FDB4-4C2B-A7A4-B4B84F655EA4}" type="slidenum">
              <a:rPr kumimoji="1" lang="ja-JP" altLang="en-US" smtClean="0"/>
              <a:t>‹#›</a:t>
            </a:fld>
            <a:endParaRPr kumimoji="1" lang="ja-JP" altLang="en-US"/>
          </a:p>
        </p:txBody>
      </p:sp>
    </p:spTree>
    <p:extLst>
      <p:ext uri="{BB962C8B-B14F-4D97-AF65-F5344CB8AC3E}">
        <p14:creationId xmlns:p14="http://schemas.microsoft.com/office/powerpoint/2010/main" val="140988295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87CE9-63B0-29AE-E185-362037EFF0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611404-69C8-F3BE-F326-AA769DDFB6FD}"/>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D2C81F09-9DF8-C16E-73D5-3F56B78D748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87342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028878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252952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703207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270876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159163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2915503129"/>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637518701"/>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1484336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1678517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497072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178112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7404402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svg"/><Relationship Id="rId10" Type="http://schemas.openxmlformats.org/officeDocument/2006/relationships/image" Target="../media/image11.png"/><Relationship Id="rId19" Type="http://schemas.openxmlformats.org/officeDocument/2006/relationships/image" Target="../media/image20.sv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2F52-4BB4-A5FF-E547-E2BF3E3E2609}"/>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03AC8184-450C-D339-F7DE-D3EA1465B87C}"/>
              </a:ext>
            </a:extLst>
          </p:cNvPr>
          <p:cNvSpPr>
            <a:spLocks noGrp="1"/>
          </p:cNvSpPr>
          <p:nvPr>
            <p:ph idx="1"/>
          </p:nvPr>
        </p:nvSpPr>
        <p:spPr/>
        <p:txBody>
          <a:bodyPr/>
          <a:lstStyle/>
          <a:p>
            <a:r>
              <a:rPr lang="ja-JP" altLang="en-US" dirty="0"/>
              <a:t>比叡山トレッキング</a:t>
            </a:r>
            <a:r>
              <a:rPr lang="en-US" altLang="ja-JP" dirty="0"/>
              <a:t>5</a:t>
            </a:r>
            <a:r>
              <a:rPr lang="ja-JP" altLang="en-US" dirty="0"/>
              <a:t>時間コース（難易度：ふつう）</a:t>
            </a:r>
          </a:p>
        </p:txBody>
      </p:sp>
      <p:grpSp>
        <p:nvGrpSpPr>
          <p:cNvPr id="10" name="グループ化 9">
            <a:extLst>
              <a:ext uri="{FF2B5EF4-FFF2-40B4-BE49-F238E27FC236}">
                <a16:creationId xmlns:a16="http://schemas.microsoft.com/office/drawing/2014/main" id="{192D374C-1686-FE0A-0ACB-9F368AE7FBE6}"/>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FD30FB9A-B585-1E03-DFAC-6FAC25BD8F47}"/>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615EC454-C389-88FC-28D2-6AD91C9036D5}"/>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A7061C17-4EE5-5163-60CB-EACCB315C206}"/>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50398B84-9A77-D736-D6B0-BCDD096CE0C0}"/>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AC006C17-22A0-3027-EC50-D2D5012BD02C}"/>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C0121DC8-5E85-816B-F508-D66FA66F177F}"/>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sp>
        <p:nvSpPr>
          <p:cNvPr id="18" name="テキスト ボックス 17">
            <a:extLst>
              <a:ext uri="{FF2B5EF4-FFF2-40B4-BE49-F238E27FC236}">
                <a16:creationId xmlns:a16="http://schemas.microsoft.com/office/drawing/2014/main" id="{0F8D2CD9-F92B-BC45-AE37-B9E62A0D9ADE}"/>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729D00B6-6189-3FBA-D067-B1E6D87C79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6BECBB4C-9706-D927-93FC-156F3E084A1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AC7F8E5-E113-CE55-3C87-C1BBE22301C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DB204EE2-EA16-506C-1AB7-3183A074D1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C4D51F38-521C-05C4-1842-C179D7BC2A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A76628B8-9955-D6E3-970C-5F35788074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2F1A44B5-A28D-63F6-BE4F-B8CEC1C4654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A050B4C2-3E6B-C494-1700-86B3ED317EE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535380FA-2426-A521-92FC-7FCC4AA8326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0569BC7-91DB-1FB4-6E00-192FC66F8CE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B802813-A690-76F8-9A8E-C49318184B1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DB71DCF6-803E-905B-BDA5-649D5A6909C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82BF6290-AB7C-F592-ED93-B5626EAD133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1682E8C9-1ECF-D4E7-0DEC-4ACFF909929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81A516D1-4A9F-C325-E0B6-0DAE04FE2C25}"/>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比叡山延暦寺の歴史について調べてみる。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びわ湖の源となる比叡山とその歴史について調べてみる。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人と自然の繋がりについて考えてみる。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地域と現地の環境についての課題や取組について調べてみる。</a:t>
            </a:r>
          </a:p>
        </p:txBody>
      </p:sp>
      <p:sp>
        <p:nvSpPr>
          <p:cNvPr id="48" name="正方形/長方形 47">
            <a:extLst>
              <a:ext uri="{FF2B5EF4-FFF2-40B4-BE49-F238E27FC236}">
                <a16:creationId xmlns:a16="http://schemas.microsoft.com/office/drawing/2014/main" id="{FA43ADD8-B91B-91CA-FD48-FBDD0501818E}"/>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比叡山で、歴史と自然に触れる。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仲間と協力しながら、比叡山トレッキングのゴールを目指す。</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現地の方からお話を聞き、地域との違いを考える。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B9D61049-C1A0-8315-F24A-9870A9DD87B3}"/>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環境保全について自分の意見をまとめる。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自分たちにできることを発表する。</a:t>
            </a:r>
          </a:p>
        </p:txBody>
      </p:sp>
      <p:sp>
        <p:nvSpPr>
          <p:cNvPr id="52" name="コンテンツ プレースホルダー 8">
            <a:extLst>
              <a:ext uri="{FF2B5EF4-FFF2-40B4-BE49-F238E27FC236}">
                <a16:creationId xmlns:a16="http://schemas.microsoft.com/office/drawing/2014/main" id="{5DDA2328-7CA5-699C-D67E-3D0AC6D23E6A}"/>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7F73B555-25EA-89CB-84D5-6343FA07606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3CAEFB60-A94E-ECAD-09F7-C7FAB96E0B98}"/>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8E9A1996-F7F1-DF45-41C2-BCD4D1149DD3}"/>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91F4562F-B1C0-39AC-140E-A2BD6C28E2EC}"/>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sp>
        <p:nvSpPr>
          <p:cNvPr id="77" name="コンテンツ プレースホルダー 8">
            <a:extLst>
              <a:ext uri="{FF2B5EF4-FFF2-40B4-BE49-F238E27FC236}">
                <a16:creationId xmlns:a16="http://schemas.microsoft.com/office/drawing/2014/main" id="{B16EF219-AA9E-A515-8114-DF2FF10181C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78" name="直線矢印コネクタ 77">
            <a:extLst>
              <a:ext uri="{FF2B5EF4-FFF2-40B4-BE49-F238E27FC236}">
                <a16:creationId xmlns:a16="http://schemas.microsoft.com/office/drawing/2014/main" id="{A7F70BD7-1364-B42B-EB50-A4F8DB33550F}"/>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64D9D55E-91C2-61FC-FA86-D5AB3AB7B13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81" name="直線矢印コネクタ 80">
            <a:extLst>
              <a:ext uri="{FF2B5EF4-FFF2-40B4-BE49-F238E27FC236}">
                <a16:creationId xmlns:a16="http://schemas.microsoft.com/office/drawing/2014/main" id="{C1A066A6-D026-16A2-EF65-850EA317BB9E}"/>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A14D5505-785C-74F7-4E27-703D200F3191}"/>
              </a:ext>
            </a:extLst>
          </p:cNvPr>
          <p:cNvCxnSpPr>
            <a:cxnSpLocks/>
          </p:cNvCxnSpPr>
          <p:nvPr/>
        </p:nvCxnSpPr>
        <p:spPr>
          <a:xfrm>
            <a:off x="421044" y="360356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864E4920-E80B-7FD0-5E49-373C240CDB89}"/>
              </a:ext>
            </a:extLst>
          </p:cNvPr>
          <p:cNvSpPr txBox="1">
            <a:spLocks/>
          </p:cNvSpPr>
          <p:nvPr/>
        </p:nvSpPr>
        <p:spPr>
          <a:xfrm>
            <a:off x="357819" y="2772957"/>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びわ湖の源となる山々で自然について学びます。</a:t>
            </a:r>
          </a:p>
        </p:txBody>
      </p:sp>
      <p:sp>
        <p:nvSpPr>
          <p:cNvPr id="84" name="コンテンツ プレースホルダー 8">
            <a:extLst>
              <a:ext uri="{FF2B5EF4-FFF2-40B4-BE49-F238E27FC236}">
                <a16:creationId xmlns:a16="http://schemas.microsoft.com/office/drawing/2014/main" id="{2A84D3D6-E0F7-C93E-17B8-7377F55E1EE3}"/>
              </a:ext>
            </a:extLst>
          </p:cNvPr>
          <p:cNvSpPr txBox="1">
            <a:spLocks/>
          </p:cNvSpPr>
          <p:nvPr/>
        </p:nvSpPr>
        <p:spPr>
          <a:xfrm>
            <a:off x="357819" y="3634048"/>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比叡山延暦寺の歴史や伝承文化を学びます。</a:t>
            </a:r>
          </a:p>
        </p:txBody>
      </p:sp>
      <p:sp>
        <p:nvSpPr>
          <p:cNvPr id="88" name="テキスト ボックス 87">
            <a:extLst>
              <a:ext uri="{FF2B5EF4-FFF2-40B4-BE49-F238E27FC236}">
                <a16:creationId xmlns:a16="http://schemas.microsoft.com/office/drawing/2014/main" id="{80A6A52C-8BE6-6AF8-AC4A-EF64EF12E476}"/>
              </a:ext>
            </a:extLst>
          </p:cNvPr>
          <p:cNvSpPr txBox="1"/>
          <p:nvPr/>
        </p:nvSpPr>
        <p:spPr>
          <a:xfrm>
            <a:off x="353767" y="4434181"/>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defTabSz="895327">
              <a:lnSpc>
                <a:spcPct val="120000"/>
              </a:lnSpc>
              <a:tabLst>
                <a:tab pos="438337" algn="l"/>
              </a:tabLst>
            </a:pPr>
            <a:r>
              <a:rPr lang="ja-JP" altLang="en-US" sz="832" b="1" dirty="0">
                <a:solidFill>
                  <a:srgbClr val="4B75BD"/>
                </a:solidFill>
                <a:latin typeface="Meiryo UI" panose="020B0604030504040204" pitchFamily="50" charset="-128"/>
                <a:ea typeface="Meiryo UI" panose="020B0604030504040204" pitchFamily="50" charset="-128"/>
              </a:rPr>
              <a:t>問合せ</a:t>
            </a:r>
            <a:r>
              <a:rPr lang="en-US" altLang="ja-JP" sz="832" b="1" dirty="0">
                <a:solidFill>
                  <a:srgbClr val="4B75BD"/>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オーパルオプテックス株式会社</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住所</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：大津市雄琴</a:t>
            </a:r>
            <a:r>
              <a:rPr lang="en-US" altLang="ja-JP" sz="832" dirty="0">
                <a:solidFill>
                  <a:prstClr val="black"/>
                </a:solidFill>
                <a:latin typeface="Meiryo UI" panose="020B0604030504040204" pitchFamily="50" charset="-128"/>
                <a:ea typeface="Meiryo UI" panose="020B0604030504040204" pitchFamily="50" charset="-128"/>
              </a:rPr>
              <a:t>5-265-1</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電話</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077-579-7111</a:t>
            </a:r>
            <a:r>
              <a:rPr lang="ja-JP" altLang="en-US" sz="832" dirty="0">
                <a:solidFill>
                  <a:prstClr val="black"/>
                </a:solidFill>
                <a:latin typeface="Meiryo UI" panose="020B0604030504040204" pitchFamily="50" charset="-128"/>
                <a:ea typeface="Meiryo UI" panose="020B0604030504040204" pitchFamily="50" charset="-128"/>
              </a:rPr>
              <a:t>　</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受付時間</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9:30</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17:30</a:t>
            </a:r>
            <a:br>
              <a:rPr lang="en-US" altLang="ja-JP" sz="832" dirty="0">
                <a:solidFill>
                  <a:prstClr val="black"/>
                </a:solidFill>
                <a:latin typeface="Meiryo UI" panose="020B0604030504040204" pitchFamily="50" charset="-128"/>
                <a:ea typeface="Meiryo UI" panose="020B0604030504040204" pitchFamily="50" charset="-128"/>
              </a:rPr>
            </a:br>
            <a:r>
              <a:rPr lang="ja-JP" altLang="en-US" sz="832" dirty="0">
                <a:solidFill>
                  <a:prstClr val="black"/>
                </a:solidFill>
                <a:latin typeface="Meiryo UI" panose="020B0604030504040204" pitchFamily="50" charset="-128"/>
                <a:ea typeface="Meiryo UI" panose="020B0604030504040204" pitchFamily="50" charset="-128"/>
              </a:rPr>
              <a:t>定休日</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：木曜日、</a:t>
            </a:r>
            <a:r>
              <a:rPr lang="en-US" altLang="ja-JP" sz="832" dirty="0">
                <a:solidFill>
                  <a:prstClr val="black"/>
                </a:solidFill>
                <a:latin typeface="Meiryo UI" panose="020B0604030504040204" pitchFamily="50" charset="-128"/>
                <a:ea typeface="Meiryo UI" panose="020B0604030504040204" pitchFamily="50" charset="-128"/>
              </a:rPr>
              <a:t>1</a:t>
            </a:r>
            <a:r>
              <a:rPr lang="ja-JP" altLang="en-US" sz="832" dirty="0">
                <a:solidFill>
                  <a:prstClr val="black"/>
                </a:solidFill>
                <a:latin typeface="Meiryo UI" panose="020B0604030504040204" pitchFamily="50" charset="-128"/>
                <a:ea typeface="Meiryo UI" panose="020B0604030504040204" pitchFamily="50" charset="-128"/>
              </a:rPr>
              <a:t>月～</a:t>
            </a:r>
            <a:r>
              <a:rPr lang="en-US" altLang="ja-JP" sz="832" dirty="0">
                <a:solidFill>
                  <a:prstClr val="black"/>
                </a:solidFill>
                <a:latin typeface="Meiryo UI" panose="020B0604030504040204" pitchFamily="50" charset="-128"/>
                <a:ea typeface="Meiryo UI" panose="020B0604030504040204" pitchFamily="50" charset="-128"/>
              </a:rPr>
              <a:t>2</a:t>
            </a:r>
            <a:r>
              <a:rPr lang="ja-JP" altLang="en-US" sz="832" dirty="0">
                <a:solidFill>
                  <a:prstClr val="black"/>
                </a:solidFill>
                <a:latin typeface="Meiryo UI" panose="020B0604030504040204" pitchFamily="50" charset="-128"/>
                <a:ea typeface="Meiryo UI" panose="020B0604030504040204" pitchFamily="50" charset="-128"/>
              </a:rPr>
              <a:t>月は水・木曜、夏季無休</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en-US" altLang="ja-JP" sz="832" dirty="0">
                <a:solidFill>
                  <a:prstClr val="black"/>
                </a:solidFill>
                <a:latin typeface="Meiryo UI" panose="020B0604030504040204" pitchFamily="50" charset="-128"/>
                <a:ea typeface="Meiryo UI" panose="020B0604030504040204" pitchFamily="50" charset="-128"/>
              </a:rPr>
              <a:t>https://www.o-pal.com/</a:t>
            </a:r>
            <a:endParaRPr lang="ja-JP" altLang="en-US" sz="832" dirty="0">
              <a:solidFill>
                <a:prstClr val="black"/>
              </a:solidFill>
              <a:latin typeface="メイリオ" panose="020B0604030504040204" pitchFamily="50" charset="-128"/>
              <a:ea typeface="メイリオ" panose="020B0604030504040204" pitchFamily="50" charset="-128"/>
            </a:endParaRPr>
          </a:p>
        </p:txBody>
      </p:sp>
      <p:sp>
        <p:nvSpPr>
          <p:cNvPr id="3" name="タイトル 2">
            <a:extLst>
              <a:ext uri="{FF2B5EF4-FFF2-40B4-BE49-F238E27FC236}">
                <a16:creationId xmlns:a16="http://schemas.microsoft.com/office/drawing/2014/main" id="{82C34B2E-119E-99EB-B8DC-27622E85A771}"/>
              </a:ext>
            </a:extLst>
          </p:cNvPr>
          <p:cNvSpPr>
            <a:spLocks noGrp="1"/>
          </p:cNvSpPr>
          <p:nvPr>
            <p:ph type="title"/>
          </p:nvPr>
        </p:nvSpPr>
        <p:spPr/>
        <p:txBody>
          <a:bodyPr/>
          <a:lstStyle/>
          <a:p>
            <a:r>
              <a:rPr lang="ja-JP" altLang="en-US" sz="1567" dirty="0"/>
              <a:t>びわ湖大津教育プログラム：</a:t>
            </a:r>
            <a:r>
              <a:rPr lang="en-US" altLang="ja-JP" sz="1567" dirty="0"/>
              <a:t>16</a:t>
            </a:r>
            <a:endParaRPr lang="ja-JP" altLang="en-US" sz="1567" dirty="0"/>
          </a:p>
        </p:txBody>
      </p:sp>
      <p:sp>
        <p:nvSpPr>
          <p:cNvPr id="25" name="コンテンツ プレースホルダー 24">
            <a:extLst>
              <a:ext uri="{FF2B5EF4-FFF2-40B4-BE49-F238E27FC236}">
                <a16:creationId xmlns:a16="http://schemas.microsoft.com/office/drawing/2014/main" id="{8B77E2BD-341D-3738-BD53-5FF75BD73900}"/>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びわ湖側、門前町の坂本を起点とした５時間程度の比叡山トレッキングです。</a:t>
            </a:r>
            <a:endParaRPr kumimoji="0" lang="en-US" altLang="ja-JP" sz="1175" dirty="0">
              <a:solidFill>
                <a:prstClr val="black"/>
              </a:solidFill>
              <a:latin typeface="Meiryo UI"/>
              <a:ea typeface="Meiryo UI"/>
            </a:endParaRPr>
          </a:p>
          <a:p>
            <a:pPr>
              <a:lnSpc>
                <a:spcPct val="114000"/>
              </a:lnSpc>
              <a:tabLst>
                <a:tab pos="1313457" algn="l"/>
              </a:tabLst>
              <a:defRPr/>
            </a:pPr>
            <a:r>
              <a:rPr kumimoji="0" lang="ja-JP" altLang="en-US" sz="1175" dirty="0">
                <a:solidFill>
                  <a:prstClr val="black"/>
                </a:solidFill>
                <a:latin typeface="Meiryo UI"/>
                <a:ea typeface="Meiryo UI"/>
              </a:rPr>
              <a:t>ガイドが同行し、びわ湖の源となる山々の自然と、比叡山延暦寺の歴史や伝承文化を学びます。</a:t>
            </a:r>
          </a:p>
          <a:p>
            <a:pPr>
              <a:lnSpc>
                <a:spcPct val="114000"/>
              </a:lnSpc>
              <a:tabLst>
                <a:tab pos="1313457" algn="l"/>
              </a:tabLst>
              <a:defRPr/>
            </a:pPr>
            <a:r>
              <a:rPr kumimoji="0" lang="ja-JP" altLang="en-US" sz="1175" dirty="0">
                <a:solidFill>
                  <a:prstClr val="black"/>
                </a:solidFill>
                <a:latin typeface="Meiryo UI"/>
                <a:ea typeface="Meiryo UI"/>
              </a:rPr>
              <a:t>「自然に学ぶ」「歴史を学ぶ」「協調性を育む」をねらいとする自然体験学習プログラムです。</a:t>
            </a:r>
          </a:p>
        </p:txBody>
      </p:sp>
      <p:pic>
        <p:nvPicPr>
          <p:cNvPr id="9" name="図 8">
            <a:extLst>
              <a:ext uri="{FF2B5EF4-FFF2-40B4-BE49-F238E27FC236}">
                <a16:creationId xmlns:a16="http://schemas.microsoft.com/office/drawing/2014/main" id="{07C1F708-5F41-F905-0294-5E466CEB242F}"/>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4183098" y="1203993"/>
            <a:ext cx="263927" cy="264369"/>
          </a:xfrm>
          <a:prstGeom prst="rect">
            <a:avLst/>
          </a:prstGeom>
        </p:spPr>
      </p:pic>
      <p:cxnSp>
        <p:nvCxnSpPr>
          <p:cNvPr id="20" name="直線コネクタ 19">
            <a:extLst>
              <a:ext uri="{FF2B5EF4-FFF2-40B4-BE49-F238E27FC236}">
                <a16:creationId xmlns:a16="http://schemas.microsoft.com/office/drawing/2014/main" id="{CA5E747A-2A4D-177D-C19C-0487D8942708}"/>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95AE752F-9D91-9DC5-8A3E-35D9B92E6780}"/>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7C8F8883-97AB-6185-15FF-6367AF5776FA}"/>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28" name="二等辺三角形 27">
            <a:extLst>
              <a:ext uri="{FF2B5EF4-FFF2-40B4-BE49-F238E27FC236}">
                <a16:creationId xmlns:a16="http://schemas.microsoft.com/office/drawing/2014/main" id="{DA678877-A346-898F-7F1F-4AA7E6CC1FB9}"/>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pic>
        <p:nvPicPr>
          <p:cNvPr id="40" name="図 39" descr="アイコン が含まれている画像&#10;&#10;自動的に生成された説明">
            <a:extLst>
              <a:ext uri="{FF2B5EF4-FFF2-40B4-BE49-F238E27FC236}">
                <a16:creationId xmlns:a16="http://schemas.microsoft.com/office/drawing/2014/main" id="{112436A6-3700-C973-6287-AA2FC89395D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883532" y="1203993"/>
            <a:ext cx="264369" cy="264369"/>
          </a:xfrm>
          <a:prstGeom prst="rect">
            <a:avLst/>
          </a:prstGeom>
        </p:spPr>
      </p:pic>
      <p:pic>
        <p:nvPicPr>
          <p:cNvPr id="44" name="グラフィックス 43" descr="電球と鉛筆 枠線">
            <a:extLst>
              <a:ext uri="{FF2B5EF4-FFF2-40B4-BE49-F238E27FC236}">
                <a16:creationId xmlns:a16="http://schemas.microsoft.com/office/drawing/2014/main" id="{2F95788D-C95B-6A88-9891-E3C2C6590436}"/>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58565" y="3822712"/>
            <a:ext cx="422805" cy="422805"/>
          </a:xfrm>
          <a:prstGeom prst="rect">
            <a:avLst/>
          </a:prstGeom>
        </p:spPr>
      </p:pic>
      <p:pic>
        <p:nvPicPr>
          <p:cNvPr id="45" name="図 44">
            <a:extLst>
              <a:ext uri="{FF2B5EF4-FFF2-40B4-BE49-F238E27FC236}">
                <a16:creationId xmlns:a16="http://schemas.microsoft.com/office/drawing/2014/main" id="{D5CF3E9A-4232-A2E7-97F4-FB44DD936B1C}"/>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4482659" y="1203993"/>
            <a:ext cx="258026" cy="258026"/>
          </a:xfrm>
          <a:prstGeom prst="rect">
            <a:avLst/>
          </a:prstGeom>
        </p:spPr>
      </p:pic>
      <p:pic>
        <p:nvPicPr>
          <p:cNvPr id="46" name="図 45" descr="アイコン が含まれている画像&#10;&#10;自動的に生成された説明">
            <a:extLst>
              <a:ext uri="{FF2B5EF4-FFF2-40B4-BE49-F238E27FC236}">
                <a16:creationId xmlns:a16="http://schemas.microsoft.com/office/drawing/2014/main" id="{B7C9D219-F36E-1F80-2AD2-1A87D1AC6F07}"/>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583969" y="1203993"/>
            <a:ext cx="264369" cy="264369"/>
          </a:xfrm>
          <a:prstGeom prst="rect">
            <a:avLst/>
          </a:prstGeom>
        </p:spPr>
      </p:pic>
      <p:pic>
        <p:nvPicPr>
          <p:cNvPr id="51" name="グラフィックス 50" descr="丘の光景 枠線">
            <a:extLst>
              <a:ext uri="{FF2B5EF4-FFF2-40B4-BE49-F238E27FC236}">
                <a16:creationId xmlns:a16="http://schemas.microsoft.com/office/drawing/2014/main" id="{FCA7396F-70BE-8F11-9CD2-AEEE32680E03}"/>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458565" y="2997905"/>
            <a:ext cx="422805" cy="422805"/>
          </a:xfrm>
          <a:prstGeom prst="rect">
            <a:avLst/>
          </a:prstGeom>
        </p:spPr>
      </p:pic>
      <p:sp>
        <p:nvSpPr>
          <p:cNvPr id="68" name="テキスト ボックス 67">
            <a:extLst>
              <a:ext uri="{FF2B5EF4-FFF2-40B4-BE49-F238E27FC236}">
                <a16:creationId xmlns:a16="http://schemas.microsoft.com/office/drawing/2014/main" id="{E94F72AA-DE84-8A58-10C3-196E79F74580}"/>
              </a:ext>
            </a:extLst>
          </p:cNvPr>
          <p:cNvSpPr txBox="1"/>
          <p:nvPr/>
        </p:nvSpPr>
        <p:spPr>
          <a:xfrm>
            <a:off x="8741971" y="6679199"/>
            <a:ext cx="877501" cy="225254"/>
          </a:xfrm>
          <a:prstGeom prst="rect">
            <a:avLst/>
          </a:prstGeom>
          <a:noFill/>
        </p:spPr>
        <p:txBody>
          <a:bodyPr wrap="square">
            <a:spAutoFit/>
          </a:bodyPr>
          <a:lstStyle/>
          <a:p>
            <a:pPr algn="r" defTabSz="895327">
              <a:lnSpc>
                <a:spcPct val="125000"/>
              </a:lnSpc>
              <a:buClr>
                <a:srgbClr val="4B75BD"/>
              </a:buClr>
              <a:defRPr/>
            </a:pPr>
            <a:r>
              <a:rPr lang="en-US" altLang="ja-JP" sz="783" dirty="0">
                <a:solidFill>
                  <a:prstClr val="white">
                    <a:lumMod val="75000"/>
                  </a:prstClr>
                </a:solidFill>
                <a:latin typeface="Meiryo UI"/>
                <a:ea typeface="Meiryo UI"/>
              </a:rPr>
              <a:t>B</a:t>
            </a:r>
            <a:r>
              <a:rPr lang="ja-JP" altLang="en-US" sz="783" dirty="0">
                <a:solidFill>
                  <a:prstClr val="white">
                    <a:lumMod val="75000"/>
                  </a:prstClr>
                </a:solidFill>
                <a:latin typeface="Meiryo UI"/>
                <a:ea typeface="Meiryo UI"/>
              </a:rPr>
              <a:t>コース</a:t>
            </a:r>
            <a:endParaRPr lang="en-US" altLang="ja-JP" sz="783" dirty="0">
              <a:solidFill>
                <a:prstClr val="white">
                  <a:lumMod val="75000"/>
                </a:prstClr>
              </a:solidFill>
              <a:latin typeface="Meiryo UI"/>
              <a:ea typeface="Meiryo UI"/>
            </a:endParaRPr>
          </a:p>
        </p:txBody>
      </p:sp>
      <p:graphicFrame>
        <p:nvGraphicFramePr>
          <p:cNvPr id="69" name="表 68">
            <a:extLst>
              <a:ext uri="{FF2B5EF4-FFF2-40B4-BE49-F238E27FC236}">
                <a16:creationId xmlns:a16="http://schemas.microsoft.com/office/drawing/2014/main" id="{2B7018AE-C4BC-267B-9366-F16797DE4381}"/>
              </a:ext>
            </a:extLst>
          </p:cNvPr>
          <p:cNvGraphicFramePr>
            <a:graphicFrameLocks noGrp="1"/>
          </p:cNvGraphicFramePr>
          <p:nvPr/>
        </p:nvGraphicFramePr>
        <p:xfrm>
          <a:off x="2867953" y="4434184"/>
          <a:ext cx="6703158" cy="1219826"/>
        </p:xfrm>
        <a:graphic>
          <a:graphicData uri="http://schemas.openxmlformats.org/drawingml/2006/table">
            <a:tbl>
              <a:tblPr>
                <a:tableStyleId>{69CF1AB2-1976-4502-BF36-3FF5EA218861}</a:tableStyleId>
              </a:tblPr>
              <a:tblGrid>
                <a:gridCol w="669446">
                  <a:extLst>
                    <a:ext uri="{9D8B030D-6E8A-4147-A177-3AD203B41FA5}">
                      <a16:colId xmlns:a16="http://schemas.microsoft.com/office/drawing/2014/main" val="741602752"/>
                    </a:ext>
                  </a:extLst>
                </a:gridCol>
                <a:gridCol w="669446">
                  <a:extLst>
                    <a:ext uri="{9D8B030D-6E8A-4147-A177-3AD203B41FA5}">
                      <a16:colId xmlns:a16="http://schemas.microsoft.com/office/drawing/2014/main" val="3389704294"/>
                    </a:ext>
                  </a:extLst>
                </a:gridCol>
                <a:gridCol w="669446">
                  <a:extLst>
                    <a:ext uri="{9D8B030D-6E8A-4147-A177-3AD203B41FA5}">
                      <a16:colId xmlns:a16="http://schemas.microsoft.com/office/drawing/2014/main" val="4204551638"/>
                    </a:ext>
                  </a:extLst>
                </a:gridCol>
                <a:gridCol w="669446">
                  <a:extLst>
                    <a:ext uri="{9D8B030D-6E8A-4147-A177-3AD203B41FA5}">
                      <a16:colId xmlns:a16="http://schemas.microsoft.com/office/drawing/2014/main" val="3304725556"/>
                    </a:ext>
                  </a:extLst>
                </a:gridCol>
                <a:gridCol w="607678">
                  <a:extLst>
                    <a:ext uri="{9D8B030D-6E8A-4147-A177-3AD203B41FA5}">
                      <a16:colId xmlns:a16="http://schemas.microsoft.com/office/drawing/2014/main" val="3252824643"/>
                    </a:ext>
                  </a:extLst>
                </a:gridCol>
                <a:gridCol w="3417696">
                  <a:extLst>
                    <a:ext uri="{9D8B030D-6E8A-4147-A177-3AD203B41FA5}">
                      <a16:colId xmlns:a16="http://schemas.microsoft.com/office/drawing/2014/main" val="1736356865"/>
                    </a:ext>
                  </a:extLst>
                </a:gridCol>
              </a:tblGrid>
              <a:tr h="184822">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b="0" i="0" u="none" strike="noStrike" dirty="0">
                          <a:effectLst/>
                          <a:latin typeface="+mn-ea"/>
                          <a:ea typeface="+mn-ea"/>
                        </a:rPr>
                        <a:t>比叡山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u="none" strike="noStrike" dirty="0">
                          <a:effectLst/>
                          <a:latin typeface="+mn-ea"/>
                          <a:ea typeface="+mn-ea"/>
                        </a:rPr>
                        <a:t>通年</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4">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84822">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zh-CN" altLang="en-US" sz="900" u="none" strike="noStrike" dirty="0">
                          <a:effectLst/>
                          <a:latin typeface="+mn-ea"/>
                          <a:ea typeface="+mn-ea"/>
                        </a:rPr>
                        <a:t>小学</a:t>
                      </a:r>
                      <a:r>
                        <a:rPr lang="ja-JP" altLang="en-US" sz="900" u="none" strike="noStrike" dirty="0">
                          <a:effectLst/>
                          <a:latin typeface="+mn-ea"/>
                          <a:ea typeface="+mn-ea"/>
                        </a:rPr>
                        <a:t>生・中学生・</a:t>
                      </a:r>
                      <a:r>
                        <a:rPr lang="zh-CN" altLang="en-US" sz="900" u="none" strike="noStrike" dirty="0">
                          <a:effectLst/>
                          <a:latin typeface="+mn-ea"/>
                          <a:ea typeface="+mn-ea"/>
                        </a:rPr>
                        <a:t>高校生</a:t>
                      </a:r>
                      <a:endParaRPr lang="zh-CN"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84822">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b="0" i="0" u="none" strike="noStrike" dirty="0">
                          <a:effectLst/>
                          <a:latin typeface="+mn-ea"/>
                          <a:ea typeface="+mn-ea"/>
                        </a:rPr>
                        <a:t>5</a:t>
                      </a:r>
                      <a:r>
                        <a:rPr lang="ja-JP" altLang="en-US" sz="9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u="none" strike="noStrike" dirty="0">
                          <a:effectLst/>
                          <a:latin typeface="+mn-ea"/>
                          <a:ea typeface="+mn-ea"/>
                        </a:rPr>
                        <a:t>30</a:t>
                      </a:r>
                      <a:r>
                        <a:rPr lang="ja-JP" altLang="en-US" sz="900" u="none" strike="noStrike" dirty="0">
                          <a:effectLst/>
                          <a:latin typeface="+mn-ea"/>
                          <a:ea typeface="+mn-ea"/>
                        </a:rPr>
                        <a:t>～</a:t>
                      </a:r>
                      <a:r>
                        <a:rPr lang="en-US" altLang="ja-JP" sz="900" u="none" strike="noStrike" dirty="0">
                          <a:effectLst/>
                          <a:latin typeface="+mn-ea"/>
                          <a:ea typeface="+mn-ea"/>
                        </a:rPr>
                        <a:t>300</a:t>
                      </a:r>
                      <a:r>
                        <a:rPr lang="ja-JP" altLang="en-US" sz="900" u="none" strike="noStrike" dirty="0">
                          <a:effectLst/>
                          <a:latin typeface="+mn-ea"/>
                          <a:ea typeface="+mn-ea"/>
                        </a:rPr>
                        <a:t>人</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665360">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ja-JP" altLang="en-US" sz="800" u="none" strike="noStrike" dirty="0">
                          <a:effectLst/>
                          <a:latin typeface="+mn-ea"/>
                          <a:ea typeface="+mn-ea"/>
                        </a:rPr>
                        <a:t>動きやすい服装（体操服など）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運動靴・帽子・手袋（軍手など）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・飲み物・雨合羽・</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タオル・着替え（雨で濡れた場合に使用）</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bl>
          </a:graphicData>
        </a:graphic>
      </p:graphicFrame>
      <p:sp>
        <p:nvSpPr>
          <p:cNvPr id="71" name="コンテンツ プレースホルダー 8">
            <a:extLst>
              <a:ext uri="{FF2B5EF4-FFF2-40B4-BE49-F238E27FC236}">
                <a16:creationId xmlns:a16="http://schemas.microsoft.com/office/drawing/2014/main" id="{3E020214-D7E7-7436-132D-83ABF28E1F08}"/>
              </a:ext>
            </a:extLst>
          </p:cNvPr>
          <p:cNvSpPr txBox="1">
            <a:spLocks/>
          </p:cNvSpPr>
          <p:nvPr/>
        </p:nvSpPr>
        <p:spPr>
          <a:xfrm>
            <a:off x="6130462" y="4477588"/>
            <a:ext cx="2923031"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28491" indent="-528491" defTabSz="895327">
              <a:lnSpc>
                <a:spcPct val="120000"/>
              </a:lnSpc>
              <a:spcBef>
                <a:spcPts val="196"/>
              </a:spcBef>
              <a:tabLst>
                <a:tab pos="351291" algn="r"/>
                <a:tab pos="530046" algn="l"/>
              </a:tabLst>
              <a:defRPr/>
            </a:pPr>
            <a:r>
              <a:rPr kumimoji="0" lang="en-US" altLang="ja-JP" sz="783" dirty="0">
                <a:solidFill>
                  <a:prstClr val="black"/>
                </a:solidFill>
                <a:latin typeface="Meiryo UI"/>
                <a:ea typeface="Meiryo UI"/>
              </a:rPr>
              <a:t>	9:30	</a:t>
            </a:r>
            <a:r>
              <a:rPr kumimoji="0" lang="ja-JP" altLang="en-US" sz="783" dirty="0">
                <a:solidFill>
                  <a:prstClr val="black"/>
                </a:solidFill>
                <a:latin typeface="Meiryo UI"/>
                <a:ea typeface="Meiryo UI"/>
              </a:rPr>
              <a:t>大宮川観光駐車場集合／出発準備</a:t>
            </a:r>
            <a:br>
              <a:rPr kumimoji="0" lang="en-US" altLang="ja-JP" sz="783" dirty="0">
                <a:solidFill>
                  <a:prstClr val="black"/>
                </a:solidFill>
                <a:latin typeface="Meiryo UI"/>
                <a:ea typeface="Meiryo UI"/>
              </a:rPr>
            </a:br>
            <a:r>
              <a:rPr kumimoji="0" lang="ja-JP" altLang="en-US" sz="783" dirty="0">
                <a:solidFill>
                  <a:prstClr val="black"/>
                </a:solidFill>
                <a:latin typeface="Meiryo UI"/>
                <a:ea typeface="Meiryo UI"/>
              </a:rPr>
              <a:t>（安全指導・準備体操・トイレ）</a:t>
            </a:r>
          </a:p>
          <a:p>
            <a:pPr marL="528491" indent="-528491" defTabSz="895327">
              <a:lnSpc>
                <a:spcPct val="120000"/>
              </a:lnSpc>
              <a:spcBef>
                <a:spcPts val="196"/>
              </a:spcBef>
              <a:tabLst>
                <a:tab pos="351291" algn="r"/>
                <a:tab pos="530046" algn="l"/>
              </a:tabLst>
              <a:defRPr/>
            </a:pPr>
            <a:r>
              <a:rPr kumimoji="0" lang="en-US" altLang="ja-JP" sz="783" dirty="0">
                <a:solidFill>
                  <a:prstClr val="black"/>
                </a:solidFill>
                <a:latin typeface="Meiryo UI"/>
                <a:ea typeface="Meiryo UI"/>
              </a:rPr>
              <a:t>	10:00	</a:t>
            </a:r>
            <a:r>
              <a:rPr kumimoji="0" lang="ja-JP" altLang="en-US" sz="783" dirty="0">
                <a:solidFill>
                  <a:prstClr val="black"/>
                </a:solidFill>
                <a:latin typeface="Meiryo UI"/>
                <a:ea typeface="Meiryo UI"/>
              </a:rPr>
              <a:t>出発／坂本の石積みなどを抜けて比叡山トレッキング</a:t>
            </a:r>
          </a:p>
          <a:p>
            <a:pPr marL="528491" indent="-528491" defTabSz="895327">
              <a:lnSpc>
                <a:spcPct val="120000"/>
              </a:lnSpc>
              <a:spcBef>
                <a:spcPts val="196"/>
              </a:spcBef>
              <a:tabLst>
                <a:tab pos="351291" algn="r"/>
                <a:tab pos="530046" algn="l"/>
              </a:tabLst>
              <a:defRPr/>
            </a:pPr>
            <a:r>
              <a:rPr kumimoji="0" lang="en-US" altLang="ja-JP" sz="783" dirty="0">
                <a:solidFill>
                  <a:prstClr val="black"/>
                </a:solidFill>
                <a:latin typeface="Meiryo UI"/>
                <a:ea typeface="Meiryo UI"/>
              </a:rPr>
              <a:t>	12:00	</a:t>
            </a:r>
            <a:r>
              <a:rPr kumimoji="0" lang="ja-JP" altLang="en-US" sz="783" dirty="0">
                <a:solidFill>
                  <a:prstClr val="black"/>
                </a:solidFill>
                <a:latin typeface="Meiryo UI"/>
                <a:ea typeface="Meiryo UI"/>
              </a:rPr>
              <a:t>延暦寺会館到着（昼休憩・トイレ休憩）</a:t>
            </a:r>
          </a:p>
          <a:p>
            <a:pPr marL="528491" indent="-528491" defTabSz="895327">
              <a:lnSpc>
                <a:spcPct val="120000"/>
              </a:lnSpc>
              <a:spcBef>
                <a:spcPts val="196"/>
              </a:spcBef>
              <a:tabLst>
                <a:tab pos="351291" algn="r"/>
                <a:tab pos="530046" algn="l"/>
              </a:tabLst>
              <a:defRPr/>
            </a:pPr>
            <a:r>
              <a:rPr kumimoji="0" lang="en-US" altLang="ja-JP" sz="783" dirty="0">
                <a:solidFill>
                  <a:prstClr val="black"/>
                </a:solidFill>
                <a:latin typeface="Meiryo UI"/>
                <a:ea typeface="Meiryo UI"/>
              </a:rPr>
              <a:t>	13:00	</a:t>
            </a:r>
            <a:r>
              <a:rPr kumimoji="0" lang="ja-JP" altLang="en-US" sz="783" dirty="0">
                <a:solidFill>
                  <a:prstClr val="black"/>
                </a:solidFill>
                <a:latin typeface="Meiryo UI"/>
                <a:ea typeface="Meiryo UI"/>
              </a:rPr>
              <a:t>出発／比叡山延暦寺拝観</a:t>
            </a:r>
            <a:br>
              <a:rPr kumimoji="0" lang="en-US" altLang="ja-JP" sz="783" dirty="0">
                <a:solidFill>
                  <a:prstClr val="black"/>
                </a:solidFill>
                <a:latin typeface="Meiryo UI"/>
                <a:ea typeface="Meiryo UI"/>
              </a:rPr>
            </a:br>
            <a:r>
              <a:rPr kumimoji="0" lang="ja-JP" altLang="en-US" sz="783" dirty="0">
                <a:solidFill>
                  <a:prstClr val="black"/>
                </a:solidFill>
                <a:latin typeface="Meiryo UI"/>
                <a:ea typeface="Meiryo UI"/>
              </a:rPr>
              <a:t>（根本中堂および東塔エリア～西塔エリア）</a:t>
            </a:r>
          </a:p>
          <a:p>
            <a:pPr marL="528491" indent="-528491" defTabSz="895327">
              <a:lnSpc>
                <a:spcPct val="120000"/>
              </a:lnSpc>
              <a:spcBef>
                <a:spcPts val="196"/>
              </a:spcBef>
              <a:tabLst>
                <a:tab pos="351291" algn="r"/>
                <a:tab pos="530046" algn="l"/>
              </a:tabLst>
              <a:defRPr/>
            </a:pPr>
            <a:r>
              <a:rPr kumimoji="0" lang="en-US" altLang="ja-JP" sz="783" dirty="0">
                <a:solidFill>
                  <a:prstClr val="black"/>
                </a:solidFill>
                <a:latin typeface="Meiryo UI"/>
                <a:ea typeface="Meiryo UI"/>
              </a:rPr>
              <a:t>	14:30	</a:t>
            </a:r>
            <a:r>
              <a:rPr kumimoji="0" lang="ja-JP" altLang="en-US" sz="783" dirty="0">
                <a:solidFill>
                  <a:prstClr val="black"/>
                </a:solidFill>
                <a:latin typeface="Meiryo UI"/>
                <a:ea typeface="Meiryo UI"/>
              </a:rPr>
              <a:t>比叡山峰通レストランにて解散（トイレ有）</a:t>
            </a:r>
          </a:p>
        </p:txBody>
      </p:sp>
      <p:sp>
        <p:nvSpPr>
          <p:cNvPr id="72" name="テキスト ボックス 71">
            <a:extLst>
              <a:ext uri="{FF2B5EF4-FFF2-40B4-BE49-F238E27FC236}">
                <a16:creationId xmlns:a16="http://schemas.microsoft.com/office/drawing/2014/main" id="{C8078A4D-E72E-3923-36D6-E8DD10A3C28A}"/>
              </a:ext>
            </a:extLst>
          </p:cNvPr>
          <p:cNvSpPr txBox="1"/>
          <p:nvPr/>
        </p:nvSpPr>
        <p:spPr>
          <a:xfrm>
            <a:off x="2559832" y="5744505"/>
            <a:ext cx="3767712" cy="526491"/>
          </a:xfrm>
          <a:prstGeom prst="rect">
            <a:avLst/>
          </a:prstGeom>
          <a:noFill/>
        </p:spPr>
        <p:txBody>
          <a:bodyPr wrap="square">
            <a:spAutoFit/>
          </a:bodyPr>
          <a:lstStyle/>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足場の悪い道を歩行できない児童生徒はトレッキングに参加できません。</a:t>
            </a:r>
          </a:p>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トレッキング参加が難しい児童生徒は、バス（ドライブウェイを利用）ゴール地点へ移動が可能です。</a:t>
            </a:r>
            <a:endParaRPr lang="en-US" altLang="ja-JP" sz="783" dirty="0">
              <a:solidFill>
                <a:prstClr val="black"/>
              </a:solidFill>
              <a:latin typeface="Meiryo UI"/>
              <a:ea typeface="Meiryo UI"/>
            </a:endParaRPr>
          </a:p>
        </p:txBody>
      </p:sp>
      <p:sp>
        <p:nvSpPr>
          <p:cNvPr id="75" name="テキスト ボックス 74">
            <a:extLst>
              <a:ext uri="{FF2B5EF4-FFF2-40B4-BE49-F238E27FC236}">
                <a16:creationId xmlns:a16="http://schemas.microsoft.com/office/drawing/2014/main" id="{FBA47D32-1EA5-098E-D330-FE62126EEF51}"/>
              </a:ext>
            </a:extLst>
          </p:cNvPr>
          <p:cNvSpPr txBox="1"/>
          <p:nvPr/>
        </p:nvSpPr>
        <p:spPr>
          <a:xfrm>
            <a:off x="6301963" y="5744505"/>
            <a:ext cx="3767712" cy="375872"/>
          </a:xfrm>
          <a:prstGeom prst="rect">
            <a:avLst/>
          </a:prstGeom>
          <a:noFill/>
        </p:spPr>
        <p:txBody>
          <a:bodyPr wrap="square">
            <a:spAutoFit/>
          </a:bodyPr>
          <a:lstStyle/>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雨天荒天時の中止は、前日</a:t>
            </a:r>
            <a:r>
              <a:rPr lang="en-US" altLang="ja-JP" sz="783" dirty="0">
                <a:solidFill>
                  <a:prstClr val="black"/>
                </a:solidFill>
                <a:latin typeface="Meiryo UI"/>
                <a:ea typeface="Meiryo UI"/>
              </a:rPr>
              <a:t>12:00</a:t>
            </a:r>
            <a:r>
              <a:rPr lang="ja-JP" altLang="en-US" sz="783" dirty="0">
                <a:solidFill>
                  <a:prstClr val="black"/>
                </a:solidFill>
                <a:latin typeface="Meiryo UI"/>
                <a:ea typeface="Meiryo UI"/>
              </a:rPr>
              <a:t>段階での気象予報により判断いたします。</a:t>
            </a:r>
          </a:p>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体験場所までの移動は貸切バスをおすすめします</a:t>
            </a:r>
          </a:p>
        </p:txBody>
      </p:sp>
      <p:sp>
        <p:nvSpPr>
          <p:cNvPr id="90" name="コンテンツ プレースホルダー 8">
            <a:extLst>
              <a:ext uri="{FF2B5EF4-FFF2-40B4-BE49-F238E27FC236}">
                <a16:creationId xmlns:a16="http://schemas.microsoft.com/office/drawing/2014/main" id="{311E544A-15D7-1922-B992-86B8AD2DE77D}"/>
              </a:ext>
            </a:extLst>
          </p:cNvPr>
          <p:cNvSpPr txBox="1">
            <a:spLocks/>
          </p:cNvSpPr>
          <p:nvPr/>
        </p:nvSpPr>
        <p:spPr>
          <a:xfrm>
            <a:off x="325980" y="5606040"/>
            <a:ext cx="9240461" cy="678382"/>
          </a:xfrm>
          <a:prstGeom prst="rect">
            <a:avLst/>
          </a:prstGeom>
        </p:spPr>
        <p:txBody>
          <a:bodyPr vert="horz" lIns="89533" tIns="44767" rIns="89533" bIns="44767" numCol="3" spcCol="72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約</a:t>
            </a:r>
            <a:r>
              <a:rPr lang="en-US" altLang="ja-JP" sz="783" dirty="0">
                <a:solidFill>
                  <a:prstClr val="black"/>
                </a:solidFill>
                <a:latin typeface="Meiryo UI"/>
                <a:ea typeface="Meiryo UI"/>
              </a:rPr>
              <a:t>5</a:t>
            </a:r>
            <a:r>
              <a:rPr lang="ja-JP" altLang="en-US" sz="783" dirty="0">
                <a:solidFill>
                  <a:prstClr val="black"/>
                </a:solidFill>
                <a:latin typeface="Meiryo UI"/>
                <a:ea typeface="Meiryo UI"/>
              </a:rPr>
              <a:t>時間　トレッキングは約</a:t>
            </a:r>
            <a:r>
              <a:rPr lang="en-US" altLang="ja-JP" sz="783" dirty="0">
                <a:solidFill>
                  <a:prstClr val="black"/>
                </a:solidFill>
                <a:latin typeface="Meiryo UI"/>
                <a:ea typeface="Meiryo UI"/>
              </a:rPr>
              <a:t>3.5</a:t>
            </a:r>
            <a:r>
              <a:rPr lang="ja-JP" altLang="en-US" sz="783" dirty="0">
                <a:solidFill>
                  <a:prstClr val="black"/>
                </a:solidFill>
                <a:latin typeface="Meiryo UI"/>
                <a:ea typeface="Meiryo UI"/>
              </a:rPr>
              <a:t>時間（約</a:t>
            </a:r>
            <a:r>
              <a:rPr lang="en-US" altLang="ja-JP" sz="783" dirty="0">
                <a:solidFill>
                  <a:prstClr val="black"/>
                </a:solidFill>
                <a:latin typeface="Meiryo UI"/>
                <a:ea typeface="Meiryo UI"/>
              </a:rPr>
              <a:t>6Km</a:t>
            </a:r>
            <a:r>
              <a:rPr lang="ja-JP" altLang="en-US" sz="783" dirty="0">
                <a:solidFill>
                  <a:prstClr val="black"/>
                </a:solidFill>
                <a:latin typeface="Meiryo UI"/>
                <a:ea typeface="Meiryo UI"/>
              </a:rPr>
              <a:t>）</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比叡山延暦寺巡拝料が別途必要です。</a:t>
            </a:r>
          </a:p>
        </p:txBody>
      </p:sp>
      <p:cxnSp>
        <p:nvCxnSpPr>
          <p:cNvPr id="91" name="直線コネクタ 90">
            <a:extLst>
              <a:ext uri="{FF2B5EF4-FFF2-40B4-BE49-F238E27FC236}">
                <a16:creationId xmlns:a16="http://schemas.microsoft.com/office/drawing/2014/main" id="{A676034C-E0EC-BBA8-FB60-BB7D189119A0}"/>
              </a:ext>
            </a:extLst>
          </p:cNvPr>
          <p:cNvCxnSpPr>
            <a:cxnSpLocks/>
          </p:cNvCxnSpPr>
          <p:nvPr/>
        </p:nvCxnSpPr>
        <p:spPr>
          <a:xfrm>
            <a:off x="688863" y="5742662"/>
            <a:ext cx="8891157"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pic>
        <p:nvPicPr>
          <p:cNvPr id="5" name="図 4">
            <a:extLst>
              <a:ext uri="{FF2B5EF4-FFF2-40B4-BE49-F238E27FC236}">
                <a16:creationId xmlns:a16="http://schemas.microsoft.com/office/drawing/2014/main" id="{C1859C72-9AD0-83C1-8164-EA3E6B7DDFA4}"/>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l="4565" r="19966"/>
          <a:stretch/>
        </p:blipFill>
        <p:spPr>
          <a:xfrm>
            <a:off x="8576004" y="4988090"/>
            <a:ext cx="936491" cy="624560"/>
          </a:xfrm>
          <a:prstGeom prst="rect">
            <a:avLst/>
          </a:prstGeom>
        </p:spPr>
      </p:pic>
    </p:spTree>
    <p:extLst>
      <p:ext uri="{BB962C8B-B14F-4D97-AF65-F5344CB8AC3E}">
        <p14:creationId xmlns:p14="http://schemas.microsoft.com/office/powerpoint/2010/main" val="2959035596"/>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541</Words>
  <Application>Microsoft Office PowerPoint</Application>
  <PresentationFormat>A4 210 x 297 mm</PresentationFormat>
  <Paragraphs>64</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びわ湖大津教育プログラム：16</dc:title>
  <dc:creator>tb164</dc:creator>
  <cp:lastModifiedBy>tb164</cp:lastModifiedBy>
  <cp:revision>1</cp:revision>
  <dcterms:created xsi:type="dcterms:W3CDTF">2025-04-03T06:26:54Z</dcterms:created>
  <dcterms:modified xsi:type="dcterms:W3CDTF">2025-04-03T06:27:30Z</dcterms:modified>
</cp:coreProperties>
</file>