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6" r:id="rId1"/>
  </p:sldMasterIdLst>
  <p:notesMasterIdLst>
    <p:notesMasterId r:id="rId3"/>
  </p:notesMasterIdLst>
  <p:sldIdLst>
    <p:sldId id="265" r:id="rId2"/>
  </p:sldIdLst>
  <p:sldSz cx="9906000" cy="6858000" type="A4"/>
  <p:notesSz cx="6807200" cy="9939338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メイリオ" panose="020B0604030504040204" pitchFamily="50" charset="-128"/>
      <p:regular r:id="rId8"/>
      <p:bold r:id="rId9"/>
      <p:italic r:id="rId10"/>
      <p:boldItalic r:id="rId11"/>
    </p:embeddedFont>
    <p:embeddedFont>
      <p:font typeface="Meiryo UI" panose="020B0604030504040204" pitchFamily="50" charset="-128"/>
      <p:regular r:id="rId12"/>
      <p:bold r:id="rId13"/>
      <p:italic r:id="rId14"/>
      <p:boldItalic r:id="rId15"/>
    </p:embeddedFont>
  </p:embeddedFontLst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8">
          <p15:clr>
            <a:srgbClr val="A4A3A4"/>
          </p15:clr>
        </p15:guide>
        <p15:guide id="2" pos="392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E1FFFF"/>
    <a:srgbClr val="CC0000"/>
    <a:srgbClr val="990033"/>
    <a:srgbClr val="0066FF"/>
    <a:srgbClr val="FFCC00"/>
    <a:srgbClr val="993366"/>
    <a:srgbClr val="CC9900"/>
    <a:srgbClr val="FF6600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4" autoAdjust="0"/>
    <p:restoredTop sz="94660" autoAdjust="0"/>
  </p:normalViewPr>
  <p:slideViewPr>
    <p:cSldViewPr showGuides="1">
      <p:cViewPr>
        <p:scale>
          <a:sx n="66" d="100"/>
          <a:sy n="66" d="100"/>
        </p:scale>
        <p:origin x="880" y="-104"/>
      </p:cViewPr>
      <p:guideLst>
        <p:guide orient="horz" pos="798"/>
        <p:guide pos="39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99" d="100"/>
          <a:sy n="99" d="100"/>
        </p:scale>
        <p:origin x="-2580" y="-84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119" tIns="45559" rIns="91119" bIns="4555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51163" cy="496888"/>
          </a:xfrm>
          <a:prstGeom prst="rect">
            <a:avLst/>
          </a:prstGeom>
        </p:spPr>
        <p:txBody>
          <a:bodyPr vert="horz" lIns="91119" tIns="45559" rIns="91119" bIns="4555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FEE9E81-9DA7-4A1C-8EC4-73C064E99D76}" type="datetimeFigureOut">
              <a:rPr lang="ja-JP" altLang="en-US"/>
              <a:pPr>
                <a:defRPr/>
              </a:pPr>
              <a:t>2023/4/4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8480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19" tIns="45559" rIns="91119" bIns="45559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9450" y="4721226"/>
            <a:ext cx="5448300" cy="4473575"/>
          </a:xfrm>
          <a:prstGeom prst="rect">
            <a:avLst/>
          </a:prstGeom>
        </p:spPr>
        <p:txBody>
          <a:bodyPr vert="horz" lIns="91119" tIns="45559" rIns="91119" bIns="45559" rtlCol="0">
            <a:normAutofit/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  <a:endParaRPr lang="ja-JP" altLang="en-US" noProof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5300"/>
          </a:xfrm>
          <a:prstGeom prst="rect">
            <a:avLst/>
          </a:prstGeom>
        </p:spPr>
        <p:txBody>
          <a:bodyPr vert="horz" lIns="91119" tIns="45559" rIns="91119" bIns="4555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450" y="9442450"/>
            <a:ext cx="2951163" cy="495300"/>
          </a:xfrm>
          <a:prstGeom prst="rect">
            <a:avLst/>
          </a:prstGeom>
        </p:spPr>
        <p:txBody>
          <a:bodyPr vert="horz" wrap="square" lIns="91119" tIns="45559" rIns="91119" bIns="4555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8E9394A-40F9-471B-BE77-B8F2F152E66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038401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E9394A-40F9-471B-BE77-B8F2F152E667}" type="slidenum">
              <a:rPr lang="ja-JP" altLang="en-US" smtClean="0"/>
              <a:pPr>
                <a:defRPr/>
              </a:pPr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93529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526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635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4710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3704160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48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002" y="1124861"/>
            <a:ext cx="8915400" cy="45266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78C7AA85-43BB-40D6-ADC5-50E1A293BB2F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557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64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black"/>
                </a:solidFill>
              </a:rPr>
              <a:pPr/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555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black"/>
                </a:solidFill>
              </a:rPr>
              <a:pPr/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684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529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453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16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593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2023/4/4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67596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6081" y="275167"/>
            <a:ext cx="8915400" cy="489857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507001" y="1124858"/>
            <a:ext cx="4382040" cy="45266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38800" y="1124858"/>
            <a:ext cx="4383600" cy="45266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 eaLnBrk="1" hangingPunct="1">
              <a:defRPr/>
            </a:pPr>
            <a:endParaRPr lang="en-US" altLang="ja-JP" sz="1843">
              <a:solidFill>
                <a:prstClr val="black">
                  <a:tint val="75000"/>
                </a:prstClr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 eaLnBrk="1" hangingPunct="1">
              <a:defRPr/>
            </a:pPr>
            <a:endParaRPr lang="en-US" altLang="ja-JP" sz="1843">
              <a:solidFill>
                <a:prstClr val="black">
                  <a:tint val="75000"/>
                </a:prstClr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77E12-3EE9-4ED0-A659-D913754B21AB}" type="slidenum">
              <a:rPr lang="en-US" altLang="ja-JP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9561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53811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8" name="正方形/長方形 7"/>
          <p:cNvSpPr/>
          <p:nvPr userDrawn="1"/>
        </p:nvSpPr>
        <p:spPr>
          <a:xfrm>
            <a:off x="0" y="6688183"/>
            <a:ext cx="9906000" cy="189093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endParaRPr lang="en-US" altLang="ja-JP" sz="800" dirty="0" smtClean="0">
              <a:solidFill>
                <a:prstClr val="white"/>
              </a:solidFill>
              <a:cs typeface="Meiryo UI" panose="020B0604030504040204" pitchFamily="50" charset="-128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3758" y="29622"/>
            <a:ext cx="8543925" cy="4708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cxnSp>
        <p:nvCxnSpPr>
          <p:cNvPr id="12" name="直線コネクタ 11"/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/>
          <p:cNvSpPr/>
          <p:nvPr userDrawn="1"/>
        </p:nvSpPr>
        <p:spPr>
          <a:xfrm>
            <a:off x="4304928" y="6669360"/>
            <a:ext cx="181171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0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（公社）びわ湖大津観光協会</a:t>
            </a:r>
            <a:endParaRPr lang="ja-JP" altLang="en-US" sz="1000" dirty="0">
              <a:solidFill>
                <a:schemeClr val="bg1"/>
              </a:solidFill>
            </a:endParaRPr>
          </a:p>
        </p:txBody>
      </p:sp>
      <p:pic>
        <p:nvPicPr>
          <p:cNvPr id="11" name="図 10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DCACEC6B-4C5C-40FC-9F7A-99B73906733B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7456" y="6711239"/>
            <a:ext cx="621792" cy="14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27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60" r:id="rId3"/>
    <p:sldLayoutId id="2147483661" r:id="rId4"/>
    <p:sldLayoutId id="2147483663" r:id="rId5"/>
    <p:sldLayoutId id="2147483665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04528" y="63457"/>
            <a:ext cx="4176464" cy="470803"/>
          </a:xfrm>
        </p:spPr>
        <p:txBody>
          <a:bodyPr>
            <a:normAutofit/>
          </a:bodyPr>
          <a:lstStyle/>
          <a:p>
            <a:r>
              <a:rPr lang="ja-JP" altLang="en-US" sz="2000" dirty="0" smtClean="0">
                <a:latin typeface="+mn-ea"/>
                <a:ea typeface="+mn-ea"/>
              </a:rPr>
              <a:t> </a:t>
            </a:r>
            <a:r>
              <a:rPr lang="ja-JP" altLang="en-US" sz="2000" b="0" dirty="0" smtClean="0">
                <a:latin typeface="+mn-ea"/>
                <a:ea typeface="+mn-ea"/>
              </a:rPr>
              <a:t>道</a:t>
            </a:r>
            <a:r>
              <a:rPr lang="ja-JP" altLang="en-US" sz="2000" b="0" dirty="0">
                <a:latin typeface="+mn-ea"/>
                <a:ea typeface="+mn-ea"/>
              </a:rPr>
              <a:t>の駅・びわ湖大橋米プラザレストラン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3209466" y="3635101"/>
            <a:ext cx="1963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2020</a:t>
            </a:r>
            <a:r>
              <a:rPr lang="zh-TW" altLang="en-US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zh-TW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lang="zh-TW" altLang="en-US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月開業</a:t>
            </a:r>
            <a:endParaRPr lang="ja-JP" altLang="en-US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258" y="72595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endParaRPr kumimoji="1" lang="en-US" altLang="ja-JP" sz="800" b="1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lang="ja-JP" altLang="en-US" sz="800" b="1" dirty="0" smtClean="0">
                <a:solidFill>
                  <a:schemeClr val="bg1"/>
                </a:solidFill>
                <a:latin typeface="+mn-ea"/>
                <a:ea typeface="+mn-ea"/>
              </a:rPr>
              <a:t>食事</a:t>
            </a:r>
            <a:r>
              <a:rPr kumimoji="1" lang="ja-JP" altLang="en-US" sz="800" b="1" dirty="0" smtClean="0">
                <a:solidFill>
                  <a:schemeClr val="bg1"/>
                </a:solidFill>
                <a:latin typeface="+mn-ea"/>
                <a:ea typeface="+mn-ea"/>
              </a:rPr>
              <a:t>施設</a:t>
            </a:r>
            <a:endParaRPr lang="en-US" altLang="ja-JP" sz="800" b="1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endParaRPr kumimoji="1" lang="ja-JP" altLang="en-US" sz="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810943" y="699685"/>
            <a:ext cx="218040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 smtClean="0">
                <a:latin typeface="+mj-ea"/>
                <a:ea typeface="+mj-ea"/>
              </a:rPr>
              <a:t>【</a:t>
            </a:r>
            <a:r>
              <a:rPr kumimoji="1" lang="ja-JP" altLang="en-US" sz="1050" dirty="0" smtClean="0">
                <a:latin typeface="+mj-ea"/>
                <a:ea typeface="+mj-ea"/>
              </a:rPr>
              <a:t>住所</a:t>
            </a:r>
            <a:r>
              <a:rPr kumimoji="1" lang="en-US" altLang="ja-JP" sz="1050" dirty="0" smtClean="0">
                <a:latin typeface="+mj-ea"/>
                <a:ea typeface="+mj-ea"/>
              </a:rPr>
              <a:t>】</a:t>
            </a:r>
            <a:r>
              <a:rPr lang="ja-JP" altLang="en-US" sz="1050" dirty="0">
                <a:latin typeface="+mj-ea"/>
                <a:ea typeface="+mj-ea"/>
              </a:rPr>
              <a:t>大津市今堅田三丁目</a:t>
            </a:r>
            <a:r>
              <a:rPr lang="ja-JP" altLang="en-US" sz="1050" dirty="0" smtClean="0">
                <a:latin typeface="+mj-ea"/>
                <a:ea typeface="+mj-ea"/>
              </a:rPr>
              <a:t>１ー１</a:t>
            </a:r>
            <a:endParaRPr lang="en-US" altLang="ja-JP" sz="1050" dirty="0" smtClean="0">
              <a:latin typeface="+mj-ea"/>
              <a:ea typeface="+mj-ea"/>
            </a:endParaRPr>
          </a:p>
          <a:p>
            <a:r>
              <a:rPr lang="ja-JP" altLang="en-US" sz="1050" dirty="0">
                <a:latin typeface="+mj-ea"/>
                <a:ea typeface="+mj-ea"/>
              </a:rPr>
              <a:t>　</a:t>
            </a:r>
            <a:r>
              <a:rPr lang="ja-JP" altLang="en-US" sz="1050" dirty="0" smtClean="0">
                <a:latin typeface="+mj-ea"/>
                <a:ea typeface="+mj-ea"/>
              </a:rPr>
              <a:t>　　　　</a:t>
            </a:r>
            <a:r>
              <a:rPr lang="en-US" altLang="ja-JP" sz="1050" dirty="0" smtClean="0">
                <a:latin typeface="+mj-ea"/>
                <a:ea typeface="+mj-ea"/>
              </a:rPr>
              <a:t>(</a:t>
            </a:r>
            <a:r>
              <a:rPr lang="ja-JP" altLang="en-US" sz="1050" dirty="0">
                <a:latin typeface="+mj-ea"/>
                <a:ea typeface="+mj-ea"/>
              </a:rPr>
              <a:t>琵琶湖大橋西詰</a:t>
            </a:r>
            <a:r>
              <a:rPr lang="en-US" altLang="ja-JP" sz="1050" dirty="0" smtClean="0">
                <a:latin typeface="+mj-ea"/>
                <a:ea typeface="+mj-ea"/>
              </a:rPr>
              <a:t>)</a:t>
            </a:r>
          </a:p>
          <a:p>
            <a:endParaRPr kumimoji="1" lang="en-US" altLang="ja-JP" sz="1050" dirty="0" smtClean="0">
              <a:latin typeface="+mj-ea"/>
              <a:ea typeface="+mj-ea"/>
            </a:endParaRPr>
          </a:p>
          <a:p>
            <a:r>
              <a:rPr kumimoji="1" lang="en-US" altLang="ja-JP" sz="1050" dirty="0" smtClean="0">
                <a:latin typeface="+mj-ea"/>
                <a:ea typeface="+mj-ea"/>
              </a:rPr>
              <a:t>【</a:t>
            </a:r>
            <a:r>
              <a:rPr lang="en-US" altLang="ja-JP" sz="1050" dirty="0">
                <a:latin typeface="+mj-ea"/>
                <a:ea typeface="+mj-ea"/>
              </a:rPr>
              <a:t>TEL】077-572-0510</a:t>
            </a:r>
            <a:r>
              <a:rPr kumimoji="1" lang="ja-JP" altLang="en-US" sz="1050" dirty="0" smtClean="0">
                <a:latin typeface="+mj-ea"/>
                <a:ea typeface="+mj-ea"/>
              </a:rPr>
              <a:t>　　</a:t>
            </a:r>
            <a:endParaRPr kumimoji="1" lang="en-US" altLang="ja-JP" sz="1050" dirty="0" smtClean="0">
              <a:latin typeface="+mj-ea"/>
              <a:ea typeface="+mj-ea"/>
            </a:endParaRPr>
          </a:p>
          <a:p>
            <a:endParaRPr lang="en-US" altLang="ja-JP" sz="1050" dirty="0">
              <a:latin typeface="+mj-ea"/>
              <a:ea typeface="+mj-ea"/>
            </a:endParaRPr>
          </a:p>
          <a:p>
            <a:r>
              <a:rPr kumimoji="1" lang="en-US" altLang="ja-JP" sz="1050" dirty="0" smtClean="0">
                <a:latin typeface="+mj-ea"/>
                <a:ea typeface="+mj-ea"/>
              </a:rPr>
              <a:t>【FAX】077-572-0512</a:t>
            </a:r>
          </a:p>
          <a:p>
            <a:endParaRPr lang="en-US" altLang="ja-JP" sz="1050" dirty="0" smtClean="0">
              <a:latin typeface="+mj-ea"/>
              <a:ea typeface="+mj-ea"/>
            </a:endParaRPr>
          </a:p>
          <a:p>
            <a:r>
              <a:rPr lang="en-US" altLang="ja-JP" sz="1050" dirty="0" smtClean="0">
                <a:latin typeface="+mj-ea"/>
                <a:ea typeface="+mj-ea"/>
              </a:rPr>
              <a:t>【</a:t>
            </a:r>
            <a:r>
              <a:rPr lang="en-US" altLang="ja-JP" sz="1050" dirty="0" err="1" smtClean="0">
                <a:latin typeface="+mj-ea"/>
                <a:ea typeface="+mj-ea"/>
              </a:rPr>
              <a:t>URL】</a:t>
            </a:r>
            <a:r>
              <a:rPr lang="en-US" altLang="ja-JP" sz="1050" u="sng" dirty="0" err="1" smtClean="0">
                <a:latin typeface="+mj-ea"/>
                <a:ea typeface="+mj-ea"/>
              </a:rPr>
              <a:t>https</a:t>
            </a:r>
            <a:r>
              <a:rPr lang="en-US" altLang="ja-JP" sz="1050" u="sng" dirty="0">
                <a:latin typeface="+mj-ea"/>
                <a:ea typeface="+mj-ea"/>
              </a:rPr>
              <a:t>://kome-plaza.jp/</a:t>
            </a:r>
            <a:endParaRPr kumimoji="1" lang="ja-JP" altLang="en-US" sz="1050" dirty="0">
              <a:latin typeface="+mj-ea"/>
              <a:ea typeface="+mj-ea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4"/>
          <a:stretch/>
        </p:blipFill>
        <p:spPr>
          <a:xfrm>
            <a:off x="4934612" y="2738563"/>
            <a:ext cx="2142967" cy="1948789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5601072" y="3501008"/>
            <a:ext cx="133081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 dirty="0" smtClean="0">
                <a:solidFill>
                  <a:srgbClr val="0070C0"/>
                </a:solidFill>
              </a:rPr>
              <a:t>★　</a:t>
            </a:r>
            <a:r>
              <a:rPr lang="ja-JP" altLang="en-US" sz="500" dirty="0">
                <a:solidFill>
                  <a:srgbClr val="0070C0"/>
                </a:solidFill>
              </a:rPr>
              <a:t>道の駅・びわ湖大橋米プラザレストラン</a:t>
            </a:r>
            <a:endParaRPr kumimoji="1" lang="ja-JP" altLang="en-US" sz="500" dirty="0">
              <a:solidFill>
                <a:srgbClr val="0070C0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850" y="692098"/>
            <a:ext cx="4440762" cy="2943003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475" y="4906572"/>
            <a:ext cx="4134495" cy="1649152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728" y="4849627"/>
            <a:ext cx="2559023" cy="1694608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849" y="692099"/>
            <a:ext cx="1082388" cy="587582"/>
          </a:xfrm>
          <a:prstGeom prst="rect">
            <a:avLst/>
          </a:prstGeom>
        </p:spPr>
      </p:pic>
      <p:pic>
        <p:nvPicPr>
          <p:cNvPr id="33" name="Picture 5" descr="幕の内 矢橋の帰帆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346" y="2794810"/>
            <a:ext cx="2122526" cy="1169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6" descr="幕の内瀬田の夕照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651" y="4533721"/>
            <a:ext cx="2095994" cy="1355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4346" y="1014337"/>
            <a:ext cx="2212002" cy="1189444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7282542" y="2203781"/>
            <a:ext cx="2606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00" b="1" dirty="0">
                <a:latin typeface="+mn-ea"/>
                <a:ea typeface="+mn-ea"/>
              </a:rPr>
              <a:t>幕の内　堅田の落雁</a:t>
            </a:r>
          </a:p>
          <a:p>
            <a:r>
              <a:rPr lang="en-US" altLang="ja-JP" sz="1000" dirty="0">
                <a:latin typeface="+mn-ea"/>
                <a:ea typeface="+mn-ea"/>
              </a:rPr>
              <a:t>2,400</a:t>
            </a:r>
            <a:r>
              <a:rPr lang="ja-JP" altLang="en-US" sz="1000" dirty="0">
                <a:latin typeface="+mn-ea"/>
                <a:ea typeface="+mn-ea"/>
              </a:rPr>
              <a:t>円（税込</a:t>
            </a:r>
            <a:r>
              <a:rPr lang="ja-JP" altLang="en-US" sz="1000" dirty="0" smtClean="0">
                <a:latin typeface="+mn-ea"/>
                <a:ea typeface="+mn-ea"/>
              </a:rPr>
              <a:t>）　鴨鍋がセットになっています</a:t>
            </a:r>
            <a:endParaRPr kumimoji="1" lang="ja-JP" altLang="en-US" sz="1000" dirty="0">
              <a:latin typeface="+mn-ea"/>
              <a:ea typeface="+mn-ea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7335318" y="3964490"/>
            <a:ext cx="26068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00" b="1" dirty="0">
                <a:latin typeface="+mn-ea"/>
                <a:ea typeface="+mn-ea"/>
              </a:rPr>
              <a:t>幕の内　矢橋の帰帆</a:t>
            </a:r>
          </a:p>
          <a:p>
            <a:r>
              <a:rPr lang="en-US" altLang="ja-JP" sz="1000" dirty="0">
                <a:latin typeface="+mn-ea"/>
                <a:ea typeface="+mn-ea"/>
              </a:rPr>
              <a:t>1,800</a:t>
            </a:r>
            <a:r>
              <a:rPr lang="ja-JP" altLang="en-US" sz="1000" dirty="0">
                <a:latin typeface="+mn-ea"/>
                <a:ea typeface="+mn-ea"/>
              </a:rPr>
              <a:t>円（税込</a:t>
            </a:r>
            <a:r>
              <a:rPr lang="ja-JP" altLang="en-US" sz="1000" dirty="0" smtClean="0">
                <a:latin typeface="+mn-ea"/>
                <a:ea typeface="+mn-ea"/>
              </a:rPr>
              <a:t>）釜飯がセットになっています。</a:t>
            </a:r>
            <a:endParaRPr lang="ja-JP" altLang="en-US" sz="1000" dirty="0">
              <a:latin typeface="+mn-ea"/>
              <a:ea typeface="+mn-ea"/>
            </a:endParaRPr>
          </a:p>
          <a:p>
            <a:endParaRPr kumimoji="1" lang="ja-JP" altLang="en-US" sz="1000" dirty="0">
              <a:latin typeface="+mn-ea"/>
              <a:ea typeface="+mn-ea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7342303" y="5882283"/>
            <a:ext cx="4953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sz="1000" b="1" dirty="0">
                <a:solidFill>
                  <a:srgbClr val="333333"/>
                </a:solidFill>
                <a:latin typeface="+mn-ea"/>
                <a:ea typeface="+mn-ea"/>
              </a:rPr>
              <a:t>幕の内　瀬田の夕照</a:t>
            </a:r>
          </a:p>
          <a:p>
            <a:r>
              <a:rPr lang="en-US" altLang="ja-JP" sz="1000" dirty="0">
                <a:solidFill>
                  <a:srgbClr val="333333"/>
                </a:solidFill>
                <a:latin typeface="+mn-ea"/>
                <a:ea typeface="+mn-ea"/>
              </a:rPr>
              <a:t>1,500</a:t>
            </a:r>
            <a:r>
              <a:rPr lang="ja-JP" altLang="en-US" sz="1000" dirty="0">
                <a:solidFill>
                  <a:srgbClr val="333333"/>
                </a:solidFill>
                <a:latin typeface="+mn-ea"/>
                <a:ea typeface="+mn-ea"/>
              </a:rPr>
              <a:t>円（税込</a:t>
            </a:r>
            <a:r>
              <a:rPr lang="ja-JP" altLang="en-US" sz="1000" dirty="0" smtClean="0">
                <a:solidFill>
                  <a:srgbClr val="333333"/>
                </a:solidFill>
                <a:latin typeface="+mn-ea"/>
                <a:ea typeface="+mn-ea"/>
              </a:rPr>
              <a:t>）幕ノ内</a:t>
            </a:r>
            <a:r>
              <a:rPr lang="ja-JP" altLang="en-US" sz="1000" dirty="0">
                <a:solidFill>
                  <a:srgbClr val="333333"/>
                </a:solidFill>
                <a:latin typeface="+mn-ea"/>
                <a:ea typeface="+mn-ea"/>
              </a:rPr>
              <a:t>・小うどん・ご飯</a:t>
            </a:r>
            <a:endParaRPr lang="ja-JP" altLang="en-US" sz="1000" b="0" i="0" dirty="0">
              <a:solidFill>
                <a:srgbClr val="333333"/>
              </a:solidFill>
              <a:effectLst/>
              <a:latin typeface="+mn-ea"/>
              <a:ea typeface="+mn-ea"/>
            </a:endParaRPr>
          </a:p>
        </p:txBody>
      </p:sp>
      <p:sp>
        <p:nvSpPr>
          <p:cNvPr id="16" name="角丸四角形 15"/>
          <p:cNvSpPr/>
          <p:nvPr/>
        </p:nvSpPr>
        <p:spPr>
          <a:xfrm>
            <a:off x="7334346" y="744047"/>
            <a:ext cx="1054834" cy="191878"/>
          </a:xfrm>
          <a:prstGeom prst="roundRect">
            <a:avLst>
              <a:gd name="adj" fmla="val 400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/>
              <a:t>団体メニュー</a:t>
            </a:r>
            <a:endParaRPr kumimoji="1" lang="ja-JP" altLang="en-US" sz="1200" dirty="0"/>
          </a:p>
        </p:txBody>
      </p:sp>
      <p:graphicFrame>
        <p:nvGraphicFramePr>
          <p:cNvPr id="19" name="表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844768"/>
              </p:ext>
            </p:extLst>
          </p:nvPr>
        </p:nvGraphicFramePr>
        <p:xfrm>
          <a:off x="173105" y="3747911"/>
          <a:ext cx="4441508" cy="9993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5884">
                  <a:extLst>
                    <a:ext uri="{9D8B030D-6E8A-4147-A177-3AD203B41FA5}">
                      <a16:colId xmlns:a16="http://schemas.microsoft.com/office/drawing/2014/main" val="667524188"/>
                    </a:ext>
                  </a:extLst>
                </a:gridCol>
                <a:gridCol w="2855624">
                  <a:extLst>
                    <a:ext uri="{9D8B030D-6E8A-4147-A177-3AD203B41FA5}">
                      <a16:colId xmlns:a16="http://schemas.microsoft.com/office/drawing/2014/main" val="1089827581"/>
                    </a:ext>
                  </a:extLst>
                </a:gridCol>
              </a:tblGrid>
              <a:tr h="287251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 smtClean="0"/>
                        <a:t>施設概要</a:t>
                      </a:r>
                      <a:endParaRPr kumimoji="1" lang="ja-JP" altLang="en-US" sz="1000" b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9000" marR="39000" marT="0" marB="0" anchor="ctr"/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129607"/>
                  </a:ext>
                </a:extLst>
              </a:tr>
              <a:tr h="19604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 smtClean="0">
                          <a:latin typeface="+mn-ea"/>
                          <a:ea typeface="+mn-ea"/>
                        </a:rPr>
                        <a:t>食事会場 合計収容人数</a:t>
                      </a:r>
                      <a:endParaRPr kumimoji="1" lang="ja-JP" altLang="en-US" sz="105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約</a:t>
                      </a:r>
                      <a:r>
                        <a:rPr kumimoji="1" lang="en-US" altLang="ja-JP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100</a:t>
                      </a:r>
                      <a:r>
                        <a:rPr kumimoji="1" lang="ja-JP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名</a:t>
                      </a:r>
                      <a:endParaRPr kumimoji="1" lang="en-US" altLang="ja-JP" sz="105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480443895"/>
                  </a:ext>
                </a:extLst>
              </a:tr>
              <a:tr h="1960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おすすめのポイント</a:t>
                      </a:r>
                      <a:endParaRPr kumimoji="1" lang="ja-JP" altLang="en-US" sz="1050" b="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道の駅が併設されており、</a:t>
                      </a:r>
                      <a:endParaRPr kumimoji="1" lang="en-US" altLang="ja-JP" sz="105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滋賀県のお土産を購入可能です。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545912508"/>
                  </a:ext>
                </a:extLst>
              </a:tr>
              <a:tr h="19604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付近の見学・体験施設</a:t>
                      </a:r>
                      <a:endParaRPr kumimoji="1" lang="ja-JP" altLang="en-US" sz="105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50" b="0" dirty="0" smtClean="0">
                          <a:latin typeface="+mn-ea"/>
                          <a:ea typeface="+mn-ea"/>
                          <a:cs typeface="メイリオ" pitchFamily="50" charset="-128"/>
                        </a:rPr>
                        <a:t>オーパル、琵琶湖バレイ、比叡山</a:t>
                      </a:r>
                      <a:endParaRPr kumimoji="1" lang="ja-JP" altLang="en-US" sz="1050" b="0" dirty="0"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678257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58572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4060</TotalTime>
  <Words>161</Words>
  <Application>Microsoft Office PowerPoint</Application>
  <PresentationFormat>A4 210 x 297 mm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Calibri</vt:lpstr>
      <vt:lpstr>メイリオ</vt:lpstr>
      <vt:lpstr>Meiryo UI</vt:lpstr>
      <vt:lpstr>Arial</vt:lpstr>
      <vt:lpstr>1_Office テーマ</vt:lpstr>
      <vt:lpstr> 道の駅・びわ湖大橋米プラザレストラン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永田 誠</dc:creator>
  <cp:lastModifiedBy>knt</cp:lastModifiedBy>
  <cp:revision>333</cp:revision>
  <cp:lastPrinted>2023-03-27T04:25:33Z</cp:lastPrinted>
  <dcterms:created xsi:type="dcterms:W3CDTF">2007-11-20T00:15:05Z</dcterms:created>
  <dcterms:modified xsi:type="dcterms:W3CDTF">2023-04-04T08:19:24Z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0008006c280000000000010250300207b74006b004c800</vt:lpwstr>
  </property>
</Properties>
</file>