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61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EE4E9F-2EFE-4996-9147-0EB5C5640BA1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5AC7C-0B1B-4D46-B580-24408ECBE2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9670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048A12-C682-DFBA-B4AB-202F7FFC9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A2AC503-D5C5-00DE-C905-106C3E1298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7038" y="800100"/>
            <a:ext cx="5761037" cy="3989388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3E5F3B7-8E27-648D-2951-9AC7F27E09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7159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4DB5D7-9EE1-4EE8-378B-A51BB3913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73EEAD-5FF6-8FD5-2099-3B0200706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350"/>
            </a:lvl1pPr>
            <a:lvl2pPr marL="447663" indent="0" algn="ctr">
              <a:buNone/>
              <a:defRPr sz="1959"/>
            </a:lvl2pPr>
            <a:lvl3pPr marL="895327" indent="0" algn="ctr">
              <a:buNone/>
              <a:defRPr sz="1763"/>
            </a:lvl3pPr>
            <a:lvl4pPr marL="1342990" indent="0" algn="ctr">
              <a:buNone/>
              <a:defRPr sz="1567"/>
            </a:lvl4pPr>
            <a:lvl5pPr marL="1790653" indent="0" algn="ctr">
              <a:buNone/>
              <a:defRPr sz="1567"/>
            </a:lvl5pPr>
            <a:lvl6pPr marL="2238316" indent="0" algn="ctr">
              <a:buNone/>
              <a:defRPr sz="1567"/>
            </a:lvl6pPr>
            <a:lvl7pPr marL="2685980" indent="0" algn="ctr">
              <a:buNone/>
              <a:defRPr sz="1567"/>
            </a:lvl7pPr>
            <a:lvl8pPr marL="3133643" indent="0" algn="ctr">
              <a:buNone/>
              <a:defRPr sz="1567"/>
            </a:lvl8pPr>
            <a:lvl9pPr marL="3581306" indent="0" algn="ctr">
              <a:buNone/>
              <a:defRPr sz="1567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E31D-C1C7-429D-5E0D-B8B73174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40" y="6356353"/>
            <a:ext cx="4193112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20A71D18-CCEC-4E5B-94D0-2B0D72A69628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D6313-750C-62E3-527C-81A91115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5" y="6356353"/>
            <a:ext cx="334327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4F505F-6697-D846-D5B1-8557C2E9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4715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2" y="0"/>
            <a:ext cx="6810375" cy="6858000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54CD92-E70C-8A7B-E64F-5DDC5B91B5C0}"/>
              </a:ext>
            </a:extLst>
          </p:cNvPr>
          <p:cNvSpPr/>
          <p:nvPr userDrawn="1"/>
        </p:nvSpPr>
        <p:spPr>
          <a:xfrm>
            <a:off x="0" y="0"/>
            <a:ext cx="3281363" cy="6858000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E06592-898F-A3F5-71CE-5E0C9022FA90}"/>
              </a:ext>
            </a:extLst>
          </p:cNvPr>
          <p:cNvSpPr/>
          <p:nvPr userDrawn="1"/>
        </p:nvSpPr>
        <p:spPr>
          <a:xfrm>
            <a:off x="57000" y="45000"/>
            <a:ext cx="9792000" cy="676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938258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804947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860606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2107303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84263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 t="4980" b="1996"/>
          <a:stretch/>
        </p:blipFill>
        <p:spPr>
          <a:xfrm>
            <a:off x="4581524" y="0"/>
            <a:ext cx="5324476" cy="3429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1795464" y="3"/>
            <a:ext cx="4436203" cy="4467225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490450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357139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412798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1659495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72995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3"/>
            <a:ext cx="9217024" cy="954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82A4C4-81B5-55F3-880C-FFB08355EEC0}"/>
              </a:ext>
            </a:extLst>
          </p:cNvPr>
          <p:cNvSpPr/>
          <p:nvPr userDrawn="1"/>
        </p:nvSpPr>
        <p:spPr>
          <a:xfrm>
            <a:off x="0" y="2638428"/>
            <a:ext cx="9906000" cy="391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2907555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chemeClr val="accent4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5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FCB4ABC5-DFDF-7701-B261-D015F5E2AF24}"/>
              </a:ext>
            </a:extLst>
          </p:cNvPr>
          <p:cNvSpPr/>
          <p:nvPr userDrawn="1"/>
        </p:nvSpPr>
        <p:spPr>
          <a:xfrm>
            <a:off x="0" y="619166"/>
            <a:ext cx="8219255" cy="401318"/>
          </a:xfrm>
          <a:custGeom>
            <a:avLst/>
            <a:gdLst>
              <a:gd name="connsiteX0" fmla="*/ 0 w 8219255"/>
              <a:gd name="connsiteY0" fmla="*/ 0 h 401318"/>
              <a:gd name="connsiteX1" fmla="*/ 1106015 w 8219255"/>
              <a:gd name="connsiteY1" fmla="*/ 0 h 401318"/>
              <a:gd name="connsiteX2" fmla="*/ 7113240 w 8219255"/>
              <a:gd name="connsiteY2" fmla="*/ 0 h 401318"/>
              <a:gd name="connsiteX3" fmla="*/ 8219255 w 8219255"/>
              <a:gd name="connsiteY3" fmla="*/ 0 h 401318"/>
              <a:gd name="connsiteX4" fmla="*/ 7951945 w 8219255"/>
              <a:gd name="connsiteY4" fmla="*/ 401318 h 401318"/>
              <a:gd name="connsiteX5" fmla="*/ 6845930 w 8219255"/>
              <a:gd name="connsiteY5" fmla="*/ 401318 h 401318"/>
              <a:gd name="connsiteX6" fmla="*/ 1106015 w 8219255"/>
              <a:gd name="connsiteY6" fmla="*/ 401318 h 401318"/>
              <a:gd name="connsiteX7" fmla="*/ 0 w 8219255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19255" h="401318">
                <a:moveTo>
                  <a:pt x="0" y="0"/>
                </a:moveTo>
                <a:lnTo>
                  <a:pt x="1106015" y="0"/>
                </a:lnTo>
                <a:lnTo>
                  <a:pt x="7113240" y="0"/>
                </a:lnTo>
                <a:lnTo>
                  <a:pt x="8219255" y="0"/>
                </a:lnTo>
                <a:lnTo>
                  <a:pt x="7951945" y="401318"/>
                </a:lnTo>
                <a:lnTo>
                  <a:pt x="6845930" y="401318"/>
                </a:lnTo>
                <a:lnTo>
                  <a:pt x="1106015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205931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1551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22DA80-5498-837E-229D-07504407DAB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52EE3076-7F43-DAD1-793E-CFF64B5536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53001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17" name="テキスト プレースホルダー 13">
            <a:extLst>
              <a:ext uri="{FF2B5EF4-FFF2-40B4-BE49-F238E27FC236}">
                <a16:creationId xmlns:a16="http://schemas.microsoft.com/office/drawing/2014/main" id="{8426D69E-F5A4-41D3-9C98-3593328E17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80528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  <p:sp>
        <p:nvSpPr>
          <p:cNvPr id="18" name="テキスト プレースホルダー 13">
            <a:extLst>
              <a:ext uri="{FF2B5EF4-FFF2-40B4-BE49-F238E27FC236}">
                <a16:creationId xmlns:a16="http://schemas.microsoft.com/office/drawing/2014/main" id="{88DE078B-3F10-CA17-32DB-371881110B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7015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</p:spTree>
    <p:extLst>
      <p:ext uri="{BB962C8B-B14F-4D97-AF65-F5344CB8AC3E}">
        <p14:creationId xmlns:p14="http://schemas.microsoft.com/office/powerpoint/2010/main" val="3731106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815547"/>
            <a:ext cx="9906000" cy="604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91262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58115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9767A700-138B-A673-3B20-9FEB275FDA6E}"/>
              </a:ext>
            </a:extLst>
          </p:cNvPr>
          <p:cNvSpPr/>
          <p:nvPr userDrawn="1"/>
        </p:nvSpPr>
        <p:spPr>
          <a:xfrm>
            <a:off x="2" y="619166"/>
            <a:ext cx="8227193" cy="401318"/>
          </a:xfrm>
          <a:custGeom>
            <a:avLst/>
            <a:gdLst>
              <a:gd name="connsiteX0" fmla="*/ 0 w 8227193"/>
              <a:gd name="connsiteY0" fmla="*/ 0 h 401318"/>
              <a:gd name="connsiteX1" fmla="*/ 1113953 w 8227193"/>
              <a:gd name="connsiteY1" fmla="*/ 0 h 401318"/>
              <a:gd name="connsiteX2" fmla="*/ 7113240 w 8227193"/>
              <a:gd name="connsiteY2" fmla="*/ 0 h 401318"/>
              <a:gd name="connsiteX3" fmla="*/ 8227193 w 8227193"/>
              <a:gd name="connsiteY3" fmla="*/ 0 h 401318"/>
              <a:gd name="connsiteX4" fmla="*/ 7959883 w 8227193"/>
              <a:gd name="connsiteY4" fmla="*/ 401318 h 401318"/>
              <a:gd name="connsiteX5" fmla="*/ 6845930 w 8227193"/>
              <a:gd name="connsiteY5" fmla="*/ 401318 h 401318"/>
              <a:gd name="connsiteX6" fmla="*/ 1113953 w 8227193"/>
              <a:gd name="connsiteY6" fmla="*/ 401318 h 401318"/>
              <a:gd name="connsiteX7" fmla="*/ 0 w 8227193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7193" h="401318">
                <a:moveTo>
                  <a:pt x="0" y="0"/>
                </a:moveTo>
                <a:lnTo>
                  <a:pt x="1113953" y="0"/>
                </a:lnTo>
                <a:lnTo>
                  <a:pt x="7113240" y="0"/>
                </a:lnTo>
                <a:lnTo>
                  <a:pt x="8227193" y="0"/>
                </a:lnTo>
                <a:lnTo>
                  <a:pt x="7959883" y="401318"/>
                </a:lnTo>
                <a:lnTo>
                  <a:pt x="6845930" y="401318"/>
                </a:lnTo>
                <a:lnTo>
                  <a:pt x="1113953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2614162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869" y="44626"/>
            <a:ext cx="6805576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D97568E-06F6-A4CA-C4F6-B9C38E79D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828" y="122419"/>
            <a:ext cx="2144043" cy="3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675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2213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EFCA8A-084B-A868-CD86-C469A497B0B8}"/>
              </a:ext>
            </a:extLst>
          </p:cNvPr>
          <p:cNvSpPr txBox="1"/>
          <p:nvPr userDrawn="1"/>
        </p:nvSpPr>
        <p:spPr>
          <a:xfrm>
            <a:off x="574087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EA68E-BC4B-B092-3B6E-D912D066F3AE}"/>
              </a:ext>
            </a:extLst>
          </p:cNvPr>
          <p:cNvSpPr txBox="1"/>
          <p:nvPr userDrawn="1"/>
        </p:nvSpPr>
        <p:spPr>
          <a:xfrm>
            <a:off x="3631205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A86A59-37C5-9EF0-9BF1-650755A39D91}"/>
              </a:ext>
            </a:extLst>
          </p:cNvPr>
          <p:cNvSpPr txBox="1"/>
          <p:nvPr userDrawn="1"/>
        </p:nvSpPr>
        <p:spPr>
          <a:xfrm>
            <a:off x="6676926" y="2112297"/>
            <a:ext cx="2964329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0E9F7F-2DE7-8CAD-75BF-DDE8B0F82150}"/>
              </a:ext>
            </a:extLst>
          </p:cNvPr>
          <p:cNvSpPr txBox="1"/>
          <p:nvPr userDrawn="1"/>
        </p:nvSpPr>
        <p:spPr>
          <a:xfrm>
            <a:off x="3489661" y="5156953"/>
            <a:ext cx="2144231" cy="12003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角丸四角形 29">
            <a:extLst>
              <a:ext uri="{FF2B5EF4-FFF2-40B4-BE49-F238E27FC236}">
                <a16:creationId xmlns:a16="http://schemas.microsoft.com/office/drawing/2014/main" id="{67546A66-6E5F-86DB-D79E-6C0C70077643}"/>
              </a:ext>
            </a:extLst>
          </p:cNvPr>
          <p:cNvSpPr/>
          <p:nvPr userDrawn="1"/>
        </p:nvSpPr>
        <p:spPr bwMode="auto">
          <a:xfrm>
            <a:off x="576460" y="1748961"/>
            <a:ext cx="1087335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プログラム内容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ホームベース 16">
            <a:extLst>
              <a:ext uri="{FF2B5EF4-FFF2-40B4-BE49-F238E27FC236}">
                <a16:creationId xmlns:a16="http://schemas.microsoft.com/office/drawing/2014/main" id="{B53F9819-CAF3-08FF-311E-E124C36E8C3B}"/>
              </a:ext>
            </a:extLst>
          </p:cNvPr>
          <p:cNvSpPr/>
          <p:nvPr userDrawn="1"/>
        </p:nvSpPr>
        <p:spPr>
          <a:xfrm>
            <a:off x="574085" y="2011001"/>
            <a:ext cx="1059942" cy="190894"/>
          </a:xfrm>
          <a:prstGeom prst="homePlate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事前学習</a:t>
            </a:r>
          </a:p>
        </p:txBody>
      </p:sp>
      <p:sp>
        <p:nvSpPr>
          <p:cNvPr id="18" name="ホームベース 52">
            <a:extLst>
              <a:ext uri="{FF2B5EF4-FFF2-40B4-BE49-F238E27FC236}">
                <a16:creationId xmlns:a16="http://schemas.microsoft.com/office/drawing/2014/main" id="{65F906A7-6BC3-718A-2B32-BFA05FDCD5D3}"/>
              </a:ext>
            </a:extLst>
          </p:cNvPr>
          <p:cNvSpPr/>
          <p:nvPr userDrawn="1"/>
        </p:nvSpPr>
        <p:spPr>
          <a:xfrm>
            <a:off x="3631203" y="2011001"/>
            <a:ext cx="1059942" cy="190894"/>
          </a:xfrm>
          <a:prstGeom prst="homePlate">
            <a:avLst/>
          </a:prstGeom>
          <a:solidFill>
            <a:srgbClr val="4295D0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現地学習</a:t>
            </a:r>
          </a:p>
        </p:txBody>
      </p:sp>
      <p:sp>
        <p:nvSpPr>
          <p:cNvPr id="19" name="ホームベース 53">
            <a:extLst>
              <a:ext uri="{FF2B5EF4-FFF2-40B4-BE49-F238E27FC236}">
                <a16:creationId xmlns:a16="http://schemas.microsoft.com/office/drawing/2014/main" id="{9CBA4FEA-EE8C-0A2C-E5BC-73AF6CC4C5B3}"/>
              </a:ext>
            </a:extLst>
          </p:cNvPr>
          <p:cNvSpPr/>
          <p:nvPr userDrawn="1"/>
        </p:nvSpPr>
        <p:spPr>
          <a:xfrm>
            <a:off x="6676924" y="2017211"/>
            <a:ext cx="1059942" cy="190894"/>
          </a:xfrm>
          <a:prstGeom prst="homePlate">
            <a:avLst/>
          </a:prstGeom>
          <a:solidFill>
            <a:srgbClr val="0066CC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事後学習</a:t>
            </a:r>
          </a:p>
        </p:txBody>
      </p:sp>
      <p:sp>
        <p:nvSpPr>
          <p:cNvPr id="32" name="テキスト プレースホルダー 31">
            <a:extLst>
              <a:ext uri="{FF2B5EF4-FFF2-40B4-BE49-F238E27FC236}">
                <a16:creationId xmlns:a16="http://schemas.microsoft.com/office/drawing/2014/main" id="{D3BFE0D3-333A-E0B4-45D2-D8029DC412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74410" y="1205852"/>
            <a:ext cx="9066742" cy="4318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34" name="図プレースホルダー 33">
            <a:extLst>
              <a:ext uri="{FF2B5EF4-FFF2-40B4-BE49-F238E27FC236}">
                <a16:creationId xmlns:a16="http://schemas.microsoft.com/office/drawing/2014/main" id="{C30EF5D4-EA68-11FB-8EA9-0C478C9BDC83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67954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5" name="図プレースホルダー 33">
            <a:extLst>
              <a:ext uri="{FF2B5EF4-FFF2-40B4-BE49-F238E27FC236}">
                <a16:creationId xmlns:a16="http://schemas.microsoft.com/office/drawing/2014/main" id="{85BC0B56-FF55-E5A3-2903-6D0345ADB2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2852187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6" name="図プレースホルダー 33">
            <a:extLst>
              <a:ext uri="{FF2B5EF4-FFF2-40B4-BE49-F238E27FC236}">
                <a16:creationId xmlns:a16="http://schemas.microsoft.com/office/drawing/2014/main" id="{70D6EA59-682A-76B6-DB9D-44297705E24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136420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7" name="図プレースホルダー 33">
            <a:extLst>
              <a:ext uri="{FF2B5EF4-FFF2-40B4-BE49-F238E27FC236}">
                <a16:creationId xmlns:a16="http://schemas.microsoft.com/office/drawing/2014/main" id="{E516801E-95A9-3E2B-3605-1D0C82F36C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7420652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8" name="角丸四角形 29">
            <a:extLst>
              <a:ext uri="{FF2B5EF4-FFF2-40B4-BE49-F238E27FC236}">
                <a16:creationId xmlns:a16="http://schemas.microsoft.com/office/drawing/2014/main" id="{78D35074-0B57-F80C-EBC7-5BC5DBBC277F}"/>
              </a:ext>
            </a:extLst>
          </p:cNvPr>
          <p:cNvSpPr/>
          <p:nvPr userDrawn="1"/>
        </p:nvSpPr>
        <p:spPr bwMode="auto">
          <a:xfrm>
            <a:off x="3513575" y="4265456"/>
            <a:ext cx="659338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テキスト プレースホルダー 31">
            <a:extLst>
              <a:ext uri="{FF2B5EF4-FFF2-40B4-BE49-F238E27FC236}">
                <a16:creationId xmlns:a16="http://schemas.microsoft.com/office/drawing/2014/main" id="{D35BB13D-A84B-A00E-CB9E-A326A4CE8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5758" y="4255648"/>
            <a:ext cx="5505397" cy="829536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40996" indent="-140996">
              <a:lnSpc>
                <a:spcPct val="120000"/>
              </a:lnSpc>
              <a:spcBef>
                <a:spcPts val="0"/>
              </a:spcBef>
              <a:buClr>
                <a:srgbClr val="328CCC"/>
              </a:buClr>
              <a:buFont typeface="Wingdings" panose="05000000000000000000" pitchFamily="2" charset="2"/>
              <a:buChar char="l"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FE47C3C-67B6-34C8-46FE-7F9E63833662}"/>
              </a:ext>
            </a:extLst>
          </p:cNvPr>
          <p:cNvSpPr txBox="1"/>
          <p:nvPr userDrawn="1"/>
        </p:nvSpPr>
        <p:spPr>
          <a:xfrm>
            <a:off x="3489661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行程例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テキスト プレースホルダー 31">
            <a:extLst>
              <a:ext uri="{FF2B5EF4-FFF2-40B4-BE49-F238E27FC236}">
                <a16:creationId xmlns:a16="http://schemas.microsoft.com/office/drawing/2014/main" id="{38A2D869-9E61-120E-B426-4C5AC6C9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0121" y="5357422"/>
            <a:ext cx="2121536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3" name="テキスト プレースホルダー 31">
            <a:extLst>
              <a:ext uri="{FF2B5EF4-FFF2-40B4-BE49-F238E27FC236}">
                <a16:creationId xmlns:a16="http://schemas.microsoft.com/office/drawing/2014/main" id="{00612866-84B4-000B-6753-81B3D3D29C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5711" y="5357422"/>
            <a:ext cx="2988899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spcAft>
                <a:spcPts val="588"/>
              </a:spcAft>
              <a:buFont typeface="Wingdings" panose="05000000000000000000" pitchFamily="2" charset="2"/>
              <a:buChar char="l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5" name="図プレースホルダー 33">
            <a:extLst>
              <a:ext uri="{FF2B5EF4-FFF2-40B4-BE49-F238E27FC236}">
                <a16:creationId xmlns:a16="http://schemas.microsoft.com/office/drawing/2014/main" id="{91B5AF9A-F305-8344-7745-44A27AF1E1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48604" y="5627460"/>
            <a:ext cx="78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QR</a:t>
            </a:r>
            <a:endParaRPr kumimoji="1" lang="ja-JP" altLang="en-US" dirty="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270C9F10-379D-E68A-FB10-F34C1FEF1379}"/>
              </a:ext>
            </a:extLst>
          </p:cNvPr>
          <p:cNvSpPr txBox="1"/>
          <p:nvPr userDrawn="1"/>
        </p:nvSpPr>
        <p:spPr>
          <a:xfrm>
            <a:off x="5755710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備考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テキスト プレースホルダー 31">
            <a:extLst>
              <a:ext uri="{FF2B5EF4-FFF2-40B4-BE49-F238E27FC236}">
                <a16:creationId xmlns:a16="http://schemas.microsoft.com/office/drawing/2014/main" id="{26A17B7D-9AB9-DDF1-AA04-92B1CA512D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023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38" name="テキスト プレースホルダー 31">
            <a:extLst>
              <a:ext uri="{FF2B5EF4-FFF2-40B4-BE49-F238E27FC236}">
                <a16:creationId xmlns:a16="http://schemas.microsoft.com/office/drawing/2014/main" id="{44144C41-A633-7E2C-C1F5-A2F7F7607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3714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40" name="テキスト プレースホルダー 31">
            <a:extLst>
              <a:ext uri="{FF2B5EF4-FFF2-40B4-BE49-F238E27FC236}">
                <a16:creationId xmlns:a16="http://schemas.microsoft.com/office/drawing/2014/main" id="{D537A025-3B6D-D89E-270A-E435C4CFE3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832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4" name="タイトル プレースホルダー 1">
            <a:extLst>
              <a:ext uri="{FF2B5EF4-FFF2-40B4-BE49-F238E27FC236}">
                <a16:creationId xmlns:a16="http://schemas.microsoft.com/office/drawing/2014/main" id="{61AA7CEB-37B1-6458-05F5-4BD161E46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684" y="368744"/>
            <a:ext cx="2473754" cy="5355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sz="1567"/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  <a:br>
              <a:rPr lang="en-US" altLang="ja-JP" noProof="0" dirty="0"/>
            </a:b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449239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A713B8-140C-CE5D-C2C6-22356C25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タイトル プレースホルダー 3">
            <a:extLst>
              <a:ext uri="{FF2B5EF4-FFF2-40B4-BE49-F238E27FC236}">
                <a16:creationId xmlns:a16="http://schemas.microsoft.com/office/drawing/2014/main" id="{D08B66D2-71B3-5348-923C-81111C5D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63ED86-7F4C-B818-96F2-92D284BD0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3194984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5327" rtl="0" eaLnBrk="1" latinLnBrk="0" hangingPunct="1">
        <a:lnSpc>
          <a:spcPct val="90000"/>
        </a:lnSpc>
        <a:spcBef>
          <a:spcPct val="0"/>
        </a:spcBef>
        <a:buNone/>
        <a:defRPr kumimoji="1" sz="4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5pPr>
      <a:lvl6pPr marL="246214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909811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357475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80513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6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27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299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31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598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64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30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3997">
          <p15:clr>
            <a:srgbClr val="F26B43"/>
          </p15:clr>
        </p15:guide>
        <p15:guide id="4" pos="149">
          <p15:clr>
            <a:srgbClr val="F26B43"/>
          </p15:clr>
        </p15:guide>
        <p15:guide id="5" pos="60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sv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svg"/><Relationship Id="rId28" Type="http://schemas.openxmlformats.org/officeDocument/2006/relationships/image" Target="../media/image29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svg"/><Relationship Id="rId30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CE694-9BF9-CBA0-7737-2C3B9F859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9EBF3B0C-CF81-EF5A-C91F-38810BEB2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1567" dirty="0"/>
              <a:t>びわ湖大津教育プログラム：</a:t>
            </a:r>
            <a:r>
              <a:rPr lang="en-US" altLang="ja-JP" sz="1567" dirty="0"/>
              <a:t>10</a:t>
            </a:r>
            <a:endParaRPr lang="ja-JP" altLang="en-US" sz="1567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4E95EDC-3B3F-E17B-9A49-10691203C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チームビルドによる共生力など非認知能力を養う</a:t>
            </a:r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316177A9-B0C0-67CC-07F7-9FDD7E63850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40597" y="1574174"/>
            <a:ext cx="4193070" cy="844357"/>
          </a:xfrm>
        </p:spPr>
        <p:txBody>
          <a:bodyPr/>
          <a:lstStyle/>
          <a:p>
            <a:pPr>
              <a:lnSpc>
                <a:spcPct val="120000"/>
              </a:lnSpc>
              <a:tabLst>
                <a:tab pos="1313457" algn="l"/>
              </a:tabLst>
            </a:pPr>
            <a:r>
              <a:rPr lang="ja-JP" altLang="en-US" sz="1077" dirty="0"/>
              <a:t>びわ湖の自然のなか、ドラゴンボート等のチーム活動を通じて非認知能力を高めるプログラムです。</a:t>
            </a:r>
          </a:p>
          <a:p>
            <a:pPr>
              <a:lnSpc>
                <a:spcPct val="120000"/>
              </a:lnSpc>
              <a:tabLst>
                <a:tab pos="1313457" algn="l"/>
              </a:tabLst>
            </a:pPr>
            <a:r>
              <a:rPr lang="ja-JP" altLang="en-US" sz="1077" dirty="0"/>
              <a:t>ドラゴンボートでは「協力する力（団結力、高め合う力、思考力など）」を養うことを狙いとしています。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F3B73D7D-8025-1DBF-9661-956614125990}"/>
              </a:ext>
            </a:extLst>
          </p:cNvPr>
          <p:cNvGrpSpPr/>
          <p:nvPr/>
        </p:nvGrpSpPr>
        <p:grpSpPr>
          <a:xfrm>
            <a:off x="440595" y="1141301"/>
            <a:ext cx="1265221" cy="410075"/>
            <a:chOff x="771224" y="904272"/>
            <a:chExt cx="1292168" cy="418809"/>
          </a:xfrm>
        </p:grpSpPr>
        <p:sp>
          <p:nvSpPr>
            <p:cNvPr id="11" name="角丸四角形 23">
              <a:extLst>
                <a:ext uri="{FF2B5EF4-FFF2-40B4-BE49-F238E27FC236}">
                  <a16:creationId xmlns:a16="http://schemas.microsoft.com/office/drawing/2014/main" id="{C27E0270-D005-EFA2-B069-908A67A1C403}"/>
                </a:ext>
              </a:extLst>
            </p:cNvPr>
            <p:cNvSpPr/>
            <p:nvPr userDrawn="1"/>
          </p:nvSpPr>
          <p:spPr>
            <a:xfrm>
              <a:off x="771224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自 然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角丸四角形 27">
              <a:extLst>
                <a:ext uri="{FF2B5EF4-FFF2-40B4-BE49-F238E27FC236}">
                  <a16:creationId xmlns:a16="http://schemas.microsoft.com/office/drawing/2014/main" id="{BCD7FA7A-CB7B-1203-0475-9A03BAE0A8B5}"/>
                </a:ext>
              </a:extLst>
            </p:cNvPr>
            <p:cNvSpPr/>
            <p:nvPr userDrawn="1"/>
          </p:nvSpPr>
          <p:spPr>
            <a:xfrm>
              <a:off x="77122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歴 史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角丸四角形 49">
              <a:extLst>
                <a:ext uri="{FF2B5EF4-FFF2-40B4-BE49-F238E27FC236}">
                  <a16:creationId xmlns:a16="http://schemas.microsoft.com/office/drawing/2014/main" id="{BC64B573-9222-468A-A0DE-26C1046BAFA2}"/>
                </a:ext>
              </a:extLst>
            </p:cNvPr>
            <p:cNvSpPr/>
            <p:nvPr userDrawn="1"/>
          </p:nvSpPr>
          <p:spPr>
            <a:xfrm>
              <a:off x="165205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経 済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角丸四角形 24">
              <a:extLst>
                <a:ext uri="{FF2B5EF4-FFF2-40B4-BE49-F238E27FC236}">
                  <a16:creationId xmlns:a16="http://schemas.microsoft.com/office/drawing/2014/main" id="{53120C01-4217-81F0-9D00-95B427F958DF}"/>
                </a:ext>
              </a:extLst>
            </p:cNvPr>
            <p:cNvSpPr/>
            <p:nvPr/>
          </p:nvSpPr>
          <p:spPr>
            <a:xfrm>
              <a:off x="1211640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環 境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" name="角丸四角形 28">
              <a:extLst>
                <a:ext uri="{FF2B5EF4-FFF2-40B4-BE49-F238E27FC236}">
                  <a16:creationId xmlns:a16="http://schemas.microsoft.com/office/drawing/2014/main" id="{30E93656-7A35-DD1C-B1C3-F9FF96AE7CD1}"/>
                </a:ext>
              </a:extLst>
            </p:cNvPr>
            <p:cNvSpPr/>
            <p:nvPr/>
          </p:nvSpPr>
          <p:spPr>
            <a:xfrm>
              <a:off x="1652056" y="904272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産 業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角丸四角形 31">
              <a:extLst>
                <a:ext uri="{FF2B5EF4-FFF2-40B4-BE49-F238E27FC236}">
                  <a16:creationId xmlns:a16="http://schemas.microsoft.com/office/drawing/2014/main" id="{450729B5-CACA-AD12-5AF8-F1546EAECDD4}"/>
                </a:ext>
              </a:extLst>
            </p:cNvPr>
            <p:cNvSpPr/>
            <p:nvPr/>
          </p:nvSpPr>
          <p:spPr>
            <a:xfrm>
              <a:off x="1211640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文 化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B6FAD236-8640-2E38-E259-3772BD4D2E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8432" y="1085848"/>
            <a:ext cx="479436" cy="513682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4066C88-595D-199C-699A-DE5A426E91B1}"/>
              </a:ext>
            </a:extLst>
          </p:cNvPr>
          <p:cNvSpPr txBox="1"/>
          <p:nvPr/>
        </p:nvSpPr>
        <p:spPr>
          <a:xfrm>
            <a:off x="2392904" y="1141298"/>
            <a:ext cx="2769008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B4B7F98-45DA-BE6A-D423-641014B7BF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399" y="1149018"/>
            <a:ext cx="714517" cy="390430"/>
          </a:xfrm>
          <a:prstGeom prst="rect">
            <a:avLst/>
          </a:prstGeom>
          <a:noFill/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02FE69A-9C7B-E356-FD9D-3A7226338C7C}"/>
              </a:ext>
            </a:extLst>
          </p:cNvPr>
          <p:cNvSpPr txBox="1"/>
          <p:nvPr/>
        </p:nvSpPr>
        <p:spPr>
          <a:xfrm>
            <a:off x="5236774" y="1141298"/>
            <a:ext cx="4476402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1" name="図 20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2F9DD72D-A779-FCD8-E7E5-5FC75738035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727" y="1191387"/>
            <a:ext cx="960345" cy="293068"/>
          </a:xfrm>
          <a:prstGeom prst="rect">
            <a:avLst/>
          </a:prstGeom>
          <a:noFill/>
        </p:spPr>
      </p:pic>
      <p:pic>
        <p:nvPicPr>
          <p:cNvPr id="24" name="図 23" descr="ロゴ&#10;&#10;自動的に生成された説明">
            <a:extLst>
              <a:ext uri="{FF2B5EF4-FFF2-40B4-BE49-F238E27FC236}">
                <a16:creationId xmlns:a16="http://schemas.microsoft.com/office/drawing/2014/main" id="{C92D1455-B7E6-B3E0-C8AA-3FEB917A9B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1831" y="1203993"/>
            <a:ext cx="264369" cy="264369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A08226F8-3026-2EE9-B742-ECAF536959F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4407" y="1203993"/>
            <a:ext cx="264369" cy="264369"/>
          </a:xfrm>
          <a:prstGeom prst="rect">
            <a:avLst/>
          </a:prstGeom>
        </p:spPr>
      </p:pic>
      <p:pic>
        <p:nvPicPr>
          <p:cNvPr id="29" name="図 28" descr="文字の書かれた紙&#10;&#10;自動的に生成された説明">
            <a:extLst>
              <a:ext uri="{FF2B5EF4-FFF2-40B4-BE49-F238E27FC236}">
                <a16:creationId xmlns:a16="http://schemas.microsoft.com/office/drawing/2014/main" id="{03309506-C302-FBA8-4905-E7684BDB3BB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928" y="1198290"/>
            <a:ext cx="296093" cy="296093"/>
          </a:xfrm>
          <a:prstGeom prst="rect">
            <a:avLst/>
          </a:prstGeom>
        </p:spPr>
      </p:pic>
      <p:pic>
        <p:nvPicPr>
          <p:cNvPr id="30" name="図 29" descr="アイコン&#10;&#10;自動的に生成された説明">
            <a:extLst>
              <a:ext uri="{FF2B5EF4-FFF2-40B4-BE49-F238E27FC236}">
                <a16:creationId xmlns:a16="http://schemas.microsoft.com/office/drawing/2014/main" id="{E329D41A-B2D4-02E5-80FE-A7D663EB839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028" y="1198290"/>
            <a:ext cx="295468" cy="296093"/>
          </a:xfrm>
          <a:prstGeom prst="rect">
            <a:avLst/>
          </a:prstGeom>
        </p:spPr>
      </p:pic>
      <p:pic>
        <p:nvPicPr>
          <p:cNvPr id="31" name="図 30" descr="アイコン&#10;&#10;自動的に生成された説明">
            <a:extLst>
              <a:ext uri="{FF2B5EF4-FFF2-40B4-BE49-F238E27FC236}">
                <a16:creationId xmlns:a16="http://schemas.microsoft.com/office/drawing/2014/main" id="{19673A2F-B6A1-F00A-802A-582330CE307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8486" y="1198290"/>
            <a:ext cx="296093" cy="296093"/>
          </a:xfrm>
          <a:prstGeom prst="rect">
            <a:avLst/>
          </a:prstGeom>
        </p:spPr>
      </p:pic>
      <p:pic>
        <p:nvPicPr>
          <p:cNvPr id="32" name="図 31" descr="アイコン&#10;&#10;自動的に生成された説明">
            <a:extLst>
              <a:ext uri="{FF2B5EF4-FFF2-40B4-BE49-F238E27FC236}">
                <a16:creationId xmlns:a16="http://schemas.microsoft.com/office/drawing/2014/main" id="{8470BE5E-C2BA-19E3-16E0-71F346C23E6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573" y="1198290"/>
            <a:ext cx="296093" cy="296093"/>
          </a:xfrm>
          <a:prstGeom prst="rect">
            <a:avLst/>
          </a:prstGeom>
        </p:spPr>
      </p:pic>
      <p:pic>
        <p:nvPicPr>
          <p:cNvPr id="33" name="図 32" descr="ロゴ, アイコン&#10;&#10;自動的に生成された説明">
            <a:extLst>
              <a:ext uri="{FF2B5EF4-FFF2-40B4-BE49-F238E27FC236}">
                <a16:creationId xmlns:a16="http://schemas.microsoft.com/office/drawing/2014/main" id="{FC2E9E0A-CDCD-38BD-F4B3-93B49A2A904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2659" y="1198290"/>
            <a:ext cx="296093" cy="296093"/>
          </a:xfrm>
          <a:prstGeom prst="rect">
            <a:avLst/>
          </a:prstGeom>
        </p:spPr>
      </p:pic>
      <p:pic>
        <p:nvPicPr>
          <p:cNvPr id="34" name="図 33" descr="アイコン&#10;&#10;自動的に生成された説明">
            <a:extLst>
              <a:ext uri="{FF2B5EF4-FFF2-40B4-BE49-F238E27FC236}">
                <a16:creationId xmlns:a16="http://schemas.microsoft.com/office/drawing/2014/main" id="{277075E7-B583-83BC-81D5-6026B31E895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748" y="1198290"/>
            <a:ext cx="295468" cy="296093"/>
          </a:xfrm>
          <a:prstGeom prst="rect">
            <a:avLst/>
          </a:prstGeom>
        </p:spPr>
      </p:pic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331C2CB6-9A8C-CB39-9728-AEDAE08641F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6205" y="1198290"/>
            <a:ext cx="296093" cy="296093"/>
          </a:xfrm>
          <a:prstGeom prst="rect">
            <a:avLst/>
          </a:prstGeom>
        </p:spPr>
      </p:pic>
      <p:pic>
        <p:nvPicPr>
          <p:cNvPr id="36" name="図 35" descr="停止の標識&#10;&#10;自動的に生成された説明">
            <a:extLst>
              <a:ext uri="{FF2B5EF4-FFF2-40B4-BE49-F238E27FC236}">
                <a16:creationId xmlns:a16="http://schemas.microsoft.com/office/drawing/2014/main" id="{F2CD8505-AB0B-3C44-9ADD-B87C27755C07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291" y="1198290"/>
            <a:ext cx="296093" cy="296093"/>
          </a:xfrm>
          <a:prstGeom prst="rect">
            <a:avLst/>
          </a:prstGeom>
        </p:spPr>
      </p:pic>
      <p:pic>
        <p:nvPicPr>
          <p:cNvPr id="37" name="図 36" descr="白黒の写真にテキストが書いてある絵&#10;&#10;低い精度で自動的に生成された説明">
            <a:extLst>
              <a:ext uri="{FF2B5EF4-FFF2-40B4-BE49-F238E27FC236}">
                <a16:creationId xmlns:a16="http://schemas.microsoft.com/office/drawing/2014/main" id="{534DC89D-63CF-9816-C348-BB91A18644F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0380" y="1198290"/>
            <a:ext cx="295468" cy="296093"/>
          </a:xfrm>
          <a:prstGeom prst="rect">
            <a:avLst/>
          </a:prstGeom>
        </p:spPr>
      </p:pic>
      <p:pic>
        <p:nvPicPr>
          <p:cNvPr id="38" name="図 37" descr="アイコン&#10;&#10;自動的に生成された説明">
            <a:extLst>
              <a:ext uri="{FF2B5EF4-FFF2-40B4-BE49-F238E27FC236}">
                <a16:creationId xmlns:a16="http://schemas.microsoft.com/office/drawing/2014/main" id="{30A0D18C-4AA6-8858-9207-72F5C938D69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1838" y="1198290"/>
            <a:ext cx="296093" cy="296093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1B72C5D1-FB7F-56C4-A036-C50FC345AE9F}"/>
              </a:ext>
            </a:extLst>
          </p:cNvPr>
          <p:cNvSpPr/>
          <p:nvPr/>
        </p:nvSpPr>
        <p:spPr>
          <a:xfrm>
            <a:off x="2867949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非認知能力について調べてみる。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他者との関わり、自らの行動について考えてみる。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ja-JP" sz="881" dirty="0">
                <a:solidFill>
                  <a:prstClr val="black"/>
                </a:solidFill>
                <a:latin typeface="Meiryo UI"/>
                <a:ea typeface="Meiryo UI"/>
              </a:rPr>
              <a:t>SDGs</a:t>
            </a: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の観点で、地域や現地の課題や取組について調べてみる。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EFA0E069-5A7F-E379-F432-CC6BB2C08C14}"/>
              </a:ext>
            </a:extLst>
          </p:cNvPr>
          <p:cNvSpPr/>
          <p:nvPr/>
        </p:nvSpPr>
        <p:spPr>
          <a:xfrm>
            <a:off x="5175803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びわ湖で人気のウォータースポーツを通して協力する力を学ぶ。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現地での活動を通して、自ら学んだことを振り返る。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仲間とのチーム活動を通じて、非認知能力について考える。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F2F5926E-4721-AC20-D1A7-A15B108DC42C}"/>
              </a:ext>
            </a:extLst>
          </p:cNvPr>
          <p:cNvSpPr/>
          <p:nvPr/>
        </p:nvSpPr>
        <p:spPr>
          <a:xfrm>
            <a:off x="7483655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非認知能力について自分の意見をまとめる。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本プログラムで学んだ成果を発表する。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altLang="ja-JP" sz="881" dirty="0">
                <a:solidFill>
                  <a:prstClr val="black"/>
                </a:solidFill>
                <a:latin typeface="Meiryo UI"/>
                <a:ea typeface="Meiryo UI"/>
              </a:rPr>
              <a:t>SDG</a:t>
            </a: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ｓの観点で、他者との関わり、自らの行動について、自分たちにできることを発表する。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52" name="コンテンツ プレースホルダー 8">
            <a:extLst>
              <a:ext uri="{FF2B5EF4-FFF2-40B4-BE49-F238E27FC236}">
                <a16:creationId xmlns:a16="http://schemas.microsoft.com/office/drawing/2014/main" id="{7CE86A2B-1943-1D51-0A57-8EC8B6B55BB1}"/>
              </a:ext>
            </a:extLst>
          </p:cNvPr>
          <p:cNvSpPr txBox="1">
            <a:spLocks/>
          </p:cNvSpPr>
          <p:nvPr/>
        </p:nvSpPr>
        <p:spPr>
          <a:xfrm>
            <a:off x="2828499" y="2476024"/>
            <a:ext cx="6751521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プログラムの概要</a:t>
            </a: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6877C6F0-D7CB-E502-C539-B5BFF67DCB8E}"/>
              </a:ext>
            </a:extLst>
          </p:cNvPr>
          <p:cNvCxnSpPr>
            <a:cxnSpLocks/>
          </p:cNvCxnSpPr>
          <p:nvPr/>
        </p:nvCxnSpPr>
        <p:spPr>
          <a:xfrm>
            <a:off x="2886668" y="2772957"/>
            <a:ext cx="6625825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60B8A7CE-639B-60A8-408D-1FC75C2639C5}"/>
              </a:ext>
            </a:extLst>
          </p:cNvPr>
          <p:cNvSpPr/>
          <p:nvPr/>
        </p:nvSpPr>
        <p:spPr>
          <a:xfrm>
            <a:off x="2961215" y="2877152"/>
            <a:ext cx="951997" cy="228531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kumimoji="1"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事前学習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DE5883A9-610B-CA91-BFA8-F6825927E022}"/>
              </a:ext>
            </a:extLst>
          </p:cNvPr>
          <p:cNvSpPr/>
          <p:nvPr/>
        </p:nvSpPr>
        <p:spPr>
          <a:xfrm>
            <a:off x="5269068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現地学習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730EB928-096C-6F74-F436-079AE18CFA3E}"/>
              </a:ext>
            </a:extLst>
          </p:cNvPr>
          <p:cNvSpPr/>
          <p:nvPr/>
        </p:nvSpPr>
        <p:spPr>
          <a:xfrm>
            <a:off x="7576922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事後学習</a:t>
            </a:r>
          </a:p>
        </p:txBody>
      </p: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0DBD76D8-00F3-F7E3-1965-BE6B60CCBCDD}"/>
              </a:ext>
            </a:extLst>
          </p:cNvPr>
          <p:cNvCxnSpPr>
            <a:cxnSpLocks/>
          </p:cNvCxnSpPr>
          <p:nvPr/>
        </p:nvCxnSpPr>
        <p:spPr>
          <a:xfrm>
            <a:off x="4987987" y="2877150"/>
            <a:ext cx="0" cy="1164682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69BD1F54-FB03-4AE9-DD2C-50429C7E3C8C}"/>
              </a:ext>
            </a:extLst>
          </p:cNvPr>
          <p:cNvCxnSpPr>
            <a:cxnSpLocks/>
          </p:cNvCxnSpPr>
          <p:nvPr/>
        </p:nvCxnSpPr>
        <p:spPr>
          <a:xfrm>
            <a:off x="7295840" y="2877150"/>
            <a:ext cx="0" cy="1163225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二等辺三角形 53">
            <a:extLst>
              <a:ext uri="{FF2B5EF4-FFF2-40B4-BE49-F238E27FC236}">
                <a16:creationId xmlns:a16="http://schemas.microsoft.com/office/drawing/2014/main" id="{275BD331-731B-8F36-FE8F-F9064CD21316}"/>
              </a:ext>
            </a:extLst>
          </p:cNvPr>
          <p:cNvSpPr/>
          <p:nvPr/>
        </p:nvSpPr>
        <p:spPr>
          <a:xfrm rot="5400000">
            <a:off x="4920593" y="3385229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55" name="二等辺三角形 54">
            <a:extLst>
              <a:ext uri="{FF2B5EF4-FFF2-40B4-BE49-F238E27FC236}">
                <a16:creationId xmlns:a16="http://schemas.microsoft.com/office/drawing/2014/main" id="{FB7DB4E3-4A4C-BF4E-FA13-F5F9936EB478}"/>
              </a:ext>
            </a:extLst>
          </p:cNvPr>
          <p:cNvSpPr/>
          <p:nvPr/>
        </p:nvSpPr>
        <p:spPr>
          <a:xfrm rot="5400000">
            <a:off x="7235799" y="3385229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23B709FA-4F39-061C-80C5-38E2666B05D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8638" y="1203993"/>
            <a:ext cx="263927" cy="264369"/>
          </a:xfrm>
          <a:prstGeom prst="rect">
            <a:avLst/>
          </a:prstGeom>
        </p:spPr>
      </p:pic>
      <p:pic>
        <p:nvPicPr>
          <p:cNvPr id="75" name="図 74">
            <a:extLst>
              <a:ext uri="{FF2B5EF4-FFF2-40B4-BE49-F238E27FC236}">
                <a16:creationId xmlns:a16="http://schemas.microsoft.com/office/drawing/2014/main" id="{801BD9BF-ABED-B1BD-F03A-94C8E5DA565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1433" y="1203993"/>
            <a:ext cx="263927" cy="264369"/>
          </a:xfrm>
          <a:prstGeom prst="rect">
            <a:avLst/>
          </a:prstGeom>
        </p:spPr>
      </p:pic>
      <p:sp>
        <p:nvSpPr>
          <p:cNvPr id="77" name="コンテンツ プレースホルダー 8">
            <a:extLst>
              <a:ext uri="{FF2B5EF4-FFF2-40B4-BE49-F238E27FC236}">
                <a16:creationId xmlns:a16="http://schemas.microsoft.com/office/drawing/2014/main" id="{C53FA059-D3C9-DBFE-73B2-5676BA2D6B1D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F1381975-6DB1-647A-548D-BE319B928729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コンテンツ プレースホルダー 8">
            <a:extLst>
              <a:ext uri="{FF2B5EF4-FFF2-40B4-BE49-F238E27FC236}">
                <a16:creationId xmlns:a16="http://schemas.microsoft.com/office/drawing/2014/main" id="{AF6810CB-90FB-5B4C-1EAB-9395DD48BB2E}"/>
              </a:ext>
            </a:extLst>
          </p:cNvPr>
          <p:cNvSpPr txBox="1">
            <a:spLocks/>
          </p:cNvSpPr>
          <p:nvPr/>
        </p:nvSpPr>
        <p:spPr>
          <a:xfrm>
            <a:off x="357819" y="2772955"/>
            <a:ext cx="2382401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滋賀県ならではのびわ湖ウォータースポーツを通じ、子どもたちの「生きる力」を育みます。</a:t>
            </a:r>
          </a:p>
        </p:txBody>
      </p:sp>
      <p:sp>
        <p:nvSpPr>
          <p:cNvPr id="80" name="コンテンツ プレースホルダー 8">
            <a:extLst>
              <a:ext uri="{FF2B5EF4-FFF2-40B4-BE49-F238E27FC236}">
                <a16:creationId xmlns:a16="http://schemas.microsoft.com/office/drawing/2014/main" id="{B2E906F4-128B-91F5-9951-24256314D84C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585CE6E8-278B-B13E-0AE5-82EBC95AFBC7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429E99F4-2096-FC1A-E848-21AA33DCA2FA}"/>
              </a:ext>
            </a:extLst>
          </p:cNvPr>
          <p:cNvCxnSpPr>
            <a:cxnSpLocks/>
          </p:cNvCxnSpPr>
          <p:nvPr/>
        </p:nvCxnSpPr>
        <p:spPr>
          <a:xfrm>
            <a:off x="421044" y="3477940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コンテンツ プレースホルダー 8">
            <a:extLst>
              <a:ext uri="{FF2B5EF4-FFF2-40B4-BE49-F238E27FC236}">
                <a16:creationId xmlns:a16="http://schemas.microsoft.com/office/drawing/2014/main" id="{ADBE0DA3-263B-9A4C-D707-BD2310B7A034}"/>
              </a:ext>
            </a:extLst>
          </p:cNvPr>
          <p:cNvSpPr txBox="1">
            <a:spLocks/>
          </p:cNvSpPr>
          <p:nvPr/>
        </p:nvSpPr>
        <p:spPr>
          <a:xfrm>
            <a:off x="357819" y="3477941"/>
            <a:ext cx="2382401" cy="56389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びわ湖での人気アクティビティ、ドラゴンボートを体験。</a:t>
            </a:r>
          </a:p>
        </p:txBody>
      </p:sp>
      <p:sp>
        <p:nvSpPr>
          <p:cNvPr id="84" name="コンテンツ プレースホルダー 8">
            <a:extLst>
              <a:ext uri="{FF2B5EF4-FFF2-40B4-BE49-F238E27FC236}">
                <a16:creationId xmlns:a16="http://schemas.microsoft.com/office/drawing/2014/main" id="{2072CCE0-71E3-621B-3912-5A3518D21762}"/>
              </a:ext>
            </a:extLst>
          </p:cNvPr>
          <p:cNvSpPr txBox="1">
            <a:spLocks/>
          </p:cNvSpPr>
          <p:nvPr/>
        </p:nvSpPr>
        <p:spPr>
          <a:xfrm>
            <a:off x="357819" y="4041835"/>
            <a:ext cx="2382401" cy="694204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チーム活動後の振り返りを通して、「自ら学んだこと」とその重要性を考える機会に。</a:t>
            </a:r>
          </a:p>
        </p:txBody>
      </p:sp>
      <p:sp>
        <p:nvSpPr>
          <p:cNvPr id="85" name="コンテンツ プレースホルダー 8">
            <a:extLst>
              <a:ext uri="{FF2B5EF4-FFF2-40B4-BE49-F238E27FC236}">
                <a16:creationId xmlns:a16="http://schemas.microsoft.com/office/drawing/2014/main" id="{10576DAD-77F1-9201-1EA2-82984C6A7678}"/>
              </a:ext>
            </a:extLst>
          </p:cNvPr>
          <p:cNvSpPr txBox="1">
            <a:spLocks/>
          </p:cNvSpPr>
          <p:nvPr/>
        </p:nvSpPr>
        <p:spPr>
          <a:xfrm>
            <a:off x="357819" y="4736039"/>
            <a:ext cx="2382401" cy="599237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びわ湖の自然のなかで非認知能力を養うプログラム。</a:t>
            </a:r>
          </a:p>
        </p:txBody>
      </p: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034DC607-90CA-3798-B5FA-EA0A395206CE}"/>
              </a:ext>
            </a:extLst>
          </p:cNvPr>
          <p:cNvCxnSpPr>
            <a:cxnSpLocks/>
          </p:cNvCxnSpPr>
          <p:nvPr/>
        </p:nvCxnSpPr>
        <p:spPr>
          <a:xfrm>
            <a:off x="421044" y="4041833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直線矢印コネクタ 86">
            <a:extLst>
              <a:ext uri="{FF2B5EF4-FFF2-40B4-BE49-F238E27FC236}">
                <a16:creationId xmlns:a16="http://schemas.microsoft.com/office/drawing/2014/main" id="{1622E521-8466-8DA2-780A-B4F7DD3F9211}"/>
              </a:ext>
            </a:extLst>
          </p:cNvPr>
          <p:cNvCxnSpPr>
            <a:cxnSpLocks/>
          </p:cNvCxnSpPr>
          <p:nvPr/>
        </p:nvCxnSpPr>
        <p:spPr>
          <a:xfrm>
            <a:off x="421044" y="4736038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11A8D649-5642-960C-2A23-3597FBBECDD8}"/>
              </a:ext>
            </a:extLst>
          </p:cNvPr>
          <p:cNvSpPr txBox="1"/>
          <p:nvPr/>
        </p:nvSpPr>
        <p:spPr>
          <a:xfrm>
            <a:off x="353767" y="5329610"/>
            <a:ext cx="2395958" cy="954806"/>
          </a:xfrm>
          <a:custGeom>
            <a:avLst/>
            <a:gdLst>
              <a:gd name="connsiteX0" fmla="*/ 53810 w 2446988"/>
              <a:gd name="connsiteY0" fmla="*/ 0 h 975142"/>
              <a:gd name="connsiteX1" fmla="*/ 2393178 w 2446988"/>
              <a:gd name="connsiteY1" fmla="*/ 0 h 975142"/>
              <a:gd name="connsiteX2" fmla="*/ 2446988 w 2446988"/>
              <a:gd name="connsiteY2" fmla="*/ 53810 h 975142"/>
              <a:gd name="connsiteX3" fmla="*/ 2446988 w 2446988"/>
              <a:gd name="connsiteY3" fmla="*/ 103910 h 975142"/>
              <a:gd name="connsiteX4" fmla="*/ 2446988 w 2446988"/>
              <a:gd name="connsiteY4" fmla="*/ 871232 h 975142"/>
              <a:gd name="connsiteX5" fmla="*/ 2446988 w 2446988"/>
              <a:gd name="connsiteY5" fmla="*/ 921332 h 975142"/>
              <a:gd name="connsiteX6" fmla="*/ 2393178 w 2446988"/>
              <a:gd name="connsiteY6" fmla="*/ 975142 h 975142"/>
              <a:gd name="connsiteX7" fmla="*/ 53810 w 2446988"/>
              <a:gd name="connsiteY7" fmla="*/ 975142 h 975142"/>
              <a:gd name="connsiteX8" fmla="*/ 0 w 2446988"/>
              <a:gd name="connsiteY8" fmla="*/ 921332 h 975142"/>
              <a:gd name="connsiteX9" fmla="*/ 0 w 2446988"/>
              <a:gd name="connsiteY9" fmla="*/ 871232 h 975142"/>
              <a:gd name="connsiteX10" fmla="*/ 0 w 2446988"/>
              <a:gd name="connsiteY10" fmla="*/ 103910 h 975142"/>
              <a:gd name="connsiteX11" fmla="*/ 0 w 2446988"/>
              <a:gd name="connsiteY11" fmla="*/ 53810 h 975142"/>
              <a:gd name="connsiteX12" fmla="*/ 53810 w 2446988"/>
              <a:gd name="connsiteY12" fmla="*/ 0 h 975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446988" h="975142">
                <a:moveTo>
                  <a:pt x="53810" y="0"/>
                </a:moveTo>
                <a:lnTo>
                  <a:pt x="2393178" y="0"/>
                </a:lnTo>
                <a:cubicBezTo>
                  <a:pt x="2422896" y="0"/>
                  <a:pt x="2446988" y="24092"/>
                  <a:pt x="2446988" y="53810"/>
                </a:cubicBezTo>
                <a:lnTo>
                  <a:pt x="2446988" y="103910"/>
                </a:lnTo>
                <a:lnTo>
                  <a:pt x="2446988" y="871232"/>
                </a:lnTo>
                <a:lnTo>
                  <a:pt x="2446988" y="921332"/>
                </a:lnTo>
                <a:cubicBezTo>
                  <a:pt x="2446988" y="951050"/>
                  <a:pt x="2422896" y="975142"/>
                  <a:pt x="2393178" y="975142"/>
                </a:cubicBezTo>
                <a:lnTo>
                  <a:pt x="53810" y="975142"/>
                </a:lnTo>
                <a:cubicBezTo>
                  <a:pt x="24092" y="975142"/>
                  <a:pt x="0" y="951050"/>
                  <a:pt x="0" y="921332"/>
                </a:cubicBezTo>
                <a:lnTo>
                  <a:pt x="0" y="871232"/>
                </a:lnTo>
                <a:lnTo>
                  <a:pt x="0" y="103910"/>
                </a:lnTo>
                <a:lnTo>
                  <a:pt x="0" y="53810"/>
                </a:lnTo>
                <a:cubicBezTo>
                  <a:pt x="0" y="24092"/>
                  <a:pt x="24092" y="0"/>
                  <a:pt x="53810" y="0"/>
                </a:cubicBezTo>
                <a:close/>
              </a:path>
            </a:pathLst>
          </a:custGeom>
          <a:solidFill>
            <a:srgbClr val="EAF6FC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35249" rIns="35249" rtlCol="0" anchor="ctr">
            <a:noAutofit/>
          </a:bodyPr>
          <a:lstStyle/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問合せ</a:t>
            </a:r>
            <a:r>
              <a:rPr lang="en-US" altLang="ja-JP" sz="832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オーパルオプテックス株式会社</a:t>
            </a:r>
            <a:endParaRPr lang="en-US" altLang="ja-JP" sz="832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住所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：大津市雄琴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5-265-1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電話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077-579-7111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受付時間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9:30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17:30</a:t>
            </a:r>
            <a:b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定休日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：木曜日、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月～</a:t>
            </a: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lang="ja-JP" altLang="en-US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月は水・木曜、夏季無休</a:t>
            </a:r>
            <a:endParaRPr lang="en-US" altLang="ja-JP" sz="832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32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https://www.o-pal.com/</a:t>
            </a:r>
            <a:endParaRPr lang="ja-JP" altLang="en-US" sz="832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9" name="グラフィックス 88" descr="電球と鉛筆 枠線">
            <a:extLst>
              <a:ext uri="{FF2B5EF4-FFF2-40B4-BE49-F238E27FC236}">
                <a16:creationId xmlns:a16="http://schemas.microsoft.com/office/drawing/2014/main" id="{29D606C3-2E4A-CCBC-6E75-D1F3E819759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458565" y="4191185"/>
            <a:ext cx="422805" cy="422805"/>
          </a:xfrm>
          <a:prstGeom prst="rect">
            <a:avLst/>
          </a:prstGeom>
        </p:spPr>
      </p:pic>
      <p:pic>
        <p:nvPicPr>
          <p:cNvPr id="90" name="グラフィックス 89" descr="救命胴衣 枠線">
            <a:extLst>
              <a:ext uri="{FF2B5EF4-FFF2-40B4-BE49-F238E27FC236}">
                <a16:creationId xmlns:a16="http://schemas.microsoft.com/office/drawing/2014/main" id="{1F7C3937-BBCF-03E7-7D85-BBD1ED15658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467895" y="3565372"/>
            <a:ext cx="384788" cy="384788"/>
          </a:xfrm>
          <a:prstGeom prst="rect">
            <a:avLst/>
          </a:prstGeom>
        </p:spPr>
      </p:pic>
      <p:pic>
        <p:nvPicPr>
          <p:cNvPr id="91" name="グラフィックス 90" descr="熱望 枠線">
            <a:extLst>
              <a:ext uri="{FF2B5EF4-FFF2-40B4-BE49-F238E27FC236}">
                <a16:creationId xmlns:a16="http://schemas.microsoft.com/office/drawing/2014/main" id="{0ED1E8A8-26C2-BD5A-0F3C-7338508C6FC5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478612" y="2905993"/>
            <a:ext cx="382711" cy="382711"/>
          </a:xfrm>
          <a:prstGeom prst="rect">
            <a:avLst/>
          </a:prstGeom>
        </p:spPr>
      </p:pic>
      <p:pic>
        <p:nvPicPr>
          <p:cNvPr id="92" name="グラフィックス 91" descr="考え 枠線">
            <a:extLst>
              <a:ext uri="{FF2B5EF4-FFF2-40B4-BE49-F238E27FC236}">
                <a16:creationId xmlns:a16="http://schemas.microsoft.com/office/drawing/2014/main" id="{DEBF4B8E-1752-E834-74EA-9F24372E7354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458565" y="4803823"/>
            <a:ext cx="422805" cy="42280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F23771E6-9845-E69D-1D2C-32F531F4A5C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75000" y="1203993"/>
            <a:ext cx="270517" cy="264369"/>
          </a:xfrm>
          <a:prstGeom prst="rect">
            <a:avLst/>
          </a:prstGeom>
        </p:spPr>
      </p:pic>
      <p:sp>
        <p:nvSpPr>
          <p:cNvPr id="20" name="コンテンツ プレースホルダー 7">
            <a:extLst>
              <a:ext uri="{FF2B5EF4-FFF2-40B4-BE49-F238E27FC236}">
                <a16:creationId xmlns:a16="http://schemas.microsoft.com/office/drawing/2014/main" id="{EA15F61E-0E28-711F-6AD0-3286D1B3C5D1}"/>
              </a:ext>
            </a:extLst>
          </p:cNvPr>
          <p:cNvSpPr txBox="1">
            <a:spLocks/>
          </p:cNvSpPr>
          <p:nvPr/>
        </p:nvSpPr>
        <p:spPr>
          <a:xfrm>
            <a:off x="4745516" y="1574174"/>
            <a:ext cx="4834506" cy="844357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lnSpc>
                <a:spcPct val="120000"/>
              </a:lnSpc>
              <a:defRPr/>
            </a:pPr>
            <a:r>
              <a:rPr lang="ja-JP" altLang="en-US" sz="1077" b="1" dirty="0">
                <a:solidFill>
                  <a:prstClr val="black"/>
                </a:solidFill>
                <a:latin typeface="Meiryo UI"/>
                <a:ea typeface="Meiryo UI"/>
              </a:rPr>
              <a:t>「非認知能力」とは</a:t>
            </a:r>
            <a:endParaRPr lang="en-US" altLang="ja-JP" sz="1077" b="1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defTabSz="895327">
              <a:lnSpc>
                <a:spcPct val="120000"/>
              </a:lnSpc>
              <a:defRPr/>
            </a:pPr>
            <a:r>
              <a:rPr lang="ja-JP" altLang="en-US" sz="1077" dirty="0">
                <a:solidFill>
                  <a:srgbClr val="3F3F3F"/>
                </a:solidFill>
                <a:latin typeface="Meiryo UI"/>
                <a:ea typeface="Meiryo UI"/>
              </a:rPr>
              <a:t>数値化できる学力とは別に、仲間と共に様々な体験・挑戦をすることで育まれる、協調性や自立性、やり抜く力や創造力などの能力。目標に向かって頑張る力や他者とうまく関わる力なども含まれ、人生を豊かにする能力と言われています。</a:t>
            </a:r>
            <a:endParaRPr lang="ja-JP" altLang="en-US" sz="1077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C8C5EA8B-B734-AAFC-2130-81DE55A6E6B8}"/>
              </a:ext>
            </a:extLst>
          </p:cNvPr>
          <p:cNvCxnSpPr>
            <a:cxnSpLocks/>
          </p:cNvCxnSpPr>
          <p:nvPr/>
        </p:nvCxnSpPr>
        <p:spPr>
          <a:xfrm>
            <a:off x="4692731" y="1700517"/>
            <a:ext cx="0" cy="6371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表 27">
            <a:extLst>
              <a:ext uri="{FF2B5EF4-FFF2-40B4-BE49-F238E27FC236}">
                <a16:creationId xmlns:a16="http://schemas.microsoft.com/office/drawing/2014/main" id="{52AA566C-B202-06B0-10E8-FDF1DA77B550}"/>
              </a:ext>
            </a:extLst>
          </p:cNvPr>
          <p:cNvGraphicFramePr>
            <a:graphicFrameLocks noGrp="1"/>
          </p:cNvGraphicFramePr>
          <p:nvPr/>
        </p:nvGraphicFramePr>
        <p:xfrm>
          <a:off x="2867950" y="4215526"/>
          <a:ext cx="6711209" cy="145180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80420">
                  <a:extLst>
                    <a:ext uri="{9D8B030D-6E8A-4147-A177-3AD203B41FA5}">
                      <a16:colId xmlns:a16="http://schemas.microsoft.com/office/drawing/2014/main" val="741602752"/>
                    </a:ext>
                  </a:extLst>
                </a:gridCol>
                <a:gridCol w="1656715">
                  <a:extLst>
                    <a:ext uri="{9D8B030D-6E8A-4147-A177-3AD203B41FA5}">
                      <a16:colId xmlns:a16="http://schemas.microsoft.com/office/drawing/2014/main" val="3389704294"/>
                    </a:ext>
                  </a:extLst>
                </a:gridCol>
                <a:gridCol w="607941">
                  <a:extLst>
                    <a:ext uri="{9D8B030D-6E8A-4147-A177-3AD203B41FA5}">
                      <a16:colId xmlns:a16="http://schemas.microsoft.com/office/drawing/2014/main" val="3252824643"/>
                    </a:ext>
                  </a:extLst>
                </a:gridCol>
                <a:gridCol w="3766133">
                  <a:extLst>
                    <a:ext uri="{9D8B030D-6E8A-4147-A177-3AD203B41FA5}">
                      <a16:colId xmlns:a16="http://schemas.microsoft.com/office/drawing/2014/main" val="1736356865"/>
                    </a:ext>
                  </a:extLst>
                </a:gridCol>
              </a:tblGrid>
              <a:tr h="16131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実施場所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びわ湖・雄琴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行程例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27632"/>
                  </a:ext>
                </a:extLst>
              </a:tr>
              <a:tr h="16131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実施時期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11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月末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503561"/>
                  </a:ext>
                </a:extLst>
              </a:tr>
              <a:tr h="16131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対象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小学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生・中学生・</a:t>
                      </a:r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高校生</a:t>
                      </a:r>
                      <a:endParaRPr lang="zh-CN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73544"/>
                  </a:ext>
                </a:extLst>
              </a:tr>
              <a:tr h="16131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+mn-ea"/>
                          <a:ea typeface="+mn-ea"/>
                        </a:rPr>
                        <a:t>所要</a:t>
                      </a:r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4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5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6423"/>
                  </a:ext>
                </a:extLst>
              </a:tr>
              <a:tr h="16131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人数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300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70284"/>
                  </a:ext>
                </a:extLst>
              </a:tr>
              <a:tr h="645245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持ち物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濡れても良い服装と履き物</a:t>
                      </a:r>
                    </a:p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（体操服・サンダル等）</a:t>
                      </a:r>
                      <a:b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</a:b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ライフジャケットは貸出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81699"/>
                  </a:ext>
                </a:extLst>
              </a:tr>
            </a:tbl>
          </a:graphicData>
        </a:graphic>
      </p:graphicFrame>
      <p:sp>
        <p:nvSpPr>
          <p:cNvPr id="39" name="コンテンツ プレースホルダー 8">
            <a:extLst>
              <a:ext uri="{FF2B5EF4-FFF2-40B4-BE49-F238E27FC236}">
                <a16:creationId xmlns:a16="http://schemas.microsoft.com/office/drawing/2014/main" id="{095850DF-863E-4B65-CA70-B0D06B4CB98B}"/>
              </a:ext>
            </a:extLst>
          </p:cNvPr>
          <p:cNvSpPr txBox="1">
            <a:spLocks/>
          </p:cNvSpPr>
          <p:nvPr/>
        </p:nvSpPr>
        <p:spPr>
          <a:xfrm>
            <a:off x="5813261" y="4257565"/>
            <a:ext cx="2942586" cy="1135063"/>
          </a:xfrm>
          <a:prstGeom prst="rect">
            <a:avLst/>
          </a:prstGeom>
          <a:noFill/>
        </p:spPr>
        <p:txBody>
          <a:bodyPr vert="horz" lIns="89533" tIns="0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※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人数により①～③入替</a:t>
            </a:r>
            <a:endParaRPr lang="en-US" altLang="ja-JP" sz="783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 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9:30 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オーパル到着・開校式・荷物移動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10:00	 ①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アイスブレイク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11:10	 ②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チーム活動（ドラゴンボートなど）　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12:10 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昼休憩（クラス写真撮影）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13:00 	③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クラス目標づくり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14:00 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活動終了・着替え・閉校式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14:30	 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オーパル出発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endParaRPr lang="ja-JP" altLang="en-US" sz="783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pic>
        <p:nvPicPr>
          <p:cNvPr id="41" name="図プレースホルダー 79" descr="海でボートに乗っている人たち&#10;&#10;自動的に生成された説明">
            <a:extLst>
              <a:ext uri="{FF2B5EF4-FFF2-40B4-BE49-F238E27FC236}">
                <a16:creationId xmlns:a16="http://schemas.microsoft.com/office/drawing/2014/main" id="{EDD652BC-7835-F91B-B6E9-8ABB7E1AD6E4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611"/>
          <a:stretch/>
        </p:blipFill>
        <p:spPr>
          <a:xfrm>
            <a:off x="8121116" y="4413818"/>
            <a:ext cx="1332422" cy="614826"/>
          </a:xfrm>
          <a:prstGeom prst="rect">
            <a:avLst/>
          </a:prstGeom>
        </p:spPr>
      </p:pic>
      <p:pic>
        <p:nvPicPr>
          <p:cNvPr id="42" name="図プレースホルダー 81" descr="草, 建物, 屋外, 人 が含まれている画像&#10;&#10;自動的に生成された説明">
            <a:extLst>
              <a:ext uri="{FF2B5EF4-FFF2-40B4-BE49-F238E27FC236}">
                <a16:creationId xmlns:a16="http://schemas.microsoft.com/office/drawing/2014/main" id="{460B54EF-2265-120B-44CA-B49C25C77DF9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822" b="14402"/>
          <a:stretch/>
        </p:blipFill>
        <p:spPr>
          <a:xfrm>
            <a:off x="8121115" y="5084380"/>
            <a:ext cx="1325372" cy="533658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333CFD1A-6695-8C1E-D524-6D8195CA3718}"/>
              </a:ext>
            </a:extLst>
          </p:cNvPr>
          <p:cNvGrpSpPr/>
          <p:nvPr/>
        </p:nvGrpSpPr>
        <p:grpSpPr>
          <a:xfrm>
            <a:off x="2839523" y="5631147"/>
            <a:ext cx="6726919" cy="732604"/>
            <a:chOff x="321177" y="5870744"/>
            <a:chExt cx="9338540" cy="748207"/>
          </a:xfrm>
        </p:grpSpPr>
        <p:sp>
          <p:nvSpPr>
            <p:cNvPr id="50" name="コンテンツ プレースホルダー 8">
              <a:extLst>
                <a:ext uri="{FF2B5EF4-FFF2-40B4-BE49-F238E27FC236}">
                  <a16:creationId xmlns:a16="http://schemas.microsoft.com/office/drawing/2014/main" id="{BE804387-78CA-C2F1-CF3E-9D1A8545827B}"/>
                </a:ext>
              </a:extLst>
            </p:cNvPr>
            <p:cNvSpPr txBox="1">
              <a:spLocks/>
            </p:cNvSpPr>
            <p:nvPr/>
          </p:nvSpPr>
          <p:spPr>
            <a:xfrm>
              <a:off x="321177" y="5870744"/>
              <a:ext cx="9338540" cy="748207"/>
            </a:xfrm>
            <a:prstGeom prst="rect">
              <a:avLst/>
            </a:prstGeom>
          </p:spPr>
          <p:txBody>
            <a:bodyPr vert="horz" lIns="89533" tIns="44767" rIns="89533" bIns="44767" numCol="2" spcCol="216000" rtlCol="0">
              <a:noAutofit/>
            </a:bodyPr>
            <a:lstStyle>
              <a:lvl1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5327"/>
              <a:r>
                <a:rPr lang="ja-JP" altLang="en-US" sz="783" b="1" dirty="0">
                  <a:solidFill>
                    <a:srgbClr val="4B75B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備考</a:t>
              </a:r>
              <a:endParaRPr lang="en-US" altLang="ja-JP" sz="783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強風時は水上活動が実施できない場合があります。雨天時は雨合羽を着用して活動を実施します。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体験場所までの移動は貸切バスをおすすめします。</a:t>
              </a: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ja-JP" altLang="en-US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昼食手配も対応可能です。事前にご相談ください。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ご利用に関するお問い合わせ、体験内容詳細はお気軽にご相談ください。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ja-JP" altLang="en-US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defTabSz="895327"/>
              <a:endParaRPr lang="ja-JP" altLang="en-US" sz="1028" dirty="0">
                <a:solidFill>
                  <a:srgbClr val="4B75BF"/>
                </a:solidFill>
                <a:latin typeface="Meiryo UI"/>
                <a:ea typeface="Meiryo UI"/>
              </a:endParaRPr>
            </a:p>
          </p:txBody>
        </p:sp>
        <p:cxnSp>
          <p:nvCxnSpPr>
            <p:cNvPr id="51" name="直線コネクタ 50">
              <a:extLst>
                <a:ext uri="{FF2B5EF4-FFF2-40B4-BE49-F238E27FC236}">
                  <a16:creationId xmlns:a16="http://schemas.microsoft.com/office/drawing/2014/main" id="{80EB8AE2-3C76-19D7-0ACC-E5D91C7FB87E}"/>
                </a:ext>
              </a:extLst>
            </p:cNvPr>
            <p:cNvCxnSpPr>
              <a:cxnSpLocks/>
            </p:cNvCxnSpPr>
            <p:nvPr/>
          </p:nvCxnSpPr>
          <p:spPr>
            <a:xfrm>
              <a:off x="761323" y="6010275"/>
              <a:ext cx="8869896" cy="0"/>
            </a:xfrm>
            <a:prstGeom prst="line">
              <a:avLst/>
            </a:prstGeom>
            <a:ln w="127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2205079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びわ湖大津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4B75BD"/>
      </a:accent3>
      <a:accent4>
        <a:srgbClr val="2CC3D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571</Words>
  <Application>Microsoft Office PowerPoint</Application>
  <PresentationFormat>A4 210 x 297 mm</PresentationFormat>
  <Paragraphs>66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Meiryo</vt:lpstr>
      <vt:lpstr>Meiryo</vt:lpstr>
      <vt:lpstr>游ゴシック</vt:lpstr>
      <vt:lpstr>Arial</vt:lpstr>
      <vt:lpstr>Wingdings</vt:lpstr>
      <vt:lpstr>デザインの設定</vt:lpstr>
      <vt:lpstr>びわ湖大津教育プログラム：10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びわ湖大津教育プログラム：10</dc:title>
  <dc:creator>tb164</dc:creator>
  <cp:lastModifiedBy>tb164</cp:lastModifiedBy>
  <cp:revision>1</cp:revision>
  <dcterms:created xsi:type="dcterms:W3CDTF">2025-04-03T05:45:51Z</dcterms:created>
  <dcterms:modified xsi:type="dcterms:W3CDTF">2025-04-03T06:19:00Z</dcterms:modified>
</cp:coreProperties>
</file>