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649"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14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281526-3FB6-4D0A-860D-DF764D0F32D4}" type="datetimeFigureOut">
              <a:rPr kumimoji="1" lang="ja-JP" altLang="en-US" smtClean="0"/>
              <a:t>2025/4/3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0C217E-9ABE-44AC-8992-582A8E18F095}" type="slidenum">
              <a:rPr kumimoji="1" lang="ja-JP" altLang="en-US" smtClean="0"/>
              <a:t>‹#›</a:t>
            </a:fld>
            <a:endParaRPr kumimoji="1" lang="ja-JP" altLang="en-US"/>
          </a:p>
        </p:txBody>
      </p:sp>
    </p:spTree>
    <p:extLst>
      <p:ext uri="{BB962C8B-B14F-4D97-AF65-F5344CB8AC3E}">
        <p14:creationId xmlns:p14="http://schemas.microsoft.com/office/powerpoint/2010/main" val="41818011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87CE9-63B0-29AE-E185-362037EFF0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611404-69C8-F3BE-F326-AA769DDFB6FD}"/>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D2C81F09-9DF8-C16E-73D5-3F56B78D748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87342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5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9"/>
            <a:ext cx="7429500" cy="1655762"/>
          </a:xfrm>
          <a:prstGeom prst="rect">
            <a:avLst/>
          </a:prstGeom>
        </p:spPr>
        <p:txBody>
          <a:bodyPr>
            <a:noAutofit/>
          </a:bodyPr>
          <a:lstStyle>
            <a:lvl1pPr marL="0" indent="0" algn="ctr">
              <a:buNone/>
              <a:defRPr sz="2350"/>
            </a:lvl1pPr>
            <a:lvl2pPr marL="447663" indent="0" algn="ctr">
              <a:buNone/>
              <a:defRPr sz="1959"/>
            </a:lvl2pPr>
            <a:lvl3pPr marL="895327" indent="0" algn="ctr">
              <a:buNone/>
              <a:defRPr sz="1763"/>
            </a:lvl3pPr>
            <a:lvl4pPr marL="1342990" indent="0" algn="ctr">
              <a:buNone/>
              <a:defRPr sz="1567"/>
            </a:lvl4pPr>
            <a:lvl5pPr marL="1790653" indent="0" algn="ctr">
              <a:buNone/>
              <a:defRPr sz="1567"/>
            </a:lvl5pPr>
            <a:lvl6pPr marL="2238316" indent="0" algn="ctr">
              <a:buNone/>
              <a:defRPr sz="1567"/>
            </a:lvl6pPr>
            <a:lvl7pPr marL="2685980" indent="0" algn="ctr">
              <a:buNone/>
              <a:defRPr sz="1567"/>
            </a:lvl7pPr>
            <a:lvl8pPr marL="3133643" indent="0" algn="ctr">
              <a:buNone/>
              <a:defRPr sz="1567"/>
            </a:lvl8pPr>
            <a:lvl9pPr marL="3581306" indent="0" algn="ctr">
              <a:buNone/>
              <a:defRPr sz="156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2" cy="365125"/>
          </a:xfrm>
          <a:prstGeom prst="rect">
            <a:avLst/>
          </a:prstGeom>
        </p:spPr>
        <p:txBody>
          <a:bodyPr>
            <a:noAutofit/>
          </a:bodyPr>
          <a:lstStyle/>
          <a:p>
            <a:fld id="{20A71D18-CCEC-4E5B-94D0-2B0D72A69628}" type="datetimeFigureOut">
              <a:rPr kumimoji="1" lang="ja-JP" altLang="en-US" smtClean="0"/>
              <a:t>2025/4/3</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942995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2"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328115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t="4980" b="1996"/>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4" y="3"/>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0"/>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485188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Tree>
    <p:extLst>
      <p:ext uri="{BB962C8B-B14F-4D97-AF65-F5344CB8AC3E}">
        <p14:creationId xmlns:p14="http://schemas.microsoft.com/office/powerpoint/2010/main" val="782438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5"/>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6"/>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2636036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3"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5"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1711432148"/>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634898567"/>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6"/>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1622281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6"/>
            <a:ext cx="6805576"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4027074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605015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7"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6" y="2112297"/>
            <a:ext cx="2964329"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1" y="5156953"/>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61"/>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ja-JP" altLang="en-US" sz="979"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6"/>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en-US" altLang="ja-JP" sz="979" b="1" dirty="0">
                <a:solidFill>
                  <a:schemeClr val="bg1"/>
                </a:solidFill>
                <a:latin typeface="Meiryo UI" panose="020B0604030504040204" pitchFamily="50" charset="-128"/>
                <a:ea typeface="Meiryo UI" panose="020B0604030504040204" pitchFamily="50" charset="-128"/>
              </a:rPr>
              <a:t>POINT</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8" y="4255648"/>
            <a:ext cx="5505397" cy="829536"/>
          </a:xfrm>
          <a:prstGeom prst="rect">
            <a:avLst/>
          </a:prstGeom>
          <a:ln>
            <a:noFill/>
          </a:ln>
        </p:spPr>
        <p:txBody>
          <a:bodyPr anchor="t"/>
          <a:lstStyle>
            <a:lvl1pPr marL="140996" indent="-140996">
              <a:lnSpc>
                <a:spcPct val="120000"/>
              </a:lnSpc>
              <a:spcBef>
                <a:spcPts val="0"/>
              </a:spcBef>
              <a:buClr>
                <a:srgbClr val="328CCC"/>
              </a:buClr>
              <a:buFont typeface="Wingdings" panose="05000000000000000000" pitchFamily="2" charset="2"/>
              <a:buChar char="l"/>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1"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行程例</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105747" indent="-105747">
              <a:lnSpc>
                <a:spcPct val="100000"/>
              </a:lnSpc>
              <a:spcBef>
                <a:spcPts val="0"/>
              </a:spcBef>
              <a:spcAft>
                <a:spcPts val="588"/>
              </a:spcAft>
              <a:buFont typeface="Wingdings" panose="05000000000000000000" pitchFamily="2" charset="2"/>
              <a:buChar char="l"/>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0"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備考</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68744"/>
            <a:ext cx="2473754" cy="535531"/>
          </a:xfrm>
          <a:prstGeom prst="rect">
            <a:avLst/>
          </a:prstGeom>
        </p:spPr>
        <p:txBody>
          <a:bodyPr vert="horz" wrap="none" lIns="91440" tIns="45720" rIns="91440" bIns="45720" rtlCol="0" anchor="ctr">
            <a:spAutoFit/>
          </a:bodyPr>
          <a:lstStyle>
            <a:lvl1pPr>
              <a:defRPr sz="156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3843517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75">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6170997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95327" rtl="0" eaLnBrk="1" latinLnBrk="0" hangingPunct="1">
        <a:lnSpc>
          <a:spcPct val="90000"/>
        </a:lnSpc>
        <a:spcBef>
          <a:spcPct val="0"/>
        </a:spcBef>
        <a:buNone/>
        <a:defRPr kumimoji="1" sz="4308" kern="1200">
          <a:solidFill>
            <a:schemeClr val="tx1"/>
          </a:solidFill>
          <a:latin typeface="+mj-lt"/>
          <a:ea typeface="+mj-ea"/>
          <a:cs typeface="+mj-cs"/>
        </a:defRPr>
      </a:lvl1pPr>
    </p:titleStyle>
    <p:bodyStyle>
      <a:lvl1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1pPr>
      <a:lvl2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2pPr>
      <a:lvl3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3pPr>
      <a:lvl4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4pPr>
      <a:lvl5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5pPr>
      <a:lvl6pPr marL="246214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6pPr>
      <a:lvl7pPr marL="2909811"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7pPr>
      <a:lvl8pPr marL="3357475"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8pPr>
      <a:lvl9pPr marL="380513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9pPr>
    </p:bodyStyle>
    <p:otherStyle>
      <a:defPPr>
        <a:defRPr lang="ja-JP"/>
      </a:defPPr>
      <a:lvl1pPr marL="0" algn="l" defTabSz="895327" rtl="0" eaLnBrk="1" latinLnBrk="0" hangingPunct="1">
        <a:defRPr kumimoji="1" sz="1763" kern="1200">
          <a:solidFill>
            <a:schemeClr val="tx1"/>
          </a:solidFill>
          <a:latin typeface="+mn-lt"/>
          <a:ea typeface="+mn-ea"/>
          <a:cs typeface="+mn-cs"/>
        </a:defRPr>
      </a:lvl1pPr>
      <a:lvl2pPr marL="447663" algn="l" defTabSz="895327" rtl="0" eaLnBrk="1" latinLnBrk="0" hangingPunct="1">
        <a:defRPr kumimoji="1" sz="1763" kern="1200">
          <a:solidFill>
            <a:schemeClr val="tx1"/>
          </a:solidFill>
          <a:latin typeface="+mn-lt"/>
          <a:ea typeface="+mn-ea"/>
          <a:cs typeface="+mn-cs"/>
        </a:defRPr>
      </a:lvl2pPr>
      <a:lvl3pPr marL="895327" algn="l" defTabSz="895327" rtl="0" eaLnBrk="1" latinLnBrk="0" hangingPunct="1">
        <a:defRPr kumimoji="1" sz="1763" kern="1200">
          <a:solidFill>
            <a:schemeClr val="tx1"/>
          </a:solidFill>
          <a:latin typeface="+mn-lt"/>
          <a:ea typeface="+mn-ea"/>
          <a:cs typeface="+mn-cs"/>
        </a:defRPr>
      </a:lvl3pPr>
      <a:lvl4pPr marL="1342990" algn="l" defTabSz="895327" rtl="0" eaLnBrk="1" latinLnBrk="0" hangingPunct="1">
        <a:defRPr kumimoji="1" sz="1763" kern="1200">
          <a:solidFill>
            <a:schemeClr val="tx1"/>
          </a:solidFill>
          <a:latin typeface="+mn-lt"/>
          <a:ea typeface="+mn-ea"/>
          <a:cs typeface="+mn-cs"/>
        </a:defRPr>
      </a:lvl4pPr>
      <a:lvl5pPr marL="1790653" algn="l" defTabSz="895327" rtl="0" eaLnBrk="1" latinLnBrk="0" hangingPunct="1">
        <a:defRPr kumimoji="1" sz="1763" kern="1200">
          <a:solidFill>
            <a:schemeClr val="tx1"/>
          </a:solidFill>
          <a:latin typeface="+mn-lt"/>
          <a:ea typeface="+mn-ea"/>
          <a:cs typeface="+mn-cs"/>
        </a:defRPr>
      </a:lvl5pPr>
      <a:lvl6pPr marL="2238316" algn="l" defTabSz="895327" rtl="0" eaLnBrk="1" latinLnBrk="0" hangingPunct="1">
        <a:defRPr kumimoji="1" sz="1763" kern="1200">
          <a:solidFill>
            <a:schemeClr val="tx1"/>
          </a:solidFill>
          <a:latin typeface="+mn-lt"/>
          <a:ea typeface="+mn-ea"/>
          <a:cs typeface="+mn-cs"/>
        </a:defRPr>
      </a:lvl6pPr>
      <a:lvl7pPr marL="2685980" algn="l" defTabSz="895327" rtl="0" eaLnBrk="1" latinLnBrk="0" hangingPunct="1">
        <a:defRPr kumimoji="1" sz="1763" kern="1200">
          <a:solidFill>
            <a:schemeClr val="tx1"/>
          </a:solidFill>
          <a:latin typeface="+mn-lt"/>
          <a:ea typeface="+mn-ea"/>
          <a:cs typeface="+mn-cs"/>
        </a:defRPr>
      </a:lvl7pPr>
      <a:lvl8pPr marL="3133643" algn="l" defTabSz="895327" rtl="0" eaLnBrk="1" latinLnBrk="0" hangingPunct="1">
        <a:defRPr kumimoji="1" sz="1763" kern="1200">
          <a:solidFill>
            <a:schemeClr val="tx1"/>
          </a:solidFill>
          <a:latin typeface="+mn-lt"/>
          <a:ea typeface="+mn-ea"/>
          <a:cs typeface="+mn-cs"/>
        </a:defRPr>
      </a:lvl8pPr>
      <a:lvl9pPr marL="3581306" algn="l" defTabSz="895327" rtl="0" eaLnBrk="1" latinLnBrk="0" hangingPunct="1">
        <a:defRPr kumimoji="1"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jpeg"/><Relationship Id="rId2" Type="http://schemas.openxmlformats.org/officeDocument/2006/relationships/notesSlide" Target="../notesSlides/notesSlide1.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jpe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svg"/><Relationship Id="rId10" Type="http://schemas.openxmlformats.org/officeDocument/2006/relationships/image" Target="../media/image11.png"/><Relationship Id="rId19" Type="http://schemas.openxmlformats.org/officeDocument/2006/relationships/image" Target="../media/image20.sv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42F52-4BB4-A5FF-E547-E2BF3E3E2609}"/>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03AC8184-450C-D339-F7DE-D3EA1465B87C}"/>
              </a:ext>
            </a:extLst>
          </p:cNvPr>
          <p:cNvSpPr>
            <a:spLocks noGrp="1"/>
          </p:cNvSpPr>
          <p:nvPr>
            <p:ph idx="1"/>
          </p:nvPr>
        </p:nvSpPr>
        <p:spPr/>
        <p:txBody>
          <a:bodyPr/>
          <a:lstStyle/>
          <a:p>
            <a:r>
              <a:rPr lang="ja-JP" altLang="en-US" dirty="0"/>
              <a:t>比叡山トレッキング</a:t>
            </a:r>
            <a:r>
              <a:rPr lang="en-US" altLang="ja-JP" dirty="0"/>
              <a:t>3</a:t>
            </a:r>
            <a:r>
              <a:rPr lang="ja-JP" altLang="en-US" dirty="0"/>
              <a:t>時間コース（難易度：やさしい）</a:t>
            </a:r>
          </a:p>
        </p:txBody>
      </p:sp>
      <p:grpSp>
        <p:nvGrpSpPr>
          <p:cNvPr id="10" name="グループ化 9">
            <a:extLst>
              <a:ext uri="{FF2B5EF4-FFF2-40B4-BE49-F238E27FC236}">
                <a16:creationId xmlns:a16="http://schemas.microsoft.com/office/drawing/2014/main" id="{192D374C-1686-FE0A-0ACB-9F368AE7FBE6}"/>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FD30FB9A-B585-1E03-DFAC-6FAC25BD8F47}"/>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自 然</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2" name="角丸四角形 27">
              <a:extLst>
                <a:ext uri="{FF2B5EF4-FFF2-40B4-BE49-F238E27FC236}">
                  <a16:creationId xmlns:a16="http://schemas.microsoft.com/office/drawing/2014/main" id="{615EC454-C389-88FC-28D2-6AD91C9036D5}"/>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歴 史</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3" name="角丸四角形 49">
              <a:extLst>
                <a:ext uri="{FF2B5EF4-FFF2-40B4-BE49-F238E27FC236}">
                  <a16:creationId xmlns:a16="http://schemas.microsoft.com/office/drawing/2014/main" id="{A7061C17-4EE5-5163-60CB-EACCB315C206}"/>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経 済</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4" name="角丸四角形 24">
              <a:extLst>
                <a:ext uri="{FF2B5EF4-FFF2-40B4-BE49-F238E27FC236}">
                  <a16:creationId xmlns:a16="http://schemas.microsoft.com/office/drawing/2014/main" id="{50398B84-9A77-D736-D6B0-BCDD096CE0C0}"/>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環 境</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5" name="角丸四角形 28">
              <a:extLst>
                <a:ext uri="{FF2B5EF4-FFF2-40B4-BE49-F238E27FC236}">
                  <a16:creationId xmlns:a16="http://schemas.microsoft.com/office/drawing/2014/main" id="{AC006C17-22A0-3027-EC50-D2D5012BD02C}"/>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産 業</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6" name="角丸四角形 31">
              <a:extLst>
                <a:ext uri="{FF2B5EF4-FFF2-40B4-BE49-F238E27FC236}">
                  <a16:creationId xmlns:a16="http://schemas.microsoft.com/office/drawing/2014/main" id="{C0121DC8-5E85-816B-F508-D66FA66F177F}"/>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文 化</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grpSp>
      <p:sp>
        <p:nvSpPr>
          <p:cNvPr id="18" name="テキスト ボックス 17">
            <a:extLst>
              <a:ext uri="{FF2B5EF4-FFF2-40B4-BE49-F238E27FC236}">
                <a16:creationId xmlns:a16="http://schemas.microsoft.com/office/drawing/2014/main" id="{0F8D2CD9-F92B-BC45-AE37-B9E62A0D9ADE}"/>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19" name="図 18" descr="テキスト&#10;&#10;中程度の精度で自動的に生成された説明">
            <a:extLst>
              <a:ext uri="{FF2B5EF4-FFF2-40B4-BE49-F238E27FC236}">
                <a16:creationId xmlns:a16="http://schemas.microsoft.com/office/drawing/2014/main" id="{729D00B6-6189-3FBA-D067-B1E6D87C793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6BECBB4C-9706-D927-93FC-156F3E084A1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CAC7F8E5-E113-CE55-3C87-C1BBE22301C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DB204EE2-EA16-506C-1AB7-3183A074D1B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C4D51F38-521C-05C4-1842-C179D7BC2A2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A76628B8-9955-D6E3-970C-5F35788074A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2F1A44B5-A28D-63F6-BE4F-B8CEC1C4654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A050B4C2-3E6B-C494-1700-86B3ED317EE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535380FA-2426-A521-92FC-7FCC4AA8326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20569BC7-91DB-1FB4-6E00-192FC66F8CE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EB802813-A690-76F8-9A8E-C49318184B16}"/>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DB71DCF6-803E-905B-BDA5-649D5A6909C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82BF6290-AB7C-F592-ED93-B5626EAD133B}"/>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1682E8C9-1ECF-D4E7-0DEC-4ACFF909929C}"/>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81A516D1-4A9F-C325-E0B6-0DAE04FE2C25}"/>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比叡山延暦寺の歴史について調べてみる。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びわ湖の源となる比叡山とその歴史について調べてみる。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人と自然の繋がりについて考えてみる。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地域と現地の環境についての課題や取組について調べてみる。</a:t>
            </a:r>
          </a:p>
        </p:txBody>
      </p:sp>
      <p:sp>
        <p:nvSpPr>
          <p:cNvPr id="48" name="正方形/長方形 47">
            <a:extLst>
              <a:ext uri="{FF2B5EF4-FFF2-40B4-BE49-F238E27FC236}">
                <a16:creationId xmlns:a16="http://schemas.microsoft.com/office/drawing/2014/main" id="{FA43ADD8-B91B-91CA-FD48-FBDD0501818E}"/>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比叡山で、歴史と自然に触れる。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仲間と協力しながら、比叡山トレッキングのゴールを目指す。</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現地の方からお話を聞き、地域との違いを考える。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現地では課題解決のために、どんな取組を実施しているか聞いてみる。</a:t>
            </a:r>
          </a:p>
        </p:txBody>
      </p:sp>
      <p:sp>
        <p:nvSpPr>
          <p:cNvPr id="49" name="正方形/長方形 48">
            <a:extLst>
              <a:ext uri="{FF2B5EF4-FFF2-40B4-BE49-F238E27FC236}">
                <a16:creationId xmlns:a16="http://schemas.microsoft.com/office/drawing/2014/main" id="{B9D61049-C1A0-8315-F24A-9870A9DD87B3}"/>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環境保全について自分の意見をまとめる。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人と自然の繋がりについて調べてみる。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自分たちにできることを発表する。</a:t>
            </a:r>
          </a:p>
        </p:txBody>
      </p:sp>
      <p:grpSp>
        <p:nvGrpSpPr>
          <p:cNvPr id="4" name="グループ化 3">
            <a:extLst>
              <a:ext uri="{FF2B5EF4-FFF2-40B4-BE49-F238E27FC236}">
                <a16:creationId xmlns:a16="http://schemas.microsoft.com/office/drawing/2014/main" id="{4A468D3F-9FB8-983D-E0E9-5B9174229146}"/>
              </a:ext>
            </a:extLst>
          </p:cNvPr>
          <p:cNvGrpSpPr/>
          <p:nvPr/>
        </p:nvGrpSpPr>
        <p:grpSpPr>
          <a:xfrm>
            <a:off x="325980" y="5606040"/>
            <a:ext cx="9254041" cy="678382"/>
            <a:chOff x="-3168208" y="5699966"/>
            <a:chExt cx="12846776" cy="692830"/>
          </a:xfrm>
        </p:grpSpPr>
        <p:sp>
          <p:nvSpPr>
            <p:cNvPr id="59" name="コンテンツ プレースホルダー 8">
              <a:extLst>
                <a:ext uri="{FF2B5EF4-FFF2-40B4-BE49-F238E27FC236}">
                  <a16:creationId xmlns:a16="http://schemas.microsoft.com/office/drawing/2014/main" id="{9079142A-82A8-BAB3-3397-698755BE1F2C}"/>
                </a:ext>
              </a:extLst>
            </p:cNvPr>
            <p:cNvSpPr txBox="1">
              <a:spLocks/>
            </p:cNvSpPr>
            <p:nvPr/>
          </p:nvSpPr>
          <p:spPr>
            <a:xfrm>
              <a:off x="-3168208" y="5699966"/>
              <a:ext cx="12827925" cy="692830"/>
            </a:xfrm>
            <a:prstGeom prst="rect">
              <a:avLst/>
            </a:prstGeom>
          </p:spPr>
          <p:txBody>
            <a:bodyPr vert="horz" lIns="89533" tIns="44767" rIns="89533" bIns="44767" numCol="3" spcCol="72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783" b="1" dirty="0">
                  <a:solidFill>
                    <a:srgbClr val="4B75BF"/>
                  </a:solidFill>
                  <a:latin typeface="Meiryo UI" panose="020B0604030504040204" pitchFamily="50" charset="-128"/>
                  <a:ea typeface="Meiryo UI" panose="020B0604030504040204" pitchFamily="50" charset="-128"/>
                </a:rPr>
                <a:t>備考</a:t>
              </a:r>
              <a:endParaRPr lang="en-US" altLang="ja-JP" sz="783" b="1" dirty="0">
                <a:solidFill>
                  <a:srgbClr val="4B75BF"/>
                </a:solidFill>
                <a:latin typeface="Meiryo UI" panose="020B0604030504040204" pitchFamily="50" charset="-128"/>
                <a:ea typeface="Meiryo UI" panose="020B0604030504040204" pitchFamily="50" charset="-128"/>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約</a:t>
              </a:r>
              <a:r>
                <a:rPr lang="en-US" altLang="ja-JP" sz="783" dirty="0">
                  <a:solidFill>
                    <a:prstClr val="black"/>
                  </a:solidFill>
                  <a:latin typeface="Meiryo UI"/>
                  <a:ea typeface="Meiryo UI"/>
                </a:rPr>
                <a:t>3</a:t>
              </a:r>
              <a:r>
                <a:rPr lang="ja-JP" altLang="en-US" sz="783" dirty="0">
                  <a:solidFill>
                    <a:prstClr val="black"/>
                  </a:solidFill>
                  <a:latin typeface="Meiryo UI"/>
                  <a:ea typeface="Meiryo UI"/>
                </a:rPr>
                <a:t>時間　トレッキングは約</a:t>
              </a:r>
              <a:r>
                <a:rPr lang="en-US" altLang="ja-JP" sz="783" dirty="0">
                  <a:solidFill>
                    <a:prstClr val="black"/>
                  </a:solidFill>
                  <a:latin typeface="Meiryo UI"/>
                  <a:ea typeface="Meiryo UI"/>
                </a:rPr>
                <a:t>2.5</a:t>
              </a:r>
              <a:r>
                <a:rPr lang="ja-JP" altLang="en-US" sz="783" dirty="0">
                  <a:solidFill>
                    <a:prstClr val="black"/>
                  </a:solidFill>
                  <a:latin typeface="Meiryo UI"/>
                  <a:ea typeface="Meiryo UI"/>
                </a:rPr>
                <a:t>時間（約</a:t>
              </a:r>
              <a:r>
                <a:rPr lang="en-US" altLang="ja-JP" sz="783" dirty="0">
                  <a:solidFill>
                    <a:prstClr val="black"/>
                  </a:solidFill>
                  <a:latin typeface="Meiryo UI"/>
                  <a:ea typeface="Meiryo UI"/>
                </a:rPr>
                <a:t>4.5Km</a:t>
              </a:r>
              <a:r>
                <a:rPr lang="ja-JP" altLang="en-US" sz="783" dirty="0">
                  <a:solidFill>
                    <a:prstClr val="black"/>
                  </a:solidFill>
                  <a:latin typeface="Meiryo UI"/>
                  <a:ea typeface="Meiryo UI"/>
                </a:rPr>
                <a:t>）</a:t>
              </a: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比叡山延暦寺巡拝料が別途必要です。</a:t>
              </a:r>
            </a:p>
          </p:txBody>
        </p:sp>
        <p:cxnSp>
          <p:nvCxnSpPr>
            <p:cNvPr id="61" name="直線コネクタ 60">
              <a:extLst>
                <a:ext uri="{FF2B5EF4-FFF2-40B4-BE49-F238E27FC236}">
                  <a16:creationId xmlns:a16="http://schemas.microsoft.com/office/drawing/2014/main" id="{637058F1-C5F3-5705-512D-809A0019BFF4}"/>
                </a:ext>
              </a:extLst>
            </p:cNvPr>
            <p:cNvCxnSpPr>
              <a:cxnSpLocks/>
            </p:cNvCxnSpPr>
            <p:nvPr/>
          </p:nvCxnSpPr>
          <p:spPr>
            <a:xfrm>
              <a:off x="-2664441" y="5839497"/>
              <a:ext cx="12343009"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5DDA2328-7CA5-699C-D67E-3D0AC6D23E6A}"/>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プログラムの概要</a:t>
            </a:r>
          </a:p>
        </p:txBody>
      </p:sp>
      <p:cxnSp>
        <p:nvCxnSpPr>
          <p:cNvPr id="70" name="直線矢印コネクタ 69">
            <a:extLst>
              <a:ext uri="{FF2B5EF4-FFF2-40B4-BE49-F238E27FC236}">
                <a16:creationId xmlns:a16="http://schemas.microsoft.com/office/drawing/2014/main" id="{7F73B555-25EA-89CB-84D5-6343FA076060}"/>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3CAEFB60-A94E-ECAD-09F7-C7FAB96E0B98}"/>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kumimoji="1" lang="ja-JP" altLang="en-US" sz="979" b="1" dirty="0">
                <a:solidFill>
                  <a:prstClr val="white"/>
                </a:solidFill>
                <a:latin typeface="Meiryo UI"/>
                <a:ea typeface="Meiryo UI"/>
              </a:rPr>
              <a:t>事前学習</a:t>
            </a:r>
          </a:p>
        </p:txBody>
      </p:sp>
      <p:sp>
        <p:nvSpPr>
          <p:cNvPr id="74" name="四角形: 角を丸くする 73">
            <a:extLst>
              <a:ext uri="{FF2B5EF4-FFF2-40B4-BE49-F238E27FC236}">
                <a16:creationId xmlns:a16="http://schemas.microsoft.com/office/drawing/2014/main" id="{8E9A1996-F7F1-DF45-41C2-BCD4D1149DD3}"/>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現地学習</a:t>
            </a:r>
          </a:p>
        </p:txBody>
      </p:sp>
      <p:sp>
        <p:nvSpPr>
          <p:cNvPr id="76" name="四角形: 角を丸くする 75">
            <a:extLst>
              <a:ext uri="{FF2B5EF4-FFF2-40B4-BE49-F238E27FC236}">
                <a16:creationId xmlns:a16="http://schemas.microsoft.com/office/drawing/2014/main" id="{91F4562F-B1C0-39AC-140E-A2BD6C28E2EC}"/>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事後学習</a:t>
            </a:r>
          </a:p>
        </p:txBody>
      </p:sp>
      <p:sp>
        <p:nvSpPr>
          <p:cNvPr id="77" name="コンテンツ プレースホルダー 8">
            <a:extLst>
              <a:ext uri="{FF2B5EF4-FFF2-40B4-BE49-F238E27FC236}">
                <a16:creationId xmlns:a16="http://schemas.microsoft.com/office/drawing/2014/main" id="{B16EF219-AA9E-A515-8114-DF2FF10181CB}"/>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78" name="直線矢印コネクタ 77">
            <a:extLst>
              <a:ext uri="{FF2B5EF4-FFF2-40B4-BE49-F238E27FC236}">
                <a16:creationId xmlns:a16="http://schemas.microsoft.com/office/drawing/2014/main" id="{A7F70BD7-1364-B42B-EB50-A4F8DB33550F}"/>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64D9D55E-91C2-61FC-FA86-D5AB3AB7B138}"/>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81" name="直線矢印コネクタ 80">
            <a:extLst>
              <a:ext uri="{FF2B5EF4-FFF2-40B4-BE49-F238E27FC236}">
                <a16:creationId xmlns:a16="http://schemas.microsoft.com/office/drawing/2014/main" id="{C1A066A6-D026-16A2-EF65-850EA317BB9E}"/>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A14D5505-785C-74F7-4E27-703D200F3191}"/>
              </a:ext>
            </a:extLst>
          </p:cNvPr>
          <p:cNvCxnSpPr>
            <a:cxnSpLocks/>
          </p:cNvCxnSpPr>
          <p:nvPr/>
        </p:nvCxnSpPr>
        <p:spPr>
          <a:xfrm>
            <a:off x="421044" y="3603569"/>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864E4920-E80B-7FD0-5E49-373C240CDB89}"/>
              </a:ext>
            </a:extLst>
          </p:cNvPr>
          <p:cNvSpPr txBox="1">
            <a:spLocks/>
          </p:cNvSpPr>
          <p:nvPr/>
        </p:nvSpPr>
        <p:spPr>
          <a:xfrm>
            <a:off x="357819" y="2772957"/>
            <a:ext cx="2382401" cy="80013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びわ湖の源となる山々で自然について学びます。</a:t>
            </a:r>
          </a:p>
        </p:txBody>
      </p:sp>
      <p:sp>
        <p:nvSpPr>
          <p:cNvPr id="84" name="コンテンツ プレースホルダー 8">
            <a:extLst>
              <a:ext uri="{FF2B5EF4-FFF2-40B4-BE49-F238E27FC236}">
                <a16:creationId xmlns:a16="http://schemas.microsoft.com/office/drawing/2014/main" id="{2A84D3D6-E0F7-C93E-17B8-7377F55E1EE3}"/>
              </a:ext>
            </a:extLst>
          </p:cNvPr>
          <p:cNvSpPr txBox="1">
            <a:spLocks/>
          </p:cNvSpPr>
          <p:nvPr/>
        </p:nvSpPr>
        <p:spPr>
          <a:xfrm>
            <a:off x="357819" y="3634048"/>
            <a:ext cx="2382401" cy="80013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比叡山延暦寺の歴史や伝承文化を学びます。</a:t>
            </a:r>
          </a:p>
        </p:txBody>
      </p:sp>
      <p:sp>
        <p:nvSpPr>
          <p:cNvPr id="88" name="テキスト ボックス 87">
            <a:extLst>
              <a:ext uri="{FF2B5EF4-FFF2-40B4-BE49-F238E27FC236}">
                <a16:creationId xmlns:a16="http://schemas.microsoft.com/office/drawing/2014/main" id="{80A6A52C-8BE6-6AF8-AC4A-EF64EF12E476}"/>
              </a:ext>
            </a:extLst>
          </p:cNvPr>
          <p:cNvSpPr txBox="1"/>
          <p:nvPr/>
        </p:nvSpPr>
        <p:spPr>
          <a:xfrm>
            <a:off x="353767" y="4434181"/>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defTabSz="895327">
              <a:lnSpc>
                <a:spcPct val="120000"/>
              </a:lnSpc>
              <a:tabLst>
                <a:tab pos="438337" algn="l"/>
              </a:tabLst>
            </a:pPr>
            <a:r>
              <a:rPr lang="ja-JP" altLang="en-US" sz="832" b="1" dirty="0">
                <a:solidFill>
                  <a:srgbClr val="4B75BD"/>
                </a:solidFill>
                <a:latin typeface="Meiryo UI" panose="020B0604030504040204" pitchFamily="50" charset="-128"/>
                <a:ea typeface="Meiryo UI" panose="020B0604030504040204" pitchFamily="50" charset="-128"/>
              </a:rPr>
              <a:t>問合せ</a:t>
            </a:r>
            <a:r>
              <a:rPr lang="en-US" altLang="ja-JP" sz="832" b="1" dirty="0">
                <a:solidFill>
                  <a:srgbClr val="4B75BD"/>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オーパルオプテックス株式会社</a:t>
            </a:r>
            <a:endParaRPr lang="en-US" altLang="ja-JP" sz="832"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住所</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：大津市雄琴</a:t>
            </a:r>
            <a:r>
              <a:rPr lang="en-US" altLang="ja-JP" sz="832" dirty="0">
                <a:solidFill>
                  <a:prstClr val="black"/>
                </a:solidFill>
                <a:latin typeface="Meiryo UI" panose="020B0604030504040204" pitchFamily="50" charset="-128"/>
                <a:ea typeface="Meiryo UI" panose="020B0604030504040204" pitchFamily="50" charset="-128"/>
              </a:rPr>
              <a:t>5-265-1</a:t>
            </a: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電話</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077-579-7111</a:t>
            </a:r>
            <a:r>
              <a:rPr lang="ja-JP" altLang="en-US" sz="832" dirty="0">
                <a:solidFill>
                  <a:prstClr val="black"/>
                </a:solidFill>
                <a:latin typeface="Meiryo UI" panose="020B0604030504040204" pitchFamily="50" charset="-128"/>
                <a:ea typeface="Meiryo UI" panose="020B0604030504040204" pitchFamily="50" charset="-128"/>
              </a:rPr>
              <a:t>　</a:t>
            </a: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受付時間</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9:30</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17:30</a:t>
            </a:r>
            <a:br>
              <a:rPr lang="en-US" altLang="ja-JP" sz="832" dirty="0">
                <a:solidFill>
                  <a:prstClr val="black"/>
                </a:solidFill>
                <a:latin typeface="Meiryo UI" panose="020B0604030504040204" pitchFamily="50" charset="-128"/>
                <a:ea typeface="Meiryo UI" panose="020B0604030504040204" pitchFamily="50" charset="-128"/>
              </a:rPr>
            </a:br>
            <a:r>
              <a:rPr lang="ja-JP" altLang="en-US" sz="832" dirty="0">
                <a:solidFill>
                  <a:prstClr val="black"/>
                </a:solidFill>
                <a:latin typeface="Meiryo UI" panose="020B0604030504040204" pitchFamily="50" charset="-128"/>
                <a:ea typeface="Meiryo UI" panose="020B0604030504040204" pitchFamily="50" charset="-128"/>
              </a:rPr>
              <a:t>定休日</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：木曜日、</a:t>
            </a:r>
            <a:r>
              <a:rPr lang="en-US" altLang="ja-JP" sz="832" dirty="0">
                <a:solidFill>
                  <a:prstClr val="black"/>
                </a:solidFill>
                <a:latin typeface="Meiryo UI" panose="020B0604030504040204" pitchFamily="50" charset="-128"/>
                <a:ea typeface="Meiryo UI" panose="020B0604030504040204" pitchFamily="50" charset="-128"/>
              </a:rPr>
              <a:t>1</a:t>
            </a:r>
            <a:r>
              <a:rPr lang="ja-JP" altLang="en-US" sz="832" dirty="0">
                <a:solidFill>
                  <a:prstClr val="black"/>
                </a:solidFill>
                <a:latin typeface="Meiryo UI" panose="020B0604030504040204" pitchFamily="50" charset="-128"/>
                <a:ea typeface="Meiryo UI" panose="020B0604030504040204" pitchFamily="50" charset="-128"/>
              </a:rPr>
              <a:t>月～</a:t>
            </a:r>
            <a:r>
              <a:rPr lang="en-US" altLang="ja-JP" sz="832" dirty="0">
                <a:solidFill>
                  <a:prstClr val="black"/>
                </a:solidFill>
                <a:latin typeface="Meiryo UI" panose="020B0604030504040204" pitchFamily="50" charset="-128"/>
                <a:ea typeface="Meiryo UI" panose="020B0604030504040204" pitchFamily="50" charset="-128"/>
              </a:rPr>
              <a:t>2</a:t>
            </a:r>
            <a:r>
              <a:rPr lang="ja-JP" altLang="en-US" sz="832" dirty="0">
                <a:solidFill>
                  <a:prstClr val="black"/>
                </a:solidFill>
                <a:latin typeface="Meiryo UI" panose="020B0604030504040204" pitchFamily="50" charset="-128"/>
                <a:ea typeface="Meiryo UI" panose="020B0604030504040204" pitchFamily="50" charset="-128"/>
              </a:rPr>
              <a:t>月は水・木曜、夏季無休</a:t>
            </a:r>
            <a:endParaRPr lang="en-US" altLang="ja-JP" sz="832"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en-US" altLang="ja-JP" sz="832" dirty="0">
                <a:solidFill>
                  <a:prstClr val="black"/>
                </a:solidFill>
                <a:latin typeface="Meiryo UI" panose="020B0604030504040204" pitchFamily="50" charset="-128"/>
                <a:ea typeface="Meiryo UI" panose="020B0604030504040204" pitchFamily="50" charset="-128"/>
              </a:rPr>
              <a:t>https://www.o-pal.com/</a:t>
            </a:r>
            <a:endParaRPr lang="ja-JP" altLang="en-US" sz="832" dirty="0">
              <a:solidFill>
                <a:prstClr val="black"/>
              </a:solidFill>
              <a:latin typeface="メイリオ" panose="020B0604030504040204" pitchFamily="50" charset="-128"/>
              <a:ea typeface="メイリオ" panose="020B0604030504040204" pitchFamily="50" charset="-128"/>
            </a:endParaRPr>
          </a:p>
        </p:txBody>
      </p:sp>
      <p:sp>
        <p:nvSpPr>
          <p:cNvPr id="3" name="タイトル 2">
            <a:extLst>
              <a:ext uri="{FF2B5EF4-FFF2-40B4-BE49-F238E27FC236}">
                <a16:creationId xmlns:a16="http://schemas.microsoft.com/office/drawing/2014/main" id="{82C34B2E-119E-99EB-B8DC-27622E85A771}"/>
              </a:ext>
            </a:extLst>
          </p:cNvPr>
          <p:cNvSpPr>
            <a:spLocks noGrp="1"/>
          </p:cNvSpPr>
          <p:nvPr>
            <p:ph type="title"/>
          </p:nvPr>
        </p:nvSpPr>
        <p:spPr/>
        <p:txBody>
          <a:bodyPr/>
          <a:lstStyle/>
          <a:p>
            <a:r>
              <a:rPr lang="ja-JP" altLang="en-US" sz="1567" dirty="0"/>
              <a:t>びわ湖大津教育プログラム：</a:t>
            </a:r>
            <a:r>
              <a:rPr lang="en-US" altLang="ja-JP" sz="1567" dirty="0"/>
              <a:t>15</a:t>
            </a:r>
            <a:endParaRPr lang="ja-JP" altLang="en-US" sz="1567" dirty="0"/>
          </a:p>
        </p:txBody>
      </p:sp>
      <p:sp>
        <p:nvSpPr>
          <p:cNvPr id="25" name="コンテンツ プレースホルダー 24">
            <a:extLst>
              <a:ext uri="{FF2B5EF4-FFF2-40B4-BE49-F238E27FC236}">
                <a16:creationId xmlns:a16="http://schemas.microsoft.com/office/drawing/2014/main" id="{8B77E2BD-341D-3738-BD53-5FF75BD73900}"/>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比叡山延暦寺を周辺を辿る</a:t>
            </a:r>
            <a:r>
              <a:rPr kumimoji="0" lang="en-US" altLang="ja-JP" sz="1175" dirty="0">
                <a:solidFill>
                  <a:prstClr val="black"/>
                </a:solidFill>
                <a:latin typeface="Meiryo UI"/>
                <a:ea typeface="Meiryo UI"/>
              </a:rPr>
              <a:t>3</a:t>
            </a:r>
            <a:r>
              <a:rPr kumimoji="0" lang="ja-JP" altLang="en-US" sz="1175" dirty="0">
                <a:solidFill>
                  <a:prstClr val="black"/>
                </a:solidFill>
                <a:latin typeface="Meiryo UI"/>
                <a:ea typeface="Meiryo UI"/>
              </a:rPr>
              <a:t>時間程度の比較的やさしい比叡山トレッキングです。ガイドが同行し、びわ湖の源となる山々の自然と、比叡山延暦寺の歴史や伝承文化を学びます。</a:t>
            </a:r>
          </a:p>
          <a:p>
            <a:pPr>
              <a:lnSpc>
                <a:spcPct val="114000"/>
              </a:lnSpc>
              <a:tabLst>
                <a:tab pos="1313457" algn="l"/>
              </a:tabLst>
              <a:defRPr/>
            </a:pPr>
            <a:r>
              <a:rPr kumimoji="0" lang="ja-JP" altLang="en-US" sz="1175" dirty="0">
                <a:solidFill>
                  <a:prstClr val="black"/>
                </a:solidFill>
                <a:latin typeface="Meiryo UI"/>
                <a:ea typeface="Meiryo UI"/>
              </a:rPr>
              <a:t>「自然に学ぶ」「歴史を学ぶ」「協調性を育む」をねらいとする自然体験学習プログラムです。</a:t>
            </a:r>
          </a:p>
        </p:txBody>
      </p:sp>
      <p:pic>
        <p:nvPicPr>
          <p:cNvPr id="9" name="図 8">
            <a:extLst>
              <a:ext uri="{FF2B5EF4-FFF2-40B4-BE49-F238E27FC236}">
                <a16:creationId xmlns:a16="http://schemas.microsoft.com/office/drawing/2014/main" id="{07C1F708-5F41-F905-0294-5E466CEB242F}"/>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4183098" y="1203993"/>
            <a:ext cx="263927" cy="264369"/>
          </a:xfrm>
          <a:prstGeom prst="rect">
            <a:avLst/>
          </a:prstGeom>
        </p:spPr>
      </p:pic>
      <p:graphicFrame>
        <p:nvGraphicFramePr>
          <p:cNvPr id="17" name="表 16">
            <a:extLst>
              <a:ext uri="{FF2B5EF4-FFF2-40B4-BE49-F238E27FC236}">
                <a16:creationId xmlns:a16="http://schemas.microsoft.com/office/drawing/2014/main" id="{3CB9642B-65DF-6D88-2F5B-273280C0DA85}"/>
              </a:ext>
            </a:extLst>
          </p:cNvPr>
          <p:cNvGraphicFramePr>
            <a:graphicFrameLocks noGrp="1"/>
          </p:cNvGraphicFramePr>
          <p:nvPr/>
        </p:nvGraphicFramePr>
        <p:xfrm>
          <a:off x="2867953" y="4434182"/>
          <a:ext cx="6703158" cy="1226593"/>
        </p:xfrm>
        <a:graphic>
          <a:graphicData uri="http://schemas.openxmlformats.org/drawingml/2006/table">
            <a:tbl>
              <a:tblPr>
                <a:tableStyleId>{69CF1AB2-1976-4502-BF36-3FF5EA218861}</a:tableStyleId>
              </a:tblPr>
              <a:tblGrid>
                <a:gridCol w="669446">
                  <a:extLst>
                    <a:ext uri="{9D8B030D-6E8A-4147-A177-3AD203B41FA5}">
                      <a16:colId xmlns:a16="http://schemas.microsoft.com/office/drawing/2014/main" val="741602752"/>
                    </a:ext>
                  </a:extLst>
                </a:gridCol>
                <a:gridCol w="669446">
                  <a:extLst>
                    <a:ext uri="{9D8B030D-6E8A-4147-A177-3AD203B41FA5}">
                      <a16:colId xmlns:a16="http://schemas.microsoft.com/office/drawing/2014/main" val="3389704294"/>
                    </a:ext>
                  </a:extLst>
                </a:gridCol>
                <a:gridCol w="669446">
                  <a:extLst>
                    <a:ext uri="{9D8B030D-6E8A-4147-A177-3AD203B41FA5}">
                      <a16:colId xmlns:a16="http://schemas.microsoft.com/office/drawing/2014/main" val="4204551638"/>
                    </a:ext>
                  </a:extLst>
                </a:gridCol>
                <a:gridCol w="669446">
                  <a:extLst>
                    <a:ext uri="{9D8B030D-6E8A-4147-A177-3AD203B41FA5}">
                      <a16:colId xmlns:a16="http://schemas.microsoft.com/office/drawing/2014/main" val="3304725556"/>
                    </a:ext>
                  </a:extLst>
                </a:gridCol>
                <a:gridCol w="607678">
                  <a:extLst>
                    <a:ext uri="{9D8B030D-6E8A-4147-A177-3AD203B41FA5}">
                      <a16:colId xmlns:a16="http://schemas.microsoft.com/office/drawing/2014/main" val="3252824643"/>
                    </a:ext>
                  </a:extLst>
                </a:gridCol>
                <a:gridCol w="3417696">
                  <a:extLst>
                    <a:ext uri="{9D8B030D-6E8A-4147-A177-3AD203B41FA5}">
                      <a16:colId xmlns:a16="http://schemas.microsoft.com/office/drawing/2014/main" val="1736356865"/>
                    </a:ext>
                  </a:extLst>
                </a:gridCol>
              </a:tblGrid>
              <a:tr h="185848">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900" b="0" i="0" u="none" strike="noStrike" dirty="0">
                          <a:effectLst/>
                          <a:latin typeface="+mn-ea"/>
                          <a:ea typeface="+mn-ea"/>
                        </a:rPr>
                        <a:t>比叡山</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900" u="none" strike="noStrike" dirty="0">
                          <a:effectLst/>
                          <a:latin typeface="+mn-ea"/>
                          <a:ea typeface="+mn-ea"/>
                        </a:rPr>
                        <a:t>通年</a:t>
                      </a:r>
                      <a:endParaRPr lang="ja-JP"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4">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85848">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3">
                  <a:txBody>
                    <a:bodyPr/>
                    <a:lstStyle/>
                    <a:p>
                      <a:pPr algn="ctr" fontAlgn="ctr"/>
                      <a:r>
                        <a:rPr lang="zh-CN" altLang="en-US" sz="900" u="none" strike="noStrike" dirty="0">
                          <a:effectLst/>
                          <a:latin typeface="+mn-ea"/>
                          <a:ea typeface="+mn-ea"/>
                        </a:rPr>
                        <a:t>小学</a:t>
                      </a:r>
                      <a:r>
                        <a:rPr lang="ja-JP" altLang="en-US" sz="900" u="none" strike="noStrike" dirty="0">
                          <a:effectLst/>
                          <a:latin typeface="+mn-ea"/>
                          <a:ea typeface="+mn-ea"/>
                        </a:rPr>
                        <a:t>生・中学生・</a:t>
                      </a:r>
                      <a:r>
                        <a:rPr lang="zh-CN" altLang="en-US" sz="900" u="none" strike="noStrike" dirty="0">
                          <a:effectLst/>
                          <a:latin typeface="+mn-ea"/>
                          <a:ea typeface="+mn-ea"/>
                        </a:rPr>
                        <a:t>高校生</a:t>
                      </a:r>
                      <a:endParaRPr lang="zh-CN"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85848">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900" b="0" i="0" u="none" strike="noStrike" dirty="0">
                          <a:effectLst/>
                          <a:latin typeface="+mn-ea"/>
                          <a:ea typeface="+mn-ea"/>
                        </a:rPr>
                        <a:t>3</a:t>
                      </a:r>
                      <a:r>
                        <a:rPr lang="ja-JP" altLang="en-US" sz="900" b="0" i="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900" u="none" strike="noStrike" dirty="0">
                          <a:effectLst/>
                          <a:latin typeface="+mn-ea"/>
                          <a:ea typeface="+mn-ea"/>
                        </a:rPr>
                        <a:t>30</a:t>
                      </a:r>
                      <a:r>
                        <a:rPr lang="ja-JP" altLang="en-US" sz="900" u="none" strike="noStrike" dirty="0">
                          <a:effectLst/>
                          <a:latin typeface="+mn-ea"/>
                          <a:ea typeface="+mn-ea"/>
                        </a:rPr>
                        <a:t>～</a:t>
                      </a:r>
                      <a:r>
                        <a:rPr lang="en-US" altLang="ja-JP" sz="900" u="none" strike="noStrike" dirty="0">
                          <a:effectLst/>
                          <a:latin typeface="+mn-ea"/>
                          <a:ea typeface="+mn-ea"/>
                        </a:rPr>
                        <a:t>300</a:t>
                      </a:r>
                      <a:r>
                        <a:rPr lang="ja-JP" altLang="en-US" sz="900" u="none" strike="noStrike" dirty="0">
                          <a:effectLst/>
                          <a:latin typeface="+mn-ea"/>
                          <a:ea typeface="+mn-ea"/>
                        </a:rPr>
                        <a:t>人</a:t>
                      </a:r>
                      <a:endParaRPr lang="ja-JP"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669049">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3">
                  <a:txBody>
                    <a:bodyPr/>
                    <a:lstStyle/>
                    <a:p>
                      <a:pPr algn="ctr" fontAlgn="ctr"/>
                      <a:r>
                        <a:rPr lang="ja-JP" altLang="en-US" sz="800" u="none" strike="noStrike" dirty="0">
                          <a:effectLst/>
                          <a:latin typeface="+mn-ea"/>
                          <a:ea typeface="+mn-ea"/>
                        </a:rPr>
                        <a:t>動きやすい服装（体操服など）</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運動靴・帽子・手袋（軍手など）</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・飲み物・雨合羽・</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タオル・着替え（雨で濡れた場合に使用）</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bl>
          </a:graphicData>
        </a:graphic>
      </p:graphicFrame>
      <p:cxnSp>
        <p:nvCxnSpPr>
          <p:cNvPr id="20" name="直線コネクタ 19">
            <a:extLst>
              <a:ext uri="{FF2B5EF4-FFF2-40B4-BE49-F238E27FC236}">
                <a16:creationId xmlns:a16="http://schemas.microsoft.com/office/drawing/2014/main" id="{CA5E747A-2A4D-177D-C19C-0487D8942708}"/>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95AE752F-9D91-9DC5-8A3E-35D9B92E6780}"/>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7C8F8883-97AB-6185-15FF-6367AF5776FA}"/>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28" name="二等辺三角形 27">
            <a:extLst>
              <a:ext uri="{FF2B5EF4-FFF2-40B4-BE49-F238E27FC236}">
                <a16:creationId xmlns:a16="http://schemas.microsoft.com/office/drawing/2014/main" id="{DA678877-A346-898F-7F1F-4AA7E6CC1FB9}"/>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39" name="コンテンツ プレースホルダー 8">
            <a:extLst>
              <a:ext uri="{FF2B5EF4-FFF2-40B4-BE49-F238E27FC236}">
                <a16:creationId xmlns:a16="http://schemas.microsoft.com/office/drawing/2014/main" id="{1FC5582D-E8B5-2975-BE34-466500EED6FD}"/>
              </a:ext>
            </a:extLst>
          </p:cNvPr>
          <p:cNvSpPr txBox="1">
            <a:spLocks/>
          </p:cNvSpPr>
          <p:nvPr/>
        </p:nvSpPr>
        <p:spPr>
          <a:xfrm>
            <a:off x="6130462" y="4470126"/>
            <a:ext cx="1846423"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28491" indent="-528491" defTabSz="895327">
              <a:spcBef>
                <a:spcPts val="196"/>
              </a:spcBef>
              <a:tabLst>
                <a:tab pos="351291" algn="r"/>
                <a:tab pos="530046" algn="l"/>
              </a:tabLst>
            </a:pPr>
            <a:r>
              <a:rPr lang="en-US" altLang="ja-JP" sz="783" dirty="0">
                <a:solidFill>
                  <a:prstClr val="black"/>
                </a:solidFill>
                <a:latin typeface="Meiryo UI"/>
                <a:ea typeface="Meiryo UI"/>
              </a:rPr>
              <a:t>	9:30	</a:t>
            </a:r>
            <a:r>
              <a:rPr lang="ja-JP" altLang="en-US" sz="783" dirty="0">
                <a:solidFill>
                  <a:prstClr val="black"/>
                </a:solidFill>
                <a:latin typeface="Meiryo UI"/>
                <a:ea typeface="Meiryo UI"/>
              </a:rPr>
              <a:t>延暦寺バスセンター集合／出発準備（安全指導・準備体操・トイレ）</a:t>
            </a:r>
          </a:p>
          <a:p>
            <a:pPr marL="528491" indent="-528491" defTabSz="895327">
              <a:spcBef>
                <a:spcPts val="196"/>
              </a:spcBef>
              <a:tabLst>
                <a:tab pos="351291" algn="r"/>
                <a:tab pos="530046" algn="l"/>
              </a:tabLst>
            </a:pPr>
            <a:r>
              <a:rPr lang="en-US" altLang="ja-JP" sz="783" dirty="0">
                <a:solidFill>
                  <a:prstClr val="black"/>
                </a:solidFill>
                <a:latin typeface="Meiryo UI"/>
                <a:ea typeface="Meiryo UI"/>
              </a:rPr>
              <a:t>	9:45	</a:t>
            </a:r>
            <a:r>
              <a:rPr lang="ja-JP" altLang="en-US" sz="783" dirty="0">
                <a:solidFill>
                  <a:prstClr val="black"/>
                </a:solidFill>
                <a:latin typeface="Meiryo UI"/>
                <a:ea typeface="Meiryo UI"/>
              </a:rPr>
              <a:t>出発／東塔エリア根本中堂から西塔、横川エリアへ</a:t>
            </a:r>
          </a:p>
          <a:p>
            <a:pPr marL="528491" indent="-528491" defTabSz="895327">
              <a:spcBef>
                <a:spcPts val="196"/>
              </a:spcBef>
              <a:tabLst>
                <a:tab pos="351291" algn="r"/>
                <a:tab pos="530046" algn="l"/>
              </a:tabLst>
            </a:pPr>
            <a:r>
              <a:rPr lang="en-US" altLang="ja-JP" sz="783" dirty="0">
                <a:solidFill>
                  <a:prstClr val="black"/>
                </a:solidFill>
                <a:latin typeface="Meiryo UI"/>
                <a:ea typeface="Meiryo UI"/>
              </a:rPr>
              <a:t>	12:30	</a:t>
            </a:r>
            <a:r>
              <a:rPr lang="ja-JP" altLang="en-US" sz="783" dirty="0">
                <a:solidFill>
                  <a:prstClr val="black"/>
                </a:solidFill>
                <a:latin typeface="Meiryo UI"/>
                <a:ea typeface="Meiryo UI"/>
              </a:rPr>
              <a:t>延暦寺横川駐車場にて</a:t>
            </a:r>
            <a:br>
              <a:rPr lang="en-US" altLang="ja-JP" sz="783" dirty="0">
                <a:solidFill>
                  <a:prstClr val="black"/>
                </a:solidFill>
                <a:latin typeface="Meiryo UI"/>
                <a:ea typeface="Meiryo UI"/>
              </a:rPr>
            </a:br>
            <a:r>
              <a:rPr lang="ja-JP" altLang="en-US" sz="783" dirty="0">
                <a:solidFill>
                  <a:prstClr val="black"/>
                </a:solidFill>
                <a:latin typeface="Meiryo UI"/>
                <a:ea typeface="Meiryo UI"/>
              </a:rPr>
              <a:t>解散（トイレ有）</a:t>
            </a:r>
          </a:p>
        </p:txBody>
      </p:sp>
      <p:pic>
        <p:nvPicPr>
          <p:cNvPr id="40" name="図 39" descr="アイコン が含まれている画像&#10;&#10;自動的に生成された説明">
            <a:extLst>
              <a:ext uri="{FF2B5EF4-FFF2-40B4-BE49-F238E27FC236}">
                <a16:creationId xmlns:a16="http://schemas.microsoft.com/office/drawing/2014/main" id="{112436A6-3700-C973-6287-AA2FC89395D8}"/>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883532" y="1203993"/>
            <a:ext cx="264369" cy="264369"/>
          </a:xfrm>
          <a:prstGeom prst="rect">
            <a:avLst/>
          </a:prstGeom>
        </p:spPr>
      </p:pic>
      <p:pic>
        <p:nvPicPr>
          <p:cNvPr id="44" name="グラフィックス 43" descr="電球と鉛筆 枠線">
            <a:extLst>
              <a:ext uri="{FF2B5EF4-FFF2-40B4-BE49-F238E27FC236}">
                <a16:creationId xmlns:a16="http://schemas.microsoft.com/office/drawing/2014/main" id="{2F95788D-C95B-6A88-9891-E3C2C6590436}"/>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458565" y="3822712"/>
            <a:ext cx="422805" cy="422805"/>
          </a:xfrm>
          <a:prstGeom prst="rect">
            <a:avLst/>
          </a:prstGeom>
        </p:spPr>
      </p:pic>
      <p:pic>
        <p:nvPicPr>
          <p:cNvPr id="45" name="図 44">
            <a:extLst>
              <a:ext uri="{FF2B5EF4-FFF2-40B4-BE49-F238E27FC236}">
                <a16:creationId xmlns:a16="http://schemas.microsoft.com/office/drawing/2014/main" id="{D5CF3E9A-4232-A2E7-97F4-FB44DD936B1C}"/>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4482659" y="1203993"/>
            <a:ext cx="258026" cy="258026"/>
          </a:xfrm>
          <a:prstGeom prst="rect">
            <a:avLst/>
          </a:prstGeom>
        </p:spPr>
      </p:pic>
      <p:pic>
        <p:nvPicPr>
          <p:cNvPr id="46" name="図 45" descr="アイコン が含まれている画像&#10;&#10;自動的に生成された説明">
            <a:extLst>
              <a:ext uri="{FF2B5EF4-FFF2-40B4-BE49-F238E27FC236}">
                <a16:creationId xmlns:a16="http://schemas.microsoft.com/office/drawing/2014/main" id="{B7C9D219-F36E-1F80-2AD2-1A87D1AC6F07}"/>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3583969" y="1203993"/>
            <a:ext cx="264369" cy="264369"/>
          </a:xfrm>
          <a:prstGeom prst="rect">
            <a:avLst/>
          </a:prstGeom>
        </p:spPr>
      </p:pic>
      <p:pic>
        <p:nvPicPr>
          <p:cNvPr id="51" name="グラフィックス 50" descr="丘の光景 枠線">
            <a:extLst>
              <a:ext uri="{FF2B5EF4-FFF2-40B4-BE49-F238E27FC236}">
                <a16:creationId xmlns:a16="http://schemas.microsoft.com/office/drawing/2014/main" id="{FCA7396F-70BE-8F11-9CD2-AEEE32680E03}"/>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458565" y="2997905"/>
            <a:ext cx="422805" cy="422805"/>
          </a:xfrm>
          <a:prstGeom prst="rect">
            <a:avLst/>
          </a:prstGeom>
        </p:spPr>
      </p:pic>
      <p:sp>
        <p:nvSpPr>
          <p:cNvPr id="62" name="テキスト ボックス 61">
            <a:extLst>
              <a:ext uri="{FF2B5EF4-FFF2-40B4-BE49-F238E27FC236}">
                <a16:creationId xmlns:a16="http://schemas.microsoft.com/office/drawing/2014/main" id="{6BFA7DAB-DAA0-F862-67E4-188B6CEF8A29}"/>
              </a:ext>
            </a:extLst>
          </p:cNvPr>
          <p:cNvSpPr txBox="1"/>
          <p:nvPr/>
        </p:nvSpPr>
        <p:spPr>
          <a:xfrm>
            <a:off x="2559832" y="5744505"/>
            <a:ext cx="3767712" cy="526491"/>
          </a:xfrm>
          <a:prstGeom prst="rect">
            <a:avLst/>
          </a:prstGeom>
          <a:noFill/>
        </p:spPr>
        <p:txBody>
          <a:bodyPr wrap="square">
            <a:spAutoFit/>
          </a:bodyPr>
          <a:lstStyle/>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足場の悪い道を歩行できない児童生徒はトレッキングに参加できません。</a:t>
            </a:r>
          </a:p>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トレッキング参加が難しい児童生徒は、バス（ドライブウェイを利用）ゴール地点へ移動が可能です。</a:t>
            </a:r>
            <a:endParaRPr lang="en-US" altLang="ja-JP" sz="783" dirty="0">
              <a:solidFill>
                <a:prstClr val="black"/>
              </a:solidFill>
              <a:latin typeface="Meiryo UI"/>
              <a:ea typeface="Meiryo UI"/>
            </a:endParaRPr>
          </a:p>
        </p:txBody>
      </p:sp>
      <p:sp>
        <p:nvSpPr>
          <p:cNvPr id="64" name="テキスト ボックス 63">
            <a:extLst>
              <a:ext uri="{FF2B5EF4-FFF2-40B4-BE49-F238E27FC236}">
                <a16:creationId xmlns:a16="http://schemas.microsoft.com/office/drawing/2014/main" id="{A63A57A3-B2C6-8B2D-EFEB-E79EFDE69B14}"/>
              </a:ext>
            </a:extLst>
          </p:cNvPr>
          <p:cNvSpPr txBox="1"/>
          <p:nvPr/>
        </p:nvSpPr>
        <p:spPr>
          <a:xfrm>
            <a:off x="6301963" y="5744505"/>
            <a:ext cx="3767712" cy="375872"/>
          </a:xfrm>
          <a:prstGeom prst="rect">
            <a:avLst/>
          </a:prstGeom>
          <a:noFill/>
        </p:spPr>
        <p:txBody>
          <a:bodyPr wrap="square">
            <a:spAutoFit/>
          </a:bodyPr>
          <a:lstStyle/>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雨天荒天時の中止は、前日</a:t>
            </a:r>
            <a:r>
              <a:rPr lang="en-US" altLang="ja-JP" sz="783" dirty="0">
                <a:solidFill>
                  <a:prstClr val="black"/>
                </a:solidFill>
                <a:latin typeface="Meiryo UI"/>
                <a:ea typeface="Meiryo UI"/>
              </a:rPr>
              <a:t>12:00</a:t>
            </a:r>
            <a:r>
              <a:rPr lang="ja-JP" altLang="en-US" sz="783" dirty="0">
                <a:solidFill>
                  <a:prstClr val="black"/>
                </a:solidFill>
                <a:latin typeface="Meiryo UI"/>
                <a:ea typeface="Meiryo UI"/>
              </a:rPr>
              <a:t>段階での気象予報により判断いたします。</a:t>
            </a:r>
          </a:p>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体験場所までの移動は貸切バスをおすすめします</a:t>
            </a:r>
          </a:p>
        </p:txBody>
      </p:sp>
      <p:pic>
        <p:nvPicPr>
          <p:cNvPr id="41" name="図プレースホルダー 29" descr="森の中の道を歩く人々&#10;&#10;自動的に生成された説明">
            <a:extLst>
              <a:ext uri="{FF2B5EF4-FFF2-40B4-BE49-F238E27FC236}">
                <a16:creationId xmlns:a16="http://schemas.microsoft.com/office/drawing/2014/main" id="{62400FF0-472E-8228-DE71-D19A40FA209B}"/>
              </a:ext>
            </a:extLst>
          </p:cNvPr>
          <p:cNvPicPr>
            <a:picLocks noChangeAspect="1"/>
          </p:cNvPicPr>
          <p:nvPr/>
        </p:nvPicPr>
        <p:blipFill rotWithShape="1">
          <a:blip r:embed="rId24" cstate="print">
            <a:extLst>
              <a:ext uri="{28A0092B-C50C-407E-A947-70E740481C1C}">
                <a14:useLocalDpi xmlns:a14="http://schemas.microsoft.com/office/drawing/2010/main"/>
              </a:ext>
            </a:extLst>
          </a:blip>
          <a:srcRect t="20697" b="14453"/>
          <a:stretch/>
        </p:blipFill>
        <p:spPr>
          <a:xfrm>
            <a:off x="8127965" y="4501130"/>
            <a:ext cx="1325372" cy="475611"/>
          </a:xfrm>
          <a:prstGeom prst="rect">
            <a:avLst/>
          </a:prstGeom>
        </p:spPr>
      </p:pic>
      <p:pic>
        <p:nvPicPr>
          <p:cNvPr id="42" name="図プレースホルダー 31" descr="屋外, 建物, ウォーキング, 公園 が含まれている画像&#10;&#10;自動的に生成された説明">
            <a:extLst>
              <a:ext uri="{FF2B5EF4-FFF2-40B4-BE49-F238E27FC236}">
                <a16:creationId xmlns:a16="http://schemas.microsoft.com/office/drawing/2014/main" id="{07A5B649-067C-ECD6-33B7-6AB26A0CA93C}"/>
              </a:ext>
            </a:extLst>
          </p:cNvPr>
          <p:cNvPicPr>
            <a:picLocks noChangeAspect="1"/>
          </p:cNvPicPr>
          <p:nvPr/>
        </p:nvPicPr>
        <p:blipFill rotWithShape="1">
          <a:blip r:embed="rId25" cstate="print">
            <a:extLst>
              <a:ext uri="{28A0092B-C50C-407E-A947-70E740481C1C}">
                <a14:useLocalDpi xmlns:a14="http://schemas.microsoft.com/office/drawing/2010/main"/>
              </a:ext>
            </a:extLst>
          </a:blip>
          <a:srcRect t="24180" b="7217"/>
          <a:stretch/>
        </p:blipFill>
        <p:spPr>
          <a:xfrm>
            <a:off x="8128166" y="5021013"/>
            <a:ext cx="1325372" cy="503141"/>
          </a:xfrm>
          <a:prstGeom prst="rect">
            <a:avLst/>
          </a:prstGeom>
        </p:spPr>
      </p:pic>
    </p:spTree>
    <p:extLst>
      <p:ext uri="{BB962C8B-B14F-4D97-AF65-F5344CB8AC3E}">
        <p14:creationId xmlns:p14="http://schemas.microsoft.com/office/powerpoint/2010/main" val="1122148647"/>
      </p:ext>
    </p:extLst>
  </p:cSld>
  <p:clrMapOvr>
    <a:masterClrMapping/>
  </p:clrMapOvr>
</p:sld>
</file>

<file path=ppt/theme/theme1.xml><?xml version="1.0" encoding="utf-8"?>
<a:theme xmlns:a="http://schemas.openxmlformats.org/drawingml/2006/main" name="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506</Words>
  <Application>Microsoft Office PowerPoint</Application>
  <PresentationFormat>A4 210 x 297 mm</PresentationFormat>
  <Paragraphs>60</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Meiryo</vt:lpstr>
      <vt:lpstr>Meiryo</vt:lpstr>
      <vt:lpstr>游ゴシック</vt:lpstr>
      <vt:lpstr>Arial</vt:lpstr>
      <vt:lpstr>Wingdings</vt:lpstr>
      <vt:lpstr>デザインの設定</vt:lpstr>
      <vt:lpstr>びわ湖大津教育プログラム：15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びわ湖大津教育プログラム：15</dc:title>
  <dc:creator>tb164</dc:creator>
  <cp:lastModifiedBy>tb164</cp:lastModifiedBy>
  <cp:revision>1</cp:revision>
  <dcterms:created xsi:type="dcterms:W3CDTF">2025-04-03T06:25:57Z</dcterms:created>
  <dcterms:modified xsi:type="dcterms:W3CDTF">2025-04-03T06:26:39Z</dcterms:modified>
</cp:coreProperties>
</file>