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52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ACE48-3152-4EBB-9FE8-FFA1147D15B6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CDF687-D08A-4B23-95F1-DDC322F879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713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F8C1B-E756-7C3E-6476-18851B90B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3C8C1F5-A3B9-D69B-C290-4662B38008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8625" y="800100"/>
            <a:ext cx="5759450" cy="3989388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8DE06C9-CA41-4748-9CEF-28B8C061BE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70256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4DB5D7-9EE1-4EE8-378B-A51BB3913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873EEAD-5FF6-8FD5-2099-3B0200706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9"/>
            <a:ext cx="7429500" cy="1655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350"/>
            </a:lvl1pPr>
            <a:lvl2pPr marL="447663" indent="0" algn="ctr">
              <a:buNone/>
              <a:defRPr sz="1959"/>
            </a:lvl2pPr>
            <a:lvl3pPr marL="895327" indent="0" algn="ctr">
              <a:buNone/>
              <a:defRPr sz="1763"/>
            </a:lvl3pPr>
            <a:lvl4pPr marL="1342990" indent="0" algn="ctr">
              <a:buNone/>
              <a:defRPr sz="1567"/>
            </a:lvl4pPr>
            <a:lvl5pPr marL="1790653" indent="0" algn="ctr">
              <a:buNone/>
              <a:defRPr sz="1567"/>
            </a:lvl5pPr>
            <a:lvl6pPr marL="2238316" indent="0" algn="ctr">
              <a:buNone/>
              <a:defRPr sz="1567"/>
            </a:lvl6pPr>
            <a:lvl7pPr marL="2685980" indent="0" algn="ctr">
              <a:buNone/>
              <a:defRPr sz="1567"/>
            </a:lvl7pPr>
            <a:lvl8pPr marL="3133643" indent="0" algn="ctr">
              <a:buNone/>
              <a:defRPr sz="1567"/>
            </a:lvl8pPr>
            <a:lvl9pPr marL="3581306" indent="0" algn="ctr">
              <a:buNone/>
              <a:defRPr sz="1567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93E31D-C1C7-429D-5E0D-B8B731743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40" y="6356353"/>
            <a:ext cx="4193112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20A71D18-CCEC-4E5B-94D0-2B0D72A69628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5D6313-750C-62E3-527C-81A91115D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5" y="6356353"/>
            <a:ext cx="334327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4F505F-6697-D846-D5B1-8557C2E9E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377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2" y="0"/>
            <a:ext cx="6810375" cy="6858000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E54CD92-E70C-8A7B-E64F-5DDC5B91B5C0}"/>
              </a:ext>
            </a:extLst>
          </p:cNvPr>
          <p:cNvSpPr/>
          <p:nvPr userDrawn="1"/>
        </p:nvSpPr>
        <p:spPr>
          <a:xfrm>
            <a:off x="0" y="0"/>
            <a:ext cx="3281363" cy="6858000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7E06592-898F-A3F5-71CE-5E0C9022FA90}"/>
              </a:ext>
            </a:extLst>
          </p:cNvPr>
          <p:cNvSpPr/>
          <p:nvPr userDrawn="1"/>
        </p:nvSpPr>
        <p:spPr>
          <a:xfrm>
            <a:off x="57000" y="45000"/>
            <a:ext cx="9792000" cy="676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938258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804947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860606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2107303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38092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 t="4980" b="1996"/>
          <a:stretch/>
        </p:blipFill>
        <p:spPr>
          <a:xfrm>
            <a:off x="4581524" y="0"/>
            <a:ext cx="5324476" cy="3429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1795464" y="3"/>
            <a:ext cx="4436203" cy="4467225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490450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357139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412798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1659495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70755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3"/>
            <a:ext cx="9217024" cy="9547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E82A4C4-81B5-55F3-880C-FFB08355EEC0}"/>
              </a:ext>
            </a:extLst>
          </p:cNvPr>
          <p:cNvSpPr/>
          <p:nvPr userDrawn="1"/>
        </p:nvSpPr>
        <p:spPr>
          <a:xfrm>
            <a:off x="0" y="2638428"/>
            <a:ext cx="9906000" cy="3913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380642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chemeClr val="accent4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5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FCB4ABC5-DFDF-7701-B261-D015F5E2AF24}"/>
              </a:ext>
            </a:extLst>
          </p:cNvPr>
          <p:cNvSpPr/>
          <p:nvPr userDrawn="1"/>
        </p:nvSpPr>
        <p:spPr>
          <a:xfrm>
            <a:off x="0" y="619166"/>
            <a:ext cx="8219255" cy="401318"/>
          </a:xfrm>
          <a:custGeom>
            <a:avLst/>
            <a:gdLst>
              <a:gd name="connsiteX0" fmla="*/ 0 w 8219255"/>
              <a:gd name="connsiteY0" fmla="*/ 0 h 401318"/>
              <a:gd name="connsiteX1" fmla="*/ 1106015 w 8219255"/>
              <a:gd name="connsiteY1" fmla="*/ 0 h 401318"/>
              <a:gd name="connsiteX2" fmla="*/ 7113240 w 8219255"/>
              <a:gd name="connsiteY2" fmla="*/ 0 h 401318"/>
              <a:gd name="connsiteX3" fmla="*/ 8219255 w 8219255"/>
              <a:gd name="connsiteY3" fmla="*/ 0 h 401318"/>
              <a:gd name="connsiteX4" fmla="*/ 7951945 w 8219255"/>
              <a:gd name="connsiteY4" fmla="*/ 401318 h 401318"/>
              <a:gd name="connsiteX5" fmla="*/ 6845930 w 8219255"/>
              <a:gd name="connsiteY5" fmla="*/ 401318 h 401318"/>
              <a:gd name="connsiteX6" fmla="*/ 1106015 w 8219255"/>
              <a:gd name="connsiteY6" fmla="*/ 401318 h 401318"/>
              <a:gd name="connsiteX7" fmla="*/ 0 w 8219255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19255" h="401318">
                <a:moveTo>
                  <a:pt x="0" y="0"/>
                </a:moveTo>
                <a:lnTo>
                  <a:pt x="1106015" y="0"/>
                </a:lnTo>
                <a:lnTo>
                  <a:pt x="7113240" y="0"/>
                </a:lnTo>
                <a:lnTo>
                  <a:pt x="8219255" y="0"/>
                </a:lnTo>
                <a:lnTo>
                  <a:pt x="7951945" y="401318"/>
                </a:lnTo>
                <a:lnTo>
                  <a:pt x="6845930" y="401318"/>
                </a:lnTo>
                <a:lnTo>
                  <a:pt x="1106015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2155028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1551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C422DA80-5498-837E-229D-07504407DAB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52EE3076-7F43-DAD1-793E-CFF64B55361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53001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17" name="テキスト プレースホルダー 13">
            <a:extLst>
              <a:ext uri="{FF2B5EF4-FFF2-40B4-BE49-F238E27FC236}">
                <a16:creationId xmlns:a16="http://schemas.microsoft.com/office/drawing/2014/main" id="{8426D69E-F5A4-41D3-9C98-3593328E17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80528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  <p:sp>
        <p:nvSpPr>
          <p:cNvPr id="18" name="テキスト プレースホルダー 13">
            <a:extLst>
              <a:ext uri="{FF2B5EF4-FFF2-40B4-BE49-F238E27FC236}">
                <a16:creationId xmlns:a16="http://schemas.microsoft.com/office/drawing/2014/main" id="{88DE078B-3F10-CA17-32DB-371881110BC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7015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</p:spTree>
    <p:extLst>
      <p:ext uri="{BB962C8B-B14F-4D97-AF65-F5344CB8AC3E}">
        <p14:creationId xmlns:p14="http://schemas.microsoft.com/office/powerpoint/2010/main" val="2582330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815547"/>
            <a:ext cx="9906000" cy="6042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025074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58115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9767A700-138B-A673-3B20-9FEB275FDA6E}"/>
              </a:ext>
            </a:extLst>
          </p:cNvPr>
          <p:cNvSpPr/>
          <p:nvPr userDrawn="1"/>
        </p:nvSpPr>
        <p:spPr>
          <a:xfrm>
            <a:off x="2" y="619166"/>
            <a:ext cx="8227193" cy="401318"/>
          </a:xfrm>
          <a:custGeom>
            <a:avLst/>
            <a:gdLst>
              <a:gd name="connsiteX0" fmla="*/ 0 w 8227193"/>
              <a:gd name="connsiteY0" fmla="*/ 0 h 401318"/>
              <a:gd name="connsiteX1" fmla="*/ 1113953 w 8227193"/>
              <a:gd name="connsiteY1" fmla="*/ 0 h 401318"/>
              <a:gd name="connsiteX2" fmla="*/ 7113240 w 8227193"/>
              <a:gd name="connsiteY2" fmla="*/ 0 h 401318"/>
              <a:gd name="connsiteX3" fmla="*/ 8227193 w 8227193"/>
              <a:gd name="connsiteY3" fmla="*/ 0 h 401318"/>
              <a:gd name="connsiteX4" fmla="*/ 7959883 w 8227193"/>
              <a:gd name="connsiteY4" fmla="*/ 401318 h 401318"/>
              <a:gd name="connsiteX5" fmla="*/ 6845930 w 8227193"/>
              <a:gd name="connsiteY5" fmla="*/ 401318 h 401318"/>
              <a:gd name="connsiteX6" fmla="*/ 1113953 w 8227193"/>
              <a:gd name="connsiteY6" fmla="*/ 401318 h 401318"/>
              <a:gd name="connsiteX7" fmla="*/ 0 w 8227193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27193" h="401318">
                <a:moveTo>
                  <a:pt x="0" y="0"/>
                </a:moveTo>
                <a:lnTo>
                  <a:pt x="1113953" y="0"/>
                </a:lnTo>
                <a:lnTo>
                  <a:pt x="7113240" y="0"/>
                </a:lnTo>
                <a:lnTo>
                  <a:pt x="8227193" y="0"/>
                </a:lnTo>
                <a:lnTo>
                  <a:pt x="7959883" y="401318"/>
                </a:lnTo>
                <a:lnTo>
                  <a:pt x="6845930" y="401318"/>
                </a:lnTo>
                <a:lnTo>
                  <a:pt x="1113953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687999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869" y="44626"/>
            <a:ext cx="6805576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8D97568E-06F6-A4CA-C4F6-B9C38E79D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828" y="122419"/>
            <a:ext cx="2144043" cy="3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68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43771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4EFCA8A-084B-A868-CD86-C469A497B0B8}"/>
              </a:ext>
            </a:extLst>
          </p:cNvPr>
          <p:cNvSpPr txBox="1"/>
          <p:nvPr userDrawn="1"/>
        </p:nvSpPr>
        <p:spPr>
          <a:xfrm>
            <a:off x="574087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DEA68E-BC4B-B092-3B6E-D912D066F3AE}"/>
              </a:ext>
            </a:extLst>
          </p:cNvPr>
          <p:cNvSpPr txBox="1"/>
          <p:nvPr userDrawn="1"/>
        </p:nvSpPr>
        <p:spPr>
          <a:xfrm>
            <a:off x="3631205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7A86A59-37C5-9EF0-9BF1-650755A39D91}"/>
              </a:ext>
            </a:extLst>
          </p:cNvPr>
          <p:cNvSpPr txBox="1"/>
          <p:nvPr userDrawn="1"/>
        </p:nvSpPr>
        <p:spPr>
          <a:xfrm>
            <a:off x="6676926" y="2112297"/>
            <a:ext cx="2964329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30E9F7F-2DE7-8CAD-75BF-DDE8B0F82150}"/>
              </a:ext>
            </a:extLst>
          </p:cNvPr>
          <p:cNvSpPr txBox="1"/>
          <p:nvPr userDrawn="1"/>
        </p:nvSpPr>
        <p:spPr>
          <a:xfrm>
            <a:off x="3489661" y="5156953"/>
            <a:ext cx="2144231" cy="120032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角丸四角形 29">
            <a:extLst>
              <a:ext uri="{FF2B5EF4-FFF2-40B4-BE49-F238E27FC236}">
                <a16:creationId xmlns:a16="http://schemas.microsoft.com/office/drawing/2014/main" id="{67546A66-6E5F-86DB-D79E-6C0C70077643}"/>
              </a:ext>
            </a:extLst>
          </p:cNvPr>
          <p:cNvSpPr/>
          <p:nvPr userDrawn="1"/>
        </p:nvSpPr>
        <p:spPr bwMode="auto">
          <a:xfrm>
            <a:off x="576460" y="1748961"/>
            <a:ext cx="1087335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プログラム内容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ホームベース 16">
            <a:extLst>
              <a:ext uri="{FF2B5EF4-FFF2-40B4-BE49-F238E27FC236}">
                <a16:creationId xmlns:a16="http://schemas.microsoft.com/office/drawing/2014/main" id="{B53F9819-CAF3-08FF-311E-E124C36E8C3B}"/>
              </a:ext>
            </a:extLst>
          </p:cNvPr>
          <p:cNvSpPr/>
          <p:nvPr userDrawn="1"/>
        </p:nvSpPr>
        <p:spPr>
          <a:xfrm>
            <a:off x="574085" y="2011001"/>
            <a:ext cx="1059942" cy="190894"/>
          </a:xfrm>
          <a:prstGeom prst="homePlate">
            <a:avLst/>
          </a:prstGeom>
          <a:solidFill>
            <a:schemeClr val="bg1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事前学習</a:t>
            </a:r>
          </a:p>
        </p:txBody>
      </p:sp>
      <p:sp>
        <p:nvSpPr>
          <p:cNvPr id="18" name="ホームベース 52">
            <a:extLst>
              <a:ext uri="{FF2B5EF4-FFF2-40B4-BE49-F238E27FC236}">
                <a16:creationId xmlns:a16="http://schemas.microsoft.com/office/drawing/2014/main" id="{65F906A7-6BC3-718A-2B32-BFA05FDCD5D3}"/>
              </a:ext>
            </a:extLst>
          </p:cNvPr>
          <p:cNvSpPr/>
          <p:nvPr userDrawn="1"/>
        </p:nvSpPr>
        <p:spPr>
          <a:xfrm>
            <a:off x="3631203" y="2011001"/>
            <a:ext cx="1059942" cy="190894"/>
          </a:xfrm>
          <a:prstGeom prst="homePlate">
            <a:avLst/>
          </a:prstGeom>
          <a:solidFill>
            <a:srgbClr val="4295D0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現地学習</a:t>
            </a:r>
          </a:p>
        </p:txBody>
      </p:sp>
      <p:sp>
        <p:nvSpPr>
          <p:cNvPr id="19" name="ホームベース 53">
            <a:extLst>
              <a:ext uri="{FF2B5EF4-FFF2-40B4-BE49-F238E27FC236}">
                <a16:creationId xmlns:a16="http://schemas.microsoft.com/office/drawing/2014/main" id="{9CBA4FEA-EE8C-0A2C-E5BC-73AF6CC4C5B3}"/>
              </a:ext>
            </a:extLst>
          </p:cNvPr>
          <p:cNvSpPr/>
          <p:nvPr userDrawn="1"/>
        </p:nvSpPr>
        <p:spPr>
          <a:xfrm>
            <a:off x="6676924" y="2017211"/>
            <a:ext cx="1059942" cy="190894"/>
          </a:xfrm>
          <a:prstGeom prst="homePlate">
            <a:avLst/>
          </a:prstGeom>
          <a:solidFill>
            <a:srgbClr val="0066CC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事後学習</a:t>
            </a:r>
          </a:p>
        </p:txBody>
      </p:sp>
      <p:sp>
        <p:nvSpPr>
          <p:cNvPr id="32" name="テキスト プレースホルダー 31">
            <a:extLst>
              <a:ext uri="{FF2B5EF4-FFF2-40B4-BE49-F238E27FC236}">
                <a16:creationId xmlns:a16="http://schemas.microsoft.com/office/drawing/2014/main" id="{D3BFE0D3-333A-E0B4-45D2-D8029DC412A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74410" y="1205852"/>
            <a:ext cx="9066742" cy="4318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34" name="図プレースホルダー 33">
            <a:extLst>
              <a:ext uri="{FF2B5EF4-FFF2-40B4-BE49-F238E27FC236}">
                <a16:creationId xmlns:a16="http://schemas.microsoft.com/office/drawing/2014/main" id="{C30EF5D4-EA68-11FB-8EA9-0C478C9BDC83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567954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5" name="図プレースホルダー 33">
            <a:extLst>
              <a:ext uri="{FF2B5EF4-FFF2-40B4-BE49-F238E27FC236}">
                <a16:creationId xmlns:a16="http://schemas.microsoft.com/office/drawing/2014/main" id="{85BC0B56-FF55-E5A3-2903-6D0345ADB2ED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2852187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6" name="図プレースホルダー 33">
            <a:extLst>
              <a:ext uri="{FF2B5EF4-FFF2-40B4-BE49-F238E27FC236}">
                <a16:creationId xmlns:a16="http://schemas.microsoft.com/office/drawing/2014/main" id="{70D6EA59-682A-76B6-DB9D-44297705E248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136420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7" name="図プレースホルダー 33">
            <a:extLst>
              <a:ext uri="{FF2B5EF4-FFF2-40B4-BE49-F238E27FC236}">
                <a16:creationId xmlns:a16="http://schemas.microsoft.com/office/drawing/2014/main" id="{E516801E-95A9-3E2B-3605-1D0C82F36C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7420652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8" name="角丸四角形 29">
            <a:extLst>
              <a:ext uri="{FF2B5EF4-FFF2-40B4-BE49-F238E27FC236}">
                <a16:creationId xmlns:a16="http://schemas.microsoft.com/office/drawing/2014/main" id="{78D35074-0B57-F80C-EBC7-5BC5DBBC277F}"/>
              </a:ext>
            </a:extLst>
          </p:cNvPr>
          <p:cNvSpPr/>
          <p:nvPr userDrawn="1"/>
        </p:nvSpPr>
        <p:spPr bwMode="auto">
          <a:xfrm>
            <a:off x="3513575" y="4265456"/>
            <a:ext cx="659338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POINT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8" name="テキスト プレースホルダー 31">
            <a:extLst>
              <a:ext uri="{FF2B5EF4-FFF2-40B4-BE49-F238E27FC236}">
                <a16:creationId xmlns:a16="http://schemas.microsoft.com/office/drawing/2014/main" id="{D35BB13D-A84B-A00E-CB9E-A326A4CE8D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35758" y="4255648"/>
            <a:ext cx="5505397" cy="829536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40996" indent="-140996">
              <a:lnSpc>
                <a:spcPct val="120000"/>
              </a:lnSpc>
              <a:spcBef>
                <a:spcPts val="0"/>
              </a:spcBef>
              <a:buClr>
                <a:srgbClr val="328CCC"/>
              </a:buClr>
              <a:buFont typeface="Wingdings" panose="05000000000000000000" pitchFamily="2" charset="2"/>
              <a:buChar char="l"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1FE47C3C-67B6-34C8-46FE-7F9E63833662}"/>
              </a:ext>
            </a:extLst>
          </p:cNvPr>
          <p:cNvSpPr txBox="1"/>
          <p:nvPr userDrawn="1"/>
        </p:nvSpPr>
        <p:spPr>
          <a:xfrm>
            <a:off x="3489661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行程例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0" name="テキスト プレースホルダー 31">
            <a:extLst>
              <a:ext uri="{FF2B5EF4-FFF2-40B4-BE49-F238E27FC236}">
                <a16:creationId xmlns:a16="http://schemas.microsoft.com/office/drawing/2014/main" id="{38A2D869-9E61-120E-B426-4C5AC6C908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00121" y="5357422"/>
            <a:ext cx="2121536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3" name="テキスト プレースホルダー 31">
            <a:extLst>
              <a:ext uri="{FF2B5EF4-FFF2-40B4-BE49-F238E27FC236}">
                <a16:creationId xmlns:a16="http://schemas.microsoft.com/office/drawing/2014/main" id="{00612866-84B4-000B-6753-81B3D3D29C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5711" y="5357422"/>
            <a:ext cx="2988899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spcAft>
                <a:spcPts val="588"/>
              </a:spcAft>
              <a:buFont typeface="Wingdings" panose="05000000000000000000" pitchFamily="2" charset="2"/>
              <a:buChar char="l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5" name="図プレースホルダー 33">
            <a:extLst>
              <a:ext uri="{FF2B5EF4-FFF2-40B4-BE49-F238E27FC236}">
                <a16:creationId xmlns:a16="http://schemas.microsoft.com/office/drawing/2014/main" id="{91B5AF9A-F305-8344-7745-44A27AF1E10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848604" y="5627460"/>
            <a:ext cx="780000" cy="72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QR</a:t>
            </a:r>
            <a:endParaRPr kumimoji="1" lang="ja-JP" altLang="en-US" dirty="0"/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270C9F10-379D-E68A-FB10-F34C1FEF1379}"/>
              </a:ext>
            </a:extLst>
          </p:cNvPr>
          <p:cNvSpPr txBox="1"/>
          <p:nvPr userDrawn="1"/>
        </p:nvSpPr>
        <p:spPr>
          <a:xfrm>
            <a:off x="5755710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備考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7" name="テキスト プレースホルダー 31">
            <a:extLst>
              <a:ext uri="{FF2B5EF4-FFF2-40B4-BE49-F238E27FC236}">
                <a16:creationId xmlns:a16="http://schemas.microsoft.com/office/drawing/2014/main" id="{26A17B7D-9AB9-DDF1-AA04-92B1CA512D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0023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38" name="テキスト プレースホルダー 31">
            <a:extLst>
              <a:ext uri="{FF2B5EF4-FFF2-40B4-BE49-F238E27FC236}">
                <a16:creationId xmlns:a16="http://schemas.microsoft.com/office/drawing/2014/main" id="{44144C41-A633-7E2C-C1F5-A2F7F7607D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3714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40" name="テキスト プレースホルダー 31">
            <a:extLst>
              <a:ext uri="{FF2B5EF4-FFF2-40B4-BE49-F238E27FC236}">
                <a16:creationId xmlns:a16="http://schemas.microsoft.com/office/drawing/2014/main" id="{D537A025-3B6D-D89E-270A-E435C4CFE3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832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4" name="タイトル プレースホルダー 1">
            <a:extLst>
              <a:ext uri="{FF2B5EF4-FFF2-40B4-BE49-F238E27FC236}">
                <a16:creationId xmlns:a16="http://schemas.microsoft.com/office/drawing/2014/main" id="{61AA7CEB-37B1-6458-05F5-4BD161E46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684" y="368744"/>
            <a:ext cx="2473754" cy="53553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sz="1567"/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  <a:br>
              <a:rPr lang="en-US" altLang="ja-JP" noProof="0" dirty="0"/>
            </a:br>
            <a:r>
              <a:rPr lang="ja-JP" altLang="en-US" noProof="0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15769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A713B8-140C-CE5D-C2C6-22356C252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1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タイトル プレースホルダー 3">
            <a:extLst>
              <a:ext uri="{FF2B5EF4-FFF2-40B4-BE49-F238E27FC236}">
                <a16:creationId xmlns:a16="http://schemas.microsoft.com/office/drawing/2014/main" id="{D08B66D2-71B3-5348-923C-81111C5D2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0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463ED86-7F4C-B818-96F2-92D284BD0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40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175074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95327" rtl="0" eaLnBrk="1" latinLnBrk="0" hangingPunct="1">
        <a:lnSpc>
          <a:spcPct val="90000"/>
        </a:lnSpc>
        <a:spcBef>
          <a:spcPct val="0"/>
        </a:spcBef>
        <a:buNone/>
        <a:defRPr kumimoji="1" sz="43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5pPr>
      <a:lvl6pPr marL="246214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909811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357475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80513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6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27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299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65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31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598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64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30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120">
          <p15:clr>
            <a:srgbClr val="F26B43"/>
          </p15:clr>
        </p15:guide>
        <p15:guide id="3" orient="horz" pos="3997">
          <p15:clr>
            <a:srgbClr val="F26B43"/>
          </p15:clr>
        </p15:guide>
        <p15:guide id="4" pos="149">
          <p15:clr>
            <a:srgbClr val="F26B43"/>
          </p15:clr>
        </p15:guide>
        <p15:guide id="5" pos="609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svg"/><Relationship Id="rId27" Type="http://schemas.openxmlformats.org/officeDocument/2006/relationships/image" Target="../media/image28.svg"/><Relationship Id="rId30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00C79-CA18-9DDF-F42C-9FA2D502F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C117B43-4ADE-7F0F-2B5B-65292F6F3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びわ湖自然学習 イッチ団結プラン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A84939B-E7D7-7EE5-968B-54835F236137}"/>
              </a:ext>
            </a:extLst>
          </p:cNvPr>
          <p:cNvGrpSpPr/>
          <p:nvPr/>
        </p:nvGrpSpPr>
        <p:grpSpPr>
          <a:xfrm>
            <a:off x="440595" y="1141301"/>
            <a:ext cx="1265221" cy="410075"/>
            <a:chOff x="771224" y="904272"/>
            <a:chExt cx="1292168" cy="418809"/>
          </a:xfrm>
        </p:grpSpPr>
        <p:sp>
          <p:nvSpPr>
            <p:cNvPr id="11" name="角丸四角形 23">
              <a:extLst>
                <a:ext uri="{FF2B5EF4-FFF2-40B4-BE49-F238E27FC236}">
                  <a16:creationId xmlns:a16="http://schemas.microsoft.com/office/drawing/2014/main" id="{D8B19D3A-C907-9B23-D1AB-68E6A0388B64}"/>
                </a:ext>
              </a:extLst>
            </p:cNvPr>
            <p:cNvSpPr/>
            <p:nvPr userDrawn="1"/>
          </p:nvSpPr>
          <p:spPr>
            <a:xfrm>
              <a:off x="771224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自 然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" name="角丸四角形 27">
              <a:extLst>
                <a:ext uri="{FF2B5EF4-FFF2-40B4-BE49-F238E27FC236}">
                  <a16:creationId xmlns:a16="http://schemas.microsoft.com/office/drawing/2014/main" id="{59E41855-6398-79AD-B155-D3ECD560B2C4}"/>
                </a:ext>
              </a:extLst>
            </p:cNvPr>
            <p:cNvSpPr/>
            <p:nvPr userDrawn="1"/>
          </p:nvSpPr>
          <p:spPr>
            <a:xfrm>
              <a:off x="77122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歴 史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角丸四角形 49">
              <a:extLst>
                <a:ext uri="{FF2B5EF4-FFF2-40B4-BE49-F238E27FC236}">
                  <a16:creationId xmlns:a16="http://schemas.microsoft.com/office/drawing/2014/main" id="{B662058E-2C42-E263-3F11-19EB9BB6B73E}"/>
                </a:ext>
              </a:extLst>
            </p:cNvPr>
            <p:cNvSpPr/>
            <p:nvPr userDrawn="1"/>
          </p:nvSpPr>
          <p:spPr>
            <a:xfrm>
              <a:off x="165205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経 済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角丸四角形 24">
              <a:extLst>
                <a:ext uri="{FF2B5EF4-FFF2-40B4-BE49-F238E27FC236}">
                  <a16:creationId xmlns:a16="http://schemas.microsoft.com/office/drawing/2014/main" id="{7AB19805-A746-B51B-3282-D9F6E4F58D86}"/>
                </a:ext>
              </a:extLst>
            </p:cNvPr>
            <p:cNvSpPr/>
            <p:nvPr/>
          </p:nvSpPr>
          <p:spPr>
            <a:xfrm>
              <a:off x="1211640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環 境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5" name="角丸四角形 28">
              <a:extLst>
                <a:ext uri="{FF2B5EF4-FFF2-40B4-BE49-F238E27FC236}">
                  <a16:creationId xmlns:a16="http://schemas.microsoft.com/office/drawing/2014/main" id="{554F96BD-D154-E494-E3E9-6F470C441BAB}"/>
                </a:ext>
              </a:extLst>
            </p:cNvPr>
            <p:cNvSpPr/>
            <p:nvPr/>
          </p:nvSpPr>
          <p:spPr>
            <a:xfrm>
              <a:off x="1652056" y="904272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産 業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角丸四角形 31">
              <a:extLst>
                <a:ext uri="{FF2B5EF4-FFF2-40B4-BE49-F238E27FC236}">
                  <a16:creationId xmlns:a16="http://schemas.microsoft.com/office/drawing/2014/main" id="{05C93A4F-E857-3E27-BBA2-DA8D70120CC0}"/>
                </a:ext>
              </a:extLst>
            </p:cNvPr>
            <p:cNvSpPr/>
            <p:nvPr/>
          </p:nvSpPr>
          <p:spPr>
            <a:xfrm>
              <a:off x="1211640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文 化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5D9A220-890B-9D46-68FD-B3E40CE57949}"/>
              </a:ext>
            </a:extLst>
          </p:cNvPr>
          <p:cNvSpPr txBox="1"/>
          <p:nvPr/>
        </p:nvSpPr>
        <p:spPr>
          <a:xfrm>
            <a:off x="2400567" y="1141123"/>
            <a:ext cx="2769008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9" name="図 1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3987397-A288-46D6-C737-DBD80909AC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1399" y="1149018"/>
            <a:ext cx="714517" cy="390430"/>
          </a:xfrm>
          <a:prstGeom prst="rect">
            <a:avLst/>
          </a:prstGeom>
          <a:noFill/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7CFAB13-DB10-1B61-A293-6277C4A522B2}"/>
              </a:ext>
            </a:extLst>
          </p:cNvPr>
          <p:cNvSpPr txBox="1"/>
          <p:nvPr/>
        </p:nvSpPr>
        <p:spPr>
          <a:xfrm>
            <a:off x="5236774" y="1141298"/>
            <a:ext cx="4476402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1" name="図 20" descr="グラフィカル ユーザー インターフェイス&#10;&#10;低い精度で自動的に生成された説明">
            <a:extLst>
              <a:ext uri="{FF2B5EF4-FFF2-40B4-BE49-F238E27FC236}">
                <a16:creationId xmlns:a16="http://schemas.microsoft.com/office/drawing/2014/main" id="{1FFE7C34-D3A1-B72E-BD0D-9C3BC91D42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1727" y="1191387"/>
            <a:ext cx="960345" cy="293068"/>
          </a:xfrm>
          <a:prstGeom prst="rect">
            <a:avLst/>
          </a:prstGeom>
          <a:noFill/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18D47349-3616-67F3-C84C-3766257981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4407" y="1203993"/>
            <a:ext cx="264369" cy="264369"/>
          </a:xfrm>
          <a:prstGeom prst="rect">
            <a:avLst/>
          </a:prstGeom>
        </p:spPr>
      </p:pic>
      <p:pic>
        <p:nvPicPr>
          <p:cNvPr id="29" name="図 28" descr="文字の書かれた紙&#10;&#10;自動的に生成された説明">
            <a:extLst>
              <a:ext uri="{FF2B5EF4-FFF2-40B4-BE49-F238E27FC236}">
                <a16:creationId xmlns:a16="http://schemas.microsoft.com/office/drawing/2014/main" id="{45C6E968-B966-7959-EA1E-6E5070384A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928" y="1198290"/>
            <a:ext cx="296093" cy="296093"/>
          </a:xfrm>
          <a:prstGeom prst="rect">
            <a:avLst/>
          </a:prstGeom>
        </p:spPr>
      </p:pic>
      <p:pic>
        <p:nvPicPr>
          <p:cNvPr id="30" name="図 29" descr="アイコン&#10;&#10;自動的に生成された説明">
            <a:extLst>
              <a:ext uri="{FF2B5EF4-FFF2-40B4-BE49-F238E27FC236}">
                <a16:creationId xmlns:a16="http://schemas.microsoft.com/office/drawing/2014/main" id="{19383C50-6120-8D66-F325-EC0F5CA877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7028" y="1198290"/>
            <a:ext cx="295468" cy="296093"/>
          </a:xfrm>
          <a:prstGeom prst="rect">
            <a:avLst/>
          </a:prstGeom>
        </p:spPr>
      </p:pic>
      <p:pic>
        <p:nvPicPr>
          <p:cNvPr id="31" name="図 30" descr="アイコン&#10;&#10;自動的に生成された説明">
            <a:extLst>
              <a:ext uri="{FF2B5EF4-FFF2-40B4-BE49-F238E27FC236}">
                <a16:creationId xmlns:a16="http://schemas.microsoft.com/office/drawing/2014/main" id="{AEFE3470-36A2-1039-4A53-A68066E804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8486" y="1198290"/>
            <a:ext cx="296093" cy="296093"/>
          </a:xfrm>
          <a:prstGeom prst="rect">
            <a:avLst/>
          </a:prstGeom>
        </p:spPr>
      </p:pic>
      <p:pic>
        <p:nvPicPr>
          <p:cNvPr id="32" name="図 31" descr="アイコン&#10;&#10;自動的に生成された説明">
            <a:extLst>
              <a:ext uri="{FF2B5EF4-FFF2-40B4-BE49-F238E27FC236}">
                <a16:creationId xmlns:a16="http://schemas.microsoft.com/office/drawing/2014/main" id="{D48F58E3-F94D-A860-EEA5-2BA25054AC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0573" y="1198290"/>
            <a:ext cx="296093" cy="296093"/>
          </a:xfrm>
          <a:prstGeom prst="rect">
            <a:avLst/>
          </a:prstGeom>
        </p:spPr>
      </p:pic>
      <p:pic>
        <p:nvPicPr>
          <p:cNvPr id="33" name="図 32" descr="ロゴ, アイコン&#10;&#10;自動的に生成された説明">
            <a:extLst>
              <a:ext uri="{FF2B5EF4-FFF2-40B4-BE49-F238E27FC236}">
                <a16:creationId xmlns:a16="http://schemas.microsoft.com/office/drawing/2014/main" id="{E8DDAEB6-302D-FB97-ADD4-9EF6C78E005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2659" y="1198290"/>
            <a:ext cx="296093" cy="296093"/>
          </a:xfrm>
          <a:prstGeom prst="rect">
            <a:avLst/>
          </a:prstGeom>
        </p:spPr>
      </p:pic>
      <p:pic>
        <p:nvPicPr>
          <p:cNvPr id="34" name="図 33" descr="アイコン&#10;&#10;自動的に生成された説明">
            <a:extLst>
              <a:ext uri="{FF2B5EF4-FFF2-40B4-BE49-F238E27FC236}">
                <a16:creationId xmlns:a16="http://schemas.microsoft.com/office/drawing/2014/main" id="{BEA94302-BEE7-6926-23A0-5FC2600EDF1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4748" y="1198290"/>
            <a:ext cx="295468" cy="296093"/>
          </a:xfrm>
          <a:prstGeom prst="rect">
            <a:avLst/>
          </a:prstGeom>
        </p:spPr>
      </p:pic>
      <p:pic>
        <p:nvPicPr>
          <p:cNvPr id="35" name="図 34" descr="アイコン&#10;&#10;自動的に生成された説明">
            <a:extLst>
              <a:ext uri="{FF2B5EF4-FFF2-40B4-BE49-F238E27FC236}">
                <a16:creationId xmlns:a16="http://schemas.microsoft.com/office/drawing/2014/main" id="{158BDA12-C6CC-C147-0A69-928AC3FF48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6205" y="1198290"/>
            <a:ext cx="296093" cy="296093"/>
          </a:xfrm>
          <a:prstGeom prst="rect">
            <a:avLst/>
          </a:prstGeom>
        </p:spPr>
      </p:pic>
      <p:pic>
        <p:nvPicPr>
          <p:cNvPr id="36" name="図 35" descr="停止の標識&#10;&#10;自動的に生成された説明">
            <a:extLst>
              <a:ext uri="{FF2B5EF4-FFF2-40B4-BE49-F238E27FC236}">
                <a16:creationId xmlns:a16="http://schemas.microsoft.com/office/drawing/2014/main" id="{42D34693-D437-B1EF-F5C9-32AFE34A04F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8291" y="1198290"/>
            <a:ext cx="296093" cy="296093"/>
          </a:xfrm>
          <a:prstGeom prst="rect">
            <a:avLst/>
          </a:prstGeom>
        </p:spPr>
      </p:pic>
      <p:pic>
        <p:nvPicPr>
          <p:cNvPr id="37" name="図 36" descr="白黒の写真にテキストが書いてある絵&#10;&#10;低い精度で自動的に生成された説明">
            <a:extLst>
              <a:ext uri="{FF2B5EF4-FFF2-40B4-BE49-F238E27FC236}">
                <a16:creationId xmlns:a16="http://schemas.microsoft.com/office/drawing/2014/main" id="{07DEE19C-5AEA-2558-BBDE-6BC4AE8736D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0380" y="1198290"/>
            <a:ext cx="295468" cy="296093"/>
          </a:xfrm>
          <a:prstGeom prst="rect">
            <a:avLst/>
          </a:prstGeom>
        </p:spPr>
      </p:pic>
      <p:pic>
        <p:nvPicPr>
          <p:cNvPr id="38" name="図 37" descr="アイコン&#10;&#10;自動的に生成された説明">
            <a:extLst>
              <a:ext uri="{FF2B5EF4-FFF2-40B4-BE49-F238E27FC236}">
                <a16:creationId xmlns:a16="http://schemas.microsoft.com/office/drawing/2014/main" id="{2D5E7982-1DFF-6D89-06E9-BF9DBCA03D0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1838" y="1198290"/>
            <a:ext cx="296093" cy="296093"/>
          </a:xfrm>
          <a:prstGeom prst="rect">
            <a:avLst/>
          </a:prstGeom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E24CBF2E-5404-A063-0C66-95B3E8964E55}"/>
              </a:ext>
            </a:extLst>
          </p:cNvPr>
          <p:cNvSpPr/>
          <p:nvPr/>
        </p:nvSpPr>
        <p:spPr>
          <a:xfrm>
            <a:off x="2867949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びわ湖の環境保全について調べてみる。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人と自然の繋がりについて考えてみる。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地域と現地の環境についての課題や取組について調べてみる。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997582F7-7A0A-2A9A-2832-DA5F342535CF}"/>
              </a:ext>
            </a:extLst>
          </p:cNvPr>
          <p:cNvSpPr/>
          <p:nvPr/>
        </p:nvSpPr>
        <p:spPr>
          <a:xfrm>
            <a:off x="5175803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びわ湖で人気のウォータースポーツを通して協力する力を学ぶ。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現地の方からお話を聞き、地域との違いを考える。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現地では課題解決のために、どんな取組を実施しているか聞いてみる。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A04EB5EC-7404-7971-02A8-7CA913D248AF}"/>
              </a:ext>
            </a:extLst>
          </p:cNvPr>
          <p:cNvSpPr/>
          <p:nvPr/>
        </p:nvSpPr>
        <p:spPr>
          <a:xfrm>
            <a:off x="7483655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環境保全について自分の意見をまとめる。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人と自然の繋がりについて調べてみる。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自分たちにできることを発表する。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74A2890-3B9D-5FB3-4B13-F64621583C7B}"/>
              </a:ext>
            </a:extLst>
          </p:cNvPr>
          <p:cNvGrpSpPr/>
          <p:nvPr/>
        </p:nvGrpSpPr>
        <p:grpSpPr>
          <a:xfrm>
            <a:off x="2839523" y="5615318"/>
            <a:ext cx="6726919" cy="617840"/>
            <a:chOff x="321177" y="5870744"/>
            <a:chExt cx="9338540" cy="630999"/>
          </a:xfrm>
        </p:grpSpPr>
        <p:sp>
          <p:nvSpPr>
            <p:cNvPr id="59" name="コンテンツ プレースホルダー 8">
              <a:extLst>
                <a:ext uri="{FF2B5EF4-FFF2-40B4-BE49-F238E27FC236}">
                  <a16:creationId xmlns:a16="http://schemas.microsoft.com/office/drawing/2014/main" id="{45EE53D4-F0AD-625E-1239-F2BA733FD51E}"/>
                </a:ext>
              </a:extLst>
            </p:cNvPr>
            <p:cNvSpPr txBox="1">
              <a:spLocks/>
            </p:cNvSpPr>
            <p:nvPr/>
          </p:nvSpPr>
          <p:spPr>
            <a:xfrm>
              <a:off x="321177" y="5870744"/>
              <a:ext cx="9338540" cy="630999"/>
            </a:xfrm>
            <a:prstGeom prst="rect">
              <a:avLst/>
            </a:prstGeom>
          </p:spPr>
          <p:txBody>
            <a:bodyPr vert="horz" lIns="89533" tIns="44767" rIns="89533" bIns="44767" numCol="2" spcCol="216000" rtlCol="0">
              <a:noAutofit/>
            </a:bodyPr>
            <a:lstStyle>
              <a:lvl1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5327"/>
              <a:r>
                <a:rPr lang="ja-JP" altLang="en-US" sz="783" b="1" dirty="0">
                  <a:solidFill>
                    <a:srgbClr val="4B75B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備考</a:t>
              </a:r>
              <a:endParaRPr lang="en-US" altLang="ja-JP" sz="783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ご到着に合わせて、スケジュールを作成いたします。お気軽にご相談ください。</a:t>
              </a:r>
              <a:r>
                <a:rPr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  <a:t>※</a:t>
              </a: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午後からの実施も可能</a:t>
              </a: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ウォータースポーツのため、雨天決行いたします。</a:t>
              </a:r>
              <a:endParaRPr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ja-JP" altLang="en-US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  <a:t>BSC</a:t>
              </a: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での昼食も可能</a:t>
              </a:r>
              <a:br>
                <a:rPr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</a:b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（別途料金：</a:t>
              </a:r>
              <a:r>
                <a:rPr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  <a:t>BBQ</a:t>
              </a: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大会／蓬莱手打ちうどん作り／カレー作り体験）</a:t>
              </a: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雨天時の昼食：部屋等の食事場所を用意可能</a:t>
              </a:r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6675B410-6F02-0676-4BA3-C860B2C807A3}"/>
                </a:ext>
              </a:extLst>
            </p:cNvPr>
            <p:cNvCxnSpPr>
              <a:cxnSpLocks/>
            </p:cNvCxnSpPr>
            <p:nvPr/>
          </p:nvCxnSpPr>
          <p:spPr>
            <a:xfrm>
              <a:off x="761323" y="6010275"/>
              <a:ext cx="8869896" cy="0"/>
            </a:xfrm>
            <a:prstGeom prst="line">
              <a:avLst/>
            </a:prstGeom>
            <a:ln w="12700"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コンテンツ プレースホルダー 8">
            <a:extLst>
              <a:ext uri="{FF2B5EF4-FFF2-40B4-BE49-F238E27FC236}">
                <a16:creationId xmlns:a16="http://schemas.microsoft.com/office/drawing/2014/main" id="{6BC1C138-285C-5983-8300-EE4C8271C94F}"/>
              </a:ext>
            </a:extLst>
          </p:cNvPr>
          <p:cNvSpPr txBox="1">
            <a:spLocks/>
          </p:cNvSpPr>
          <p:nvPr/>
        </p:nvSpPr>
        <p:spPr>
          <a:xfrm>
            <a:off x="2828499" y="2476024"/>
            <a:ext cx="6751521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プログラムの概要</a:t>
            </a:r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4175A00E-4ABF-49C8-10E9-6FD7E9888770}"/>
              </a:ext>
            </a:extLst>
          </p:cNvPr>
          <p:cNvCxnSpPr>
            <a:cxnSpLocks/>
          </p:cNvCxnSpPr>
          <p:nvPr/>
        </p:nvCxnSpPr>
        <p:spPr>
          <a:xfrm>
            <a:off x="2886668" y="2772957"/>
            <a:ext cx="6625825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ECB529E0-FBAC-6B75-5FFA-6860D5F2A97E}"/>
              </a:ext>
            </a:extLst>
          </p:cNvPr>
          <p:cNvSpPr/>
          <p:nvPr/>
        </p:nvSpPr>
        <p:spPr>
          <a:xfrm>
            <a:off x="2961215" y="2877152"/>
            <a:ext cx="951997" cy="228531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kumimoji="1"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事前学習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8C442911-C323-B5C4-471B-4E617F642A61}"/>
              </a:ext>
            </a:extLst>
          </p:cNvPr>
          <p:cNvSpPr/>
          <p:nvPr/>
        </p:nvSpPr>
        <p:spPr>
          <a:xfrm>
            <a:off x="5269068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現地学習</a:t>
            </a: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58494853-CFB5-5973-163B-CBB9A6C58DA3}"/>
              </a:ext>
            </a:extLst>
          </p:cNvPr>
          <p:cNvSpPr/>
          <p:nvPr/>
        </p:nvSpPr>
        <p:spPr>
          <a:xfrm>
            <a:off x="7576922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事後学習</a:t>
            </a: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EBF960AC-D101-2A8C-669E-58DA96FF4F5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2168" y="1203993"/>
            <a:ext cx="263927" cy="264369"/>
          </a:xfrm>
          <a:prstGeom prst="rect">
            <a:avLst/>
          </a:prstGeom>
        </p:spPr>
      </p:pic>
      <p:sp>
        <p:nvSpPr>
          <p:cNvPr id="77" name="コンテンツ プレースホルダー 8">
            <a:extLst>
              <a:ext uri="{FF2B5EF4-FFF2-40B4-BE49-F238E27FC236}">
                <a16:creationId xmlns:a16="http://schemas.microsoft.com/office/drawing/2014/main" id="{C04BB033-B27D-DF7F-C913-664A05E5DD07}"/>
              </a:ext>
            </a:extLst>
          </p:cNvPr>
          <p:cNvSpPr txBox="1">
            <a:spLocks/>
          </p:cNvSpPr>
          <p:nvPr/>
        </p:nvSpPr>
        <p:spPr>
          <a:xfrm>
            <a:off x="332989" y="2476024"/>
            <a:ext cx="2432066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プログラムのポイント</a:t>
            </a:r>
          </a:p>
        </p:txBody>
      </p: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F83C498A-6BF6-63B0-1631-4A67DE58ED00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コンテンツ プレースホルダー 8">
            <a:extLst>
              <a:ext uri="{FF2B5EF4-FFF2-40B4-BE49-F238E27FC236}">
                <a16:creationId xmlns:a16="http://schemas.microsoft.com/office/drawing/2014/main" id="{D5B7F55C-1C62-EED5-31A6-796C174D6D64}"/>
              </a:ext>
            </a:extLst>
          </p:cNvPr>
          <p:cNvSpPr txBox="1">
            <a:spLocks/>
          </p:cNvSpPr>
          <p:nvPr/>
        </p:nvSpPr>
        <p:spPr>
          <a:xfrm>
            <a:off x="357819" y="2772954"/>
            <a:ext cx="2426672" cy="704985"/>
          </a:xfrm>
          <a:prstGeom prst="rect">
            <a:avLst/>
          </a:prstGeom>
          <a:noFill/>
        </p:spPr>
        <p:txBody>
          <a:bodyPr vert="horz" lIns="599237" tIns="44767" rIns="88123" bIns="44767" rtlCol="0" anchor="t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びわ湖自然体験学習を通して、</a:t>
            </a:r>
            <a:r>
              <a:rPr lang="en-US" altLang="ja-JP" sz="1077" dirty="0">
                <a:solidFill>
                  <a:prstClr val="black"/>
                </a:solidFill>
                <a:latin typeface="Meiryo UI"/>
                <a:ea typeface="Meiryo UI"/>
              </a:rPr>
              <a:t>SDGs</a:t>
            </a: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について学びます。各テーマについてのお話も可能です。</a:t>
            </a:r>
          </a:p>
        </p:txBody>
      </p:sp>
      <p:sp>
        <p:nvSpPr>
          <p:cNvPr id="80" name="コンテンツ プレースホルダー 8">
            <a:extLst>
              <a:ext uri="{FF2B5EF4-FFF2-40B4-BE49-F238E27FC236}">
                <a16:creationId xmlns:a16="http://schemas.microsoft.com/office/drawing/2014/main" id="{B66C98B8-4DBD-D767-9A92-54392B8A4F91}"/>
              </a:ext>
            </a:extLst>
          </p:cNvPr>
          <p:cNvSpPr txBox="1">
            <a:spLocks/>
          </p:cNvSpPr>
          <p:nvPr/>
        </p:nvSpPr>
        <p:spPr>
          <a:xfrm>
            <a:off x="332989" y="2476024"/>
            <a:ext cx="2432066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プログラムのポイント</a:t>
            </a:r>
          </a:p>
        </p:txBody>
      </p: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924C7729-C64D-9D7D-3C7E-D8E74B1DEF81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40A1B5C5-ED7A-3321-F52C-FDAFA3592400}"/>
              </a:ext>
            </a:extLst>
          </p:cNvPr>
          <p:cNvCxnSpPr>
            <a:cxnSpLocks/>
          </p:cNvCxnSpPr>
          <p:nvPr/>
        </p:nvCxnSpPr>
        <p:spPr>
          <a:xfrm>
            <a:off x="421044" y="3479903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コンテンツ プレースホルダー 8">
            <a:extLst>
              <a:ext uri="{FF2B5EF4-FFF2-40B4-BE49-F238E27FC236}">
                <a16:creationId xmlns:a16="http://schemas.microsoft.com/office/drawing/2014/main" id="{455C93BA-D5C8-2842-4A15-DE0DC028E0AF}"/>
              </a:ext>
            </a:extLst>
          </p:cNvPr>
          <p:cNvSpPr txBox="1">
            <a:spLocks/>
          </p:cNvSpPr>
          <p:nvPr/>
        </p:nvSpPr>
        <p:spPr>
          <a:xfrm>
            <a:off x="357819" y="3481866"/>
            <a:ext cx="2382401" cy="538307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生徒たち一人ひとりの“できた”という「達成感」を味わえます。</a:t>
            </a:r>
          </a:p>
        </p:txBody>
      </p:sp>
      <p:sp>
        <p:nvSpPr>
          <p:cNvPr id="84" name="コンテンツ プレースホルダー 8">
            <a:extLst>
              <a:ext uri="{FF2B5EF4-FFF2-40B4-BE49-F238E27FC236}">
                <a16:creationId xmlns:a16="http://schemas.microsoft.com/office/drawing/2014/main" id="{983D58E6-DAF2-173F-BF17-60DF7F380933}"/>
              </a:ext>
            </a:extLst>
          </p:cNvPr>
          <p:cNvSpPr txBox="1">
            <a:spLocks/>
          </p:cNvSpPr>
          <p:nvPr/>
        </p:nvSpPr>
        <p:spPr>
          <a:xfrm>
            <a:off x="357819" y="4052585"/>
            <a:ext cx="2382401" cy="572045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共通体験を通じて仲間と「絆、団結力」を深めます。</a:t>
            </a:r>
          </a:p>
        </p:txBody>
      </p:sp>
      <p:sp>
        <p:nvSpPr>
          <p:cNvPr id="85" name="コンテンツ プレースホルダー 8">
            <a:extLst>
              <a:ext uri="{FF2B5EF4-FFF2-40B4-BE49-F238E27FC236}">
                <a16:creationId xmlns:a16="http://schemas.microsoft.com/office/drawing/2014/main" id="{90760249-FAF7-5C2E-3F02-6E692D1424A9}"/>
              </a:ext>
            </a:extLst>
          </p:cNvPr>
          <p:cNvSpPr txBox="1">
            <a:spLocks/>
          </p:cNvSpPr>
          <p:nvPr/>
        </p:nvSpPr>
        <p:spPr>
          <a:xfrm>
            <a:off x="357820" y="4664256"/>
            <a:ext cx="2424717" cy="599237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28" dirty="0">
                <a:solidFill>
                  <a:prstClr val="black"/>
                </a:solidFill>
                <a:latin typeface="Meiryo UI"/>
                <a:ea typeface="Meiryo UI"/>
              </a:rPr>
              <a:t>社会生活で大切なルールや自分と周りの身を守る「判断行動力」を養います。</a:t>
            </a:r>
          </a:p>
        </p:txBody>
      </p: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6F5CEFE3-C94B-44DF-CF62-7FDCF2D3EF1F}"/>
              </a:ext>
            </a:extLst>
          </p:cNvPr>
          <p:cNvCxnSpPr>
            <a:cxnSpLocks/>
          </p:cNvCxnSpPr>
          <p:nvPr/>
        </p:nvCxnSpPr>
        <p:spPr>
          <a:xfrm>
            <a:off x="421044" y="4036378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5AE4EA35-A621-00FB-5AE0-863C99C02272}"/>
              </a:ext>
            </a:extLst>
          </p:cNvPr>
          <p:cNvCxnSpPr>
            <a:cxnSpLocks/>
          </p:cNvCxnSpPr>
          <p:nvPr/>
        </p:nvCxnSpPr>
        <p:spPr>
          <a:xfrm>
            <a:off x="421044" y="4636893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5047E3AD-88A1-30A3-7E90-263B9FC2CA87}"/>
              </a:ext>
            </a:extLst>
          </p:cNvPr>
          <p:cNvSpPr txBox="1"/>
          <p:nvPr/>
        </p:nvSpPr>
        <p:spPr>
          <a:xfrm>
            <a:off x="353767" y="5329610"/>
            <a:ext cx="2395958" cy="954806"/>
          </a:xfrm>
          <a:custGeom>
            <a:avLst/>
            <a:gdLst>
              <a:gd name="connsiteX0" fmla="*/ 53810 w 2446988"/>
              <a:gd name="connsiteY0" fmla="*/ 0 h 975142"/>
              <a:gd name="connsiteX1" fmla="*/ 2393178 w 2446988"/>
              <a:gd name="connsiteY1" fmla="*/ 0 h 975142"/>
              <a:gd name="connsiteX2" fmla="*/ 2446988 w 2446988"/>
              <a:gd name="connsiteY2" fmla="*/ 53810 h 975142"/>
              <a:gd name="connsiteX3" fmla="*/ 2446988 w 2446988"/>
              <a:gd name="connsiteY3" fmla="*/ 103910 h 975142"/>
              <a:gd name="connsiteX4" fmla="*/ 2446988 w 2446988"/>
              <a:gd name="connsiteY4" fmla="*/ 871232 h 975142"/>
              <a:gd name="connsiteX5" fmla="*/ 2446988 w 2446988"/>
              <a:gd name="connsiteY5" fmla="*/ 921332 h 975142"/>
              <a:gd name="connsiteX6" fmla="*/ 2393178 w 2446988"/>
              <a:gd name="connsiteY6" fmla="*/ 975142 h 975142"/>
              <a:gd name="connsiteX7" fmla="*/ 53810 w 2446988"/>
              <a:gd name="connsiteY7" fmla="*/ 975142 h 975142"/>
              <a:gd name="connsiteX8" fmla="*/ 0 w 2446988"/>
              <a:gd name="connsiteY8" fmla="*/ 921332 h 975142"/>
              <a:gd name="connsiteX9" fmla="*/ 0 w 2446988"/>
              <a:gd name="connsiteY9" fmla="*/ 871232 h 975142"/>
              <a:gd name="connsiteX10" fmla="*/ 0 w 2446988"/>
              <a:gd name="connsiteY10" fmla="*/ 103910 h 975142"/>
              <a:gd name="connsiteX11" fmla="*/ 0 w 2446988"/>
              <a:gd name="connsiteY11" fmla="*/ 53810 h 975142"/>
              <a:gd name="connsiteX12" fmla="*/ 53810 w 2446988"/>
              <a:gd name="connsiteY12" fmla="*/ 0 h 97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46988" h="975142">
                <a:moveTo>
                  <a:pt x="53810" y="0"/>
                </a:moveTo>
                <a:lnTo>
                  <a:pt x="2393178" y="0"/>
                </a:lnTo>
                <a:cubicBezTo>
                  <a:pt x="2422896" y="0"/>
                  <a:pt x="2446988" y="24092"/>
                  <a:pt x="2446988" y="53810"/>
                </a:cubicBezTo>
                <a:lnTo>
                  <a:pt x="2446988" y="103910"/>
                </a:lnTo>
                <a:lnTo>
                  <a:pt x="2446988" y="871232"/>
                </a:lnTo>
                <a:lnTo>
                  <a:pt x="2446988" y="921332"/>
                </a:lnTo>
                <a:cubicBezTo>
                  <a:pt x="2446988" y="951050"/>
                  <a:pt x="2422896" y="975142"/>
                  <a:pt x="2393178" y="975142"/>
                </a:cubicBezTo>
                <a:lnTo>
                  <a:pt x="53810" y="975142"/>
                </a:lnTo>
                <a:cubicBezTo>
                  <a:pt x="24092" y="975142"/>
                  <a:pt x="0" y="951050"/>
                  <a:pt x="0" y="921332"/>
                </a:cubicBezTo>
                <a:lnTo>
                  <a:pt x="0" y="871232"/>
                </a:lnTo>
                <a:lnTo>
                  <a:pt x="0" y="103910"/>
                </a:lnTo>
                <a:lnTo>
                  <a:pt x="0" y="53810"/>
                </a:lnTo>
                <a:cubicBezTo>
                  <a:pt x="0" y="24092"/>
                  <a:pt x="24092" y="0"/>
                  <a:pt x="53810" y="0"/>
                </a:cubicBezTo>
                <a:close/>
              </a:path>
            </a:pathLst>
          </a:custGeom>
          <a:solidFill>
            <a:srgbClr val="EAF6FC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35249" rIns="35249" rtlCol="0" anchor="ctr">
            <a:noAutofit/>
          </a:bodyPr>
          <a:lstStyle/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32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問合せ</a:t>
            </a:r>
            <a:r>
              <a:rPr lang="en-US" altLang="ja-JP" sz="832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BSC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ウォータースポーツセンター</a:t>
            </a:r>
            <a:endParaRPr lang="en-US" altLang="ja-JP" sz="832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住所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：大津市南船路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4-1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電話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077-592-0127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FAX	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077-592-1531 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http://bsc-int.co.jp/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lang="ja-JP" altLang="en-US" sz="832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2" name="グラフィックス 91" descr="考え 枠線">
            <a:extLst>
              <a:ext uri="{FF2B5EF4-FFF2-40B4-BE49-F238E27FC236}">
                <a16:creationId xmlns:a16="http://schemas.microsoft.com/office/drawing/2014/main" id="{8F5D2770-1D63-4DC5-3707-2949CB06FA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458565" y="4752472"/>
            <a:ext cx="422805" cy="422805"/>
          </a:xfrm>
          <a:prstGeom prst="rect">
            <a:avLst/>
          </a:prstGeo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2DC7712E-6F4B-F84A-7EE0-519CA1FB7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1567" dirty="0"/>
              <a:t>びわ湖大津教育プログラム：</a:t>
            </a:r>
            <a:r>
              <a:rPr lang="en-US" altLang="ja-JP" sz="1567" dirty="0"/>
              <a:t>19</a:t>
            </a:r>
            <a:endParaRPr lang="ja-JP" altLang="en-US" sz="1567" dirty="0"/>
          </a:p>
        </p:txBody>
      </p:sp>
      <p:sp>
        <p:nvSpPr>
          <p:cNvPr id="25" name="コンテンツ プレースホルダー 24">
            <a:extLst>
              <a:ext uri="{FF2B5EF4-FFF2-40B4-BE49-F238E27FC236}">
                <a16:creationId xmlns:a16="http://schemas.microsoft.com/office/drawing/2014/main" id="{B36AEE31-4DED-3675-DF72-1AE367A0DB0C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>
              <a:lnSpc>
                <a:spcPct val="114000"/>
              </a:lnSpc>
              <a:tabLst>
                <a:tab pos="1313457" algn="l"/>
              </a:tabLst>
              <a:defRPr/>
            </a:pPr>
            <a:r>
              <a:rPr kumimoji="0" lang="ja-JP" altLang="en-US" sz="1175" dirty="0">
                <a:solidFill>
                  <a:prstClr val="black"/>
                </a:solidFill>
                <a:latin typeface="Meiryo UI"/>
                <a:ea typeface="Meiryo UI"/>
              </a:rPr>
              <a:t>びわ湖比良山のふもと、水と緑あふれる蓬莱（ほうらい）の雄大な自然のなかでカヤック体験に、クラス対抗カヤックレース、野外チームビルディングを加えた一番人気のプランです。一人ひとりの達成感、共通体験を通じて仲間と深める絆、団結力、社会生活で大切なルールや、自分と周りの身を守る判断行動力を養うプログラムです。</a:t>
            </a:r>
          </a:p>
        </p:txBody>
      </p:sp>
      <p:pic>
        <p:nvPicPr>
          <p:cNvPr id="8" name="図 7" descr="ロゴ&#10;&#10;自動的に生成された説明">
            <a:extLst>
              <a:ext uri="{FF2B5EF4-FFF2-40B4-BE49-F238E27FC236}">
                <a16:creationId xmlns:a16="http://schemas.microsoft.com/office/drawing/2014/main" id="{91C307DA-1D80-0D15-377F-59807F2BA95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2162" y="1203993"/>
            <a:ext cx="264369" cy="26436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6C1E2DE-4165-0AC4-56D0-F97765DAEE2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9922" y="1203993"/>
            <a:ext cx="263927" cy="264369"/>
          </a:xfrm>
          <a:prstGeom prst="rect">
            <a:avLst/>
          </a:prstGeom>
        </p:spPr>
      </p:pic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345A3B2C-FDD7-F7E8-C619-F6A2F0ACC82C}"/>
              </a:ext>
            </a:extLst>
          </p:cNvPr>
          <p:cNvCxnSpPr>
            <a:cxnSpLocks/>
          </p:cNvCxnSpPr>
          <p:nvPr/>
        </p:nvCxnSpPr>
        <p:spPr>
          <a:xfrm>
            <a:off x="4978661" y="2877151"/>
            <a:ext cx="0" cy="1304222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E0DD1C0A-0ADA-F719-B142-C0CBCCCBBA19}"/>
              </a:ext>
            </a:extLst>
          </p:cNvPr>
          <p:cNvCxnSpPr>
            <a:cxnSpLocks/>
          </p:cNvCxnSpPr>
          <p:nvPr/>
        </p:nvCxnSpPr>
        <p:spPr>
          <a:xfrm>
            <a:off x="7295840" y="2877151"/>
            <a:ext cx="0" cy="1304222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二等辺三角形 26">
            <a:extLst>
              <a:ext uri="{FF2B5EF4-FFF2-40B4-BE49-F238E27FC236}">
                <a16:creationId xmlns:a16="http://schemas.microsoft.com/office/drawing/2014/main" id="{AB4E5A3E-4FD6-417B-DD87-7036E1F1731E}"/>
              </a:ext>
            </a:extLst>
          </p:cNvPr>
          <p:cNvSpPr/>
          <p:nvPr/>
        </p:nvSpPr>
        <p:spPr>
          <a:xfrm rot="5400000">
            <a:off x="4920593" y="3455727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28" name="二等辺三角形 27">
            <a:extLst>
              <a:ext uri="{FF2B5EF4-FFF2-40B4-BE49-F238E27FC236}">
                <a16:creationId xmlns:a16="http://schemas.microsoft.com/office/drawing/2014/main" id="{A549DED1-249A-0774-0D67-BFF224E712A3}"/>
              </a:ext>
            </a:extLst>
          </p:cNvPr>
          <p:cNvSpPr/>
          <p:nvPr/>
        </p:nvSpPr>
        <p:spPr>
          <a:xfrm rot="5400000">
            <a:off x="7235799" y="3455727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pic>
        <p:nvPicPr>
          <p:cNvPr id="97" name="グラフィックス 96" descr="電球と鉛筆 枠線">
            <a:extLst>
              <a:ext uri="{FF2B5EF4-FFF2-40B4-BE49-F238E27FC236}">
                <a16:creationId xmlns:a16="http://schemas.microsoft.com/office/drawing/2014/main" id="{3705DAFD-461B-75F8-85EF-ABA27C6DE34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458565" y="2914044"/>
            <a:ext cx="422805" cy="42280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0A06B80-C476-04D8-FCB3-9CC7C1308687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4997" y="1210336"/>
            <a:ext cx="258026" cy="258026"/>
          </a:xfrm>
          <a:prstGeom prst="rect">
            <a:avLst/>
          </a:prstGeom>
        </p:spPr>
      </p:pic>
      <p:pic>
        <p:nvPicPr>
          <p:cNvPr id="24" name="グラフィックス 23" descr="熱望 枠線">
            <a:extLst>
              <a:ext uri="{FF2B5EF4-FFF2-40B4-BE49-F238E27FC236}">
                <a16:creationId xmlns:a16="http://schemas.microsoft.com/office/drawing/2014/main" id="{D46D9C30-279D-E634-7876-9AE43DBA813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458565" y="3539617"/>
            <a:ext cx="422805" cy="422805"/>
          </a:xfrm>
          <a:prstGeom prst="rect">
            <a:avLst/>
          </a:prstGeom>
        </p:spPr>
      </p:pic>
      <p:pic>
        <p:nvPicPr>
          <p:cNvPr id="40" name="グラフィックス 39" descr="喝采 枠線">
            <a:extLst>
              <a:ext uri="{FF2B5EF4-FFF2-40B4-BE49-F238E27FC236}">
                <a16:creationId xmlns:a16="http://schemas.microsoft.com/office/drawing/2014/main" id="{A93B6DEC-EE53-CB25-42BF-2E41168FA87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485407" y="4154044"/>
            <a:ext cx="369122" cy="369122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BD5D3EC3-4C5F-CC83-3C00-84DB0C2F3FDC}"/>
              </a:ext>
            </a:extLst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8432" y="1085848"/>
            <a:ext cx="479436" cy="513682"/>
          </a:xfrm>
          <a:prstGeom prst="rect">
            <a:avLst/>
          </a:prstGeom>
        </p:spPr>
      </p:pic>
      <p:graphicFrame>
        <p:nvGraphicFramePr>
          <p:cNvPr id="44" name="表 43">
            <a:extLst>
              <a:ext uri="{FF2B5EF4-FFF2-40B4-BE49-F238E27FC236}">
                <a16:creationId xmlns:a16="http://schemas.microsoft.com/office/drawing/2014/main" id="{3587569B-95D4-4B4E-9B47-15140942008B}"/>
              </a:ext>
            </a:extLst>
          </p:cNvPr>
          <p:cNvGraphicFramePr>
            <a:graphicFrameLocks noGrp="1"/>
          </p:cNvGraphicFramePr>
          <p:nvPr/>
        </p:nvGraphicFramePr>
        <p:xfrm>
          <a:off x="2867950" y="4276240"/>
          <a:ext cx="6705063" cy="130422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80420">
                  <a:extLst>
                    <a:ext uri="{9D8B030D-6E8A-4147-A177-3AD203B41FA5}">
                      <a16:colId xmlns:a16="http://schemas.microsoft.com/office/drawing/2014/main" val="741602752"/>
                    </a:ext>
                  </a:extLst>
                </a:gridCol>
                <a:gridCol w="1650569">
                  <a:extLst>
                    <a:ext uri="{9D8B030D-6E8A-4147-A177-3AD203B41FA5}">
                      <a16:colId xmlns:a16="http://schemas.microsoft.com/office/drawing/2014/main" val="3389704294"/>
                    </a:ext>
                  </a:extLst>
                </a:gridCol>
                <a:gridCol w="607941">
                  <a:extLst>
                    <a:ext uri="{9D8B030D-6E8A-4147-A177-3AD203B41FA5}">
                      <a16:colId xmlns:a16="http://schemas.microsoft.com/office/drawing/2014/main" val="3252824643"/>
                    </a:ext>
                  </a:extLst>
                </a:gridCol>
                <a:gridCol w="3766133">
                  <a:extLst>
                    <a:ext uri="{9D8B030D-6E8A-4147-A177-3AD203B41FA5}">
                      <a16:colId xmlns:a16="http://schemas.microsoft.com/office/drawing/2014/main" val="1736356865"/>
                    </a:ext>
                  </a:extLst>
                </a:gridCol>
              </a:tblGrid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実施場所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びわ湖・蓬莱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行程例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427632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実施時期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月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1503561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対象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小学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生・中学生・</a:t>
                      </a:r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高校生</a:t>
                      </a:r>
                      <a:endParaRPr lang="zh-CN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73544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>
                          <a:effectLst/>
                          <a:latin typeface="+mn-ea"/>
                          <a:ea typeface="+mn-ea"/>
                        </a:rPr>
                        <a:t>所要</a:t>
                      </a:r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30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分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326423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人数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40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400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人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570284"/>
                  </a:ext>
                </a:extLst>
              </a:tr>
              <a:tr h="42299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持ち物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ja-JP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濡れても良い服装と履き物</a:t>
                      </a:r>
                      <a:endParaRPr kumimoji="1" lang="en-US" altLang="ja-JP" sz="8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kumimoji="1" lang="ja-JP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（体操服・サンダル等）</a:t>
                      </a:r>
                      <a:br>
                        <a:rPr lang="ja-JP" altLang="en-US" sz="800" dirty="0">
                          <a:latin typeface="+mn-ea"/>
                          <a:ea typeface="+mn-ea"/>
                        </a:rPr>
                      </a:br>
                      <a:r>
                        <a:rPr kumimoji="1" lang="ja-JP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ライフジャケットは貸出</a:t>
                      </a:r>
                      <a:endParaRPr lang="ja-JP" altLang="en-US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381699"/>
                  </a:ext>
                </a:extLst>
              </a:tr>
            </a:tbl>
          </a:graphicData>
        </a:graphic>
      </p:graphicFrame>
      <p:sp>
        <p:nvSpPr>
          <p:cNvPr id="45" name="コンテンツ プレースホルダー 8">
            <a:extLst>
              <a:ext uri="{FF2B5EF4-FFF2-40B4-BE49-F238E27FC236}">
                <a16:creationId xmlns:a16="http://schemas.microsoft.com/office/drawing/2014/main" id="{E0713AF3-E1A0-DA7F-616F-64DAB5DEF8F0}"/>
              </a:ext>
            </a:extLst>
          </p:cNvPr>
          <p:cNvSpPr txBox="1">
            <a:spLocks/>
          </p:cNvSpPr>
          <p:nvPr/>
        </p:nvSpPr>
        <p:spPr>
          <a:xfrm>
            <a:off x="5813263" y="4293530"/>
            <a:ext cx="3766758" cy="1354429"/>
          </a:xfrm>
          <a:prstGeom prst="rect">
            <a:avLst/>
          </a:prstGeom>
          <a:noFill/>
        </p:spPr>
        <p:txBody>
          <a:bodyPr vert="horz" lIns="89533" tIns="0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lnSpc>
                <a:spcPct val="120000"/>
              </a:lnSpc>
              <a:spcBef>
                <a:spcPts val="147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9:30	BSC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到着／更衣／開校式　　　　　　　　　　　</a:t>
            </a:r>
          </a:p>
          <a:p>
            <a:pPr defTabSz="895327">
              <a:lnSpc>
                <a:spcPct val="120000"/>
              </a:lnSpc>
              <a:spcBef>
                <a:spcPts val="147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9:50	【A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班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】①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カヤック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・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2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人乗り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/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クラス対抗レース </a:t>
            </a:r>
            <a:b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</a:b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	【B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班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】②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野外チームビルディング</a:t>
            </a:r>
          </a:p>
          <a:p>
            <a:pPr defTabSz="895327">
              <a:lnSpc>
                <a:spcPct val="120000"/>
              </a:lnSpc>
              <a:spcBef>
                <a:spcPts val="147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11:20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移動</a:t>
            </a:r>
          </a:p>
          <a:p>
            <a:pPr defTabSz="895327">
              <a:lnSpc>
                <a:spcPct val="120000"/>
              </a:lnSpc>
              <a:spcBef>
                <a:spcPts val="147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11:30	【A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班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】②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野外チームビルディング </a:t>
            </a:r>
            <a:b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</a:b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	【B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班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】①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カヤック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・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2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人乗り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/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クラス対抗レース</a:t>
            </a:r>
          </a:p>
          <a:p>
            <a:pPr defTabSz="895327">
              <a:lnSpc>
                <a:spcPct val="120000"/>
              </a:lnSpc>
              <a:spcBef>
                <a:spcPts val="147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13:00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閉校式／更衣</a:t>
            </a:r>
          </a:p>
          <a:p>
            <a:pPr defTabSz="895327">
              <a:lnSpc>
                <a:spcPct val="120000"/>
              </a:lnSpc>
              <a:spcBef>
                <a:spcPts val="147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14:00	BSC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出発</a:t>
            </a:r>
          </a:p>
        </p:txBody>
      </p:sp>
      <p:pic>
        <p:nvPicPr>
          <p:cNvPr id="39" name="図プレースホルダー 31" descr="湖でボートに乗っている人たち&#10;&#10;自動的に生成された説明">
            <a:extLst>
              <a:ext uri="{FF2B5EF4-FFF2-40B4-BE49-F238E27FC236}">
                <a16:creationId xmlns:a16="http://schemas.microsoft.com/office/drawing/2014/main" id="{AFE756BB-C6EE-887E-F23F-2D1C76FB2B5F}"/>
              </a:ext>
            </a:extLst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01" t="25224" r="11436" b="5176"/>
          <a:stretch/>
        </p:blipFill>
        <p:spPr>
          <a:xfrm>
            <a:off x="8292299" y="4954504"/>
            <a:ext cx="1251086" cy="571838"/>
          </a:xfrm>
          <a:prstGeom prst="rect">
            <a:avLst/>
          </a:prstGeom>
        </p:spPr>
      </p:pic>
      <p:pic>
        <p:nvPicPr>
          <p:cNvPr id="2" name="図プレースホルダー 14" descr="ボートに乗っている人たち&#10;&#10;自動的に生成された説明">
            <a:extLst>
              <a:ext uri="{FF2B5EF4-FFF2-40B4-BE49-F238E27FC236}">
                <a16:creationId xmlns:a16="http://schemas.microsoft.com/office/drawing/2014/main" id="{91C5DA4A-2F1D-D0E3-858B-7445D27EF30C}"/>
              </a:ext>
            </a:extLst>
          </p:cNvPr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399"/>
          <a:stretch/>
        </p:blipFill>
        <p:spPr>
          <a:xfrm>
            <a:off x="8285197" y="4326031"/>
            <a:ext cx="1251087" cy="57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598256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びわ湖大津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4B75BD"/>
      </a:accent3>
      <a:accent4>
        <a:srgbClr val="2CC3DE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522</Words>
  <Application>Microsoft Office PowerPoint</Application>
  <PresentationFormat>A4 210 x 297 mm</PresentationFormat>
  <Paragraphs>59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Meiryo</vt:lpstr>
      <vt:lpstr>Meiryo</vt:lpstr>
      <vt:lpstr>游ゴシック</vt:lpstr>
      <vt:lpstr>Arial</vt:lpstr>
      <vt:lpstr>Wingdings</vt:lpstr>
      <vt:lpstr>デザインの設定</vt:lpstr>
      <vt:lpstr>びわ湖大津教育プログラム：19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びわ湖大津教育プログラム：19</dc:title>
  <dc:creator>tb164</dc:creator>
  <cp:lastModifiedBy>tb164</cp:lastModifiedBy>
  <cp:revision>1</cp:revision>
  <dcterms:created xsi:type="dcterms:W3CDTF">2025-04-03T06:29:38Z</dcterms:created>
  <dcterms:modified xsi:type="dcterms:W3CDTF">2025-04-03T06:30:16Z</dcterms:modified>
</cp:coreProperties>
</file>