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38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37DDFE-FFEA-4354-936D-04DF8FDE93B6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F3DC0-67F4-4FED-8553-34EBF7271E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6290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B8850-C963-0710-7B33-78F2E8B15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FBC661A-E6F4-D15D-E82A-CF74B12EE5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7038" y="800100"/>
            <a:ext cx="5761037" cy="3989388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0A4AB11-FB98-DFA8-AFD5-5F8B8D901A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7960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4DB5D7-9EE1-4EE8-378B-A51BB3913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873EEAD-5FF6-8FD5-2099-3B0200706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9"/>
            <a:ext cx="7429500" cy="1655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350"/>
            </a:lvl1pPr>
            <a:lvl2pPr marL="447663" indent="0" algn="ctr">
              <a:buNone/>
              <a:defRPr sz="1959"/>
            </a:lvl2pPr>
            <a:lvl3pPr marL="895327" indent="0" algn="ctr">
              <a:buNone/>
              <a:defRPr sz="1763"/>
            </a:lvl3pPr>
            <a:lvl4pPr marL="1342990" indent="0" algn="ctr">
              <a:buNone/>
              <a:defRPr sz="1567"/>
            </a:lvl4pPr>
            <a:lvl5pPr marL="1790653" indent="0" algn="ctr">
              <a:buNone/>
              <a:defRPr sz="1567"/>
            </a:lvl5pPr>
            <a:lvl6pPr marL="2238316" indent="0" algn="ctr">
              <a:buNone/>
              <a:defRPr sz="1567"/>
            </a:lvl6pPr>
            <a:lvl7pPr marL="2685980" indent="0" algn="ctr">
              <a:buNone/>
              <a:defRPr sz="1567"/>
            </a:lvl7pPr>
            <a:lvl8pPr marL="3133643" indent="0" algn="ctr">
              <a:buNone/>
              <a:defRPr sz="1567"/>
            </a:lvl8pPr>
            <a:lvl9pPr marL="3581306" indent="0" algn="ctr">
              <a:buNone/>
              <a:defRPr sz="1567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93E31D-C1C7-429D-5E0D-B8B731743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40" y="6356353"/>
            <a:ext cx="4193112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20A71D18-CCEC-4E5B-94D0-2B0D72A69628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5D6313-750C-62E3-527C-81A91115D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5" y="6356353"/>
            <a:ext cx="334327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4F505F-6697-D846-D5B1-8557C2E9E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555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2" y="0"/>
            <a:ext cx="6810375" cy="6858000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E54CD92-E70C-8A7B-E64F-5DDC5B91B5C0}"/>
              </a:ext>
            </a:extLst>
          </p:cNvPr>
          <p:cNvSpPr/>
          <p:nvPr userDrawn="1"/>
        </p:nvSpPr>
        <p:spPr>
          <a:xfrm>
            <a:off x="0" y="0"/>
            <a:ext cx="3281363" cy="6858000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7E06592-898F-A3F5-71CE-5E0C9022FA90}"/>
              </a:ext>
            </a:extLst>
          </p:cNvPr>
          <p:cNvSpPr/>
          <p:nvPr userDrawn="1"/>
        </p:nvSpPr>
        <p:spPr>
          <a:xfrm>
            <a:off x="57000" y="45000"/>
            <a:ext cx="9792000" cy="676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938258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804947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860606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2107303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2352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 t="4980" b="1996"/>
          <a:stretch/>
        </p:blipFill>
        <p:spPr>
          <a:xfrm>
            <a:off x="4581524" y="0"/>
            <a:ext cx="5324476" cy="3429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1795464" y="3"/>
            <a:ext cx="4436203" cy="4467225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490450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357139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412798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1659495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90625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3"/>
            <a:ext cx="9217024" cy="9547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E82A4C4-81B5-55F3-880C-FFB08355EEC0}"/>
              </a:ext>
            </a:extLst>
          </p:cNvPr>
          <p:cNvSpPr/>
          <p:nvPr userDrawn="1"/>
        </p:nvSpPr>
        <p:spPr>
          <a:xfrm>
            <a:off x="0" y="2638428"/>
            <a:ext cx="9906000" cy="3913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2876478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chemeClr val="accent4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5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FCB4ABC5-DFDF-7701-B261-D015F5E2AF24}"/>
              </a:ext>
            </a:extLst>
          </p:cNvPr>
          <p:cNvSpPr/>
          <p:nvPr userDrawn="1"/>
        </p:nvSpPr>
        <p:spPr>
          <a:xfrm>
            <a:off x="0" y="619166"/>
            <a:ext cx="8219255" cy="401318"/>
          </a:xfrm>
          <a:custGeom>
            <a:avLst/>
            <a:gdLst>
              <a:gd name="connsiteX0" fmla="*/ 0 w 8219255"/>
              <a:gd name="connsiteY0" fmla="*/ 0 h 401318"/>
              <a:gd name="connsiteX1" fmla="*/ 1106015 w 8219255"/>
              <a:gd name="connsiteY1" fmla="*/ 0 h 401318"/>
              <a:gd name="connsiteX2" fmla="*/ 7113240 w 8219255"/>
              <a:gd name="connsiteY2" fmla="*/ 0 h 401318"/>
              <a:gd name="connsiteX3" fmla="*/ 8219255 w 8219255"/>
              <a:gd name="connsiteY3" fmla="*/ 0 h 401318"/>
              <a:gd name="connsiteX4" fmla="*/ 7951945 w 8219255"/>
              <a:gd name="connsiteY4" fmla="*/ 401318 h 401318"/>
              <a:gd name="connsiteX5" fmla="*/ 6845930 w 8219255"/>
              <a:gd name="connsiteY5" fmla="*/ 401318 h 401318"/>
              <a:gd name="connsiteX6" fmla="*/ 1106015 w 8219255"/>
              <a:gd name="connsiteY6" fmla="*/ 401318 h 401318"/>
              <a:gd name="connsiteX7" fmla="*/ 0 w 8219255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19255" h="401318">
                <a:moveTo>
                  <a:pt x="0" y="0"/>
                </a:moveTo>
                <a:lnTo>
                  <a:pt x="1106015" y="0"/>
                </a:lnTo>
                <a:lnTo>
                  <a:pt x="7113240" y="0"/>
                </a:lnTo>
                <a:lnTo>
                  <a:pt x="8219255" y="0"/>
                </a:lnTo>
                <a:lnTo>
                  <a:pt x="7951945" y="401318"/>
                </a:lnTo>
                <a:lnTo>
                  <a:pt x="6845930" y="401318"/>
                </a:lnTo>
                <a:lnTo>
                  <a:pt x="1106015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1935346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1551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C422DA80-5498-837E-229D-07504407DAB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52EE3076-7F43-DAD1-793E-CFF64B55361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53001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17" name="テキスト プレースホルダー 13">
            <a:extLst>
              <a:ext uri="{FF2B5EF4-FFF2-40B4-BE49-F238E27FC236}">
                <a16:creationId xmlns:a16="http://schemas.microsoft.com/office/drawing/2014/main" id="{8426D69E-F5A4-41D3-9C98-3593328E17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80528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  <p:sp>
        <p:nvSpPr>
          <p:cNvPr id="18" name="テキスト プレースホルダー 13">
            <a:extLst>
              <a:ext uri="{FF2B5EF4-FFF2-40B4-BE49-F238E27FC236}">
                <a16:creationId xmlns:a16="http://schemas.microsoft.com/office/drawing/2014/main" id="{88DE078B-3F10-CA17-32DB-371881110BC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7015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</p:spTree>
    <p:extLst>
      <p:ext uri="{BB962C8B-B14F-4D97-AF65-F5344CB8AC3E}">
        <p14:creationId xmlns:p14="http://schemas.microsoft.com/office/powerpoint/2010/main" val="26684510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815547"/>
            <a:ext cx="9906000" cy="6042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63412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58115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9767A700-138B-A673-3B20-9FEB275FDA6E}"/>
              </a:ext>
            </a:extLst>
          </p:cNvPr>
          <p:cNvSpPr/>
          <p:nvPr userDrawn="1"/>
        </p:nvSpPr>
        <p:spPr>
          <a:xfrm>
            <a:off x="2" y="619166"/>
            <a:ext cx="8227193" cy="401318"/>
          </a:xfrm>
          <a:custGeom>
            <a:avLst/>
            <a:gdLst>
              <a:gd name="connsiteX0" fmla="*/ 0 w 8227193"/>
              <a:gd name="connsiteY0" fmla="*/ 0 h 401318"/>
              <a:gd name="connsiteX1" fmla="*/ 1113953 w 8227193"/>
              <a:gd name="connsiteY1" fmla="*/ 0 h 401318"/>
              <a:gd name="connsiteX2" fmla="*/ 7113240 w 8227193"/>
              <a:gd name="connsiteY2" fmla="*/ 0 h 401318"/>
              <a:gd name="connsiteX3" fmla="*/ 8227193 w 8227193"/>
              <a:gd name="connsiteY3" fmla="*/ 0 h 401318"/>
              <a:gd name="connsiteX4" fmla="*/ 7959883 w 8227193"/>
              <a:gd name="connsiteY4" fmla="*/ 401318 h 401318"/>
              <a:gd name="connsiteX5" fmla="*/ 6845930 w 8227193"/>
              <a:gd name="connsiteY5" fmla="*/ 401318 h 401318"/>
              <a:gd name="connsiteX6" fmla="*/ 1113953 w 8227193"/>
              <a:gd name="connsiteY6" fmla="*/ 401318 h 401318"/>
              <a:gd name="connsiteX7" fmla="*/ 0 w 8227193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27193" h="401318">
                <a:moveTo>
                  <a:pt x="0" y="0"/>
                </a:moveTo>
                <a:lnTo>
                  <a:pt x="1113953" y="0"/>
                </a:lnTo>
                <a:lnTo>
                  <a:pt x="7113240" y="0"/>
                </a:lnTo>
                <a:lnTo>
                  <a:pt x="8227193" y="0"/>
                </a:lnTo>
                <a:lnTo>
                  <a:pt x="7959883" y="401318"/>
                </a:lnTo>
                <a:lnTo>
                  <a:pt x="6845930" y="401318"/>
                </a:lnTo>
                <a:lnTo>
                  <a:pt x="1113953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1880033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869" y="44626"/>
            <a:ext cx="6805576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8D97568E-06F6-A4CA-C4F6-B9C38E79DA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828" y="122419"/>
            <a:ext cx="2144043" cy="37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17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88944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4EFCA8A-084B-A868-CD86-C469A497B0B8}"/>
              </a:ext>
            </a:extLst>
          </p:cNvPr>
          <p:cNvSpPr txBox="1"/>
          <p:nvPr userDrawn="1"/>
        </p:nvSpPr>
        <p:spPr>
          <a:xfrm>
            <a:off x="574087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DDEA68E-BC4B-B092-3B6E-D912D066F3AE}"/>
              </a:ext>
            </a:extLst>
          </p:cNvPr>
          <p:cNvSpPr txBox="1"/>
          <p:nvPr userDrawn="1"/>
        </p:nvSpPr>
        <p:spPr>
          <a:xfrm>
            <a:off x="3631205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7A86A59-37C5-9EF0-9BF1-650755A39D91}"/>
              </a:ext>
            </a:extLst>
          </p:cNvPr>
          <p:cNvSpPr txBox="1"/>
          <p:nvPr userDrawn="1"/>
        </p:nvSpPr>
        <p:spPr>
          <a:xfrm>
            <a:off x="6676926" y="2112297"/>
            <a:ext cx="2964329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30E9F7F-2DE7-8CAD-75BF-DDE8B0F82150}"/>
              </a:ext>
            </a:extLst>
          </p:cNvPr>
          <p:cNvSpPr txBox="1"/>
          <p:nvPr userDrawn="1"/>
        </p:nvSpPr>
        <p:spPr>
          <a:xfrm>
            <a:off x="3489661" y="5156953"/>
            <a:ext cx="2144231" cy="120032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角丸四角形 29">
            <a:extLst>
              <a:ext uri="{FF2B5EF4-FFF2-40B4-BE49-F238E27FC236}">
                <a16:creationId xmlns:a16="http://schemas.microsoft.com/office/drawing/2014/main" id="{67546A66-6E5F-86DB-D79E-6C0C70077643}"/>
              </a:ext>
            </a:extLst>
          </p:cNvPr>
          <p:cNvSpPr/>
          <p:nvPr userDrawn="1"/>
        </p:nvSpPr>
        <p:spPr bwMode="auto">
          <a:xfrm>
            <a:off x="576460" y="1748961"/>
            <a:ext cx="1087335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プログラム内容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ホームベース 16">
            <a:extLst>
              <a:ext uri="{FF2B5EF4-FFF2-40B4-BE49-F238E27FC236}">
                <a16:creationId xmlns:a16="http://schemas.microsoft.com/office/drawing/2014/main" id="{B53F9819-CAF3-08FF-311E-E124C36E8C3B}"/>
              </a:ext>
            </a:extLst>
          </p:cNvPr>
          <p:cNvSpPr/>
          <p:nvPr userDrawn="1"/>
        </p:nvSpPr>
        <p:spPr>
          <a:xfrm>
            <a:off x="574085" y="2011001"/>
            <a:ext cx="1059942" cy="190894"/>
          </a:xfrm>
          <a:prstGeom prst="homePlate">
            <a:avLst/>
          </a:prstGeom>
          <a:solidFill>
            <a:schemeClr val="bg1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事前学習</a:t>
            </a:r>
          </a:p>
        </p:txBody>
      </p:sp>
      <p:sp>
        <p:nvSpPr>
          <p:cNvPr id="18" name="ホームベース 52">
            <a:extLst>
              <a:ext uri="{FF2B5EF4-FFF2-40B4-BE49-F238E27FC236}">
                <a16:creationId xmlns:a16="http://schemas.microsoft.com/office/drawing/2014/main" id="{65F906A7-6BC3-718A-2B32-BFA05FDCD5D3}"/>
              </a:ext>
            </a:extLst>
          </p:cNvPr>
          <p:cNvSpPr/>
          <p:nvPr userDrawn="1"/>
        </p:nvSpPr>
        <p:spPr>
          <a:xfrm>
            <a:off x="3631203" y="2011001"/>
            <a:ext cx="1059942" cy="190894"/>
          </a:xfrm>
          <a:prstGeom prst="homePlate">
            <a:avLst/>
          </a:prstGeom>
          <a:solidFill>
            <a:srgbClr val="4295D0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現地学習</a:t>
            </a:r>
          </a:p>
        </p:txBody>
      </p:sp>
      <p:sp>
        <p:nvSpPr>
          <p:cNvPr id="19" name="ホームベース 53">
            <a:extLst>
              <a:ext uri="{FF2B5EF4-FFF2-40B4-BE49-F238E27FC236}">
                <a16:creationId xmlns:a16="http://schemas.microsoft.com/office/drawing/2014/main" id="{9CBA4FEA-EE8C-0A2C-E5BC-73AF6CC4C5B3}"/>
              </a:ext>
            </a:extLst>
          </p:cNvPr>
          <p:cNvSpPr/>
          <p:nvPr userDrawn="1"/>
        </p:nvSpPr>
        <p:spPr>
          <a:xfrm>
            <a:off x="6676924" y="2017211"/>
            <a:ext cx="1059942" cy="190894"/>
          </a:xfrm>
          <a:prstGeom prst="homePlate">
            <a:avLst/>
          </a:prstGeom>
          <a:solidFill>
            <a:srgbClr val="0066CC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事後学習</a:t>
            </a:r>
          </a:p>
        </p:txBody>
      </p:sp>
      <p:sp>
        <p:nvSpPr>
          <p:cNvPr id="32" name="テキスト プレースホルダー 31">
            <a:extLst>
              <a:ext uri="{FF2B5EF4-FFF2-40B4-BE49-F238E27FC236}">
                <a16:creationId xmlns:a16="http://schemas.microsoft.com/office/drawing/2014/main" id="{D3BFE0D3-333A-E0B4-45D2-D8029DC412A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74410" y="1205852"/>
            <a:ext cx="9066742" cy="4318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34" name="図プレースホルダー 33">
            <a:extLst>
              <a:ext uri="{FF2B5EF4-FFF2-40B4-BE49-F238E27FC236}">
                <a16:creationId xmlns:a16="http://schemas.microsoft.com/office/drawing/2014/main" id="{C30EF5D4-EA68-11FB-8EA9-0C478C9BDC83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567954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5" name="図プレースホルダー 33">
            <a:extLst>
              <a:ext uri="{FF2B5EF4-FFF2-40B4-BE49-F238E27FC236}">
                <a16:creationId xmlns:a16="http://schemas.microsoft.com/office/drawing/2014/main" id="{85BC0B56-FF55-E5A3-2903-6D0345ADB2ED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2852187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6" name="図プレースホルダー 33">
            <a:extLst>
              <a:ext uri="{FF2B5EF4-FFF2-40B4-BE49-F238E27FC236}">
                <a16:creationId xmlns:a16="http://schemas.microsoft.com/office/drawing/2014/main" id="{70D6EA59-682A-76B6-DB9D-44297705E248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5136420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7" name="図プレースホルダー 33">
            <a:extLst>
              <a:ext uri="{FF2B5EF4-FFF2-40B4-BE49-F238E27FC236}">
                <a16:creationId xmlns:a16="http://schemas.microsoft.com/office/drawing/2014/main" id="{E516801E-95A9-3E2B-3605-1D0C82F36C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7420652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8" name="角丸四角形 29">
            <a:extLst>
              <a:ext uri="{FF2B5EF4-FFF2-40B4-BE49-F238E27FC236}">
                <a16:creationId xmlns:a16="http://schemas.microsoft.com/office/drawing/2014/main" id="{78D35074-0B57-F80C-EBC7-5BC5DBBC277F}"/>
              </a:ext>
            </a:extLst>
          </p:cNvPr>
          <p:cNvSpPr/>
          <p:nvPr userDrawn="1"/>
        </p:nvSpPr>
        <p:spPr bwMode="auto">
          <a:xfrm>
            <a:off x="3513575" y="4265456"/>
            <a:ext cx="659338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POINT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8" name="テキスト プレースホルダー 31">
            <a:extLst>
              <a:ext uri="{FF2B5EF4-FFF2-40B4-BE49-F238E27FC236}">
                <a16:creationId xmlns:a16="http://schemas.microsoft.com/office/drawing/2014/main" id="{D35BB13D-A84B-A00E-CB9E-A326A4CE8D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35758" y="4255648"/>
            <a:ext cx="5505397" cy="829536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40996" indent="-140996">
              <a:lnSpc>
                <a:spcPct val="120000"/>
              </a:lnSpc>
              <a:spcBef>
                <a:spcPts val="0"/>
              </a:spcBef>
              <a:buClr>
                <a:srgbClr val="328CCC"/>
              </a:buClr>
              <a:buFont typeface="Wingdings" panose="05000000000000000000" pitchFamily="2" charset="2"/>
              <a:buChar char="l"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1FE47C3C-67B6-34C8-46FE-7F9E63833662}"/>
              </a:ext>
            </a:extLst>
          </p:cNvPr>
          <p:cNvSpPr txBox="1"/>
          <p:nvPr userDrawn="1"/>
        </p:nvSpPr>
        <p:spPr>
          <a:xfrm>
            <a:off x="3489661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行程例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0" name="テキスト プレースホルダー 31">
            <a:extLst>
              <a:ext uri="{FF2B5EF4-FFF2-40B4-BE49-F238E27FC236}">
                <a16:creationId xmlns:a16="http://schemas.microsoft.com/office/drawing/2014/main" id="{38A2D869-9E61-120E-B426-4C5AC6C908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00121" y="5357422"/>
            <a:ext cx="2121536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3" name="テキスト プレースホルダー 31">
            <a:extLst>
              <a:ext uri="{FF2B5EF4-FFF2-40B4-BE49-F238E27FC236}">
                <a16:creationId xmlns:a16="http://schemas.microsoft.com/office/drawing/2014/main" id="{00612866-84B4-000B-6753-81B3D3D29C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5711" y="5357422"/>
            <a:ext cx="2988899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spcAft>
                <a:spcPts val="588"/>
              </a:spcAft>
              <a:buFont typeface="Wingdings" panose="05000000000000000000" pitchFamily="2" charset="2"/>
              <a:buChar char="l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5" name="図プレースホルダー 33">
            <a:extLst>
              <a:ext uri="{FF2B5EF4-FFF2-40B4-BE49-F238E27FC236}">
                <a16:creationId xmlns:a16="http://schemas.microsoft.com/office/drawing/2014/main" id="{91B5AF9A-F305-8344-7745-44A27AF1E10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848604" y="5627460"/>
            <a:ext cx="780000" cy="72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QR</a:t>
            </a:r>
            <a:endParaRPr kumimoji="1" lang="ja-JP" altLang="en-US" dirty="0"/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270C9F10-379D-E68A-FB10-F34C1FEF1379}"/>
              </a:ext>
            </a:extLst>
          </p:cNvPr>
          <p:cNvSpPr txBox="1"/>
          <p:nvPr userDrawn="1"/>
        </p:nvSpPr>
        <p:spPr>
          <a:xfrm>
            <a:off x="5755710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備考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7" name="テキスト プレースホルダー 31">
            <a:extLst>
              <a:ext uri="{FF2B5EF4-FFF2-40B4-BE49-F238E27FC236}">
                <a16:creationId xmlns:a16="http://schemas.microsoft.com/office/drawing/2014/main" id="{26A17B7D-9AB9-DDF1-AA04-92B1CA512D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0023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38" name="テキスト プレースホルダー 31">
            <a:extLst>
              <a:ext uri="{FF2B5EF4-FFF2-40B4-BE49-F238E27FC236}">
                <a16:creationId xmlns:a16="http://schemas.microsoft.com/office/drawing/2014/main" id="{44144C41-A633-7E2C-C1F5-A2F7F7607D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3714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40" name="テキスト プレースホルダー 31">
            <a:extLst>
              <a:ext uri="{FF2B5EF4-FFF2-40B4-BE49-F238E27FC236}">
                <a16:creationId xmlns:a16="http://schemas.microsoft.com/office/drawing/2014/main" id="{D537A025-3B6D-D89E-270A-E435C4CFE3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832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4" name="タイトル プレースホルダー 1">
            <a:extLst>
              <a:ext uri="{FF2B5EF4-FFF2-40B4-BE49-F238E27FC236}">
                <a16:creationId xmlns:a16="http://schemas.microsoft.com/office/drawing/2014/main" id="{61AA7CEB-37B1-6458-05F5-4BD161E46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684" y="368744"/>
            <a:ext cx="2473754" cy="53553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sz="1567"/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  <a:br>
              <a:rPr lang="en-US" altLang="ja-JP" noProof="0" dirty="0"/>
            </a:br>
            <a:r>
              <a:rPr lang="ja-JP" altLang="en-US" noProof="0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005303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A713B8-140C-CE5D-C2C6-22356C252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1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タイトル プレースホルダー 3">
            <a:extLst>
              <a:ext uri="{FF2B5EF4-FFF2-40B4-BE49-F238E27FC236}">
                <a16:creationId xmlns:a16="http://schemas.microsoft.com/office/drawing/2014/main" id="{D08B66D2-71B3-5348-923C-81111C5D2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40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463ED86-7F4C-B818-96F2-92D284BD0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40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03039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95327" rtl="0" eaLnBrk="1" latinLnBrk="0" hangingPunct="1">
        <a:lnSpc>
          <a:spcPct val="90000"/>
        </a:lnSpc>
        <a:spcBef>
          <a:spcPct val="0"/>
        </a:spcBef>
        <a:buNone/>
        <a:defRPr kumimoji="1" sz="43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5pPr>
      <a:lvl6pPr marL="246214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909811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357475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80513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6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27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299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65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31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598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64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30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120">
          <p15:clr>
            <a:srgbClr val="F26B43"/>
          </p15:clr>
        </p15:guide>
        <p15:guide id="3" orient="horz" pos="3997">
          <p15:clr>
            <a:srgbClr val="F26B43"/>
          </p15:clr>
        </p15:guide>
        <p15:guide id="4" pos="149">
          <p15:clr>
            <a:srgbClr val="F26B43"/>
          </p15:clr>
        </p15:guide>
        <p15:guide id="5" pos="609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jpe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9F7C6-C6F2-385C-1D6C-42AF7AE4A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8C07B0C2-18D7-0C72-75B6-8B1DB640B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1567" dirty="0"/>
              <a:t>びわ湖大津教育プログラム：</a:t>
            </a:r>
            <a:r>
              <a:rPr lang="en-US" altLang="ja-JP" sz="1567" dirty="0"/>
              <a:t>07</a:t>
            </a:r>
            <a:endParaRPr lang="ja-JP" altLang="en-US" sz="1567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F90AD75-B865-F9EC-3CCA-7E4101A36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かるたの聖地・近江神宮での競技かるた体験</a:t>
            </a:r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A9B1548D-4A0F-1659-C323-7509EE733E5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40596" y="1601034"/>
            <a:ext cx="9024810" cy="844357"/>
          </a:xfrm>
        </p:spPr>
        <p:txBody>
          <a:bodyPr/>
          <a:lstStyle/>
          <a:p>
            <a:r>
              <a:rPr lang="ja-JP" altLang="en-US" sz="1175" dirty="0"/>
              <a:t>漫画や映画の「ちはやふる」で知られる競技かるた、大津は「ちはやふる」の舞台にもなっており、多くの大会が行われています。</a:t>
            </a:r>
            <a:endParaRPr lang="en-US" altLang="ja-JP" sz="1175" dirty="0"/>
          </a:p>
          <a:p>
            <a:r>
              <a:rPr lang="ja-JP" altLang="en-US" sz="1175" dirty="0"/>
              <a:t>「競技かるたの殿堂」といわれる近江勧学館で競技かるたの世界に触れる体験です。</a:t>
            </a:r>
            <a:endParaRPr lang="en-US" altLang="ja-JP" sz="1175" dirty="0"/>
          </a:p>
          <a:p>
            <a:r>
              <a:rPr lang="ja-JP" altLang="en-US" sz="1175" dirty="0"/>
              <a:t>上の句の「きまり字」の書いたかるたを使用するため、ひらがなさえ読めれば百人一首を覚えていなくても、気軽に体験することができます。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93F2BFD8-146B-8D24-9CF7-6F730375966F}"/>
              </a:ext>
            </a:extLst>
          </p:cNvPr>
          <p:cNvGrpSpPr/>
          <p:nvPr/>
        </p:nvGrpSpPr>
        <p:grpSpPr>
          <a:xfrm>
            <a:off x="440595" y="1141301"/>
            <a:ext cx="1265221" cy="410075"/>
            <a:chOff x="771224" y="904272"/>
            <a:chExt cx="1292168" cy="418809"/>
          </a:xfrm>
        </p:grpSpPr>
        <p:sp>
          <p:nvSpPr>
            <p:cNvPr id="11" name="角丸四角形 23">
              <a:extLst>
                <a:ext uri="{FF2B5EF4-FFF2-40B4-BE49-F238E27FC236}">
                  <a16:creationId xmlns:a16="http://schemas.microsoft.com/office/drawing/2014/main" id="{01AA69AB-196C-F80A-B674-16387FCA69F5}"/>
                </a:ext>
              </a:extLst>
            </p:cNvPr>
            <p:cNvSpPr/>
            <p:nvPr userDrawn="1"/>
          </p:nvSpPr>
          <p:spPr>
            <a:xfrm>
              <a:off x="771224" y="904272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自 然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" name="角丸四角形 27">
              <a:extLst>
                <a:ext uri="{FF2B5EF4-FFF2-40B4-BE49-F238E27FC236}">
                  <a16:creationId xmlns:a16="http://schemas.microsoft.com/office/drawing/2014/main" id="{C6E3FF6F-F996-9772-CB54-5855ACE3DA0B}"/>
                </a:ext>
              </a:extLst>
            </p:cNvPr>
            <p:cNvSpPr/>
            <p:nvPr userDrawn="1"/>
          </p:nvSpPr>
          <p:spPr>
            <a:xfrm>
              <a:off x="771224" y="1148560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歴 史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角丸四角形 49">
              <a:extLst>
                <a:ext uri="{FF2B5EF4-FFF2-40B4-BE49-F238E27FC236}">
                  <a16:creationId xmlns:a16="http://schemas.microsoft.com/office/drawing/2014/main" id="{3A598CE3-E1D8-4FB9-339A-A50A2A93405F}"/>
                </a:ext>
              </a:extLst>
            </p:cNvPr>
            <p:cNvSpPr/>
            <p:nvPr userDrawn="1"/>
          </p:nvSpPr>
          <p:spPr>
            <a:xfrm>
              <a:off x="1652054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経 済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4" name="角丸四角形 24">
              <a:extLst>
                <a:ext uri="{FF2B5EF4-FFF2-40B4-BE49-F238E27FC236}">
                  <a16:creationId xmlns:a16="http://schemas.microsoft.com/office/drawing/2014/main" id="{49787C02-6579-3F35-1DF6-02FF81365DB6}"/>
                </a:ext>
              </a:extLst>
            </p:cNvPr>
            <p:cNvSpPr/>
            <p:nvPr/>
          </p:nvSpPr>
          <p:spPr>
            <a:xfrm>
              <a:off x="1211640" y="904272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環 境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5" name="角丸四角形 28">
              <a:extLst>
                <a:ext uri="{FF2B5EF4-FFF2-40B4-BE49-F238E27FC236}">
                  <a16:creationId xmlns:a16="http://schemas.microsoft.com/office/drawing/2014/main" id="{0C530BA4-6B5D-AA0B-B1E4-0BDC9152BFFF}"/>
                </a:ext>
              </a:extLst>
            </p:cNvPr>
            <p:cNvSpPr/>
            <p:nvPr/>
          </p:nvSpPr>
          <p:spPr>
            <a:xfrm>
              <a:off x="1652056" y="904272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産 業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6" name="角丸四角形 31">
              <a:extLst>
                <a:ext uri="{FF2B5EF4-FFF2-40B4-BE49-F238E27FC236}">
                  <a16:creationId xmlns:a16="http://schemas.microsoft.com/office/drawing/2014/main" id="{1CEA97CC-3F69-96C2-795A-17CCA175CE26}"/>
                </a:ext>
              </a:extLst>
            </p:cNvPr>
            <p:cNvSpPr/>
            <p:nvPr/>
          </p:nvSpPr>
          <p:spPr>
            <a:xfrm>
              <a:off x="1211640" y="1148560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文 化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9F51DF33-858D-AC67-D61B-B5DA34FF0C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8432" y="1085848"/>
            <a:ext cx="479436" cy="513682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25EE9D7-9673-30F6-C4B8-CD4663F7F51D}"/>
              </a:ext>
            </a:extLst>
          </p:cNvPr>
          <p:cNvSpPr txBox="1"/>
          <p:nvPr/>
        </p:nvSpPr>
        <p:spPr>
          <a:xfrm>
            <a:off x="2392904" y="1141298"/>
            <a:ext cx="2769008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9" name="図 1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74BF6A36-70AF-D546-79C0-64D6A76AF2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1399" y="1149018"/>
            <a:ext cx="714517" cy="390430"/>
          </a:xfrm>
          <a:prstGeom prst="rect">
            <a:avLst/>
          </a:prstGeom>
          <a:noFill/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A10776D-C2B0-0E84-1A81-02A780A272AB}"/>
              </a:ext>
            </a:extLst>
          </p:cNvPr>
          <p:cNvSpPr txBox="1"/>
          <p:nvPr/>
        </p:nvSpPr>
        <p:spPr>
          <a:xfrm>
            <a:off x="5236774" y="1141298"/>
            <a:ext cx="4476402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1" name="図 20" descr="グラフィカル ユーザー インターフェイス&#10;&#10;低い精度で自動的に生成された説明">
            <a:extLst>
              <a:ext uri="{FF2B5EF4-FFF2-40B4-BE49-F238E27FC236}">
                <a16:creationId xmlns:a16="http://schemas.microsoft.com/office/drawing/2014/main" id="{00A36253-025B-C61E-F91F-A58EF42F4F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1727" y="1191387"/>
            <a:ext cx="960345" cy="293068"/>
          </a:xfrm>
          <a:prstGeom prst="rect">
            <a:avLst/>
          </a:prstGeom>
          <a:noFill/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76C8599E-3DE5-48F3-B209-080868C8E45A}"/>
              </a:ext>
            </a:extLst>
          </p:cNvPr>
          <p:cNvSpPr/>
          <p:nvPr/>
        </p:nvSpPr>
        <p:spPr>
          <a:xfrm>
            <a:off x="2867949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かるたの聖地、近江神宮について調べてみる。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競技かるた、小倉百人一首について調べてみる。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大津市の競技かるたのような地域に根付いた文化を調べてみる。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1F290B0F-4C93-5EF1-C048-A545C9C99403}"/>
              </a:ext>
            </a:extLst>
          </p:cNvPr>
          <p:cNvSpPr/>
          <p:nvPr/>
        </p:nvSpPr>
        <p:spPr>
          <a:xfrm>
            <a:off x="5175803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かるたの聖地で競技かるたを体験する。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現地の方から、競技かるたの魅力や歴史について学ぶ。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現地ではどんな課題があるかを理解する。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現地では課題解決のために、どんな取組を実施しているか聞いてみる。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FF0914D9-13F6-2B39-FD92-BF30D5A0E387}"/>
              </a:ext>
            </a:extLst>
          </p:cNvPr>
          <p:cNvSpPr/>
          <p:nvPr/>
        </p:nvSpPr>
        <p:spPr>
          <a:xfrm>
            <a:off x="7483655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自分の身の回りにある伝統文化・産業等についてまとめる。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経験してみて感じたこと、気づいたことを発表する。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地域の特色を地域活性化につなげる手法を考えてみる。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ja-JP" sz="881" dirty="0">
                <a:solidFill>
                  <a:prstClr val="black"/>
                </a:solidFill>
                <a:latin typeface="Meiryo UI"/>
                <a:ea typeface="Meiryo UI"/>
              </a:rPr>
              <a:t>SDGs</a:t>
            </a: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の観点で、自分が伝統継承にどう関われるのかを発表する。</a:t>
            </a:r>
          </a:p>
        </p:txBody>
      </p: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88202612-0AEC-FB7E-DE93-15896577A10D}"/>
              </a:ext>
            </a:extLst>
          </p:cNvPr>
          <p:cNvGraphicFramePr>
            <a:graphicFrameLocks noGrp="1"/>
          </p:cNvGraphicFramePr>
          <p:nvPr/>
        </p:nvGraphicFramePr>
        <p:xfrm>
          <a:off x="2867950" y="4544770"/>
          <a:ext cx="6705063" cy="1145603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80420">
                  <a:extLst>
                    <a:ext uri="{9D8B030D-6E8A-4147-A177-3AD203B41FA5}">
                      <a16:colId xmlns:a16="http://schemas.microsoft.com/office/drawing/2014/main" val="741602752"/>
                    </a:ext>
                  </a:extLst>
                </a:gridCol>
                <a:gridCol w="1650569">
                  <a:extLst>
                    <a:ext uri="{9D8B030D-6E8A-4147-A177-3AD203B41FA5}">
                      <a16:colId xmlns:a16="http://schemas.microsoft.com/office/drawing/2014/main" val="3389704294"/>
                    </a:ext>
                  </a:extLst>
                </a:gridCol>
                <a:gridCol w="607941">
                  <a:extLst>
                    <a:ext uri="{9D8B030D-6E8A-4147-A177-3AD203B41FA5}">
                      <a16:colId xmlns:a16="http://schemas.microsoft.com/office/drawing/2014/main" val="3252824643"/>
                    </a:ext>
                  </a:extLst>
                </a:gridCol>
                <a:gridCol w="3766133">
                  <a:extLst>
                    <a:ext uri="{9D8B030D-6E8A-4147-A177-3AD203B41FA5}">
                      <a16:colId xmlns:a16="http://schemas.microsoft.com/office/drawing/2014/main" val="1736356865"/>
                    </a:ext>
                  </a:extLst>
                </a:gridCol>
              </a:tblGrid>
              <a:tr h="35249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実施場所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①近江神宮（近江勧学館）</a:t>
                      </a:r>
                    </a:p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または②宿泊ホテル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行程例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427632"/>
                  </a:ext>
                </a:extLst>
              </a:tr>
              <a:tr h="15862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実施時期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通年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1503561"/>
                  </a:ext>
                </a:extLst>
              </a:tr>
              <a:tr h="15862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対象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小学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生・中学生・</a:t>
                      </a:r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高校生</a:t>
                      </a:r>
                      <a:endParaRPr lang="zh-CN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73544"/>
                  </a:ext>
                </a:extLst>
              </a:tr>
              <a:tr h="15862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>
                          <a:effectLst/>
                          <a:latin typeface="+mn-ea"/>
                          <a:ea typeface="+mn-ea"/>
                        </a:rPr>
                        <a:t>所要</a:t>
                      </a:r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30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分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326423"/>
                  </a:ext>
                </a:extLst>
              </a:tr>
              <a:tr h="15862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人数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人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570284"/>
                  </a:ext>
                </a:extLst>
              </a:tr>
              <a:tr h="15862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持ち物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特になし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381699"/>
                  </a:ext>
                </a:extLst>
              </a:tr>
            </a:tbl>
          </a:graphicData>
        </a:graphic>
      </p:graphicFrame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321BD6F-5D8C-ADBA-2E3B-74A31B34E91D}"/>
              </a:ext>
            </a:extLst>
          </p:cNvPr>
          <p:cNvGrpSpPr/>
          <p:nvPr/>
        </p:nvGrpSpPr>
        <p:grpSpPr>
          <a:xfrm>
            <a:off x="2839523" y="5659241"/>
            <a:ext cx="6726919" cy="509183"/>
            <a:chOff x="321177" y="5870745"/>
            <a:chExt cx="9338540" cy="520028"/>
          </a:xfrm>
        </p:grpSpPr>
        <p:sp>
          <p:nvSpPr>
            <p:cNvPr id="59" name="コンテンツ プレースホルダー 8">
              <a:extLst>
                <a:ext uri="{FF2B5EF4-FFF2-40B4-BE49-F238E27FC236}">
                  <a16:creationId xmlns:a16="http://schemas.microsoft.com/office/drawing/2014/main" id="{9D30B56C-7F4A-5846-D943-D2FCB1D1C146}"/>
                </a:ext>
              </a:extLst>
            </p:cNvPr>
            <p:cNvSpPr txBox="1">
              <a:spLocks/>
            </p:cNvSpPr>
            <p:nvPr/>
          </p:nvSpPr>
          <p:spPr>
            <a:xfrm>
              <a:off x="321177" y="5870745"/>
              <a:ext cx="9338540" cy="520028"/>
            </a:xfrm>
            <a:prstGeom prst="rect">
              <a:avLst/>
            </a:prstGeom>
          </p:spPr>
          <p:txBody>
            <a:bodyPr vert="horz" lIns="89533" tIns="44767" rIns="89533" bIns="44767" numCol="2" spcCol="216000" rtlCol="0">
              <a:noAutofit/>
            </a:bodyPr>
            <a:lstStyle>
              <a:lvl1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5327"/>
              <a:r>
                <a:rPr lang="ja-JP" altLang="en-US" sz="783" b="1" dirty="0">
                  <a:solidFill>
                    <a:srgbClr val="4B75B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備考</a:t>
              </a:r>
              <a:endParaRPr lang="en-US" altLang="ja-JP" sz="783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実施希望日の４ケ月前までに仮予約いただき、ご相談ください。 日程調整のうえ、詳しい実施条件をご案内いたします。　 </a:t>
              </a:r>
              <a:endParaRPr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ja-JP" altLang="en-US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かるた体験が</a:t>
              </a:r>
              <a:r>
                <a:rPr lang="en-US" altLang="ja-JP" sz="783" dirty="0">
                  <a:solidFill>
                    <a:prstClr val="black"/>
                  </a:solidFill>
                  <a:latin typeface="Meiryo UI"/>
                  <a:ea typeface="Meiryo UI"/>
                </a:rPr>
                <a:t>17</a:t>
              </a: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時以降にかかる場合は別途夜間料金が必要となります。</a:t>
              </a: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ご希望に応じてアレンジ可能です。</a:t>
              </a:r>
              <a:br>
                <a:rPr lang="en-US" altLang="ja-JP" sz="783" dirty="0">
                  <a:solidFill>
                    <a:prstClr val="black"/>
                  </a:solidFill>
                  <a:latin typeface="Meiryo UI"/>
                  <a:ea typeface="Meiryo UI"/>
                </a:rPr>
              </a:b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 例）有段者の実演観覧、有段者と対戦してみたい等。</a:t>
              </a:r>
              <a:endParaRPr lang="ja-JP" altLang="en-US" sz="1028" dirty="0">
                <a:solidFill>
                  <a:srgbClr val="4B75BF"/>
                </a:solidFill>
                <a:latin typeface="Meiryo UI"/>
                <a:ea typeface="Meiryo UI"/>
              </a:endParaRPr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0A648904-A409-CE17-8DAC-5886E761170E}"/>
                </a:ext>
              </a:extLst>
            </p:cNvPr>
            <p:cNvCxnSpPr>
              <a:cxnSpLocks/>
            </p:cNvCxnSpPr>
            <p:nvPr/>
          </p:nvCxnSpPr>
          <p:spPr>
            <a:xfrm>
              <a:off x="761323" y="6010275"/>
              <a:ext cx="8869896" cy="0"/>
            </a:xfrm>
            <a:prstGeom prst="line">
              <a:avLst/>
            </a:prstGeom>
            <a:ln w="12700"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コンテンツ プレースホルダー 8">
            <a:extLst>
              <a:ext uri="{FF2B5EF4-FFF2-40B4-BE49-F238E27FC236}">
                <a16:creationId xmlns:a16="http://schemas.microsoft.com/office/drawing/2014/main" id="{D23B3AAF-D37C-F888-BFB9-64D04849A9F5}"/>
              </a:ext>
            </a:extLst>
          </p:cNvPr>
          <p:cNvSpPr txBox="1">
            <a:spLocks/>
          </p:cNvSpPr>
          <p:nvPr/>
        </p:nvSpPr>
        <p:spPr>
          <a:xfrm>
            <a:off x="5813263" y="4580716"/>
            <a:ext cx="3699232" cy="1135063"/>
          </a:xfrm>
          <a:prstGeom prst="rect">
            <a:avLst/>
          </a:prstGeom>
          <a:noFill/>
        </p:spPr>
        <p:txBody>
          <a:bodyPr vert="horz" lIns="89533" tIns="0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defTabSz="895327"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9:30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近江勧学館集合、競技かるたについてのレクチャー、ルール説明、</a:t>
            </a:r>
            <a:endParaRPr lang="en-US" altLang="ja-JP" sz="783" dirty="0">
              <a:solidFill>
                <a:prstClr val="black"/>
              </a:solidFill>
              <a:latin typeface="Meiryo UI"/>
              <a:ea typeface="Meiryo UI"/>
            </a:endParaRPr>
          </a:p>
          <a:p>
            <a:pPr lvl="1" defTabSz="895327"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競技かるたの体験</a:t>
            </a:r>
          </a:p>
          <a:p>
            <a:pPr lvl="1" defTabSz="895327"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11:00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終了</a:t>
            </a:r>
          </a:p>
          <a:p>
            <a:pPr lvl="1" defTabSz="895327"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終了後、近江神宮</a:t>
            </a:r>
            <a:b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</a:b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自由見学</a:t>
            </a:r>
          </a:p>
          <a:p>
            <a:pPr marL="261137" lvl="1" indent="-172538" defTabSz="895327">
              <a:buFont typeface="メイリオ" panose="020B0604030504040204" pitchFamily="50" charset="-128"/>
              <a:buChar char="※"/>
              <a:tabLst>
                <a:tab pos="351291" algn="r"/>
                <a:tab pos="530046" algn="l"/>
              </a:tabLst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宿泊ホテルでの実施も可能</a:t>
            </a:r>
            <a:endParaRPr lang="en-US" altLang="ja-JP" sz="783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52" name="コンテンツ プレースホルダー 8">
            <a:extLst>
              <a:ext uri="{FF2B5EF4-FFF2-40B4-BE49-F238E27FC236}">
                <a16:creationId xmlns:a16="http://schemas.microsoft.com/office/drawing/2014/main" id="{C748E6F2-7D50-7354-1749-2EB19598FD06}"/>
              </a:ext>
            </a:extLst>
          </p:cNvPr>
          <p:cNvSpPr txBox="1">
            <a:spLocks/>
          </p:cNvSpPr>
          <p:nvPr/>
        </p:nvSpPr>
        <p:spPr>
          <a:xfrm>
            <a:off x="2828499" y="2476024"/>
            <a:ext cx="6751521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プログラムの概要</a:t>
            </a:r>
          </a:p>
        </p:txBody>
      </p: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546CC5FA-A52D-FD81-0F3E-7ABD6105050A}"/>
              </a:ext>
            </a:extLst>
          </p:cNvPr>
          <p:cNvCxnSpPr>
            <a:cxnSpLocks/>
          </p:cNvCxnSpPr>
          <p:nvPr/>
        </p:nvCxnSpPr>
        <p:spPr>
          <a:xfrm>
            <a:off x="2886668" y="2772957"/>
            <a:ext cx="6625825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F8CC1427-D959-9E46-E2E8-4D6D222EA623}"/>
              </a:ext>
            </a:extLst>
          </p:cNvPr>
          <p:cNvSpPr/>
          <p:nvPr/>
        </p:nvSpPr>
        <p:spPr>
          <a:xfrm>
            <a:off x="2961215" y="2877152"/>
            <a:ext cx="951997" cy="228531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kumimoji="1"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事前学習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7048F178-0E57-615A-58E9-6D7A23333C4F}"/>
              </a:ext>
            </a:extLst>
          </p:cNvPr>
          <p:cNvSpPr/>
          <p:nvPr/>
        </p:nvSpPr>
        <p:spPr>
          <a:xfrm>
            <a:off x="5269068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現地学習</a:t>
            </a: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389F4D71-9D95-D00B-332E-46922EF0A7EF}"/>
              </a:ext>
            </a:extLst>
          </p:cNvPr>
          <p:cNvSpPr/>
          <p:nvPr/>
        </p:nvSpPr>
        <p:spPr>
          <a:xfrm>
            <a:off x="7576922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事後学習</a:t>
            </a:r>
          </a:p>
        </p:txBody>
      </p:sp>
      <p:sp>
        <p:nvSpPr>
          <p:cNvPr id="54" name="二等辺三角形 53">
            <a:extLst>
              <a:ext uri="{FF2B5EF4-FFF2-40B4-BE49-F238E27FC236}">
                <a16:creationId xmlns:a16="http://schemas.microsoft.com/office/drawing/2014/main" id="{C45C4941-FAAF-0C03-A6CF-A1DFCA617701}"/>
              </a:ext>
            </a:extLst>
          </p:cNvPr>
          <p:cNvSpPr/>
          <p:nvPr/>
        </p:nvSpPr>
        <p:spPr>
          <a:xfrm rot="5400000">
            <a:off x="4920593" y="3561475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55" name="二等辺三角形 54">
            <a:extLst>
              <a:ext uri="{FF2B5EF4-FFF2-40B4-BE49-F238E27FC236}">
                <a16:creationId xmlns:a16="http://schemas.microsoft.com/office/drawing/2014/main" id="{F6BF0C60-8C82-F7E5-CF74-4014FBD489D6}"/>
              </a:ext>
            </a:extLst>
          </p:cNvPr>
          <p:cNvSpPr/>
          <p:nvPr/>
        </p:nvSpPr>
        <p:spPr>
          <a:xfrm rot="5400000">
            <a:off x="7235799" y="3561475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pic>
        <p:nvPicPr>
          <p:cNvPr id="47" name="グラフィックス 46" descr="電球と鉛筆 枠線">
            <a:extLst>
              <a:ext uri="{FF2B5EF4-FFF2-40B4-BE49-F238E27FC236}">
                <a16:creationId xmlns:a16="http://schemas.microsoft.com/office/drawing/2014/main" id="{15EBF847-E876-2861-7D25-ADD347FC2E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49022" y="2914044"/>
            <a:ext cx="422805" cy="422805"/>
          </a:xfrm>
          <a:prstGeom prst="rect">
            <a:avLst/>
          </a:prstGeom>
        </p:spPr>
      </p:pic>
      <p:cxnSp>
        <p:nvCxnSpPr>
          <p:cNvPr id="78" name="直線コネクタ 77">
            <a:extLst>
              <a:ext uri="{FF2B5EF4-FFF2-40B4-BE49-F238E27FC236}">
                <a16:creationId xmlns:a16="http://schemas.microsoft.com/office/drawing/2014/main" id="{60313347-6A11-7917-E5DC-6DB4BB421475}"/>
              </a:ext>
            </a:extLst>
          </p:cNvPr>
          <p:cNvCxnSpPr>
            <a:cxnSpLocks/>
          </p:cNvCxnSpPr>
          <p:nvPr/>
        </p:nvCxnSpPr>
        <p:spPr>
          <a:xfrm>
            <a:off x="4978661" y="2877151"/>
            <a:ext cx="0" cy="144522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>
            <a:extLst>
              <a:ext uri="{FF2B5EF4-FFF2-40B4-BE49-F238E27FC236}">
                <a16:creationId xmlns:a16="http://schemas.microsoft.com/office/drawing/2014/main" id="{7BD8A023-658D-DBEC-8850-86645BE8A58C}"/>
              </a:ext>
            </a:extLst>
          </p:cNvPr>
          <p:cNvCxnSpPr>
            <a:cxnSpLocks/>
          </p:cNvCxnSpPr>
          <p:nvPr/>
        </p:nvCxnSpPr>
        <p:spPr>
          <a:xfrm>
            <a:off x="7295840" y="2877151"/>
            <a:ext cx="0" cy="144522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図 22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5EF145CA-7FA6-2290-9BE4-2FE28FE4E01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795" y="1203377"/>
            <a:ext cx="264369" cy="264369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67629774-ADAA-28A4-FB0D-8832DA3C389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4407" y="1203377"/>
            <a:ext cx="264369" cy="264369"/>
          </a:xfrm>
          <a:prstGeom prst="rect">
            <a:avLst/>
          </a:prstGeom>
        </p:spPr>
      </p:pic>
      <p:pic>
        <p:nvPicPr>
          <p:cNvPr id="30" name="図 29" descr="文字の書かれた紙&#10;&#10;自動的に生成された説明">
            <a:extLst>
              <a:ext uri="{FF2B5EF4-FFF2-40B4-BE49-F238E27FC236}">
                <a16:creationId xmlns:a16="http://schemas.microsoft.com/office/drawing/2014/main" id="{C0A916DA-8194-2E6D-BBFC-392C88087A5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6062" y="1198498"/>
            <a:ext cx="296093" cy="296093"/>
          </a:xfrm>
          <a:prstGeom prst="rect">
            <a:avLst/>
          </a:prstGeom>
        </p:spPr>
      </p:pic>
      <p:pic>
        <p:nvPicPr>
          <p:cNvPr id="31" name="図 30" descr="アイコン&#10;&#10;自動的に生成された説明">
            <a:extLst>
              <a:ext uri="{FF2B5EF4-FFF2-40B4-BE49-F238E27FC236}">
                <a16:creationId xmlns:a16="http://schemas.microsoft.com/office/drawing/2014/main" id="{C38D8818-0A70-0FD4-C77E-0A64B2CA61E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7026" y="1196273"/>
            <a:ext cx="296093" cy="296093"/>
          </a:xfrm>
          <a:prstGeom prst="rect">
            <a:avLst/>
          </a:prstGeom>
        </p:spPr>
      </p:pic>
      <p:pic>
        <p:nvPicPr>
          <p:cNvPr id="32" name="図 31" descr="停止の標識&#10;&#10;自動的に生成された説明">
            <a:extLst>
              <a:ext uri="{FF2B5EF4-FFF2-40B4-BE49-F238E27FC236}">
                <a16:creationId xmlns:a16="http://schemas.microsoft.com/office/drawing/2014/main" id="{3251D3AF-6199-4224-9500-1EFD0482E87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9170" y="1199073"/>
            <a:ext cx="296093" cy="296093"/>
          </a:xfrm>
          <a:prstGeom prst="rect">
            <a:avLst/>
          </a:prstGeom>
        </p:spPr>
      </p:pic>
      <p:pic>
        <p:nvPicPr>
          <p:cNvPr id="33" name="グラフィックス 32" descr="電球と鉛筆 枠線">
            <a:extLst>
              <a:ext uri="{FF2B5EF4-FFF2-40B4-BE49-F238E27FC236}">
                <a16:creationId xmlns:a16="http://schemas.microsoft.com/office/drawing/2014/main" id="{18877808-F2B1-3030-30D4-1B568C1958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49022" y="3602898"/>
            <a:ext cx="422805" cy="422805"/>
          </a:xfrm>
          <a:prstGeom prst="rect">
            <a:avLst/>
          </a:prstGeom>
        </p:spPr>
      </p:pic>
      <p:pic>
        <p:nvPicPr>
          <p:cNvPr id="34" name="グラフィックス 33" descr="考え 枠線">
            <a:extLst>
              <a:ext uri="{FF2B5EF4-FFF2-40B4-BE49-F238E27FC236}">
                <a16:creationId xmlns:a16="http://schemas.microsoft.com/office/drawing/2014/main" id="{B12E2B75-DA99-BF40-6C5F-BB561C21FB2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49022" y="4291750"/>
            <a:ext cx="422805" cy="422805"/>
          </a:xfrm>
          <a:prstGeom prst="rect">
            <a:avLst/>
          </a:prstGeom>
        </p:spPr>
      </p:pic>
      <p:pic>
        <p:nvPicPr>
          <p:cNvPr id="38" name="グラフィックス 37" descr="考え 枠線">
            <a:extLst>
              <a:ext uri="{FF2B5EF4-FFF2-40B4-BE49-F238E27FC236}">
                <a16:creationId xmlns:a16="http://schemas.microsoft.com/office/drawing/2014/main" id="{3E8629E1-B038-BD80-6CB6-46E92062070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49022" y="4980601"/>
            <a:ext cx="422805" cy="422805"/>
          </a:xfrm>
          <a:prstGeom prst="rect">
            <a:avLst/>
          </a:prstGeom>
        </p:spPr>
      </p:pic>
      <p:sp>
        <p:nvSpPr>
          <p:cNvPr id="57" name="コンテンツ プレースホルダー 8">
            <a:extLst>
              <a:ext uri="{FF2B5EF4-FFF2-40B4-BE49-F238E27FC236}">
                <a16:creationId xmlns:a16="http://schemas.microsoft.com/office/drawing/2014/main" id="{38E18F79-4254-054B-AA2F-8712F9413C5A}"/>
              </a:ext>
            </a:extLst>
          </p:cNvPr>
          <p:cNvSpPr txBox="1">
            <a:spLocks/>
          </p:cNvSpPr>
          <p:nvPr/>
        </p:nvSpPr>
        <p:spPr>
          <a:xfrm>
            <a:off x="332989" y="2476024"/>
            <a:ext cx="2432066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プログラムのポイント</a:t>
            </a:r>
          </a:p>
        </p:txBody>
      </p: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4B8CFDD0-77EA-1A63-22FF-6F7F7432756C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コンテンツ プレースホルダー 8">
            <a:extLst>
              <a:ext uri="{FF2B5EF4-FFF2-40B4-BE49-F238E27FC236}">
                <a16:creationId xmlns:a16="http://schemas.microsoft.com/office/drawing/2014/main" id="{F7FC02B6-019A-7983-3F58-5BD9DFAF1755}"/>
              </a:ext>
            </a:extLst>
          </p:cNvPr>
          <p:cNvSpPr txBox="1">
            <a:spLocks/>
          </p:cNvSpPr>
          <p:nvPr/>
        </p:nvSpPr>
        <p:spPr>
          <a:xfrm>
            <a:off x="357819" y="2772955"/>
            <a:ext cx="2382401" cy="704985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びわ湖大津ならではの体験。かるたの聖地で、楽しく競技かるたを体験。</a:t>
            </a:r>
          </a:p>
        </p:txBody>
      </p:sp>
      <p:sp>
        <p:nvSpPr>
          <p:cNvPr id="62" name="コンテンツ プレースホルダー 8">
            <a:extLst>
              <a:ext uri="{FF2B5EF4-FFF2-40B4-BE49-F238E27FC236}">
                <a16:creationId xmlns:a16="http://schemas.microsoft.com/office/drawing/2014/main" id="{FF016526-E4D6-718A-D01D-B49742FDC54B}"/>
              </a:ext>
            </a:extLst>
          </p:cNvPr>
          <p:cNvSpPr txBox="1">
            <a:spLocks/>
          </p:cNvSpPr>
          <p:nvPr/>
        </p:nvSpPr>
        <p:spPr>
          <a:xfrm>
            <a:off x="332989" y="2476024"/>
            <a:ext cx="2432066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プログラムのポイント</a:t>
            </a:r>
          </a:p>
        </p:txBody>
      </p: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4291D33E-6B3A-FE95-90F0-B9A3CCECDB4B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F8DAD8FE-AB6E-A06C-B2E0-8EC272CE2266}"/>
              </a:ext>
            </a:extLst>
          </p:cNvPr>
          <p:cNvCxnSpPr>
            <a:cxnSpLocks/>
          </p:cNvCxnSpPr>
          <p:nvPr/>
        </p:nvCxnSpPr>
        <p:spPr>
          <a:xfrm>
            <a:off x="421044" y="3469873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コンテンツ プレースホルダー 8">
            <a:extLst>
              <a:ext uri="{FF2B5EF4-FFF2-40B4-BE49-F238E27FC236}">
                <a16:creationId xmlns:a16="http://schemas.microsoft.com/office/drawing/2014/main" id="{A6133790-CB03-B1F2-7BE4-D2A4708DE706}"/>
              </a:ext>
            </a:extLst>
          </p:cNvPr>
          <p:cNvSpPr txBox="1">
            <a:spLocks/>
          </p:cNvSpPr>
          <p:nvPr/>
        </p:nvSpPr>
        <p:spPr>
          <a:xfrm>
            <a:off x="357819" y="3461808"/>
            <a:ext cx="2382401" cy="704985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漫画・映画「ちはやふる」の舞台、天智天皇ゆかりの近江神宮で競技かるたの歴史を学びます。</a:t>
            </a:r>
          </a:p>
        </p:txBody>
      </p:sp>
      <p:sp>
        <p:nvSpPr>
          <p:cNvPr id="86" name="コンテンツ プレースホルダー 8">
            <a:extLst>
              <a:ext uri="{FF2B5EF4-FFF2-40B4-BE49-F238E27FC236}">
                <a16:creationId xmlns:a16="http://schemas.microsoft.com/office/drawing/2014/main" id="{6B7EA52B-A432-85CF-4ACF-1C94F365C136}"/>
              </a:ext>
            </a:extLst>
          </p:cNvPr>
          <p:cNvSpPr txBox="1">
            <a:spLocks/>
          </p:cNvSpPr>
          <p:nvPr/>
        </p:nvSpPr>
        <p:spPr>
          <a:xfrm>
            <a:off x="357819" y="4150661"/>
            <a:ext cx="2382401" cy="704985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地域に根付いたコンテンツを、どうやって地域活性化につなげるかを考えます。</a:t>
            </a:r>
          </a:p>
        </p:txBody>
      </p:sp>
      <p:sp>
        <p:nvSpPr>
          <p:cNvPr id="87" name="コンテンツ プレースホルダー 8">
            <a:extLst>
              <a:ext uri="{FF2B5EF4-FFF2-40B4-BE49-F238E27FC236}">
                <a16:creationId xmlns:a16="http://schemas.microsoft.com/office/drawing/2014/main" id="{BAF7F4BC-39BE-B5A2-1D74-4BA5B0BF75B3}"/>
              </a:ext>
            </a:extLst>
          </p:cNvPr>
          <p:cNvSpPr txBox="1">
            <a:spLocks/>
          </p:cNvSpPr>
          <p:nvPr/>
        </p:nvSpPr>
        <p:spPr>
          <a:xfrm>
            <a:off x="357819" y="4839512"/>
            <a:ext cx="2382401" cy="704985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自分の住む地域の伝統文化・産業等の継承について考える機会に。</a:t>
            </a:r>
          </a:p>
        </p:txBody>
      </p:sp>
      <p:cxnSp>
        <p:nvCxnSpPr>
          <p:cNvPr id="88" name="直線矢印コネクタ 87">
            <a:extLst>
              <a:ext uri="{FF2B5EF4-FFF2-40B4-BE49-F238E27FC236}">
                <a16:creationId xmlns:a16="http://schemas.microsoft.com/office/drawing/2014/main" id="{EB38F9DA-DBE3-B281-5DD6-BAB98D582050}"/>
              </a:ext>
            </a:extLst>
          </p:cNvPr>
          <p:cNvCxnSpPr>
            <a:cxnSpLocks/>
          </p:cNvCxnSpPr>
          <p:nvPr/>
        </p:nvCxnSpPr>
        <p:spPr>
          <a:xfrm>
            <a:off x="421044" y="4158726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直線矢印コネクタ 88">
            <a:extLst>
              <a:ext uri="{FF2B5EF4-FFF2-40B4-BE49-F238E27FC236}">
                <a16:creationId xmlns:a16="http://schemas.microsoft.com/office/drawing/2014/main" id="{330DBD2B-807F-E8B3-9CEF-A284F9EE2FB3}"/>
              </a:ext>
            </a:extLst>
          </p:cNvPr>
          <p:cNvCxnSpPr>
            <a:cxnSpLocks/>
          </p:cNvCxnSpPr>
          <p:nvPr/>
        </p:nvCxnSpPr>
        <p:spPr>
          <a:xfrm>
            <a:off x="421044" y="4847578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D08E5C05-F479-6C85-2B3D-0B6CB8BA87EF}"/>
              </a:ext>
            </a:extLst>
          </p:cNvPr>
          <p:cNvSpPr txBox="1"/>
          <p:nvPr/>
        </p:nvSpPr>
        <p:spPr>
          <a:xfrm>
            <a:off x="353767" y="5546604"/>
            <a:ext cx="2395958" cy="737813"/>
          </a:xfrm>
          <a:prstGeom prst="roundRect">
            <a:avLst>
              <a:gd name="adj" fmla="val 7876"/>
            </a:avLst>
          </a:prstGeom>
          <a:solidFill>
            <a:srgbClr val="EAF6FC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81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問合せ</a:t>
            </a:r>
            <a:r>
              <a:rPr lang="en-US" altLang="ja-JP" sz="881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（公社）びわ湖大津観光協会</a:t>
            </a:r>
            <a:endParaRPr lang="en-US" altLang="ja-JP" sz="88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TEL	</a:t>
            </a:r>
            <a:r>
              <a:rPr lang="ja-JP" altLang="en-US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077-528-2772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FAX	</a:t>
            </a:r>
            <a:r>
              <a:rPr lang="ja-JP" altLang="en-US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077-521-7330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Mail	</a:t>
            </a:r>
            <a:r>
              <a:rPr lang="ja-JP" altLang="en-US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info@otsu.or.jp</a:t>
            </a:r>
            <a:endParaRPr lang="ja-JP" altLang="en-US" sz="88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A3FC17B-8E65-AAF2-E602-CA9C26BBB880}"/>
              </a:ext>
            </a:extLst>
          </p:cNvPr>
          <p:cNvGrpSpPr/>
          <p:nvPr/>
        </p:nvGrpSpPr>
        <p:grpSpPr>
          <a:xfrm>
            <a:off x="7348209" y="5007222"/>
            <a:ext cx="2164286" cy="682164"/>
            <a:chOff x="1161541" y="2933161"/>
            <a:chExt cx="3891684" cy="1226627"/>
          </a:xfrm>
        </p:grpSpPr>
        <p:pic>
          <p:nvPicPr>
            <p:cNvPr id="3" name="図プレースホルダー 19">
              <a:extLst>
                <a:ext uri="{FF2B5EF4-FFF2-40B4-BE49-F238E27FC236}">
                  <a16:creationId xmlns:a16="http://schemas.microsoft.com/office/drawing/2014/main" id="{7E11B345-5BB7-59F5-0CAD-A0414DA1A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1" r="6361"/>
            <a:stretch/>
          </p:blipFill>
          <p:spPr>
            <a:xfrm>
              <a:off x="1161541" y="2934959"/>
              <a:ext cx="1783487" cy="1223032"/>
            </a:xfrm>
            <a:prstGeom prst="rect">
              <a:avLst/>
            </a:prstGeom>
          </p:spPr>
        </p:pic>
        <p:pic>
          <p:nvPicPr>
            <p:cNvPr id="9" name="図プレースホルダー 24">
              <a:extLst>
                <a:ext uri="{FF2B5EF4-FFF2-40B4-BE49-F238E27FC236}">
                  <a16:creationId xmlns:a16="http://schemas.microsoft.com/office/drawing/2014/main" id="{24DED2CA-F78E-693B-AD0F-E34CE3DFA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03772" y="2933161"/>
              <a:ext cx="2049453" cy="122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87043944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びわ湖大津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4B75BD"/>
      </a:accent3>
      <a:accent4>
        <a:srgbClr val="2CC3DE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540</Words>
  <Application>Microsoft Office PowerPoint</Application>
  <PresentationFormat>A4 210 x 297 mm</PresentationFormat>
  <Paragraphs>64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Meiryo</vt:lpstr>
      <vt:lpstr>Meiryo</vt:lpstr>
      <vt:lpstr>游ゴシック</vt:lpstr>
      <vt:lpstr>Arial</vt:lpstr>
      <vt:lpstr>Wingdings</vt:lpstr>
      <vt:lpstr>デザインの設定</vt:lpstr>
      <vt:lpstr>びわ湖大津教育プログラム：07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びわ湖大津教育プログラム：07</dc:title>
  <dc:creator>tb164</dc:creator>
  <cp:lastModifiedBy>tb164</cp:lastModifiedBy>
  <cp:revision>1</cp:revision>
  <dcterms:created xsi:type="dcterms:W3CDTF">2025-04-03T05:43:33Z</dcterms:created>
  <dcterms:modified xsi:type="dcterms:W3CDTF">2025-04-03T05:44:11Z</dcterms:modified>
</cp:coreProperties>
</file>