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654"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14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85B0BD-6D8C-48B6-B0C0-EE2C6EA0FB86}" type="datetimeFigureOut">
              <a:rPr kumimoji="1" lang="ja-JP" altLang="en-US" smtClean="0"/>
              <a:t>2025/4/3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1AD0CE-BCDD-4F94-957B-7813D582C719}" type="slidenum">
              <a:rPr kumimoji="1" lang="ja-JP" altLang="en-US" smtClean="0"/>
              <a:t>‹#›</a:t>
            </a:fld>
            <a:endParaRPr kumimoji="1" lang="ja-JP" altLang="en-US"/>
          </a:p>
        </p:txBody>
      </p:sp>
    </p:spTree>
    <p:extLst>
      <p:ext uri="{BB962C8B-B14F-4D97-AF65-F5344CB8AC3E}">
        <p14:creationId xmlns:p14="http://schemas.microsoft.com/office/powerpoint/2010/main" val="37329214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5803C-900D-5174-2840-FBF6B5E4EB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79D65A5-7B49-F143-8854-8CFEBF233215}"/>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BA58C896-A369-613F-4C50-6D8B9F9974A5}"/>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984747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0" y="1122363"/>
            <a:ext cx="7429500" cy="2387600"/>
          </a:xfrm>
          <a:prstGeom prst="rect">
            <a:avLst/>
          </a:prstGeom>
        </p:spPr>
        <p:txBody>
          <a:bodyPr anchor="b">
            <a:noAutofit/>
          </a:bodyPr>
          <a:lstStyle>
            <a:lvl1pPr algn="ctr">
              <a:defRPr sz="5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0" y="3602039"/>
            <a:ext cx="7429500" cy="1655762"/>
          </a:xfrm>
          <a:prstGeom prst="rect">
            <a:avLst/>
          </a:prstGeom>
        </p:spPr>
        <p:txBody>
          <a:bodyPr>
            <a:noAutofit/>
          </a:bodyPr>
          <a:lstStyle>
            <a:lvl1pPr marL="0" indent="0" algn="ctr">
              <a:buNone/>
              <a:defRPr sz="2350"/>
            </a:lvl1pPr>
            <a:lvl2pPr marL="447663" indent="0" algn="ctr">
              <a:buNone/>
              <a:defRPr sz="1959"/>
            </a:lvl2pPr>
            <a:lvl3pPr marL="895327" indent="0" algn="ctr">
              <a:buNone/>
              <a:defRPr sz="1763"/>
            </a:lvl3pPr>
            <a:lvl4pPr marL="1342990" indent="0" algn="ctr">
              <a:buNone/>
              <a:defRPr sz="1567"/>
            </a:lvl4pPr>
            <a:lvl5pPr marL="1790653" indent="0" algn="ctr">
              <a:buNone/>
              <a:defRPr sz="1567"/>
            </a:lvl5pPr>
            <a:lvl6pPr marL="2238316" indent="0" algn="ctr">
              <a:buNone/>
              <a:defRPr sz="1567"/>
            </a:lvl6pPr>
            <a:lvl7pPr marL="2685980" indent="0" algn="ctr">
              <a:buNone/>
              <a:defRPr sz="1567"/>
            </a:lvl7pPr>
            <a:lvl8pPr marL="3133643" indent="0" algn="ctr">
              <a:buNone/>
              <a:defRPr sz="1567"/>
            </a:lvl8pPr>
            <a:lvl9pPr marL="3581306" indent="0" algn="ctr">
              <a:buNone/>
              <a:defRPr sz="1567"/>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40" y="6356353"/>
            <a:ext cx="4193112" cy="365125"/>
          </a:xfrm>
          <a:prstGeom prst="rect">
            <a:avLst/>
          </a:prstGeom>
        </p:spPr>
        <p:txBody>
          <a:bodyPr>
            <a:noAutofit/>
          </a:bodyPr>
          <a:lstStyle/>
          <a:p>
            <a:fld id="{20A71D18-CCEC-4E5B-94D0-2B0D72A69628}" type="datetimeFigureOut">
              <a:rPr kumimoji="1" lang="ja-JP" altLang="en-US" smtClean="0"/>
              <a:t>2025/4/3</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5" y="6356353"/>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2832476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a:stretch/>
        </p:blipFill>
        <p:spPr>
          <a:xfrm>
            <a:off x="0" y="0"/>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2" y="0"/>
            <a:ext cx="6810375"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0"/>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0" y="45000"/>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938258"/>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860606"/>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1704687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t="4980" b="1996"/>
          <a:stretch/>
        </p:blipFill>
        <p:spPr>
          <a:xfrm>
            <a:off x="4581524" y="0"/>
            <a:ext cx="5324476"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4" y="3"/>
            <a:ext cx="4436203" cy="4467225"/>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490450"/>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412798"/>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5"/>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711514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3"/>
            <a:ext cx="9217024" cy="954726"/>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0" y="2638428"/>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Tree>
    <p:extLst>
      <p:ext uri="{BB962C8B-B14F-4D97-AF65-F5344CB8AC3E}">
        <p14:creationId xmlns:p14="http://schemas.microsoft.com/office/powerpoint/2010/main" val="2553407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5"/>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6"/>
            <a:ext cx="8219255"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2598620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1551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3"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8"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5"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2594379263"/>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7776035"/>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58115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2" y="619166"/>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3609546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6"/>
            <a:ext cx="6805576"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8" y="122419"/>
            <a:ext cx="2144043" cy="376415"/>
          </a:xfrm>
          <a:prstGeom prst="rect">
            <a:avLst/>
          </a:prstGeom>
        </p:spPr>
      </p:pic>
    </p:spTree>
    <p:extLst>
      <p:ext uri="{BB962C8B-B14F-4D97-AF65-F5344CB8AC3E}">
        <p14:creationId xmlns:p14="http://schemas.microsoft.com/office/powerpoint/2010/main" val="3484310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709902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7"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5"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6" y="2112297"/>
            <a:ext cx="2964329"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61" y="5156953"/>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61"/>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ja-JP" altLang="en-US" sz="979"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1"/>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6"/>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en-US" altLang="ja-JP" sz="979" b="1" dirty="0">
                <a:solidFill>
                  <a:schemeClr val="bg1"/>
                </a:solidFill>
                <a:latin typeface="Meiryo UI" panose="020B0604030504040204" pitchFamily="50" charset="-128"/>
                <a:ea typeface="Meiryo UI" panose="020B0604030504040204" pitchFamily="50" charset="-128"/>
              </a:rPr>
              <a:t>POINT</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8" y="4255648"/>
            <a:ext cx="5505397" cy="829536"/>
          </a:xfrm>
          <a:prstGeom prst="rect">
            <a:avLst/>
          </a:prstGeom>
          <a:ln>
            <a:noFill/>
          </a:ln>
        </p:spPr>
        <p:txBody>
          <a:bodyPr anchor="t"/>
          <a:lstStyle>
            <a:lvl1pPr marL="140996" indent="-140996">
              <a:lnSpc>
                <a:spcPct val="120000"/>
              </a:lnSpc>
              <a:spcBef>
                <a:spcPts val="0"/>
              </a:spcBef>
              <a:buClr>
                <a:srgbClr val="328CCC"/>
              </a:buClr>
              <a:buFont typeface="Wingdings" panose="05000000000000000000" pitchFamily="2" charset="2"/>
              <a:buChar char="l"/>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61"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行程例</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11" y="5357422"/>
            <a:ext cx="2988899" cy="990038"/>
          </a:xfrm>
          <a:prstGeom prst="rect">
            <a:avLst/>
          </a:prstGeom>
          <a:ln>
            <a:noFill/>
          </a:ln>
        </p:spPr>
        <p:txBody>
          <a:bodyPr lIns="72000" rIns="72000" anchor="t"/>
          <a:lstStyle>
            <a:lvl1pPr marL="105747" indent="-105747">
              <a:lnSpc>
                <a:spcPct val="100000"/>
              </a:lnSpc>
              <a:spcBef>
                <a:spcPts val="0"/>
              </a:spcBef>
              <a:spcAft>
                <a:spcPts val="588"/>
              </a:spcAft>
              <a:buFont typeface="Wingdings" panose="05000000000000000000" pitchFamily="2" charset="2"/>
              <a:buChar char="l"/>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4"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10"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備考</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4" y="368744"/>
            <a:ext cx="2473754" cy="535531"/>
          </a:xfrm>
          <a:prstGeom prst="rect">
            <a:avLst/>
          </a:prstGeom>
        </p:spPr>
        <p:txBody>
          <a:bodyPr vert="horz" wrap="none" lIns="91440" tIns="45720" rIns="91440" bIns="45720" rtlCol="0" anchor="ctr">
            <a:spAutoFit/>
          </a:bodyPr>
          <a:lstStyle>
            <a:lvl1pPr>
              <a:defRPr sz="1567"/>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1887753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noAutofit/>
          </a:bodyPr>
          <a:lstStyle>
            <a:lvl1pPr algn="r">
              <a:defRPr sz="1175">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40"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40"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7155967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95327" rtl="0" eaLnBrk="1" latinLnBrk="0" hangingPunct="1">
        <a:lnSpc>
          <a:spcPct val="90000"/>
        </a:lnSpc>
        <a:spcBef>
          <a:spcPct val="0"/>
        </a:spcBef>
        <a:buNone/>
        <a:defRPr kumimoji="1" sz="4308" kern="1200">
          <a:solidFill>
            <a:schemeClr val="tx1"/>
          </a:solidFill>
          <a:latin typeface="+mj-lt"/>
          <a:ea typeface="+mj-ea"/>
          <a:cs typeface="+mj-cs"/>
        </a:defRPr>
      </a:lvl1pPr>
    </p:titleStyle>
    <p:bodyStyle>
      <a:lvl1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1pPr>
      <a:lvl2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2pPr>
      <a:lvl3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3pPr>
      <a:lvl4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4pPr>
      <a:lvl5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5pPr>
      <a:lvl6pPr marL="246214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6pPr>
      <a:lvl7pPr marL="2909811"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7pPr>
      <a:lvl8pPr marL="3357475"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8pPr>
      <a:lvl9pPr marL="380513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9pPr>
    </p:bodyStyle>
    <p:otherStyle>
      <a:defPPr>
        <a:defRPr lang="ja-JP"/>
      </a:defPPr>
      <a:lvl1pPr marL="0" algn="l" defTabSz="895327" rtl="0" eaLnBrk="1" latinLnBrk="0" hangingPunct="1">
        <a:defRPr kumimoji="1" sz="1763" kern="1200">
          <a:solidFill>
            <a:schemeClr val="tx1"/>
          </a:solidFill>
          <a:latin typeface="+mn-lt"/>
          <a:ea typeface="+mn-ea"/>
          <a:cs typeface="+mn-cs"/>
        </a:defRPr>
      </a:lvl1pPr>
      <a:lvl2pPr marL="447663" algn="l" defTabSz="895327" rtl="0" eaLnBrk="1" latinLnBrk="0" hangingPunct="1">
        <a:defRPr kumimoji="1" sz="1763" kern="1200">
          <a:solidFill>
            <a:schemeClr val="tx1"/>
          </a:solidFill>
          <a:latin typeface="+mn-lt"/>
          <a:ea typeface="+mn-ea"/>
          <a:cs typeface="+mn-cs"/>
        </a:defRPr>
      </a:lvl2pPr>
      <a:lvl3pPr marL="895327" algn="l" defTabSz="895327" rtl="0" eaLnBrk="1" latinLnBrk="0" hangingPunct="1">
        <a:defRPr kumimoji="1" sz="1763" kern="1200">
          <a:solidFill>
            <a:schemeClr val="tx1"/>
          </a:solidFill>
          <a:latin typeface="+mn-lt"/>
          <a:ea typeface="+mn-ea"/>
          <a:cs typeface="+mn-cs"/>
        </a:defRPr>
      </a:lvl3pPr>
      <a:lvl4pPr marL="1342990" algn="l" defTabSz="895327" rtl="0" eaLnBrk="1" latinLnBrk="0" hangingPunct="1">
        <a:defRPr kumimoji="1" sz="1763" kern="1200">
          <a:solidFill>
            <a:schemeClr val="tx1"/>
          </a:solidFill>
          <a:latin typeface="+mn-lt"/>
          <a:ea typeface="+mn-ea"/>
          <a:cs typeface="+mn-cs"/>
        </a:defRPr>
      </a:lvl4pPr>
      <a:lvl5pPr marL="1790653" algn="l" defTabSz="895327" rtl="0" eaLnBrk="1" latinLnBrk="0" hangingPunct="1">
        <a:defRPr kumimoji="1" sz="1763" kern="1200">
          <a:solidFill>
            <a:schemeClr val="tx1"/>
          </a:solidFill>
          <a:latin typeface="+mn-lt"/>
          <a:ea typeface="+mn-ea"/>
          <a:cs typeface="+mn-cs"/>
        </a:defRPr>
      </a:lvl5pPr>
      <a:lvl6pPr marL="2238316" algn="l" defTabSz="895327" rtl="0" eaLnBrk="1" latinLnBrk="0" hangingPunct="1">
        <a:defRPr kumimoji="1" sz="1763" kern="1200">
          <a:solidFill>
            <a:schemeClr val="tx1"/>
          </a:solidFill>
          <a:latin typeface="+mn-lt"/>
          <a:ea typeface="+mn-ea"/>
          <a:cs typeface="+mn-cs"/>
        </a:defRPr>
      </a:lvl6pPr>
      <a:lvl7pPr marL="2685980" algn="l" defTabSz="895327" rtl="0" eaLnBrk="1" latinLnBrk="0" hangingPunct="1">
        <a:defRPr kumimoji="1" sz="1763" kern="1200">
          <a:solidFill>
            <a:schemeClr val="tx1"/>
          </a:solidFill>
          <a:latin typeface="+mn-lt"/>
          <a:ea typeface="+mn-ea"/>
          <a:cs typeface="+mn-cs"/>
        </a:defRPr>
      </a:lvl7pPr>
      <a:lvl8pPr marL="3133643" algn="l" defTabSz="895327" rtl="0" eaLnBrk="1" latinLnBrk="0" hangingPunct="1">
        <a:defRPr kumimoji="1" sz="1763" kern="1200">
          <a:solidFill>
            <a:schemeClr val="tx1"/>
          </a:solidFill>
          <a:latin typeface="+mn-lt"/>
          <a:ea typeface="+mn-ea"/>
          <a:cs typeface="+mn-cs"/>
        </a:defRPr>
      </a:lvl8pPr>
      <a:lvl9pPr marL="3581306" algn="l" defTabSz="895327" rtl="0" eaLnBrk="1" latinLnBrk="0" hangingPunct="1">
        <a:defRPr kumimoji="1" sz="17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orient="horz" pos="3997">
          <p15:clr>
            <a:srgbClr val="F26B43"/>
          </p15:clr>
        </p15:guide>
        <p15:guide id="4" pos="149">
          <p15:clr>
            <a:srgbClr val="F26B43"/>
          </p15:clr>
        </p15:guide>
        <p15:guide id="5" pos="6091">
          <p15:clr>
            <a:srgbClr val="F26B43"/>
          </p15:clr>
        </p15:guide>
      </p15:sldGuideLst>
    </p:ext>
  </p:extLst>
</p:sldMaster>
</file>

<file path=ppt/slides/_rels/slide1.xml.rels><?xml version="1.0" encoding="UTF-8" standalone="yes"?>
<Relationships xmlns="http://schemas.openxmlformats.org/package/2006/relationships"><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png"/><Relationship Id="rId3" Type="http://schemas.openxmlformats.org/officeDocument/2006/relationships/image" Target="../media/image4.png"/><Relationship Id="rId21" Type="http://schemas.openxmlformats.org/officeDocument/2006/relationships/image" Target="../media/image22.sv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svg"/><Relationship Id="rId25" Type="http://schemas.openxmlformats.org/officeDocument/2006/relationships/image" Target="../media/image26.png"/><Relationship Id="rId33" Type="http://schemas.microsoft.com/office/2007/relationships/hdphoto" Target="../media/hdphoto1.wdp"/><Relationship Id="rId2" Type="http://schemas.openxmlformats.org/officeDocument/2006/relationships/notesSlide" Target="../notesSlides/notesSlide1.xml"/><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32" Type="http://schemas.openxmlformats.org/officeDocument/2006/relationships/image" Target="../media/image33.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png"/><Relationship Id="rId19" Type="http://schemas.openxmlformats.org/officeDocument/2006/relationships/image" Target="../media/image20.svg"/><Relationship Id="rId31" Type="http://schemas.openxmlformats.org/officeDocument/2006/relationships/image" Target="../media/image32.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8"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7E46C-B5B5-C868-AA8C-186953FB1104}"/>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77D02FE3-BBE7-A5DD-7C49-C6E9A270B2FA}"/>
              </a:ext>
            </a:extLst>
          </p:cNvPr>
          <p:cNvSpPr>
            <a:spLocks noGrp="1"/>
          </p:cNvSpPr>
          <p:nvPr>
            <p:ph idx="1"/>
          </p:nvPr>
        </p:nvSpPr>
        <p:spPr/>
        <p:txBody>
          <a:bodyPr/>
          <a:lstStyle/>
          <a:p>
            <a:r>
              <a:rPr lang="en-US" altLang="ja-JP" dirty="0"/>
              <a:t>【</a:t>
            </a:r>
            <a:r>
              <a:rPr lang="ja-JP" altLang="en-US" dirty="0"/>
              <a:t>宿泊施設で実施</a:t>
            </a:r>
            <a:r>
              <a:rPr lang="en-US" altLang="ja-JP" dirty="0"/>
              <a:t>】SDG</a:t>
            </a:r>
            <a:r>
              <a:rPr lang="ja-JP" altLang="en-US" dirty="0"/>
              <a:t>ｓ学習「マイプラ」</a:t>
            </a:r>
          </a:p>
        </p:txBody>
      </p:sp>
      <p:grpSp>
        <p:nvGrpSpPr>
          <p:cNvPr id="10" name="グループ化 9">
            <a:extLst>
              <a:ext uri="{FF2B5EF4-FFF2-40B4-BE49-F238E27FC236}">
                <a16:creationId xmlns:a16="http://schemas.microsoft.com/office/drawing/2014/main" id="{A2A87891-70D3-1633-F62D-43CC763C33EF}"/>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6A13710F-A871-A08B-0186-743CDB0678AE}"/>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自 然</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2" name="角丸四角形 27">
              <a:extLst>
                <a:ext uri="{FF2B5EF4-FFF2-40B4-BE49-F238E27FC236}">
                  <a16:creationId xmlns:a16="http://schemas.microsoft.com/office/drawing/2014/main" id="{E58DACA0-5EEF-4F08-BF8D-CA31AC861B82}"/>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歴 史</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3" name="角丸四角形 49">
              <a:extLst>
                <a:ext uri="{FF2B5EF4-FFF2-40B4-BE49-F238E27FC236}">
                  <a16:creationId xmlns:a16="http://schemas.microsoft.com/office/drawing/2014/main" id="{3AD7AB3B-4B4B-14FC-0535-30692753766F}"/>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経 済</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4" name="角丸四角形 24">
              <a:extLst>
                <a:ext uri="{FF2B5EF4-FFF2-40B4-BE49-F238E27FC236}">
                  <a16:creationId xmlns:a16="http://schemas.microsoft.com/office/drawing/2014/main" id="{CCDE9E2E-657E-CEDE-8667-2B287A215F6B}"/>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環 境</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5" name="角丸四角形 28">
              <a:extLst>
                <a:ext uri="{FF2B5EF4-FFF2-40B4-BE49-F238E27FC236}">
                  <a16:creationId xmlns:a16="http://schemas.microsoft.com/office/drawing/2014/main" id="{C7CCE6D8-03A1-C509-44D8-AD09C6E4981F}"/>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産 業</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6" name="角丸四角形 31">
              <a:extLst>
                <a:ext uri="{FF2B5EF4-FFF2-40B4-BE49-F238E27FC236}">
                  <a16:creationId xmlns:a16="http://schemas.microsoft.com/office/drawing/2014/main" id="{86A1D49A-96CC-8479-789A-DD7DCB52921E}"/>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文 化</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grpSp>
      <p:sp>
        <p:nvSpPr>
          <p:cNvPr id="18" name="テキスト ボックス 17">
            <a:extLst>
              <a:ext uri="{FF2B5EF4-FFF2-40B4-BE49-F238E27FC236}">
                <a16:creationId xmlns:a16="http://schemas.microsoft.com/office/drawing/2014/main" id="{006EC897-B41C-0229-BA97-3D4BA21116CD}"/>
              </a:ext>
            </a:extLst>
          </p:cNvPr>
          <p:cNvSpPr txBox="1"/>
          <p:nvPr/>
        </p:nvSpPr>
        <p:spPr>
          <a:xfrm>
            <a:off x="2400567" y="1141123"/>
            <a:ext cx="2769008"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19" name="図 18" descr="テキスト&#10;&#10;中程度の精度で自動的に生成された説明">
            <a:extLst>
              <a:ext uri="{FF2B5EF4-FFF2-40B4-BE49-F238E27FC236}">
                <a16:creationId xmlns:a16="http://schemas.microsoft.com/office/drawing/2014/main" id="{9DA7EFD2-1BC6-D3FC-74DE-5C81E8123AA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FE27408B-BEC7-EB49-7EB9-8EA0861E0185}"/>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A8D58E85-DF4A-AB40-6B66-5E0919D149B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9" name="図 28" descr="文字の書かれた紙&#10;&#10;自動的に生成された説明">
            <a:extLst>
              <a:ext uri="{FF2B5EF4-FFF2-40B4-BE49-F238E27FC236}">
                <a16:creationId xmlns:a16="http://schemas.microsoft.com/office/drawing/2014/main" id="{55CF28E6-5138-24F3-36EC-C691C2FD9BA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6F663CC3-E403-A2E4-03E8-3BA7035002F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A3225DC9-A165-CEB4-8E24-8723CE61C8E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25302EEE-E640-677A-DEB1-A16119E4F02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3573C74F-1553-60E8-07C6-FFF959CC4F57}"/>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499B7119-652D-7E36-E90C-D54E4F4D682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127AB759-49AC-3D93-7FB7-B3D19A67496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9CFF6736-3314-88EB-4622-5A8E9448CEAD}"/>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E0E59525-6619-B4D5-FE69-D233F5B0DA3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40A91EE6-C926-8F7D-FEBF-F2C417D942D4}"/>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C0ADB506-F81F-7170-6472-7DD5429BE857}"/>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自分たちが住む地域が抱える問題について考える。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身近な</a:t>
            </a:r>
            <a:r>
              <a:rPr lang="en-US" altLang="ja-JP" sz="881" dirty="0">
                <a:solidFill>
                  <a:prstClr val="black"/>
                </a:solidFill>
                <a:latin typeface="Meiryo UI"/>
                <a:ea typeface="Meiryo UI"/>
              </a:rPr>
              <a:t>SDGs</a:t>
            </a:r>
            <a:r>
              <a:rPr lang="ja-JP" altLang="en-US" sz="881" dirty="0">
                <a:solidFill>
                  <a:prstClr val="black"/>
                </a:solidFill>
                <a:latin typeface="Meiryo UI"/>
                <a:ea typeface="Meiryo UI"/>
              </a:rPr>
              <a:t>の取組について調べてみる。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地域と現地の課題や取組について調べてみる。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sp>
        <p:nvSpPr>
          <p:cNvPr id="48" name="正方形/長方形 47">
            <a:extLst>
              <a:ext uri="{FF2B5EF4-FFF2-40B4-BE49-F238E27FC236}">
                <a16:creationId xmlns:a16="http://schemas.microsoft.com/office/drawing/2014/main" id="{662A0240-687C-8014-19D8-B4AD28F07238}"/>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なぜ</a:t>
            </a:r>
            <a:r>
              <a:rPr lang="en-US" altLang="ja-JP" sz="881" dirty="0">
                <a:solidFill>
                  <a:prstClr val="black"/>
                </a:solidFill>
                <a:latin typeface="Meiryo UI"/>
                <a:ea typeface="Meiryo UI"/>
              </a:rPr>
              <a:t>SDGs</a:t>
            </a:r>
            <a:r>
              <a:rPr lang="ja-JP" altLang="en-US" sz="881" dirty="0">
                <a:solidFill>
                  <a:prstClr val="black"/>
                </a:solidFill>
                <a:latin typeface="Meiryo UI"/>
                <a:ea typeface="Meiryo UI"/>
              </a:rPr>
              <a:t>がこの世界に必要なのかを学ぶ。</a:t>
            </a:r>
          </a:p>
          <a:p>
            <a:pPr marL="167874" indent="-167874" defTabSz="895327">
              <a:lnSpc>
                <a:spcPct val="125000"/>
              </a:lnSpc>
              <a:buFont typeface="Arial" panose="020B0604020202020204" pitchFamily="34" charset="0"/>
              <a:buChar char="•"/>
            </a:pPr>
            <a:r>
              <a:rPr lang="en-US" altLang="ja-JP" sz="881" dirty="0">
                <a:solidFill>
                  <a:prstClr val="black"/>
                </a:solidFill>
                <a:latin typeface="Meiryo UI"/>
                <a:ea typeface="Meiryo UI"/>
              </a:rPr>
              <a:t>SDGs</a:t>
            </a:r>
            <a:r>
              <a:rPr lang="ja-JP" altLang="en-US" sz="881" dirty="0">
                <a:solidFill>
                  <a:prstClr val="black"/>
                </a:solidFill>
                <a:latin typeface="Meiryo UI"/>
                <a:ea typeface="Meiryo UI"/>
              </a:rPr>
              <a:t>の本質を学ぶ。</a:t>
            </a:r>
          </a:p>
          <a:p>
            <a:pPr marL="167874" indent="-167874" defTabSz="895327">
              <a:lnSpc>
                <a:spcPct val="125000"/>
              </a:lnSpc>
              <a:buFont typeface="Arial" panose="020B0604020202020204" pitchFamily="34" charset="0"/>
              <a:buChar char="•"/>
            </a:pPr>
            <a:r>
              <a:rPr lang="en-US" altLang="ja-JP" sz="881" dirty="0">
                <a:solidFill>
                  <a:prstClr val="black"/>
                </a:solidFill>
                <a:latin typeface="Meiryo UI"/>
                <a:ea typeface="Meiryo UI"/>
              </a:rPr>
              <a:t>SDGs</a:t>
            </a:r>
            <a:r>
              <a:rPr lang="ja-JP" altLang="en-US" sz="881" dirty="0">
                <a:solidFill>
                  <a:prstClr val="black"/>
                </a:solidFill>
                <a:latin typeface="Meiryo UI"/>
                <a:ea typeface="Meiryo UI"/>
              </a:rPr>
              <a:t>があることで生まれる可能性は何かを考える。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滋賀県独自の取組について学ぶ。</a:t>
            </a:r>
          </a:p>
        </p:txBody>
      </p:sp>
      <p:sp>
        <p:nvSpPr>
          <p:cNvPr id="49" name="正方形/長方形 48">
            <a:extLst>
              <a:ext uri="{FF2B5EF4-FFF2-40B4-BE49-F238E27FC236}">
                <a16:creationId xmlns:a16="http://schemas.microsoft.com/office/drawing/2014/main" id="{4E40B089-8615-50B7-E5B6-868088C7329D}"/>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en-US" altLang="ja-JP" sz="881" dirty="0">
                <a:solidFill>
                  <a:prstClr val="black"/>
                </a:solidFill>
                <a:latin typeface="Meiryo UI"/>
                <a:ea typeface="Meiryo UI"/>
              </a:rPr>
              <a:t>SDGs</a:t>
            </a:r>
            <a:r>
              <a:rPr lang="ja-JP" altLang="en-US" sz="881" dirty="0">
                <a:solidFill>
                  <a:prstClr val="black"/>
                </a:solidFill>
                <a:latin typeface="Meiryo UI"/>
                <a:ea typeface="Meiryo UI"/>
              </a:rPr>
              <a:t>について自分たちの考えをまとめる。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本プログラムで学んだことを発表する。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自分たちにできることを発表する。</a:t>
            </a:r>
          </a:p>
          <a:p>
            <a:pPr marL="167874" indent="-167874" defTabSz="895327">
              <a:lnSpc>
                <a:spcPct val="125000"/>
              </a:lnSpc>
              <a:buFont typeface="Arial" panose="020B0604020202020204" pitchFamily="34" charset="0"/>
              <a:buChar char="•"/>
            </a:pPr>
            <a:endParaRPr lang="ja-JP" altLang="en-US" sz="881" dirty="0">
              <a:solidFill>
                <a:prstClr val="black"/>
              </a:solidFill>
              <a:latin typeface="Meiryo UI"/>
              <a:ea typeface="Meiryo UI"/>
            </a:endParaRPr>
          </a:p>
        </p:txBody>
      </p:sp>
      <p:grpSp>
        <p:nvGrpSpPr>
          <p:cNvPr id="4" name="グループ化 3">
            <a:extLst>
              <a:ext uri="{FF2B5EF4-FFF2-40B4-BE49-F238E27FC236}">
                <a16:creationId xmlns:a16="http://schemas.microsoft.com/office/drawing/2014/main" id="{6B97C901-3E08-4FED-062E-652F001F0CE9}"/>
              </a:ext>
            </a:extLst>
          </p:cNvPr>
          <p:cNvGrpSpPr/>
          <p:nvPr/>
        </p:nvGrpSpPr>
        <p:grpSpPr>
          <a:xfrm>
            <a:off x="2839523" y="5615318"/>
            <a:ext cx="6726919" cy="669106"/>
            <a:chOff x="321177" y="5870744"/>
            <a:chExt cx="9338540" cy="683357"/>
          </a:xfrm>
        </p:grpSpPr>
        <p:sp>
          <p:nvSpPr>
            <p:cNvPr id="59" name="コンテンツ プレースホルダー 8">
              <a:extLst>
                <a:ext uri="{FF2B5EF4-FFF2-40B4-BE49-F238E27FC236}">
                  <a16:creationId xmlns:a16="http://schemas.microsoft.com/office/drawing/2014/main" id="{51D091B1-7EE1-B142-6932-4B63F808FF64}"/>
                </a:ext>
              </a:extLst>
            </p:cNvPr>
            <p:cNvSpPr txBox="1">
              <a:spLocks/>
            </p:cNvSpPr>
            <p:nvPr/>
          </p:nvSpPr>
          <p:spPr>
            <a:xfrm>
              <a:off x="321177" y="5870744"/>
              <a:ext cx="9338540" cy="683357"/>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r>
                <a:rPr lang="ja-JP" altLang="en-US" sz="783" b="1" dirty="0">
                  <a:solidFill>
                    <a:srgbClr val="4B75BF"/>
                  </a:solidFill>
                  <a:latin typeface="Meiryo UI" panose="020B0604030504040204" pitchFamily="50" charset="-128"/>
                  <a:ea typeface="Meiryo UI" panose="020B0604030504040204" pitchFamily="50" charset="-128"/>
                </a:rPr>
                <a:t>備考</a:t>
              </a:r>
              <a:endParaRPr lang="en-US" altLang="ja-JP" sz="783" b="1" dirty="0">
                <a:solidFill>
                  <a:srgbClr val="4B75BF"/>
                </a:solidFill>
                <a:latin typeface="Meiryo UI" panose="020B0604030504040204" pitchFamily="50" charset="-128"/>
                <a:ea typeface="Meiryo UI" panose="020B0604030504040204" pitchFamily="50" charset="-128"/>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会場使用料は別途、宿泊施設にご確認ください。</a:t>
              </a: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ご到着に合わせて、スケジュールを作成いたします。</a:t>
              </a: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ご担当の先生と事前に講演内容について打合せさせていただきます。</a:t>
              </a:r>
              <a:endParaRPr lang="en-US" altLang="ja-JP"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endParaRPr lang="ja-JP" altLang="en-US" sz="783" dirty="0">
                <a:solidFill>
                  <a:prstClr val="black"/>
                </a:solidFill>
                <a:latin typeface="Meiryo UI"/>
                <a:ea typeface="Meiryo UI"/>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講演＋</a:t>
              </a:r>
              <a:r>
                <a:rPr lang="en-US" altLang="ja-JP" sz="783" dirty="0">
                  <a:solidFill>
                    <a:prstClr val="black"/>
                  </a:solidFill>
                  <a:latin typeface="Meiryo UI"/>
                  <a:ea typeface="Meiryo UI"/>
                </a:rPr>
                <a:t>30</a:t>
              </a:r>
              <a:r>
                <a:rPr lang="ja-JP" altLang="en-US" sz="783" dirty="0">
                  <a:solidFill>
                    <a:prstClr val="black"/>
                  </a:solidFill>
                  <a:latin typeface="Meiryo UI"/>
                  <a:ea typeface="Meiryo UI"/>
                </a:rPr>
                <a:t>分程度の準備・片付け時間を確保してください。</a:t>
              </a: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まずはお気軽にご相談ください。</a:t>
              </a:r>
            </a:p>
          </p:txBody>
        </p:sp>
        <p:cxnSp>
          <p:nvCxnSpPr>
            <p:cNvPr id="61" name="直線コネクタ 60">
              <a:extLst>
                <a:ext uri="{FF2B5EF4-FFF2-40B4-BE49-F238E27FC236}">
                  <a16:creationId xmlns:a16="http://schemas.microsoft.com/office/drawing/2014/main" id="{36B623E5-A0CE-6A97-C08E-3F60D9628983}"/>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52" name="コンテンツ プレースホルダー 8">
            <a:extLst>
              <a:ext uri="{FF2B5EF4-FFF2-40B4-BE49-F238E27FC236}">
                <a16:creationId xmlns:a16="http://schemas.microsoft.com/office/drawing/2014/main" id="{0C4CD63A-0D95-00D1-7584-7EA5004B2787}"/>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プログラムの概要</a:t>
            </a:r>
          </a:p>
        </p:txBody>
      </p:sp>
      <p:cxnSp>
        <p:nvCxnSpPr>
          <p:cNvPr id="70" name="直線矢印コネクタ 69">
            <a:extLst>
              <a:ext uri="{FF2B5EF4-FFF2-40B4-BE49-F238E27FC236}">
                <a16:creationId xmlns:a16="http://schemas.microsoft.com/office/drawing/2014/main" id="{41C69B5C-BE4B-B3FE-81E7-2B18812C9D9D}"/>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4EC2D9EE-A11C-1A08-769A-F229B7285A8A}"/>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kumimoji="1" lang="ja-JP" altLang="en-US" sz="979" b="1" dirty="0">
                <a:solidFill>
                  <a:prstClr val="white"/>
                </a:solidFill>
                <a:latin typeface="Meiryo UI"/>
                <a:ea typeface="Meiryo UI"/>
              </a:rPr>
              <a:t>事前学習</a:t>
            </a:r>
          </a:p>
        </p:txBody>
      </p:sp>
      <p:sp>
        <p:nvSpPr>
          <p:cNvPr id="74" name="四角形: 角を丸くする 73">
            <a:extLst>
              <a:ext uri="{FF2B5EF4-FFF2-40B4-BE49-F238E27FC236}">
                <a16:creationId xmlns:a16="http://schemas.microsoft.com/office/drawing/2014/main" id="{7FC841E1-FE81-A4D6-554D-4F06C1526A32}"/>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現地学習</a:t>
            </a:r>
          </a:p>
        </p:txBody>
      </p:sp>
      <p:sp>
        <p:nvSpPr>
          <p:cNvPr id="76" name="四角形: 角を丸くする 75">
            <a:extLst>
              <a:ext uri="{FF2B5EF4-FFF2-40B4-BE49-F238E27FC236}">
                <a16:creationId xmlns:a16="http://schemas.microsoft.com/office/drawing/2014/main" id="{A4B833B3-8020-2461-DB3F-D736DEA2CB0F}"/>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事後学習</a:t>
            </a:r>
          </a:p>
        </p:txBody>
      </p:sp>
      <p:sp>
        <p:nvSpPr>
          <p:cNvPr id="77" name="コンテンツ プレースホルダー 8">
            <a:extLst>
              <a:ext uri="{FF2B5EF4-FFF2-40B4-BE49-F238E27FC236}">
                <a16:creationId xmlns:a16="http://schemas.microsoft.com/office/drawing/2014/main" id="{04B6E456-2173-493D-2FFA-DCDBF02D7502}"/>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78" name="直線矢印コネクタ 77">
            <a:extLst>
              <a:ext uri="{FF2B5EF4-FFF2-40B4-BE49-F238E27FC236}">
                <a16:creationId xmlns:a16="http://schemas.microsoft.com/office/drawing/2014/main" id="{6B326F4A-4885-3083-A39D-BA904062022D}"/>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9BAD7CD4-F602-2C08-CB8D-94385DE98C37}"/>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81" name="直線矢印コネクタ 80">
            <a:extLst>
              <a:ext uri="{FF2B5EF4-FFF2-40B4-BE49-F238E27FC236}">
                <a16:creationId xmlns:a16="http://schemas.microsoft.com/office/drawing/2014/main" id="{ED22660B-0DFD-DD6E-898B-F743E559761B}"/>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8" name="テキスト ボックス 87">
            <a:extLst>
              <a:ext uri="{FF2B5EF4-FFF2-40B4-BE49-F238E27FC236}">
                <a16:creationId xmlns:a16="http://schemas.microsoft.com/office/drawing/2014/main" id="{D1123182-3A07-4779-0DF6-E0061AA2CB34}"/>
              </a:ext>
            </a:extLst>
          </p:cNvPr>
          <p:cNvSpPr txBox="1"/>
          <p:nvPr/>
        </p:nvSpPr>
        <p:spPr>
          <a:xfrm>
            <a:off x="353767" y="5329610"/>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defTabSz="895327">
              <a:lnSpc>
                <a:spcPct val="120000"/>
              </a:lnSpc>
              <a:tabLst>
                <a:tab pos="438337" algn="l"/>
              </a:tabLst>
            </a:pPr>
            <a:r>
              <a:rPr lang="ja-JP" altLang="en-US" sz="832" b="1" dirty="0">
                <a:solidFill>
                  <a:srgbClr val="4B75BD"/>
                </a:solidFill>
                <a:latin typeface="Meiryo UI" panose="020B0604030504040204" pitchFamily="50" charset="-128"/>
                <a:ea typeface="Meiryo UI" panose="020B0604030504040204" pitchFamily="50" charset="-128"/>
              </a:rPr>
              <a:t>問合せ</a:t>
            </a:r>
            <a:r>
              <a:rPr lang="en-US" altLang="ja-JP" sz="832" b="1" dirty="0">
                <a:solidFill>
                  <a:srgbClr val="4B75BD"/>
                </a:solidFill>
                <a:latin typeface="Meiryo UI" panose="020B0604030504040204" pitchFamily="50" charset="-128"/>
                <a:ea typeface="Meiryo UI" panose="020B0604030504040204" pitchFamily="50" charset="-128"/>
              </a:rPr>
              <a:t>	</a:t>
            </a:r>
            <a:r>
              <a:rPr lang="en-US" altLang="ja-JP" sz="832" dirty="0">
                <a:solidFill>
                  <a:prstClr val="black"/>
                </a:solidFill>
                <a:latin typeface="Meiryo UI" panose="020B0604030504040204" pitchFamily="50" charset="-128"/>
                <a:ea typeface="Meiryo UI" panose="020B0604030504040204" pitchFamily="50" charset="-128"/>
              </a:rPr>
              <a:t>BSC</a:t>
            </a:r>
            <a:r>
              <a:rPr lang="ja-JP" altLang="en-US" sz="832" dirty="0">
                <a:solidFill>
                  <a:prstClr val="black"/>
                </a:solidFill>
                <a:latin typeface="Meiryo UI" panose="020B0604030504040204" pitchFamily="50" charset="-128"/>
                <a:ea typeface="Meiryo UI" panose="020B0604030504040204" pitchFamily="50" charset="-128"/>
              </a:rPr>
              <a:t>ウォータースポーツセンター</a:t>
            </a:r>
            <a:endParaRPr lang="en-US" altLang="ja-JP" sz="832"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住所</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：大津市南船路</a:t>
            </a:r>
            <a:r>
              <a:rPr lang="en-US" altLang="ja-JP" sz="832" dirty="0">
                <a:solidFill>
                  <a:prstClr val="black"/>
                </a:solidFill>
                <a:latin typeface="Meiryo UI" panose="020B0604030504040204" pitchFamily="50" charset="-128"/>
                <a:ea typeface="Meiryo UI" panose="020B0604030504040204" pitchFamily="50" charset="-128"/>
              </a:rPr>
              <a:t>4-1</a:t>
            </a: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電話</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077-592-0127</a:t>
            </a:r>
          </a:p>
          <a:p>
            <a:pPr defTabSz="895327">
              <a:lnSpc>
                <a:spcPct val="120000"/>
              </a:lnSpc>
              <a:tabLst>
                <a:tab pos="438337" algn="l"/>
              </a:tabLst>
            </a:pPr>
            <a:r>
              <a:rPr lang="en-US" altLang="ja-JP" sz="832" dirty="0">
                <a:solidFill>
                  <a:prstClr val="black"/>
                </a:solidFill>
                <a:latin typeface="Meiryo UI" panose="020B0604030504040204" pitchFamily="50" charset="-128"/>
                <a:ea typeface="Meiryo UI" panose="020B0604030504040204" pitchFamily="50" charset="-128"/>
              </a:rPr>
              <a:t>FAX	</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077-592-1531 </a:t>
            </a:r>
            <a:r>
              <a:rPr lang="ja-JP" altLang="en-US" sz="832" dirty="0">
                <a:solidFill>
                  <a:prstClr val="black"/>
                </a:solidFill>
                <a:latin typeface="Meiryo UI" panose="020B0604030504040204" pitchFamily="50" charset="-128"/>
                <a:ea typeface="Meiryo UI" panose="020B0604030504040204" pitchFamily="50" charset="-128"/>
              </a:rPr>
              <a:t>　</a:t>
            </a:r>
          </a:p>
          <a:p>
            <a:pPr defTabSz="895327">
              <a:lnSpc>
                <a:spcPct val="120000"/>
              </a:lnSpc>
              <a:tabLst>
                <a:tab pos="438337" algn="l"/>
              </a:tabLst>
            </a:pPr>
            <a:r>
              <a:rPr lang="en-US" altLang="ja-JP" sz="832" dirty="0">
                <a:solidFill>
                  <a:prstClr val="black"/>
                </a:solidFill>
                <a:latin typeface="Meiryo UI" panose="020B0604030504040204" pitchFamily="50" charset="-128"/>
                <a:ea typeface="Meiryo UI" panose="020B0604030504040204" pitchFamily="50" charset="-128"/>
              </a:rPr>
              <a:t>http://bsc-int.co.jp/</a:t>
            </a:r>
            <a:r>
              <a:rPr lang="ja-JP" altLang="en-US" sz="832" dirty="0">
                <a:solidFill>
                  <a:prstClr val="black"/>
                </a:solidFill>
                <a:latin typeface="Meiryo UI" panose="020B0604030504040204" pitchFamily="50" charset="-128"/>
                <a:ea typeface="Meiryo UI" panose="020B0604030504040204" pitchFamily="50" charset="-128"/>
              </a:rPr>
              <a:t>　</a:t>
            </a:r>
            <a:endParaRPr lang="ja-JP" altLang="en-US" sz="832" dirty="0">
              <a:solidFill>
                <a:prstClr val="black"/>
              </a:solidFill>
              <a:latin typeface="メイリオ" panose="020B0604030504040204" pitchFamily="50" charset="-128"/>
              <a:ea typeface="メイリオ" panose="020B0604030504040204" pitchFamily="50" charset="-128"/>
            </a:endParaRPr>
          </a:p>
        </p:txBody>
      </p:sp>
      <p:sp>
        <p:nvSpPr>
          <p:cNvPr id="3" name="タイトル 2">
            <a:extLst>
              <a:ext uri="{FF2B5EF4-FFF2-40B4-BE49-F238E27FC236}">
                <a16:creationId xmlns:a16="http://schemas.microsoft.com/office/drawing/2014/main" id="{B765E233-E5DD-0EB4-F228-27BDA1114B9C}"/>
              </a:ext>
            </a:extLst>
          </p:cNvPr>
          <p:cNvSpPr>
            <a:spLocks noGrp="1"/>
          </p:cNvSpPr>
          <p:nvPr>
            <p:ph type="title"/>
          </p:nvPr>
        </p:nvSpPr>
        <p:spPr/>
        <p:txBody>
          <a:bodyPr/>
          <a:lstStyle/>
          <a:p>
            <a:r>
              <a:rPr lang="ja-JP" altLang="en-US" sz="1567" dirty="0"/>
              <a:t>びわ湖大津教育プログラム：</a:t>
            </a:r>
            <a:r>
              <a:rPr lang="en-US" altLang="ja-JP" sz="1567" dirty="0"/>
              <a:t>21</a:t>
            </a:r>
            <a:endParaRPr lang="ja-JP" altLang="en-US" sz="1567" dirty="0"/>
          </a:p>
        </p:txBody>
      </p:sp>
      <p:sp>
        <p:nvSpPr>
          <p:cNvPr id="25" name="コンテンツ プレースホルダー 24">
            <a:extLst>
              <a:ext uri="{FF2B5EF4-FFF2-40B4-BE49-F238E27FC236}">
                <a16:creationId xmlns:a16="http://schemas.microsoft.com/office/drawing/2014/main" id="{2B88BFB2-D7EC-95A9-E5CD-7A2B20A9EB52}"/>
              </a:ext>
            </a:extLst>
          </p:cNvPr>
          <p:cNvSpPr>
            <a:spLocks noGrp="1"/>
          </p:cNvSpPr>
          <p:nvPr>
            <p:ph idx="14"/>
          </p:nvPr>
        </p:nvSpPr>
        <p:spPr/>
        <p:txBody>
          <a:bodyPr/>
          <a:lstStyle/>
          <a:p>
            <a:pPr>
              <a:lnSpc>
                <a:spcPct val="114000"/>
              </a:lnSpc>
              <a:tabLst>
                <a:tab pos="1313457" algn="l"/>
              </a:tabLst>
              <a:defRPr/>
            </a:pPr>
            <a:r>
              <a:rPr kumimoji="0" lang="ja-JP" altLang="en-US" sz="1175" dirty="0">
                <a:solidFill>
                  <a:prstClr val="black"/>
                </a:solidFill>
                <a:latin typeface="Meiryo UI"/>
                <a:ea typeface="Meiryo UI"/>
              </a:rPr>
              <a:t>宿泊ホテルで実施する出張型</a:t>
            </a:r>
            <a:r>
              <a:rPr kumimoji="0" lang="en-US" altLang="ja-JP" sz="1175" dirty="0">
                <a:solidFill>
                  <a:prstClr val="black"/>
                </a:solidFill>
                <a:latin typeface="Meiryo UI"/>
                <a:ea typeface="Meiryo UI"/>
              </a:rPr>
              <a:t>SDGs</a:t>
            </a:r>
            <a:r>
              <a:rPr kumimoji="0" lang="ja-JP" altLang="en-US" sz="1175" dirty="0">
                <a:solidFill>
                  <a:prstClr val="black"/>
                </a:solidFill>
                <a:latin typeface="Meiryo UI"/>
                <a:ea typeface="Meiryo UI"/>
              </a:rPr>
              <a:t>講演プログラムです。</a:t>
            </a:r>
          </a:p>
          <a:p>
            <a:pPr>
              <a:lnSpc>
                <a:spcPct val="114000"/>
              </a:lnSpc>
              <a:tabLst>
                <a:tab pos="1313457" algn="l"/>
              </a:tabLst>
              <a:defRPr/>
            </a:pPr>
            <a:r>
              <a:rPr kumimoji="0" lang="en-US" altLang="ja-JP" sz="1175" dirty="0">
                <a:solidFill>
                  <a:prstClr val="black"/>
                </a:solidFill>
                <a:latin typeface="Meiryo UI"/>
                <a:ea typeface="Meiryo UI"/>
              </a:rPr>
              <a:t>SDGs</a:t>
            </a:r>
            <a:r>
              <a:rPr kumimoji="0" lang="ja-JP" altLang="en-US" sz="1175" dirty="0">
                <a:solidFill>
                  <a:prstClr val="black"/>
                </a:solidFill>
                <a:latin typeface="Meiryo UI"/>
                <a:ea typeface="Meiryo UI"/>
              </a:rPr>
              <a:t>を通して、世界や地域の様々な問題と自分の生活の関連性について気づき、</a:t>
            </a:r>
            <a:r>
              <a:rPr kumimoji="0" lang="en-US" altLang="ja-JP" sz="1175" dirty="0">
                <a:solidFill>
                  <a:prstClr val="black"/>
                </a:solidFill>
                <a:latin typeface="Meiryo UI"/>
                <a:ea typeface="Meiryo UI"/>
              </a:rPr>
              <a:t>SDGs</a:t>
            </a:r>
            <a:r>
              <a:rPr kumimoji="0" lang="ja-JP" altLang="en-US" sz="1175" dirty="0">
                <a:solidFill>
                  <a:prstClr val="black"/>
                </a:solidFill>
                <a:latin typeface="Meiryo UI"/>
                <a:ea typeface="Meiryo UI"/>
              </a:rPr>
              <a:t>を「自分ゴト」として考えるための学習コンテンツです。</a:t>
            </a:r>
          </a:p>
        </p:txBody>
      </p:sp>
      <p:graphicFrame>
        <p:nvGraphicFramePr>
          <p:cNvPr id="17" name="表 16">
            <a:extLst>
              <a:ext uri="{FF2B5EF4-FFF2-40B4-BE49-F238E27FC236}">
                <a16:creationId xmlns:a16="http://schemas.microsoft.com/office/drawing/2014/main" id="{38237A64-F115-9981-D37E-36997719ACC9}"/>
              </a:ext>
            </a:extLst>
          </p:cNvPr>
          <p:cNvGraphicFramePr>
            <a:graphicFrameLocks noGrp="1"/>
          </p:cNvGraphicFramePr>
          <p:nvPr/>
        </p:nvGraphicFramePr>
        <p:xfrm>
          <a:off x="2867952" y="4276239"/>
          <a:ext cx="6703156" cy="1374720"/>
        </p:xfrm>
        <a:graphic>
          <a:graphicData uri="http://schemas.openxmlformats.org/drawingml/2006/table">
            <a:tbl>
              <a:tblPr>
                <a:tableStyleId>{69CF1AB2-1976-4502-BF36-3FF5EA218861}</a:tableStyleId>
              </a:tblPr>
              <a:tblGrid>
                <a:gridCol w="679044">
                  <a:extLst>
                    <a:ext uri="{9D8B030D-6E8A-4147-A177-3AD203B41FA5}">
                      <a16:colId xmlns:a16="http://schemas.microsoft.com/office/drawing/2014/main" val="741602752"/>
                    </a:ext>
                  </a:extLst>
                </a:gridCol>
                <a:gridCol w="1125694">
                  <a:extLst>
                    <a:ext uri="{9D8B030D-6E8A-4147-A177-3AD203B41FA5}">
                      <a16:colId xmlns:a16="http://schemas.microsoft.com/office/drawing/2014/main" val="3389704294"/>
                    </a:ext>
                  </a:extLst>
                </a:gridCol>
                <a:gridCol w="606711">
                  <a:extLst>
                    <a:ext uri="{9D8B030D-6E8A-4147-A177-3AD203B41FA5}">
                      <a16:colId xmlns:a16="http://schemas.microsoft.com/office/drawing/2014/main" val="3252824643"/>
                    </a:ext>
                  </a:extLst>
                </a:gridCol>
                <a:gridCol w="4291707">
                  <a:extLst>
                    <a:ext uri="{9D8B030D-6E8A-4147-A177-3AD203B41FA5}">
                      <a16:colId xmlns:a16="http://schemas.microsoft.com/office/drawing/2014/main" val="1736356865"/>
                    </a:ext>
                  </a:extLst>
                </a:gridCol>
              </a:tblGrid>
              <a:tr h="176246">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宿泊ホテル</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76246">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通年</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76246">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76246">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b="0" i="0" u="none" strike="noStrike" dirty="0">
                          <a:effectLst/>
                          <a:latin typeface="+mn-ea"/>
                          <a:ea typeface="+mn-ea"/>
                        </a:rPr>
                        <a:t>45</a:t>
                      </a:r>
                      <a:r>
                        <a:rPr lang="ja-JP" altLang="en-US" sz="800" b="0" i="0" u="none" strike="noStrike" dirty="0">
                          <a:effectLst/>
                          <a:latin typeface="+mn-ea"/>
                          <a:ea typeface="+mn-ea"/>
                        </a:rPr>
                        <a:t>分～</a:t>
                      </a:r>
                      <a:r>
                        <a:rPr lang="en-US" altLang="ja-JP" sz="800" b="0" i="0" u="none" strike="noStrike" dirty="0">
                          <a:effectLst/>
                          <a:latin typeface="+mn-ea"/>
                          <a:ea typeface="+mn-ea"/>
                        </a:rPr>
                        <a:t>1</a:t>
                      </a:r>
                      <a:r>
                        <a:rPr lang="ja-JP" altLang="en-US" sz="800" b="0" i="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352493">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40</a:t>
                      </a:r>
                      <a:r>
                        <a:rPr lang="ja-JP" altLang="en-US" sz="800" u="none" strike="noStrike" dirty="0">
                          <a:effectLst/>
                          <a:latin typeface="+mn-ea"/>
                          <a:ea typeface="+mn-ea"/>
                        </a:rPr>
                        <a:t>～</a:t>
                      </a:r>
                      <a:r>
                        <a:rPr lang="en-US" altLang="ja-JP" sz="800" u="none" strike="noStrike" dirty="0">
                          <a:effectLst/>
                          <a:latin typeface="+mn-ea"/>
                          <a:ea typeface="+mn-ea"/>
                        </a:rPr>
                        <a:t>400</a:t>
                      </a:r>
                      <a:r>
                        <a:rPr lang="ja-JP" altLang="en-US" sz="800" u="none" strike="noStrike" dirty="0">
                          <a:effectLst/>
                          <a:latin typeface="+mn-ea"/>
                          <a:ea typeface="+mn-ea"/>
                        </a:rPr>
                        <a:t>人</a:t>
                      </a:r>
                      <a:endParaRPr lang="en-US" altLang="ja-JP" sz="80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317243">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特になし</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cxnSp>
        <p:nvCxnSpPr>
          <p:cNvPr id="20" name="直線コネクタ 19">
            <a:extLst>
              <a:ext uri="{FF2B5EF4-FFF2-40B4-BE49-F238E27FC236}">
                <a16:creationId xmlns:a16="http://schemas.microsoft.com/office/drawing/2014/main" id="{0678AABA-802F-63AA-E96D-06C72181EA13}"/>
              </a:ext>
            </a:extLst>
          </p:cNvPr>
          <p:cNvCxnSpPr>
            <a:cxnSpLocks/>
          </p:cNvCxnSpPr>
          <p:nvPr/>
        </p:nvCxnSpPr>
        <p:spPr>
          <a:xfrm>
            <a:off x="4978661" y="2877151"/>
            <a:ext cx="0" cy="1304222"/>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B422175D-D485-BF55-CB61-656C6CBE91AF}"/>
              </a:ext>
            </a:extLst>
          </p:cNvPr>
          <p:cNvCxnSpPr>
            <a:cxnSpLocks/>
          </p:cNvCxnSpPr>
          <p:nvPr/>
        </p:nvCxnSpPr>
        <p:spPr>
          <a:xfrm>
            <a:off x="7295840" y="2877151"/>
            <a:ext cx="0" cy="1304222"/>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C9BAA36C-AC4D-5F4B-1911-2B418786F4B1}"/>
              </a:ext>
            </a:extLst>
          </p:cNvPr>
          <p:cNvSpPr/>
          <p:nvPr/>
        </p:nvSpPr>
        <p:spPr>
          <a:xfrm rot="5400000">
            <a:off x="4920593" y="3455727"/>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28" name="二等辺三角形 27">
            <a:extLst>
              <a:ext uri="{FF2B5EF4-FFF2-40B4-BE49-F238E27FC236}">
                <a16:creationId xmlns:a16="http://schemas.microsoft.com/office/drawing/2014/main" id="{A036A48D-95A9-0E25-A453-29AA31040BF6}"/>
              </a:ext>
            </a:extLst>
          </p:cNvPr>
          <p:cNvSpPr/>
          <p:nvPr/>
        </p:nvSpPr>
        <p:spPr>
          <a:xfrm rot="5400000">
            <a:off x="7235799" y="3455727"/>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39" name="コンテンツ プレースホルダー 8">
            <a:extLst>
              <a:ext uri="{FF2B5EF4-FFF2-40B4-BE49-F238E27FC236}">
                <a16:creationId xmlns:a16="http://schemas.microsoft.com/office/drawing/2014/main" id="{E1E3FBD7-9185-55D1-43E4-362E5BCCEAC8}"/>
              </a:ext>
            </a:extLst>
          </p:cNvPr>
          <p:cNvSpPr txBox="1">
            <a:spLocks/>
          </p:cNvSpPr>
          <p:nvPr/>
        </p:nvSpPr>
        <p:spPr>
          <a:xfrm>
            <a:off x="5295240" y="4312185"/>
            <a:ext cx="3766758" cy="1354429"/>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lnSpc>
                <a:spcPct val="120000"/>
              </a:lnSpc>
              <a:spcBef>
                <a:spcPts val="196"/>
              </a:spcBef>
              <a:tabLst>
                <a:tab pos="351291" algn="r"/>
                <a:tab pos="530046" algn="l"/>
                <a:tab pos="2196348" algn="l"/>
              </a:tabLst>
            </a:pPr>
            <a:r>
              <a:rPr lang="en-US" altLang="ja-JP" sz="783" dirty="0">
                <a:solidFill>
                  <a:prstClr val="black"/>
                </a:solidFill>
                <a:latin typeface="Meiryo UI"/>
                <a:ea typeface="Meiryo UI"/>
              </a:rPr>
              <a:t>【</a:t>
            </a:r>
            <a:r>
              <a:rPr lang="ja-JP" altLang="en-US" sz="783" dirty="0">
                <a:solidFill>
                  <a:prstClr val="black"/>
                </a:solidFill>
                <a:latin typeface="Meiryo UI"/>
                <a:ea typeface="Meiryo UI"/>
              </a:rPr>
              <a:t>第</a:t>
            </a:r>
            <a:r>
              <a:rPr lang="en-US" altLang="ja-JP" sz="783" dirty="0">
                <a:solidFill>
                  <a:prstClr val="black"/>
                </a:solidFill>
                <a:latin typeface="Meiryo UI"/>
                <a:ea typeface="Meiryo UI"/>
              </a:rPr>
              <a:t>1</a:t>
            </a:r>
            <a:r>
              <a:rPr lang="ja-JP" altLang="en-US" sz="783" dirty="0">
                <a:solidFill>
                  <a:prstClr val="black"/>
                </a:solidFill>
                <a:latin typeface="Meiryo UI"/>
                <a:ea typeface="Meiryo UI"/>
              </a:rPr>
              <a:t>章</a:t>
            </a:r>
            <a:r>
              <a:rPr lang="en-US" altLang="ja-JP" sz="783" dirty="0">
                <a:solidFill>
                  <a:prstClr val="black"/>
                </a:solidFill>
                <a:latin typeface="Meiryo UI"/>
                <a:ea typeface="Meiryo UI"/>
              </a:rPr>
              <a:t>】</a:t>
            </a:r>
            <a:r>
              <a:rPr lang="ja-JP" altLang="en-US" sz="783" dirty="0">
                <a:solidFill>
                  <a:prstClr val="black"/>
                </a:solidFill>
                <a:latin typeface="Meiryo UI"/>
                <a:ea typeface="Meiryo UI"/>
              </a:rPr>
              <a:t>私たちの生活と</a:t>
            </a:r>
            <a:r>
              <a:rPr lang="en-US" altLang="ja-JP" sz="783" dirty="0">
                <a:solidFill>
                  <a:prstClr val="black"/>
                </a:solidFill>
                <a:latin typeface="Meiryo UI"/>
                <a:ea typeface="Meiryo UI"/>
              </a:rPr>
              <a:t>SDGs</a:t>
            </a:r>
            <a:r>
              <a:rPr lang="ja-JP" altLang="en-US" sz="783" dirty="0">
                <a:solidFill>
                  <a:prstClr val="black"/>
                </a:solidFill>
                <a:latin typeface="Meiryo UI"/>
                <a:ea typeface="Meiryo UI"/>
              </a:rPr>
              <a:t>にはどのような関係があるのか？</a:t>
            </a:r>
          </a:p>
          <a:p>
            <a:pPr marL="88601" indent="-88601" defTabSz="895327">
              <a:lnSpc>
                <a:spcPct val="120000"/>
              </a:lnSpc>
              <a:spcBef>
                <a:spcPts val="196"/>
              </a:spcBef>
              <a:buFont typeface="Arial" panose="020B0604020202020204" pitchFamily="34" charset="0"/>
              <a:buChar char="•"/>
              <a:tabLst>
                <a:tab pos="351291" algn="r"/>
                <a:tab pos="530046" algn="l"/>
                <a:tab pos="2196348" algn="l"/>
              </a:tabLst>
            </a:pPr>
            <a:r>
              <a:rPr lang="ja-JP" altLang="en-US" sz="783" dirty="0">
                <a:solidFill>
                  <a:prstClr val="black"/>
                </a:solidFill>
                <a:latin typeface="Meiryo UI"/>
                <a:ea typeface="Meiryo UI"/>
              </a:rPr>
              <a:t>つながっている世界～スナック菓子が地球温暖化とつながってる？！～</a:t>
            </a:r>
          </a:p>
          <a:p>
            <a:pPr marL="88601" indent="-88601" defTabSz="895327">
              <a:lnSpc>
                <a:spcPct val="120000"/>
              </a:lnSpc>
              <a:spcBef>
                <a:spcPts val="196"/>
              </a:spcBef>
              <a:buFont typeface="Arial" panose="020B0604020202020204" pitchFamily="34" charset="0"/>
              <a:buChar char="•"/>
              <a:tabLst>
                <a:tab pos="351291" algn="r"/>
                <a:tab pos="530046" algn="l"/>
                <a:tab pos="2196348" algn="l"/>
              </a:tabLst>
            </a:pPr>
            <a:r>
              <a:rPr lang="ja-JP" altLang="en-US" sz="783" dirty="0">
                <a:solidFill>
                  <a:prstClr val="black"/>
                </a:solidFill>
                <a:latin typeface="Meiryo UI"/>
                <a:ea typeface="Meiryo UI"/>
              </a:rPr>
              <a:t>私たちの行動が世界へ与える影響など</a:t>
            </a:r>
          </a:p>
          <a:p>
            <a:pPr defTabSz="895327">
              <a:lnSpc>
                <a:spcPct val="120000"/>
              </a:lnSpc>
              <a:spcBef>
                <a:spcPts val="196"/>
              </a:spcBef>
              <a:tabLst>
                <a:tab pos="351291" algn="r"/>
                <a:tab pos="530046" algn="l"/>
                <a:tab pos="2196348" algn="l"/>
              </a:tabLst>
            </a:pPr>
            <a:r>
              <a:rPr lang="en-US" altLang="ja-JP" sz="783" dirty="0">
                <a:solidFill>
                  <a:prstClr val="black"/>
                </a:solidFill>
                <a:latin typeface="Meiryo UI"/>
                <a:ea typeface="Meiryo UI"/>
              </a:rPr>
              <a:t>【</a:t>
            </a:r>
            <a:r>
              <a:rPr lang="ja-JP" altLang="en-US" sz="783" dirty="0">
                <a:solidFill>
                  <a:prstClr val="black"/>
                </a:solidFill>
                <a:latin typeface="Meiryo UI"/>
                <a:ea typeface="Meiryo UI"/>
              </a:rPr>
              <a:t>第</a:t>
            </a:r>
            <a:r>
              <a:rPr lang="en-US" altLang="ja-JP" sz="783" dirty="0">
                <a:solidFill>
                  <a:prstClr val="black"/>
                </a:solidFill>
                <a:latin typeface="Meiryo UI"/>
                <a:ea typeface="Meiryo UI"/>
              </a:rPr>
              <a:t>2</a:t>
            </a:r>
            <a:r>
              <a:rPr lang="ja-JP" altLang="en-US" sz="783" dirty="0">
                <a:solidFill>
                  <a:prstClr val="black"/>
                </a:solidFill>
                <a:latin typeface="Meiryo UI"/>
                <a:ea typeface="Meiryo UI"/>
              </a:rPr>
              <a:t>章</a:t>
            </a:r>
            <a:r>
              <a:rPr lang="en-US" altLang="ja-JP" sz="783" dirty="0">
                <a:solidFill>
                  <a:prstClr val="black"/>
                </a:solidFill>
                <a:latin typeface="Meiryo UI"/>
                <a:ea typeface="Meiryo UI"/>
              </a:rPr>
              <a:t>】</a:t>
            </a:r>
            <a:r>
              <a:rPr lang="ja-JP" altLang="en-US" sz="783" dirty="0">
                <a:solidFill>
                  <a:prstClr val="black"/>
                </a:solidFill>
                <a:latin typeface="Meiryo UI"/>
                <a:ea typeface="Meiryo UI"/>
              </a:rPr>
              <a:t>なぜこの世界に</a:t>
            </a:r>
            <a:r>
              <a:rPr lang="en-US" altLang="ja-JP" sz="783" dirty="0">
                <a:solidFill>
                  <a:prstClr val="black"/>
                </a:solidFill>
                <a:latin typeface="Meiryo UI"/>
                <a:ea typeface="Meiryo UI"/>
              </a:rPr>
              <a:t>SDGs</a:t>
            </a:r>
            <a:r>
              <a:rPr lang="ja-JP" altLang="en-US" sz="783" dirty="0">
                <a:solidFill>
                  <a:prstClr val="black"/>
                </a:solidFill>
                <a:latin typeface="Meiryo UI"/>
                <a:ea typeface="Meiryo UI"/>
              </a:rPr>
              <a:t>が必要なのか？</a:t>
            </a:r>
          </a:p>
          <a:p>
            <a:pPr marL="88601" indent="-88601" defTabSz="895327">
              <a:lnSpc>
                <a:spcPct val="120000"/>
              </a:lnSpc>
              <a:spcBef>
                <a:spcPts val="196"/>
              </a:spcBef>
              <a:buFont typeface="Arial" panose="020B0604020202020204" pitchFamily="34" charset="0"/>
              <a:buChar char="•"/>
              <a:tabLst>
                <a:tab pos="351291" algn="r"/>
                <a:tab pos="530046" algn="l"/>
                <a:tab pos="2107748" algn="l"/>
              </a:tabLst>
            </a:pPr>
            <a:r>
              <a:rPr lang="ja-JP" altLang="en-US" sz="783" dirty="0">
                <a:solidFill>
                  <a:prstClr val="black"/>
                </a:solidFill>
                <a:latin typeface="Meiryo UI"/>
                <a:ea typeface="Meiryo UI"/>
              </a:rPr>
              <a:t>マイクロプラスチック問題について（動画）</a:t>
            </a:r>
            <a:r>
              <a:rPr lang="en-US" altLang="ja-JP" sz="783" dirty="0">
                <a:solidFill>
                  <a:prstClr val="black"/>
                </a:solidFill>
                <a:latin typeface="Meiryo UI"/>
                <a:ea typeface="Meiryo UI"/>
              </a:rPr>
              <a:t>	</a:t>
            </a:r>
            <a:r>
              <a:rPr lang="ja-JP" altLang="en-US" sz="783" dirty="0">
                <a:solidFill>
                  <a:prstClr val="black"/>
                </a:solidFill>
                <a:latin typeface="Meiryo UI"/>
                <a:ea typeface="Meiryo UI"/>
              </a:rPr>
              <a:t>・ びわ湖とマイクロプラスチック問題</a:t>
            </a:r>
          </a:p>
          <a:p>
            <a:pPr marL="88601" indent="-88601" defTabSz="895327">
              <a:lnSpc>
                <a:spcPct val="120000"/>
              </a:lnSpc>
              <a:spcBef>
                <a:spcPts val="196"/>
              </a:spcBef>
              <a:buFont typeface="Arial" panose="020B0604020202020204" pitchFamily="34" charset="0"/>
              <a:buChar char="•"/>
              <a:tabLst>
                <a:tab pos="351291" algn="r"/>
                <a:tab pos="530046" algn="l"/>
                <a:tab pos="2107748" algn="l"/>
              </a:tabLst>
            </a:pPr>
            <a:r>
              <a:rPr lang="en-US" altLang="ja-JP" sz="783" dirty="0">
                <a:solidFill>
                  <a:prstClr val="black"/>
                </a:solidFill>
                <a:latin typeface="Meiryo UI"/>
                <a:ea typeface="Meiryo UI"/>
              </a:rPr>
              <a:t>BSC</a:t>
            </a:r>
            <a:r>
              <a:rPr lang="ja-JP" altLang="en-US" sz="783" dirty="0">
                <a:solidFill>
                  <a:prstClr val="black"/>
                </a:solidFill>
                <a:latin typeface="Meiryo UI"/>
                <a:ea typeface="Meiryo UI"/>
              </a:rPr>
              <a:t>ウォータースポーツセンター</a:t>
            </a:r>
            <a:r>
              <a:rPr lang="en-US" altLang="ja-JP" sz="783" dirty="0">
                <a:solidFill>
                  <a:prstClr val="black"/>
                </a:solidFill>
                <a:latin typeface="Meiryo UI"/>
                <a:ea typeface="Meiryo UI"/>
              </a:rPr>
              <a:t>×SDGs</a:t>
            </a:r>
            <a:r>
              <a:rPr lang="ja-JP" altLang="en-US" sz="783" dirty="0">
                <a:solidFill>
                  <a:prstClr val="black"/>
                </a:solidFill>
                <a:latin typeface="Meiryo UI"/>
                <a:ea typeface="Meiryo UI"/>
              </a:rPr>
              <a:t>の取り組み </a:t>
            </a:r>
            <a:r>
              <a:rPr lang="en-US" altLang="ja-JP" sz="783" dirty="0">
                <a:solidFill>
                  <a:prstClr val="black"/>
                </a:solidFill>
                <a:latin typeface="Meiryo UI"/>
                <a:ea typeface="Meiryo UI"/>
              </a:rPr>
              <a:t>	</a:t>
            </a:r>
            <a:r>
              <a:rPr lang="ja-JP" altLang="en-US" sz="783" dirty="0">
                <a:solidFill>
                  <a:prstClr val="black"/>
                </a:solidFill>
                <a:latin typeface="Meiryo UI"/>
                <a:ea typeface="Meiryo UI"/>
              </a:rPr>
              <a:t>・ 滋賀県版</a:t>
            </a:r>
            <a:r>
              <a:rPr lang="en-US" altLang="ja-JP" sz="783" dirty="0">
                <a:solidFill>
                  <a:prstClr val="black"/>
                </a:solidFill>
                <a:latin typeface="Meiryo UI"/>
                <a:ea typeface="Meiryo UI"/>
              </a:rPr>
              <a:t>SDGs</a:t>
            </a:r>
            <a:r>
              <a:rPr lang="ja-JP" altLang="en-US" sz="783" dirty="0">
                <a:solidFill>
                  <a:prstClr val="black"/>
                </a:solidFill>
                <a:latin typeface="Meiryo UI"/>
                <a:ea typeface="Meiryo UI"/>
              </a:rPr>
              <a:t>「</a:t>
            </a:r>
            <a:r>
              <a:rPr lang="en-US" altLang="ja-JP" sz="783" dirty="0">
                <a:solidFill>
                  <a:prstClr val="black"/>
                </a:solidFill>
                <a:latin typeface="Meiryo UI"/>
                <a:ea typeface="Meiryo UI"/>
              </a:rPr>
              <a:t>MLGs</a:t>
            </a:r>
            <a:r>
              <a:rPr lang="ja-JP" altLang="en-US" sz="783" dirty="0">
                <a:solidFill>
                  <a:prstClr val="black"/>
                </a:solidFill>
                <a:latin typeface="Meiryo UI"/>
                <a:ea typeface="Meiryo UI"/>
              </a:rPr>
              <a:t>」について</a:t>
            </a:r>
          </a:p>
          <a:p>
            <a:pPr marL="88601" indent="-88601" defTabSz="895327">
              <a:lnSpc>
                <a:spcPct val="120000"/>
              </a:lnSpc>
              <a:spcBef>
                <a:spcPts val="196"/>
              </a:spcBef>
              <a:buFont typeface="Arial" panose="020B0604020202020204" pitchFamily="34" charset="0"/>
              <a:buChar char="•"/>
              <a:tabLst>
                <a:tab pos="351291" algn="r"/>
                <a:tab pos="530046" algn="l"/>
                <a:tab pos="2107748" algn="l"/>
              </a:tabLst>
            </a:pPr>
            <a:r>
              <a:rPr lang="ja-JP" altLang="en-US" sz="783" dirty="0">
                <a:solidFill>
                  <a:prstClr val="black"/>
                </a:solidFill>
                <a:latin typeface="Meiryo UI"/>
                <a:ea typeface="Meiryo UI"/>
              </a:rPr>
              <a:t>世界の</a:t>
            </a:r>
            <a:r>
              <a:rPr lang="en-US" altLang="ja-JP" sz="783" dirty="0">
                <a:solidFill>
                  <a:prstClr val="black"/>
                </a:solidFill>
                <a:latin typeface="Meiryo UI"/>
                <a:ea typeface="Meiryo UI"/>
              </a:rPr>
              <a:t>SDGs</a:t>
            </a:r>
            <a:r>
              <a:rPr lang="ja-JP" altLang="en-US" sz="783" dirty="0">
                <a:solidFill>
                  <a:prstClr val="black"/>
                </a:solidFill>
                <a:latin typeface="Meiryo UI"/>
                <a:ea typeface="Meiryo UI"/>
              </a:rPr>
              <a:t>の取り組み事例</a:t>
            </a:r>
            <a:endParaRPr lang="en-US" altLang="ja-JP" sz="783" dirty="0">
              <a:solidFill>
                <a:prstClr val="black"/>
              </a:solidFill>
              <a:latin typeface="Meiryo UI"/>
              <a:ea typeface="Meiryo UI"/>
            </a:endParaRPr>
          </a:p>
          <a:p>
            <a:pPr marL="88601" indent="-88601" defTabSz="895327">
              <a:lnSpc>
                <a:spcPct val="120000"/>
              </a:lnSpc>
              <a:spcBef>
                <a:spcPts val="196"/>
              </a:spcBef>
              <a:buFont typeface="Arial" panose="020B0604020202020204" pitchFamily="34" charset="0"/>
              <a:buChar char="•"/>
              <a:tabLst>
                <a:tab pos="351291" algn="r"/>
                <a:tab pos="530046" algn="l"/>
                <a:tab pos="2107748" algn="l"/>
              </a:tabLst>
            </a:pPr>
            <a:r>
              <a:rPr lang="ja-JP" altLang="en-US" sz="783" dirty="0">
                <a:solidFill>
                  <a:prstClr val="black"/>
                </a:solidFill>
                <a:latin typeface="Meiryo UI"/>
                <a:ea typeface="Meiryo UI"/>
              </a:rPr>
              <a:t>まとめ</a:t>
            </a:r>
          </a:p>
        </p:txBody>
      </p:sp>
      <p:pic>
        <p:nvPicPr>
          <p:cNvPr id="41" name="図 40">
            <a:extLst>
              <a:ext uri="{FF2B5EF4-FFF2-40B4-BE49-F238E27FC236}">
                <a16:creationId xmlns:a16="http://schemas.microsoft.com/office/drawing/2014/main" id="{236B8565-5477-6F15-6C6E-8D154BAFEC86}"/>
              </a:ext>
            </a:extLst>
          </p:cNvPr>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cxnSp>
        <p:nvCxnSpPr>
          <p:cNvPr id="2" name="直線矢印コネクタ 1">
            <a:extLst>
              <a:ext uri="{FF2B5EF4-FFF2-40B4-BE49-F238E27FC236}">
                <a16:creationId xmlns:a16="http://schemas.microsoft.com/office/drawing/2014/main" id="{16432C40-8568-4DA9-7F0E-0B4CC5E480B6}"/>
              </a:ext>
            </a:extLst>
          </p:cNvPr>
          <p:cNvCxnSpPr>
            <a:cxnSpLocks/>
          </p:cNvCxnSpPr>
          <p:nvPr/>
        </p:nvCxnSpPr>
        <p:spPr>
          <a:xfrm>
            <a:off x="421044" y="3614875"/>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7" name="コンテンツ プレースホルダー 8">
            <a:extLst>
              <a:ext uri="{FF2B5EF4-FFF2-40B4-BE49-F238E27FC236}">
                <a16:creationId xmlns:a16="http://schemas.microsoft.com/office/drawing/2014/main" id="{567CE61D-E15B-3AB8-F07D-1F299753162B}"/>
              </a:ext>
            </a:extLst>
          </p:cNvPr>
          <p:cNvSpPr txBox="1">
            <a:spLocks/>
          </p:cNvSpPr>
          <p:nvPr/>
        </p:nvSpPr>
        <p:spPr>
          <a:xfrm>
            <a:off x="357819" y="2772960"/>
            <a:ext cx="2382401" cy="81102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私たちの生活と</a:t>
            </a:r>
            <a:r>
              <a:rPr lang="en-US" altLang="ja-JP" sz="1077" dirty="0">
                <a:solidFill>
                  <a:prstClr val="black"/>
                </a:solidFill>
                <a:latin typeface="Meiryo UI"/>
                <a:ea typeface="Meiryo UI"/>
              </a:rPr>
              <a:t>SDGs</a:t>
            </a:r>
            <a:r>
              <a:rPr lang="ja-JP" altLang="en-US" sz="1077" dirty="0">
                <a:solidFill>
                  <a:prstClr val="black"/>
                </a:solidFill>
                <a:latin typeface="Meiryo UI"/>
                <a:ea typeface="Meiryo UI"/>
              </a:rPr>
              <a:t>にはどのような関係があるのか？自分の行動を見つめなおします。</a:t>
            </a:r>
          </a:p>
        </p:txBody>
      </p:sp>
      <p:sp>
        <p:nvSpPr>
          <p:cNvPr id="44" name="コンテンツ プレースホルダー 8">
            <a:extLst>
              <a:ext uri="{FF2B5EF4-FFF2-40B4-BE49-F238E27FC236}">
                <a16:creationId xmlns:a16="http://schemas.microsoft.com/office/drawing/2014/main" id="{3FA4FE77-9B05-A7A3-E52B-6962492D12D6}"/>
              </a:ext>
            </a:extLst>
          </p:cNvPr>
          <p:cNvSpPr txBox="1">
            <a:spLocks/>
          </p:cNvSpPr>
          <p:nvPr/>
        </p:nvSpPr>
        <p:spPr>
          <a:xfrm>
            <a:off x="357819" y="3645774"/>
            <a:ext cx="2382401" cy="81102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なぜこの正解に</a:t>
            </a:r>
            <a:r>
              <a:rPr lang="en-US" altLang="ja-JP" sz="1077" dirty="0">
                <a:solidFill>
                  <a:prstClr val="black"/>
                </a:solidFill>
                <a:latin typeface="Meiryo UI"/>
                <a:ea typeface="Meiryo UI"/>
              </a:rPr>
              <a:t>SDGs</a:t>
            </a:r>
            <a:r>
              <a:rPr lang="ja-JP" altLang="en-US" sz="1077" dirty="0">
                <a:solidFill>
                  <a:prstClr val="black"/>
                </a:solidFill>
                <a:latin typeface="Meiryo UI"/>
                <a:ea typeface="Meiryo UI"/>
              </a:rPr>
              <a:t>が必要なのか？「自分ゴト」として考えるプログラムです。</a:t>
            </a:r>
          </a:p>
        </p:txBody>
      </p:sp>
      <p:sp>
        <p:nvSpPr>
          <p:cNvPr id="45" name="コンテンツ プレースホルダー 8">
            <a:extLst>
              <a:ext uri="{FF2B5EF4-FFF2-40B4-BE49-F238E27FC236}">
                <a16:creationId xmlns:a16="http://schemas.microsoft.com/office/drawing/2014/main" id="{7B768FF8-9818-DFA3-3FCF-FB397F2362E5}"/>
              </a:ext>
            </a:extLst>
          </p:cNvPr>
          <p:cNvSpPr txBox="1">
            <a:spLocks/>
          </p:cNvSpPr>
          <p:nvPr/>
        </p:nvSpPr>
        <p:spPr>
          <a:xfrm>
            <a:off x="357820" y="4493716"/>
            <a:ext cx="2424717" cy="81102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28" dirty="0">
                <a:solidFill>
                  <a:prstClr val="black"/>
                </a:solidFill>
                <a:latin typeface="Meiryo UI"/>
                <a:ea typeface="Meiryo UI"/>
              </a:rPr>
              <a:t>自分が地球のためにできることは？を考える機会に。</a:t>
            </a:r>
          </a:p>
        </p:txBody>
      </p:sp>
      <p:cxnSp>
        <p:nvCxnSpPr>
          <p:cNvPr id="46" name="直線矢印コネクタ 45">
            <a:extLst>
              <a:ext uri="{FF2B5EF4-FFF2-40B4-BE49-F238E27FC236}">
                <a16:creationId xmlns:a16="http://schemas.microsoft.com/office/drawing/2014/main" id="{872A42D6-6D8E-25FC-0C4B-BC79382010F5}"/>
              </a:ext>
            </a:extLst>
          </p:cNvPr>
          <p:cNvCxnSpPr>
            <a:cxnSpLocks/>
          </p:cNvCxnSpPr>
          <p:nvPr/>
        </p:nvCxnSpPr>
        <p:spPr>
          <a:xfrm>
            <a:off x="421044" y="448768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pic>
        <p:nvPicPr>
          <p:cNvPr id="47" name="グラフィックス 46" descr="グループでのブレーンストーミング 枠線">
            <a:extLst>
              <a:ext uri="{FF2B5EF4-FFF2-40B4-BE49-F238E27FC236}">
                <a16:creationId xmlns:a16="http://schemas.microsoft.com/office/drawing/2014/main" id="{E15FBB2B-B6F1-6F63-340B-FFB795242677}"/>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458565" y="3858531"/>
            <a:ext cx="422805" cy="422805"/>
          </a:xfrm>
          <a:prstGeom prst="rect">
            <a:avLst/>
          </a:prstGeom>
        </p:spPr>
      </p:pic>
      <p:pic>
        <p:nvPicPr>
          <p:cNvPr id="50" name="グラフィックス 49" descr="考え 枠線">
            <a:extLst>
              <a:ext uri="{FF2B5EF4-FFF2-40B4-BE49-F238E27FC236}">
                <a16:creationId xmlns:a16="http://schemas.microsoft.com/office/drawing/2014/main" id="{64F82A58-E9D8-6EF8-5D16-521CD641237B}"/>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458565" y="4687822"/>
            <a:ext cx="422805" cy="422805"/>
          </a:xfrm>
          <a:prstGeom prst="rect">
            <a:avLst/>
          </a:prstGeom>
        </p:spPr>
      </p:pic>
      <p:pic>
        <p:nvPicPr>
          <p:cNvPr id="51" name="グラフィックス 50" descr="ワークフロー 枠線">
            <a:extLst>
              <a:ext uri="{FF2B5EF4-FFF2-40B4-BE49-F238E27FC236}">
                <a16:creationId xmlns:a16="http://schemas.microsoft.com/office/drawing/2014/main" id="{63A36E7C-3D1D-9325-1461-E62594DBD0FC}"/>
              </a:ext>
            </a:extLst>
          </p:cNvPr>
          <p:cNvPicPr>
            <a:picLocks noChangeAspect="1"/>
          </p:cNvPicPr>
          <p:nvPr/>
        </p:nvPicPr>
        <p:blipFill>
          <a:blip r:embed="rId20">
            <a:extLst>
              <a:ext uri="{96DAC541-7B7A-43D3-8B79-37D633B846F1}">
                <asvg:svgBlip xmlns:asvg="http://schemas.microsoft.com/office/drawing/2016/SVG/main" r:embed="rId21"/>
              </a:ext>
            </a:extLst>
          </a:blip>
          <a:srcRect/>
          <a:stretch/>
        </p:blipFill>
        <p:spPr>
          <a:xfrm>
            <a:off x="458565" y="2967066"/>
            <a:ext cx="422805" cy="422805"/>
          </a:xfrm>
          <a:prstGeom prst="rect">
            <a:avLst/>
          </a:prstGeom>
        </p:spPr>
      </p:pic>
      <p:grpSp>
        <p:nvGrpSpPr>
          <p:cNvPr id="68" name="グループ化 67">
            <a:extLst>
              <a:ext uri="{FF2B5EF4-FFF2-40B4-BE49-F238E27FC236}">
                <a16:creationId xmlns:a16="http://schemas.microsoft.com/office/drawing/2014/main" id="{163BA4D1-BF1F-29EC-02FA-C93F880BEE08}"/>
              </a:ext>
            </a:extLst>
          </p:cNvPr>
          <p:cNvGrpSpPr/>
          <p:nvPr/>
        </p:nvGrpSpPr>
        <p:grpSpPr>
          <a:xfrm>
            <a:off x="3284409" y="1154606"/>
            <a:ext cx="1006422" cy="386188"/>
            <a:chOff x="5380163" y="475175"/>
            <a:chExt cx="1493321" cy="573023"/>
          </a:xfrm>
        </p:grpSpPr>
        <p:pic>
          <p:nvPicPr>
            <p:cNvPr id="56" name="図 55">
              <a:extLst>
                <a:ext uri="{FF2B5EF4-FFF2-40B4-BE49-F238E27FC236}">
                  <a16:creationId xmlns:a16="http://schemas.microsoft.com/office/drawing/2014/main" id="{87345F80-AD1D-C059-017E-EDA196F0C765}"/>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5380163" y="476022"/>
              <a:ext cx="270000" cy="270000"/>
            </a:xfrm>
            <a:prstGeom prst="rect">
              <a:avLst/>
            </a:prstGeom>
          </p:spPr>
        </p:pic>
        <p:pic>
          <p:nvPicPr>
            <p:cNvPr id="57" name="図 56">
              <a:extLst>
                <a:ext uri="{FF2B5EF4-FFF2-40B4-BE49-F238E27FC236}">
                  <a16:creationId xmlns:a16="http://schemas.microsoft.com/office/drawing/2014/main" id="{F01D54F3-D3C2-0594-ECC8-867434D1FF8B}"/>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5685976" y="476336"/>
              <a:ext cx="269685" cy="269685"/>
            </a:xfrm>
            <a:prstGeom prst="rect">
              <a:avLst/>
            </a:prstGeom>
          </p:spPr>
        </p:pic>
        <p:pic>
          <p:nvPicPr>
            <p:cNvPr id="58" name="図 57">
              <a:extLst>
                <a:ext uri="{FF2B5EF4-FFF2-40B4-BE49-F238E27FC236}">
                  <a16:creationId xmlns:a16="http://schemas.microsoft.com/office/drawing/2014/main" id="{B4D13FEE-6CC3-602B-8E7B-D73CB8BCBC7C}"/>
                </a:ext>
              </a:extLst>
            </p:cNvPr>
            <p:cNvPicPr>
              <a:picLocks noChangeAspect="1"/>
            </p:cNvPicPr>
            <p:nvPr/>
          </p:nvPicPr>
          <p:blipFill>
            <a:blip r:embed="rId24">
              <a:extLst>
                <a:ext uri="{28A0092B-C50C-407E-A947-70E740481C1C}">
                  <a14:useLocalDpi xmlns:a14="http://schemas.microsoft.com/office/drawing/2010/main"/>
                </a:ext>
              </a:extLst>
            </a:blip>
            <a:srcRect/>
            <a:stretch/>
          </p:blipFill>
          <p:spPr>
            <a:xfrm>
              <a:off x="5991996" y="476022"/>
              <a:ext cx="270000" cy="270000"/>
            </a:xfrm>
            <a:prstGeom prst="rect">
              <a:avLst/>
            </a:prstGeom>
          </p:spPr>
        </p:pic>
        <p:pic>
          <p:nvPicPr>
            <p:cNvPr id="60" name="図 59">
              <a:extLst>
                <a:ext uri="{FF2B5EF4-FFF2-40B4-BE49-F238E27FC236}">
                  <a16:creationId xmlns:a16="http://schemas.microsoft.com/office/drawing/2014/main" id="{916D1BA5-D939-64A0-C794-3B20D76DB827}"/>
                </a:ext>
              </a:extLst>
            </p:cNvPr>
            <p:cNvPicPr>
              <a:picLocks noChangeAspect="1"/>
            </p:cNvPicPr>
            <p:nvPr/>
          </p:nvPicPr>
          <p:blipFill>
            <a:blip r:embed="rId25" cstate="print">
              <a:extLst>
                <a:ext uri="{28A0092B-C50C-407E-A947-70E740481C1C}">
                  <a14:useLocalDpi xmlns:a14="http://schemas.microsoft.com/office/drawing/2010/main"/>
                </a:ext>
              </a:extLst>
            </a:blip>
            <a:stretch>
              <a:fillRect/>
            </a:stretch>
          </p:blipFill>
          <p:spPr>
            <a:xfrm>
              <a:off x="6299380" y="479006"/>
              <a:ext cx="264310" cy="264310"/>
            </a:xfrm>
            <a:prstGeom prst="rect">
              <a:avLst/>
            </a:prstGeom>
          </p:spPr>
        </p:pic>
        <p:pic>
          <p:nvPicPr>
            <p:cNvPr id="62" name="図 61" descr="アイコン が含まれている画像&#10;&#10;自動的に生成された説明">
              <a:extLst>
                <a:ext uri="{FF2B5EF4-FFF2-40B4-BE49-F238E27FC236}">
                  <a16:creationId xmlns:a16="http://schemas.microsoft.com/office/drawing/2014/main" id="{D65F1A66-3B48-D1FD-CD97-9932EFBB8EB0}"/>
                </a:ext>
              </a:extLst>
            </p:cNvPr>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6603484" y="475175"/>
              <a:ext cx="270000" cy="270000"/>
            </a:xfrm>
            <a:prstGeom prst="rect">
              <a:avLst/>
            </a:prstGeom>
          </p:spPr>
        </p:pic>
        <p:pic>
          <p:nvPicPr>
            <p:cNvPr id="63" name="図 62">
              <a:extLst>
                <a:ext uri="{FF2B5EF4-FFF2-40B4-BE49-F238E27FC236}">
                  <a16:creationId xmlns:a16="http://schemas.microsoft.com/office/drawing/2014/main" id="{99F93472-8A12-B0D2-9467-366CC91B6F22}"/>
                </a:ext>
              </a:extLst>
            </p:cNvPr>
            <p:cNvPicPr>
              <a:picLocks noChangeAspect="1"/>
            </p:cNvPicPr>
            <p:nvPr/>
          </p:nvPicPr>
          <p:blipFill>
            <a:blip r:embed="rId27" cstate="print">
              <a:extLst>
                <a:ext uri="{28A0092B-C50C-407E-A947-70E740481C1C}">
                  <a14:useLocalDpi xmlns:a14="http://schemas.microsoft.com/office/drawing/2010/main"/>
                </a:ext>
              </a:extLst>
            </a:blip>
            <a:stretch>
              <a:fillRect/>
            </a:stretch>
          </p:blipFill>
          <p:spPr>
            <a:xfrm>
              <a:off x="5380163" y="768897"/>
              <a:ext cx="263978" cy="263978"/>
            </a:xfrm>
            <a:prstGeom prst="rect">
              <a:avLst/>
            </a:prstGeom>
          </p:spPr>
        </p:pic>
        <p:pic>
          <p:nvPicPr>
            <p:cNvPr id="64" name="図 63">
              <a:extLst>
                <a:ext uri="{FF2B5EF4-FFF2-40B4-BE49-F238E27FC236}">
                  <a16:creationId xmlns:a16="http://schemas.microsoft.com/office/drawing/2014/main" id="{90B0581F-E145-3477-6F67-7EC432412658}"/>
                </a:ext>
              </a:extLst>
            </p:cNvPr>
            <p:cNvPicPr>
              <a:picLocks noChangeAspect="1"/>
            </p:cNvPicPr>
            <p:nvPr/>
          </p:nvPicPr>
          <p:blipFill>
            <a:blip r:embed="rId28" cstate="print">
              <a:extLst>
                <a:ext uri="{28A0092B-C50C-407E-A947-70E740481C1C}">
                  <a14:useLocalDpi xmlns:a14="http://schemas.microsoft.com/office/drawing/2010/main"/>
                </a:ext>
              </a:extLst>
            </a:blip>
            <a:srcRect/>
            <a:stretch/>
          </p:blipFill>
          <p:spPr>
            <a:xfrm>
              <a:off x="5989727" y="771852"/>
              <a:ext cx="269548" cy="270000"/>
            </a:xfrm>
            <a:prstGeom prst="rect">
              <a:avLst/>
            </a:prstGeom>
          </p:spPr>
        </p:pic>
        <p:pic>
          <p:nvPicPr>
            <p:cNvPr id="65" name="図 64">
              <a:extLst>
                <a:ext uri="{FF2B5EF4-FFF2-40B4-BE49-F238E27FC236}">
                  <a16:creationId xmlns:a16="http://schemas.microsoft.com/office/drawing/2014/main" id="{B0FE9B20-383D-73FD-821E-4E9507F4BD8B}"/>
                </a:ext>
              </a:extLst>
            </p:cNvPr>
            <p:cNvPicPr>
              <a:picLocks noChangeAspect="1"/>
            </p:cNvPicPr>
            <p:nvPr/>
          </p:nvPicPr>
          <p:blipFill>
            <a:blip r:embed="rId29" cstate="print">
              <a:extLst>
                <a:ext uri="{28A0092B-C50C-407E-A947-70E740481C1C}">
                  <a14:useLocalDpi xmlns:a14="http://schemas.microsoft.com/office/drawing/2010/main"/>
                </a:ext>
              </a:extLst>
            </a:blip>
            <a:srcRect/>
            <a:stretch/>
          </p:blipFill>
          <p:spPr>
            <a:xfrm>
              <a:off x="6290731" y="771852"/>
              <a:ext cx="269548" cy="270000"/>
            </a:xfrm>
            <a:prstGeom prst="rect">
              <a:avLst/>
            </a:prstGeom>
          </p:spPr>
        </p:pic>
        <p:pic>
          <p:nvPicPr>
            <p:cNvPr id="66" name="図 65" descr="アイコン が含まれている画像&#10;&#10;自動的に生成された説明">
              <a:extLst>
                <a:ext uri="{FF2B5EF4-FFF2-40B4-BE49-F238E27FC236}">
                  <a16:creationId xmlns:a16="http://schemas.microsoft.com/office/drawing/2014/main" id="{9407B20E-74F5-4073-EA91-0037472563FB}"/>
                </a:ext>
              </a:extLst>
            </p:cNvPr>
            <p:cNvPicPr>
              <a:picLocks noChangeAspect="1"/>
            </p:cNvPicPr>
            <p:nvPr/>
          </p:nvPicPr>
          <p:blipFill>
            <a:blip r:embed="rId30" cstate="print">
              <a:extLst>
                <a:ext uri="{28A0092B-C50C-407E-A947-70E740481C1C}">
                  <a14:useLocalDpi xmlns:a14="http://schemas.microsoft.com/office/drawing/2010/main"/>
                </a:ext>
              </a:extLst>
            </a:blip>
            <a:stretch>
              <a:fillRect/>
            </a:stretch>
          </p:blipFill>
          <p:spPr>
            <a:xfrm>
              <a:off x="5686325" y="765886"/>
              <a:ext cx="270000" cy="270000"/>
            </a:xfrm>
            <a:prstGeom prst="rect">
              <a:avLst/>
            </a:prstGeom>
          </p:spPr>
        </p:pic>
        <p:pic>
          <p:nvPicPr>
            <p:cNvPr id="67" name="図 66">
              <a:extLst>
                <a:ext uri="{FF2B5EF4-FFF2-40B4-BE49-F238E27FC236}">
                  <a16:creationId xmlns:a16="http://schemas.microsoft.com/office/drawing/2014/main" id="{B600D8F7-A803-6978-3D5D-856A65102057}"/>
                </a:ext>
              </a:extLst>
            </p:cNvPr>
            <p:cNvPicPr>
              <a:picLocks noChangeAspect="1"/>
            </p:cNvPicPr>
            <p:nvPr/>
          </p:nvPicPr>
          <p:blipFill>
            <a:blip r:embed="rId31" cstate="print">
              <a:extLst>
                <a:ext uri="{28A0092B-C50C-407E-A947-70E740481C1C}">
                  <a14:useLocalDpi xmlns:a14="http://schemas.microsoft.com/office/drawing/2010/main"/>
                </a:ext>
              </a:extLst>
            </a:blip>
            <a:stretch>
              <a:fillRect/>
            </a:stretch>
          </p:blipFill>
          <p:spPr>
            <a:xfrm>
              <a:off x="6605303" y="784676"/>
              <a:ext cx="263522" cy="263522"/>
            </a:xfrm>
            <a:prstGeom prst="rect">
              <a:avLst/>
            </a:prstGeom>
          </p:spPr>
        </p:pic>
      </p:grpSp>
      <p:pic>
        <p:nvPicPr>
          <p:cNvPr id="5" name="図プレースホルダー 29" descr="テレビを見ている人たち&#10;&#10;中程度の精度で自動的に生成された説明">
            <a:extLst>
              <a:ext uri="{FF2B5EF4-FFF2-40B4-BE49-F238E27FC236}">
                <a16:creationId xmlns:a16="http://schemas.microsoft.com/office/drawing/2014/main" id="{FCF1010B-BB09-9897-10D0-A092DDDDBDA2}"/>
              </a:ext>
            </a:extLst>
          </p:cNvPr>
          <p:cNvPicPr>
            <a:picLocks noChangeAspect="1"/>
          </p:cNvPicPr>
          <p:nvPr/>
        </p:nvPicPr>
        <p:blipFill rotWithShape="1">
          <a:blip r:embed="rId32" cstate="print">
            <a:extLst>
              <a:ext uri="{BEBA8EAE-BF5A-486C-A8C5-ECC9F3942E4B}">
                <a14:imgProps xmlns:a14="http://schemas.microsoft.com/office/drawing/2010/main">
                  <a14:imgLayer r:embed="rId33">
                    <a14:imgEffect>
                      <a14:brightnessContrast bright="20000"/>
                    </a14:imgEffect>
                  </a14:imgLayer>
                </a14:imgProps>
              </a:ext>
              <a:ext uri="{28A0092B-C50C-407E-A947-70E740481C1C}">
                <a14:useLocalDpi xmlns:a14="http://schemas.microsoft.com/office/drawing/2010/main"/>
              </a:ext>
            </a:extLst>
          </a:blip>
          <a:srcRect l="2141" t="28642" r="18148" b="8005"/>
          <a:stretch/>
        </p:blipFill>
        <p:spPr>
          <a:xfrm>
            <a:off x="8249871" y="4323244"/>
            <a:ext cx="1262622" cy="601551"/>
          </a:xfrm>
          <a:prstGeom prst="rect">
            <a:avLst/>
          </a:prstGeom>
        </p:spPr>
      </p:pic>
    </p:spTree>
    <p:extLst>
      <p:ext uri="{BB962C8B-B14F-4D97-AF65-F5344CB8AC3E}">
        <p14:creationId xmlns:p14="http://schemas.microsoft.com/office/powerpoint/2010/main" val="1650715674"/>
      </p:ext>
    </p:extLst>
  </p:cSld>
  <p:clrMapOvr>
    <a:masterClrMapping/>
  </p:clrMapOvr>
</p:sld>
</file>

<file path=ppt/theme/theme1.xml><?xml version="1.0" encoding="utf-8"?>
<a:theme xmlns:a="http://schemas.openxmlformats.org/drawingml/2006/main" name="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458</Words>
  <Application>Microsoft Office PowerPoint</Application>
  <PresentationFormat>A4 210 x 297 mm</PresentationFormat>
  <Paragraphs>62</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Meiryo</vt:lpstr>
      <vt:lpstr>Meiryo</vt:lpstr>
      <vt:lpstr>游ゴシック</vt:lpstr>
      <vt:lpstr>Arial</vt:lpstr>
      <vt:lpstr>Wingdings</vt:lpstr>
      <vt:lpstr>デザインの設定</vt:lpstr>
      <vt:lpstr>びわ湖大津教育プログラム：21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びわ湖大津教育プログラム：21</dc:title>
  <dc:creator>tb164</dc:creator>
  <cp:lastModifiedBy>tb164</cp:lastModifiedBy>
  <cp:revision>1</cp:revision>
  <dcterms:created xsi:type="dcterms:W3CDTF">2025-04-03T06:31:55Z</dcterms:created>
  <dcterms:modified xsi:type="dcterms:W3CDTF">2025-04-03T06:32:27Z</dcterms:modified>
</cp:coreProperties>
</file>