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  <p:sldMasterId id="2147483756" r:id="rId2"/>
  </p:sldMasterIdLst>
  <p:notesMasterIdLst>
    <p:notesMasterId r:id="rId4"/>
  </p:notesMasterIdLst>
  <p:handoutMasterIdLst>
    <p:handoutMasterId r:id="rId5"/>
  </p:handoutMasterIdLst>
  <p:sldIdLst>
    <p:sldId id="573" r:id="rId3"/>
  </p:sldIdLst>
  <p:sldSz cx="9906000" cy="6858000" type="A4"/>
  <p:notesSz cx="7099300" cy="10234613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95D0"/>
    <a:srgbClr val="328CCC"/>
    <a:srgbClr val="F5FAFD"/>
    <a:srgbClr val="F8D36F"/>
    <a:srgbClr val="89D1EA"/>
    <a:srgbClr val="F4BAC8"/>
    <a:srgbClr val="F2F2F2"/>
    <a:srgbClr val="FFFFFF"/>
    <a:srgbClr val="00194C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35" autoAdjust="0"/>
    <p:restoredTop sz="76799" autoAdjust="0"/>
  </p:normalViewPr>
  <p:slideViewPr>
    <p:cSldViewPr>
      <p:cViewPr varScale="1">
        <p:scale>
          <a:sx n="85" d="100"/>
          <a:sy n="85" d="100"/>
        </p:scale>
        <p:origin x="1526" y="91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1867" y="82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619BA24-7776-4704-CDAE-6372484F5F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BA7E2AB-C619-8858-98EA-9BC16FC94F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503" y="0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/>
          <a:lstStyle>
            <a:lvl1pPr algn="r">
              <a:defRPr sz="1100"/>
            </a:lvl1pPr>
          </a:lstStyle>
          <a:p>
            <a:fld id="{6CBF465C-95BE-4BE7-86C9-B7E86E734806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378771-15B6-514C-3196-9E3046E5E9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331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4493DA0-CAE4-92F8-1CC5-E052583FCB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503" y="9721331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 anchor="b"/>
          <a:lstStyle>
            <a:lvl1pPr algn="r">
              <a:defRPr sz="1100"/>
            </a:lvl1pPr>
          </a:lstStyle>
          <a:p>
            <a:fld id="{9310FB4D-1A93-4280-A3EC-249AE93B1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161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8" y="0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/>
          <a:lstStyle>
            <a:lvl1pPr algn="r">
              <a:defRPr sz="1100"/>
            </a:lvl1pPr>
          </a:lstStyle>
          <a:p>
            <a:fld id="{03DD34DF-A1C6-4B5C-A519-158C92905865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8350"/>
            <a:ext cx="5543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95" tIns="47298" rIns="94595" bIns="4729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4595" tIns="47298" rIns="94595" bIns="4729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8" y="9721106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 anchor="b"/>
          <a:lstStyle>
            <a:lvl1pPr algn="r">
              <a:defRPr sz="1100"/>
            </a:lvl1pPr>
          </a:lstStyle>
          <a:p>
            <a:fld id="{41DDD520-EC6D-48AC-A876-5C9479FC70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01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5156951"/>
            <a:ext cx="2144231" cy="120032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82953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1" y="5357422"/>
            <a:ext cx="2121536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709" y="5357422"/>
            <a:ext cx="2988899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5755708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4296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7DF62D-ED9A-4AE2-8CEC-DCBDA19A0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8A0419D-2D7F-41A2-A735-C6FD76C32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F53500-E6E7-4156-93B0-14B260AAD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8E2286E-7D4E-468C-8E8B-506E08A11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05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2A0C1A5-F8C4-48F5-A409-07437181A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B05B68-884F-4081-A002-BD84CE595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02C7D93-377D-418C-8843-560E42BA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11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24D737-DB6B-4851-A0A0-E935D97BB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6918FC-F449-495F-95F0-4D16700C3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35A63F-4A2B-4724-86EC-56A90DFD2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ABA213-0064-4D62-9144-4A31DC6FC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43D2FD-9493-41AB-A3D6-ED6457C31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928C49-0FB6-49FE-8B62-2B12B3BCE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984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D2DBF3-A85B-4A63-AC45-4EFC6F0C6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1895F5E-274C-4870-8EEE-86667DEE8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934C522-DF23-4B98-AA3E-2AE009D3A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C37D14-358B-4F8E-8D34-49C226B24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5D40BA-6509-40D3-8197-38F71362D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F21E94-AE75-4A32-850E-DFB910AB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726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788FC3-8C4D-43A2-87E9-D26B3159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C6A4F8E-3F0C-424D-8AFB-815298B5D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C6E312-5465-4023-9565-632088C1B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C7EF80-C53D-479F-98C3-F344A898D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E4FAD0-4EBF-43B2-A559-C3408203A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487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53EB41E-50B1-4486-AEF0-777905AA6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66C845-6F5C-4C84-BCE1-42E6C228E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19E415-9160-4898-A2FD-5B53BC3C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77D571-F6EB-41F8-9720-1BD6D1D1F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9759FF-7FC9-497C-AFE0-58A18701C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5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4748170"/>
            <a:ext cx="2144231" cy="160911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9"/>
            <a:ext cx="5505397" cy="473759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4748170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1" y="4947794"/>
            <a:ext cx="2121536" cy="1399667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709" y="4929030"/>
            <a:ext cx="2988899" cy="1418430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5755708" y="4752296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8093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5156951"/>
            <a:ext cx="3107087" cy="120032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82953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0" y="5357422"/>
            <a:ext cx="3096626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27902" y="5337811"/>
            <a:ext cx="1529357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6688320" y="5137496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2848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2091812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4614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DE88B1-7EEF-4455-BD0B-41DEEC69F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6BD1E87-38D7-4AE5-BA92-823E90862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5EAF5-EA78-4A1C-86E5-8845C7353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09F776-5C79-4C4F-9129-B07A5F16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A2EAA1-E9BF-41BA-8449-A83400AA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620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B1784A-6935-40C0-B1FD-D767F4F23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4F7EDF-3CAA-4A75-BC26-11D3F799B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ECB9EB-8018-4FF7-ABCE-6DBB9F0A8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4977BC-9B1A-40AC-853B-82F81A900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A429E6-836C-4545-9830-44C8D7677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70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CA72BD-C00F-4708-A60D-8918B1FE0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D21336-7CA5-4B34-8E8C-3A9271B35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7A25A3-267C-478B-9E26-3CBD85B8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98DFE8-5F58-452C-8B3F-D23ACA6C7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8200A3-F276-4A8A-BF02-7E96882F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28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D83D4-CC5F-4AA2-A2A7-E7EB03191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A51EA9-6700-4D9A-88B3-F9DA3D33A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90ACF3E-2083-4C53-9921-D541D3196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3E35B3-361C-48BA-8D16-6F431901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DDD24B-DCBC-4D76-902B-5FE6A36CA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05A2F9-A0E0-4AA2-A034-83AE33EEE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64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AC8C3-550E-4D31-BA9F-3E1FE67B4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F766BB-9329-42CF-9795-BF33BB875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5C77B5-5142-4FCC-82CC-E15783FA1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338AC96-85FA-42C1-BB04-448BB02284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87AD4FA-BA0F-4B3E-9E9D-48F23BEAF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66827D1-1ED8-42DD-98DD-5A8FA2702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BA6B2F-CC0D-4085-A9F4-88A8DFB2D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9D6FDCB-54CE-435C-B9F5-5CE22EBFE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36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斧, 挿絵 が含まれている画像&#10;&#10;自動的に生成された説明">
            <a:extLst>
              <a:ext uri="{FF2B5EF4-FFF2-40B4-BE49-F238E27FC236}">
                <a16:creationId xmlns:a16="http://schemas.microsoft.com/office/drawing/2014/main" id="{A8BC4D72-58B1-3385-80EA-483405E784F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389" y="6556900"/>
            <a:ext cx="849989" cy="196949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5BB816D-77FA-D5EA-3572-B6721DF9D2D2}"/>
              </a:ext>
            </a:extLst>
          </p:cNvPr>
          <p:cNvSpPr txBox="1"/>
          <p:nvPr userDrawn="1"/>
        </p:nvSpPr>
        <p:spPr>
          <a:xfrm>
            <a:off x="7069995" y="421006"/>
            <a:ext cx="2575560" cy="64022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19AF0E-B06E-40D4-3EF9-6338F38DBCE3}"/>
              </a:ext>
            </a:extLst>
          </p:cNvPr>
          <p:cNvSpPr txBox="1"/>
          <p:nvPr userDrawn="1"/>
        </p:nvSpPr>
        <p:spPr>
          <a:xfrm>
            <a:off x="5313987" y="421006"/>
            <a:ext cx="1664208" cy="64022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F3E1DFC4-44B2-AE97-9F24-E366DAFEE58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3240" y="470958"/>
            <a:ext cx="730485" cy="222922"/>
          </a:xfrm>
          <a:prstGeom prst="rect">
            <a:avLst/>
          </a:prstGeom>
          <a:noFill/>
        </p:spPr>
      </p:pic>
      <p:pic>
        <p:nvPicPr>
          <p:cNvPr id="13" name="図 12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1B6F11B7-6116-E7CA-E16C-961A62FBEA7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4365" y="470958"/>
            <a:ext cx="491099" cy="268349"/>
          </a:xfrm>
          <a:prstGeom prst="rect">
            <a:avLst/>
          </a:prstGeom>
          <a:noFill/>
        </p:spPr>
      </p:pic>
      <p:sp>
        <p:nvSpPr>
          <p:cNvPr id="16" name="図形 62">
            <a:extLst>
              <a:ext uri="{FF2B5EF4-FFF2-40B4-BE49-F238E27FC236}">
                <a16:creationId xmlns:a16="http://schemas.microsoft.com/office/drawing/2014/main" id="{2C8F251E-BB08-9D42-8813-D3CD1AE6AF9A}"/>
              </a:ext>
            </a:extLst>
          </p:cNvPr>
          <p:cNvSpPr/>
          <p:nvPr/>
        </p:nvSpPr>
        <p:spPr>
          <a:xfrm flipH="1" flipV="1">
            <a:off x="350489" y="1124743"/>
            <a:ext cx="0" cy="2232249"/>
          </a:xfrm>
          <a:prstGeom prst="line">
            <a:avLst/>
          </a:prstGeom>
          <a:ln w="38100">
            <a:solidFill>
              <a:srgbClr val="328CCC"/>
            </a:solidFill>
            <a:miter lim="400000"/>
          </a:ln>
        </p:spPr>
        <p:txBody>
          <a:bodyPr lIns="14288" tIns="14288" rIns="14288" bIns="14288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ja-JP" altLang="en-US" sz="1125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図形 61">
            <a:extLst>
              <a:ext uri="{FF2B5EF4-FFF2-40B4-BE49-F238E27FC236}">
                <a16:creationId xmlns:a16="http://schemas.microsoft.com/office/drawing/2014/main" id="{EFA7F577-E691-D948-943E-8D25DFE256F5}"/>
              </a:ext>
            </a:extLst>
          </p:cNvPr>
          <p:cNvSpPr/>
          <p:nvPr userDrawn="1"/>
        </p:nvSpPr>
        <p:spPr>
          <a:xfrm rot="16200000">
            <a:off x="-1296214" y="4742946"/>
            <a:ext cx="3273461" cy="213521"/>
          </a:xfrm>
          <a:prstGeom prst="rect">
            <a:avLst/>
          </a:prstGeom>
          <a:solidFill>
            <a:schemeClr val="bg1"/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4288" tIns="14288" rIns="14288" bIns="14288" rtlCol="0" anchor="ctr">
            <a:spAutoFit/>
          </a:bodyPr>
          <a:lstStyle/>
          <a:p>
            <a:pPr rtl="0"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BIWAKO-OTSU</a:t>
            </a:r>
            <a:r>
              <a:rPr lang="ja-JP" altLang="en-US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 </a:t>
            </a: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TOURISM</a:t>
            </a:r>
            <a:r>
              <a:rPr lang="ja-JP" altLang="en-US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 </a:t>
            </a: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ASSOCIATION</a:t>
            </a:r>
            <a:endParaRPr lang="ja-JP" altLang="en-US" sz="1200" b="1" i="0" spc="0" noProof="0" dirty="0">
              <a:solidFill>
                <a:srgbClr val="328CCC"/>
              </a:solidFill>
              <a:latin typeface="Meiryo UI" panose="020B0604030504040204" pitchFamily="50" charset="-128"/>
              <a:ea typeface="Meiryo UI" panose="020B0604030504040204" pitchFamily="50" charset="-128"/>
              <a:cs typeface="Gill Sans" panose="020B0502020104020203" pitchFamily="34" charset="-79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486A401-5D53-7441-EFC7-4653B8DB7265}"/>
              </a:ext>
            </a:extLst>
          </p:cNvPr>
          <p:cNvSpPr txBox="1"/>
          <p:nvPr userDrawn="1"/>
        </p:nvSpPr>
        <p:spPr>
          <a:xfrm>
            <a:off x="2196476" y="6525344"/>
            <a:ext cx="5513048" cy="230832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b">
            <a:spAutoFit/>
          </a:bodyPr>
          <a:lstStyle/>
          <a:p>
            <a:pPr algn="ctr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（公社）びわ湖大津観光協会　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077-528-2772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077-521-7330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Mail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info@otsu.or.jp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B5FD5425-A62F-529A-544F-C99C81F032F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21877" y="6453337"/>
            <a:ext cx="9063704" cy="16273"/>
          </a:xfrm>
          <a:prstGeom prst="line">
            <a:avLst/>
          </a:prstGeom>
          <a:noFill/>
          <a:ln w="28575">
            <a:solidFill>
              <a:srgbClr val="328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 sz="1800"/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292F3173-A67D-D757-04CB-08798B10CC7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32460" y="355326"/>
            <a:ext cx="9290239" cy="0"/>
          </a:xfrm>
          <a:prstGeom prst="line">
            <a:avLst/>
          </a:prstGeom>
          <a:noFill/>
          <a:ln w="12700">
            <a:solidFill>
              <a:srgbClr val="328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 sz="180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7C4E78-9132-ED60-E68A-A7719898FBE2}"/>
              </a:ext>
            </a:extLst>
          </p:cNvPr>
          <p:cNvSpPr/>
          <p:nvPr userDrawn="1"/>
        </p:nvSpPr>
        <p:spPr>
          <a:xfrm>
            <a:off x="332460" y="355932"/>
            <a:ext cx="429000" cy="713073"/>
          </a:xfrm>
          <a:prstGeom prst="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AED7DCB-DB49-EB5A-0067-A151D246A110}"/>
              </a:ext>
            </a:extLst>
          </p:cNvPr>
          <p:cNvSpPr/>
          <p:nvPr userDrawn="1"/>
        </p:nvSpPr>
        <p:spPr>
          <a:xfrm>
            <a:off x="1540469" y="6541988"/>
            <a:ext cx="476412" cy="215444"/>
          </a:xfrm>
          <a:prstGeom prst="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問合せ</a:t>
            </a:r>
            <a:endParaRPr kumimoji="1" lang="ja-JP" altLang="en-US" sz="800" b="1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01DC230C-8B11-EC78-4502-94C54CAEDA3F}"/>
              </a:ext>
            </a:extLst>
          </p:cNvPr>
          <p:cNvSpPr txBox="1"/>
          <p:nvPr userDrawn="1"/>
        </p:nvSpPr>
        <p:spPr>
          <a:xfrm>
            <a:off x="249970" y="102568"/>
            <a:ext cx="21579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びわ湖大津</a:t>
            </a:r>
            <a:r>
              <a:rPr lang="en-US" altLang="ja-JP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教育旅行プログラム </a:t>
            </a:r>
          </a:p>
        </p:txBody>
      </p:sp>
    </p:spTree>
    <p:extLst>
      <p:ext uri="{BB962C8B-B14F-4D97-AF65-F5344CB8AC3E}">
        <p14:creationId xmlns:p14="http://schemas.microsoft.com/office/powerpoint/2010/main" val="266149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7" r:id="rId3"/>
    <p:sldLayoutId id="2147483788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lang="ja-JP" altLang="en-US" sz="1600" b="1" i="0" kern="1200" spc="-113" noProof="0" dirty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" panose="020B0502020104020203" pitchFamily="34" charset="-79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150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20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2" userDrawn="1">
          <p15:clr>
            <a:srgbClr val="F26B43"/>
          </p15:clr>
        </p15:guide>
        <p15:guide id="2" orient="horz" pos="41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CBA95BB-3F0D-4354-B52C-67A71868B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B3F9F4-13FC-4EE5-B4BA-8108AF30C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60E430-5674-4938-9A00-76E8E6BC6A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477F89-CDEB-48ED-B2F9-140B4557B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53E777-0766-48E8-8A97-EDA4A8F2C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27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jp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表 35">
            <a:extLst>
              <a:ext uri="{FF2B5EF4-FFF2-40B4-BE49-F238E27FC236}">
                <a16:creationId xmlns:a16="http://schemas.microsoft.com/office/drawing/2014/main" id="{0F652C46-7901-481A-991E-A099D75A3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80105"/>
              </p:ext>
            </p:extLst>
          </p:nvPr>
        </p:nvGraphicFramePr>
        <p:xfrm>
          <a:off x="661871" y="4293096"/>
          <a:ext cx="2593561" cy="196681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832732">
                  <a:extLst>
                    <a:ext uri="{9D8B030D-6E8A-4147-A177-3AD203B41FA5}">
                      <a16:colId xmlns:a16="http://schemas.microsoft.com/office/drawing/2014/main" val="741602752"/>
                    </a:ext>
                  </a:extLst>
                </a:gridCol>
                <a:gridCol w="1760829">
                  <a:extLst>
                    <a:ext uri="{9D8B030D-6E8A-4147-A177-3AD203B41FA5}">
                      <a16:colId xmlns:a16="http://schemas.microsoft.com/office/drawing/2014/main" val="3389704294"/>
                    </a:ext>
                  </a:extLst>
                </a:gridCol>
              </a:tblGrid>
              <a:tr h="23642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　施　場　所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宿舎または市内施設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427632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　施　時　期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通年</a:t>
                      </a:r>
                      <a:endParaRPr lang="ja-JP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1503561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　　　　　象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小学生・中学生・高校生</a:t>
                      </a:r>
                      <a:endParaRPr lang="zh-CN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9073544"/>
                  </a:ext>
                </a:extLst>
              </a:tr>
              <a:tr h="47217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　要　時　間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ヨシ笛作り体験・講話のみ</a:t>
                      </a:r>
                      <a:r>
                        <a:rPr lang="en-US" altLang="ja-JP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60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endParaRPr lang="en-US" altLang="ja-JP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ヨシ笛演奏と講演（約</a:t>
                      </a:r>
                      <a:r>
                        <a:rPr lang="en-US" altLang="ja-JP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分）</a:t>
                      </a:r>
                      <a:endParaRPr lang="en-US" altLang="ja-JP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989410"/>
                  </a:ext>
                </a:extLst>
              </a:tr>
              <a:tr h="2823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　　　　　数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200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lang="ja-JP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507589"/>
                  </a:ext>
                </a:extLst>
              </a:tr>
              <a:tr h="46028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持　　ち　　物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特になし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270007"/>
                  </a:ext>
                </a:extLst>
              </a:tr>
            </a:tbl>
          </a:graphicData>
        </a:graphic>
      </p:graphicFrame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B3520682-09AA-2FC0-7EF3-C81A1534DE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ja-JP" altLang="en-US" dirty="0"/>
              <a:t>びわ湖の湖畔に生える葦（ヨシ）を材料とした「ヨシ笛」（パンパイプ）を作成。</a:t>
            </a:r>
            <a:endParaRPr lang="en-US" altLang="ja-JP" dirty="0"/>
          </a:p>
          <a:p>
            <a:r>
              <a:rPr lang="ja-JP" altLang="en-US" dirty="0"/>
              <a:t>作成の過程で、びわ湖の環境に対して葦（ヨシ）が果たす役割や、びわ湖の環境保全についての取組を講師がお話しします。</a:t>
            </a:r>
            <a:endParaRPr lang="en-US" altLang="ja-JP" dirty="0"/>
          </a:p>
        </p:txBody>
      </p:sp>
      <p:sp>
        <p:nvSpPr>
          <p:cNvPr id="22" name="テキスト プレースホルダー 21">
            <a:extLst>
              <a:ext uri="{FF2B5EF4-FFF2-40B4-BE49-F238E27FC236}">
                <a16:creationId xmlns:a16="http://schemas.microsoft.com/office/drawing/2014/main" id="{6A75FCC1-BEDA-8E3B-2695-9E516515DD8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 dirty="0"/>
              <a:t>参加することでびわ湖の環境保全に寄与します。</a:t>
            </a:r>
          </a:p>
          <a:p>
            <a:r>
              <a:rPr lang="ja-JP" altLang="en-US" dirty="0"/>
              <a:t>びわ湖の環境に対してヨシが果たす役割が学べます。</a:t>
            </a:r>
          </a:p>
          <a:p>
            <a:r>
              <a:rPr lang="ja-JP" altLang="en-US" dirty="0"/>
              <a:t>びわ湖の環境保全の取組が学べます。</a:t>
            </a:r>
          </a:p>
          <a:p>
            <a:r>
              <a:rPr lang="ja-JP" altLang="en-US" dirty="0"/>
              <a:t>「環境音楽団体日本よし笛協会」の奏者による本格的な演奏と講演も可能です．</a:t>
            </a:r>
          </a:p>
        </p:txBody>
      </p:sp>
      <p:sp>
        <p:nvSpPr>
          <p:cNvPr id="23" name="テキスト プレースホルダー 22">
            <a:extLst>
              <a:ext uri="{FF2B5EF4-FFF2-40B4-BE49-F238E27FC236}">
                <a16:creationId xmlns:a16="http://schemas.microsoft.com/office/drawing/2014/main" id="{CBA330E7-5852-7EF2-8E9C-846FE76EF1A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39065" y="5180617"/>
            <a:ext cx="2121536" cy="990038"/>
          </a:xfrm>
        </p:spPr>
        <p:txBody>
          <a:bodyPr/>
          <a:lstStyle/>
          <a:p>
            <a:r>
              <a:rPr lang="ja-JP" altLang="en-US" dirty="0"/>
              <a:t>                宿泊施設で実施する場合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19:30</a:t>
            </a:r>
            <a:r>
              <a:rPr lang="ja-JP" altLang="en-US" dirty="0"/>
              <a:t>　夕食後、会場移動。準備</a:t>
            </a:r>
            <a:endParaRPr lang="en-US" altLang="ja-JP" dirty="0"/>
          </a:p>
          <a:p>
            <a:r>
              <a:rPr lang="en-US" altLang="ja-JP" dirty="0"/>
              <a:t>19:40</a:t>
            </a:r>
            <a:r>
              <a:rPr lang="ja-JP" altLang="en-US" dirty="0"/>
              <a:t>　ヨシ笛作り体験（</a:t>
            </a:r>
            <a:r>
              <a:rPr lang="en-US" altLang="ja-JP" dirty="0"/>
              <a:t>60</a:t>
            </a:r>
            <a:r>
              <a:rPr lang="ja-JP" altLang="en-US" dirty="0"/>
              <a:t>分）</a:t>
            </a:r>
            <a:endParaRPr lang="en-US" altLang="ja-JP" dirty="0"/>
          </a:p>
          <a:p>
            <a:r>
              <a:rPr lang="en-US" altLang="ja-JP" dirty="0"/>
              <a:t>20:00</a:t>
            </a:r>
            <a:r>
              <a:rPr lang="ja-JP" altLang="en-US" dirty="0"/>
              <a:t>　ヨシ笛演奏</a:t>
            </a:r>
            <a:endParaRPr lang="en-US" altLang="ja-JP" dirty="0"/>
          </a:p>
          <a:p>
            <a:r>
              <a:rPr lang="en-US" altLang="ja-JP" dirty="0"/>
              <a:t>20:40  </a:t>
            </a:r>
            <a:r>
              <a:rPr lang="ja-JP" altLang="en-US" dirty="0"/>
              <a:t>終了、片付け</a:t>
            </a:r>
            <a:endParaRPr lang="en-US" altLang="ja-JP" dirty="0"/>
          </a:p>
          <a:p>
            <a:r>
              <a:rPr lang="en-US" altLang="ja-JP" dirty="0"/>
              <a:t>20:50</a:t>
            </a:r>
            <a:r>
              <a:rPr lang="ja-JP" altLang="en-US" dirty="0"/>
              <a:t>　解散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日中、大津市内で実施も可能</a:t>
            </a:r>
            <a:endParaRPr lang="en-US" altLang="ja-JP" dirty="0"/>
          </a:p>
        </p:txBody>
      </p:sp>
      <p:sp>
        <p:nvSpPr>
          <p:cNvPr id="26" name="テキスト プレースホルダー 25">
            <a:extLst>
              <a:ext uri="{FF2B5EF4-FFF2-40B4-BE49-F238E27FC236}">
                <a16:creationId xmlns:a16="http://schemas.microsoft.com/office/drawing/2014/main" id="{5B5A57CD-6D69-A3E3-BA23-DA35BC46B9D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ja-JP" altLang="en-US" dirty="0"/>
              <a:t>びわ湖の環境保全について調べてみる。</a:t>
            </a:r>
            <a:endParaRPr lang="en-US" altLang="ja-JP" dirty="0"/>
          </a:p>
          <a:p>
            <a:r>
              <a:rPr lang="ja-JP" altLang="en-US" dirty="0"/>
              <a:t>人と自然の繋がりについて考えてみる。</a:t>
            </a:r>
            <a:endParaRPr lang="en-US" altLang="ja-JP" dirty="0"/>
          </a:p>
          <a:p>
            <a:r>
              <a:rPr lang="ja-JP" altLang="en-US" dirty="0"/>
              <a:t>地域と現地の環境についての課題や取組について調べてみる。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27" name="テキスト プレースホルダー 26">
            <a:extLst>
              <a:ext uri="{FF2B5EF4-FFF2-40B4-BE49-F238E27FC236}">
                <a16:creationId xmlns:a16="http://schemas.microsoft.com/office/drawing/2014/main" id="{FFC69071-83AC-E0D8-245F-8AE1169A742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592884" y="2197851"/>
            <a:ext cx="3160316" cy="617193"/>
          </a:xfrm>
        </p:spPr>
        <p:txBody>
          <a:bodyPr/>
          <a:lstStyle/>
          <a:p>
            <a:r>
              <a:rPr lang="ja-JP" altLang="en-US" dirty="0"/>
              <a:t>びわ湖のヨシを使ったヨシ笛（パンパイプ）作り体験</a:t>
            </a:r>
            <a:endParaRPr lang="en-US" altLang="ja-JP" dirty="0"/>
          </a:p>
          <a:p>
            <a:r>
              <a:rPr lang="ja-JP" altLang="en-US" dirty="0"/>
              <a:t>びわ湖のヨシについて学ぶ。</a:t>
            </a:r>
            <a:endParaRPr lang="en-US" altLang="ja-JP" dirty="0"/>
          </a:p>
          <a:p>
            <a:r>
              <a:rPr lang="ja-JP" altLang="en-US" dirty="0"/>
              <a:t>現地の方からお話を聞き、地域との違いを考える。</a:t>
            </a:r>
            <a:endParaRPr lang="en-US" altLang="ja-JP" dirty="0"/>
          </a:p>
          <a:p>
            <a:r>
              <a:rPr lang="ja-JP" altLang="en-US" dirty="0"/>
              <a:t>現地では課題解決のために、どんな取組を実施しているか聞いてみる。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BDEA7D0E-437E-EE3D-1924-D738516FF9E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ja-JP" altLang="en-US" dirty="0"/>
              <a:t>環境保全について自分の意見をまとめる。</a:t>
            </a:r>
            <a:endParaRPr lang="en-US" altLang="ja-JP" dirty="0"/>
          </a:p>
          <a:p>
            <a:r>
              <a:rPr lang="ja-JP" altLang="en-US" dirty="0"/>
              <a:t>人と自然の繋がりについて調べてみる。</a:t>
            </a:r>
            <a:endParaRPr lang="en-US" altLang="ja-JP" dirty="0"/>
          </a:p>
          <a:p>
            <a:r>
              <a:rPr lang="ja-JP" altLang="en-US" dirty="0"/>
              <a:t>自分たちにできることを発表する。</a:t>
            </a:r>
          </a:p>
        </p:txBody>
      </p:sp>
      <p:sp>
        <p:nvSpPr>
          <p:cNvPr id="16" name="タイトル 15">
            <a:extLst>
              <a:ext uri="{FF2B5EF4-FFF2-40B4-BE49-F238E27FC236}">
                <a16:creationId xmlns:a16="http://schemas.microsoft.com/office/drawing/2014/main" id="{466C0A8E-78E1-1518-FDDE-5184568A1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014" y="368741"/>
            <a:ext cx="2682786" cy="535531"/>
          </a:xfrm>
        </p:spPr>
        <p:txBody>
          <a:bodyPr/>
          <a:lstStyle/>
          <a:p>
            <a:r>
              <a:rPr lang="ja-JP" altLang="en-US" dirty="0">
                <a:solidFill>
                  <a:srgbClr val="328CCC"/>
                </a:solidFill>
              </a:rPr>
              <a:t>ヨシ笛（パンパイプ）作り体験と</a:t>
            </a:r>
            <a:br>
              <a:rPr lang="en-US" altLang="ja-JP" dirty="0">
                <a:solidFill>
                  <a:srgbClr val="328CCC"/>
                </a:solidFill>
              </a:rPr>
            </a:br>
            <a:r>
              <a:rPr lang="ja-JP" altLang="en-US" dirty="0">
                <a:solidFill>
                  <a:srgbClr val="328CCC"/>
                </a:solidFill>
              </a:rPr>
              <a:t>琵琶湖環境学習</a:t>
            </a: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B0B6DD61-7AB0-93ED-5EC0-7337D271E024}"/>
              </a:ext>
            </a:extLst>
          </p:cNvPr>
          <p:cNvGrpSpPr/>
          <p:nvPr/>
        </p:nvGrpSpPr>
        <p:grpSpPr>
          <a:xfrm>
            <a:off x="1202717" y="916084"/>
            <a:ext cx="2542016" cy="174521"/>
            <a:chOff x="771224" y="904272"/>
            <a:chExt cx="2542016" cy="174521"/>
          </a:xfrm>
        </p:grpSpPr>
        <p:sp>
          <p:nvSpPr>
            <p:cNvPr id="32" name="角丸四角形 23">
              <a:extLst>
                <a:ext uri="{FF2B5EF4-FFF2-40B4-BE49-F238E27FC236}">
                  <a16:creationId xmlns:a16="http://schemas.microsoft.com/office/drawing/2014/main" id="{F3859417-8CFB-ADA3-4A06-BF2C3715F764}"/>
                </a:ext>
              </a:extLst>
            </p:cNvPr>
            <p:cNvSpPr/>
            <p:nvPr userDrawn="1"/>
          </p:nvSpPr>
          <p:spPr>
            <a:xfrm>
              <a:off x="771224" y="904272"/>
              <a:ext cx="411336" cy="174521"/>
            </a:xfrm>
            <a:prstGeom prst="roundRect">
              <a:avLst/>
            </a:prstGeom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自 然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3" name="角丸四角形 27">
              <a:extLst>
                <a:ext uri="{FF2B5EF4-FFF2-40B4-BE49-F238E27FC236}">
                  <a16:creationId xmlns:a16="http://schemas.microsoft.com/office/drawing/2014/main" id="{9091FA2A-7E8D-1057-083C-F5753E8B2191}"/>
                </a:ext>
              </a:extLst>
            </p:cNvPr>
            <p:cNvSpPr/>
            <p:nvPr userDrawn="1"/>
          </p:nvSpPr>
          <p:spPr>
            <a:xfrm>
              <a:off x="2092472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歴 史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4" name="角丸四角形 49">
              <a:extLst>
                <a:ext uri="{FF2B5EF4-FFF2-40B4-BE49-F238E27FC236}">
                  <a16:creationId xmlns:a16="http://schemas.microsoft.com/office/drawing/2014/main" id="{161D90FD-76F4-6B45-737F-2A6BD9380120}"/>
                </a:ext>
              </a:extLst>
            </p:cNvPr>
            <p:cNvSpPr/>
            <p:nvPr userDrawn="1"/>
          </p:nvSpPr>
          <p:spPr>
            <a:xfrm>
              <a:off x="2901904" y="904272"/>
              <a:ext cx="411336" cy="174521"/>
            </a:xfrm>
            <a:prstGeom prst="roundRect">
              <a:avLst/>
            </a:prstGeom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経 済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5" name="角丸四角形 24">
              <a:extLst>
                <a:ext uri="{FF2B5EF4-FFF2-40B4-BE49-F238E27FC236}">
                  <a16:creationId xmlns:a16="http://schemas.microsoft.com/office/drawing/2014/main" id="{C60BCFCE-7C89-4B20-C92D-4DBB7550B9D9}"/>
                </a:ext>
              </a:extLst>
            </p:cNvPr>
            <p:cNvSpPr/>
            <p:nvPr/>
          </p:nvSpPr>
          <p:spPr>
            <a:xfrm>
              <a:off x="1211640" y="904272"/>
              <a:ext cx="411336" cy="174521"/>
            </a:xfrm>
            <a:prstGeom prst="roundRect">
              <a:avLst/>
            </a:prstGeom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環 境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7" name="角丸四角形 28">
              <a:extLst>
                <a:ext uri="{FF2B5EF4-FFF2-40B4-BE49-F238E27FC236}">
                  <a16:creationId xmlns:a16="http://schemas.microsoft.com/office/drawing/2014/main" id="{8C61BDBC-CEC7-3C44-7661-23A7D28C9EF9}"/>
                </a:ext>
              </a:extLst>
            </p:cNvPr>
            <p:cNvSpPr/>
            <p:nvPr/>
          </p:nvSpPr>
          <p:spPr>
            <a:xfrm>
              <a:off x="1652056" y="904272"/>
              <a:ext cx="411336" cy="174521"/>
            </a:xfrm>
            <a:prstGeom prst="roundRect">
              <a:avLst/>
            </a:prstGeom>
            <a:solidFill>
              <a:srgbClr val="00194C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産 業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9" name="角丸四角形 31">
            <a:extLst>
              <a:ext uri="{FF2B5EF4-FFF2-40B4-BE49-F238E27FC236}">
                <a16:creationId xmlns:a16="http://schemas.microsoft.com/office/drawing/2014/main" id="{0A58AC15-F010-D251-13A2-D2FBF46AC970}"/>
              </a:ext>
            </a:extLst>
          </p:cNvPr>
          <p:cNvSpPr/>
          <p:nvPr/>
        </p:nvSpPr>
        <p:spPr>
          <a:xfrm>
            <a:off x="2969033" y="916083"/>
            <a:ext cx="339328" cy="181324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文 化</a:t>
            </a:r>
            <a:endParaRPr kumimoji="1"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4" name="図プレースホルダー 13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80" b="5080"/>
          <a:stretch>
            <a:fillRect/>
          </a:stretch>
        </p:blipFill>
        <p:spPr/>
      </p:pic>
      <p:pic>
        <p:nvPicPr>
          <p:cNvPr id="18" name="図プレースホルダー 17"/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79" b="5279"/>
          <a:stretch>
            <a:fillRect/>
          </a:stretch>
        </p:blipFill>
        <p:spPr/>
      </p:pic>
      <p:sp>
        <p:nvSpPr>
          <p:cNvPr id="21" name="AutoShape 2" descr="https://otsu.or.jp/wp/wp-content/uploads/2023/04/2b530e80c7d0de90885e285c5d798063.jpg"/>
          <p:cNvSpPr>
            <a:spLocks noChangeAspect="1" noChangeArrowheads="1"/>
          </p:cNvSpPr>
          <p:nvPr/>
        </p:nvSpPr>
        <p:spPr bwMode="auto">
          <a:xfrm>
            <a:off x="536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7691" y="2933125"/>
            <a:ext cx="1871173" cy="1227090"/>
          </a:xfrm>
          <a:prstGeom prst="rect">
            <a:avLst/>
          </a:prstGeom>
        </p:spPr>
      </p:pic>
      <p:sp>
        <p:nvSpPr>
          <p:cNvPr id="41" name="AutoShape 4" descr="https://otsu.or.jp/wp/wp-content/uploads/2023/04/3a4f695a458cb0ac0aceaa2eb13ac2dd.jpg"/>
          <p:cNvSpPr>
            <a:spLocks noChangeAspect="1" noChangeArrowheads="1"/>
          </p:cNvSpPr>
          <p:nvPr/>
        </p:nvSpPr>
        <p:spPr bwMode="auto">
          <a:xfrm>
            <a:off x="688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43" name="図 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3074" y="2931489"/>
            <a:ext cx="1830367" cy="1210930"/>
          </a:xfrm>
          <a:prstGeom prst="rect">
            <a:avLst/>
          </a:prstGeom>
        </p:spPr>
      </p:pic>
      <p:pic>
        <p:nvPicPr>
          <p:cNvPr id="45" name="図 44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0E399AD8-945C-37F3-972B-88DBDE801CC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7349" y="469414"/>
            <a:ext cx="270000" cy="270000"/>
          </a:xfrm>
          <a:prstGeom prst="rect">
            <a:avLst/>
          </a:prstGeom>
        </p:spPr>
      </p:pic>
      <p:pic>
        <p:nvPicPr>
          <p:cNvPr id="46" name="図 45" descr="ロゴ&#10;&#10;自動的に生成された説明">
            <a:extLst>
              <a:ext uri="{FF2B5EF4-FFF2-40B4-BE49-F238E27FC236}">
                <a16:creationId xmlns:a16="http://schemas.microsoft.com/office/drawing/2014/main" id="{491F41E8-3046-1EE2-4851-0A8E492003B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25651" y="754288"/>
            <a:ext cx="270000" cy="270000"/>
          </a:xfrm>
          <a:prstGeom prst="rect">
            <a:avLst/>
          </a:prstGeom>
        </p:spPr>
      </p:pic>
      <p:pic>
        <p:nvPicPr>
          <p:cNvPr id="47" name="図 46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D3F52D34-AB29-C38F-9E0F-4B2C65DEF03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20586" y="466693"/>
            <a:ext cx="270000" cy="270000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6882D8C4-61BE-EF83-6582-D094D28402A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24562" y="756087"/>
            <a:ext cx="270000" cy="270000"/>
          </a:xfrm>
          <a:prstGeom prst="rect">
            <a:avLst/>
          </a:prstGeom>
        </p:spPr>
      </p:pic>
      <p:pic>
        <p:nvPicPr>
          <p:cNvPr id="59" name="図 58" descr="文字の書かれた紙&#10;&#10;自動的に生成された説明">
            <a:extLst>
              <a:ext uri="{FF2B5EF4-FFF2-40B4-BE49-F238E27FC236}">
                <a16:creationId xmlns:a16="http://schemas.microsoft.com/office/drawing/2014/main" id="{8B1123D9-8573-B523-D184-30E3DDAA4CEA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35485" y="749749"/>
            <a:ext cx="302400" cy="302400"/>
          </a:xfrm>
          <a:prstGeom prst="rect">
            <a:avLst/>
          </a:prstGeom>
        </p:spPr>
      </p:pic>
      <p:pic>
        <p:nvPicPr>
          <p:cNvPr id="62" name="図 61" descr="アイコン&#10;&#10;自動的に生成された説明">
            <a:extLst>
              <a:ext uri="{FF2B5EF4-FFF2-40B4-BE49-F238E27FC236}">
                <a16:creationId xmlns:a16="http://schemas.microsoft.com/office/drawing/2014/main" id="{04543052-7862-EC88-2F7A-387702FE1B87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5918" y="475238"/>
            <a:ext cx="302400" cy="302400"/>
          </a:xfrm>
          <a:prstGeom prst="rect">
            <a:avLst/>
          </a:prstGeom>
        </p:spPr>
      </p:pic>
      <p:pic>
        <p:nvPicPr>
          <p:cNvPr id="63" name="図 62" descr="ロゴ, アイコン&#10;&#10;自動的に生成された説明">
            <a:extLst>
              <a:ext uri="{FF2B5EF4-FFF2-40B4-BE49-F238E27FC236}">
                <a16:creationId xmlns:a16="http://schemas.microsoft.com/office/drawing/2014/main" id="{B6011D6D-6E63-822B-2C6E-5457F9811EBB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2294" y="485397"/>
            <a:ext cx="302400" cy="302400"/>
          </a:xfrm>
          <a:prstGeom prst="rect">
            <a:avLst/>
          </a:prstGeom>
        </p:spPr>
      </p:pic>
      <p:pic>
        <p:nvPicPr>
          <p:cNvPr id="64" name="図 63" descr="アイコン&#10;&#10;自動的に生成された説明">
            <a:extLst>
              <a:ext uri="{FF2B5EF4-FFF2-40B4-BE49-F238E27FC236}">
                <a16:creationId xmlns:a16="http://schemas.microsoft.com/office/drawing/2014/main" id="{3EA5D782-73FB-1896-A836-27B68018DA8F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86548" y="493061"/>
            <a:ext cx="301761" cy="302400"/>
          </a:xfrm>
          <a:prstGeom prst="rect">
            <a:avLst/>
          </a:prstGeom>
        </p:spPr>
      </p:pic>
      <p:pic>
        <p:nvPicPr>
          <p:cNvPr id="65" name="図 64" descr="アイコン&#10;&#10;自動的に生成された説明">
            <a:extLst>
              <a:ext uri="{FF2B5EF4-FFF2-40B4-BE49-F238E27FC236}">
                <a16:creationId xmlns:a16="http://schemas.microsoft.com/office/drawing/2014/main" id="{B779805C-5810-585B-6D25-D7CF014C2240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13398" y="485306"/>
            <a:ext cx="302400" cy="302400"/>
          </a:xfrm>
          <a:prstGeom prst="rect">
            <a:avLst/>
          </a:prstGeom>
        </p:spPr>
      </p:pic>
      <p:pic>
        <p:nvPicPr>
          <p:cNvPr id="66" name="図 65" descr="停止の標識&#10;&#10;自動的に生成された説明">
            <a:extLst>
              <a:ext uri="{FF2B5EF4-FFF2-40B4-BE49-F238E27FC236}">
                <a16:creationId xmlns:a16="http://schemas.microsoft.com/office/drawing/2014/main" id="{25843332-BFEB-111B-F748-F13292F890B4}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8269" y="750336"/>
            <a:ext cx="302400" cy="302400"/>
          </a:xfrm>
          <a:prstGeom prst="rect">
            <a:avLst/>
          </a:prstGeom>
        </p:spPr>
      </p:pic>
      <p:pic>
        <p:nvPicPr>
          <p:cNvPr id="67" name="図 66" descr="白黒の写真にテキストが書いてある絵&#10;&#10;低い精度で自動的に生成された説明">
            <a:extLst>
              <a:ext uri="{FF2B5EF4-FFF2-40B4-BE49-F238E27FC236}">
                <a16:creationId xmlns:a16="http://schemas.microsoft.com/office/drawing/2014/main" id="{5878BE4D-ED5E-6F5D-4A23-360E68BE919F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1415" y="747476"/>
            <a:ext cx="301761" cy="302400"/>
          </a:xfrm>
          <a:prstGeom prst="rect">
            <a:avLst/>
          </a:prstGeom>
        </p:spPr>
      </p:pic>
      <p:pic>
        <p:nvPicPr>
          <p:cNvPr id="68" name="図 67" descr="アイコン&#10;&#10;自動的に生成された説明">
            <a:extLst>
              <a:ext uri="{FF2B5EF4-FFF2-40B4-BE49-F238E27FC236}">
                <a16:creationId xmlns:a16="http://schemas.microsoft.com/office/drawing/2014/main" id="{D896168E-A785-0B7E-99C7-1581303A4ABF}"/>
              </a:ext>
            </a:extLst>
          </p:cNvPr>
          <p:cNvPicPr>
            <a:picLocks noChangeAspect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0257" y="747476"/>
            <a:ext cx="302400" cy="302400"/>
          </a:xfrm>
          <a:prstGeom prst="rect">
            <a:avLst/>
          </a:prstGeom>
        </p:spPr>
      </p:pic>
      <p:pic>
        <p:nvPicPr>
          <p:cNvPr id="44" name="図プレースホルダー 5"/>
          <p:cNvPicPr>
            <a:picLocks noGrp="1" noChangeAspect="1"/>
          </p:cNvPicPr>
          <p:nvPr>
            <p:ph type="pic" sz="quarter" idx="18"/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" b="110"/>
          <a:stretch>
            <a:fillRect/>
          </a:stretch>
        </p:blipFill>
        <p:spPr>
          <a:xfrm>
            <a:off x="9119232" y="5877272"/>
            <a:ext cx="506730" cy="505615"/>
          </a:xfr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562" y="466693"/>
            <a:ext cx="263979" cy="263979"/>
          </a:xfrm>
          <a:prstGeom prst="rect">
            <a:avLst/>
          </a:prstGeom>
        </p:spPr>
      </p:pic>
      <p:sp>
        <p:nvSpPr>
          <p:cNvPr id="42" name="テキスト プレースホルダー 23">
            <a:extLst>
              <a:ext uri="{FF2B5EF4-FFF2-40B4-BE49-F238E27FC236}">
                <a16:creationId xmlns:a16="http://schemas.microsoft.com/office/drawing/2014/main" id="{92D1AD22-E6AE-06AB-3AE6-BF79387517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55709" y="5357422"/>
            <a:ext cx="2988899" cy="990038"/>
          </a:xfrm>
        </p:spPr>
        <p:txBody>
          <a:bodyPr/>
          <a:lstStyle/>
          <a:p>
            <a:r>
              <a:rPr lang="ja-JP" altLang="en-US" dirty="0"/>
              <a:t>体験場所・開催時間等、観光協会までお気軽にご相談ください。</a:t>
            </a:r>
            <a:endParaRPr lang="en-US" altLang="ja-JP" dirty="0"/>
          </a:p>
          <a:p>
            <a:r>
              <a:rPr lang="ja-JP" altLang="en-US" dirty="0"/>
              <a:t>会場は宿泊施設でも可能です。会場をご用意する場合は、別途会場費が必要となります。</a:t>
            </a:r>
            <a:endParaRPr lang="en-US" altLang="ja-JP" dirty="0"/>
          </a:p>
          <a:p>
            <a:r>
              <a:rPr lang="ja-JP" altLang="en-US" dirty="0"/>
              <a:t>実施希望日の４ケ月前までに仮予約をお願いいたします。</a:t>
            </a: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1339697"/>
      </p:ext>
    </p:extLst>
  </p:cSld>
  <p:clrMapOvr>
    <a:masterClrMapping/>
  </p:clrMapOvr>
</p:sld>
</file>

<file path=ppt/theme/theme1.xml><?xml version="1.0" encoding="utf-8"?>
<a:theme xmlns:a="http://schemas.openxmlformats.org/drawingml/2006/main" name="1_テーマ1">
  <a:themeElements>
    <a:clrScheme name="Custom 25">
      <a:dk1>
        <a:srgbClr val="3F3F3F"/>
      </a:dk1>
      <a:lt1>
        <a:srgbClr val="FFFFFF"/>
      </a:lt1>
      <a:dk2>
        <a:srgbClr val="000000"/>
      </a:dk2>
      <a:lt2>
        <a:srgbClr val="A5A5A5"/>
      </a:lt2>
      <a:accent1>
        <a:srgbClr val="00194C"/>
      </a:accent1>
      <a:accent2>
        <a:srgbClr val="EAB200"/>
      </a:accent2>
      <a:accent3>
        <a:srgbClr val="DDDDDD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ustom 28">
      <a:majorFont>
        <a:latin typeface="Gill Sans MT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ーマ1" id="{56D87EF8-5029-40B6-B0EC-58F627F5F4C4}" vid="{C053D549-820A-47EA-9CBB-AF1AD2D757A8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12328</TotalTime>
  <Words>410</Words>
  <Application>Microsoft Office PowerPoint</Application>
  <PresentationFormat>A4 210 x 297 mm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メイリオ</vt:lpstr>
      <vt:lpstr>游ゴシック</vt:lpstr>
      <vt:lpstr>游ゴシック Light</vt:lpstr>
      <vt:lpstr>Arial</vt:lpstr>
      <vt:lpstr>Calibri</vt:lpstr>
      <vt:lpstr>Gill Sans Nova Light</vt:lpstr>
      <vt:lpstr>Wingdings</vt:lpstr>
      <vt:lpstr>1_テーマ1</vt:lpstr>
      <vt:lpstr>デザインの設定</vt:lpstr>
      <vt:lpstr>ヨシ笛（パンパイプ）作り体験と 琵琶湖環境学習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tb164</cp:lastModifiedBy>
  <cp:revision>493</cp:revision>
  <cp:lastPrinted>2023-05-30T23:44:43Z</cp:lastPrinted>
  <dcterms:created xsi:type="dcterms:W3CDTF">2017-09-04T00:58:00Z</dcterms:created>
  <dcterms:modified xsi:type="dcterms:W3CDTF">2023-06-06T09:18:17Z</dcterms:modified>
</cp:coreProperties>
</file>