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59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6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55477-76F7-40E8-B955-B7D6A1D338C3}" type="datetimeFigureOut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8EF2E-D58E-4139-BF64-5D58055E3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17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5077E-92D1-D249-8F41-6557E578B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38C6D2-85F5-F66B-7E89-2071D3393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8625" y="800100"/>
            <a:ext cx="5759450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8A72FC-6867-83E7-5854-84DD4DE00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990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2025/5/1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18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444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3842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348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768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06690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8115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3185579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3750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295962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1317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3293A-1B33-E089-1A04-42E8D4217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5EB538E-2AD9-7CA6-FFEB-7796CAB6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26</a:t>
            </a:r>
            <a:endParaRPr lang="ja-JP" altLang="en-US" sz="1567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9BD4C3-594D-5B28-369F-2248CFB82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ヨシ笛（パンパイプ）作り体験と琵琶湖環境学習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E7887786-8D0F-89AC-E19E-711539F9DA8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0596" y="1601034"/>
            <a:ext cx="9024810" cy="844357"/>
          </a:xfrm>
        </p:spPr>
        <p:txBody>
          <a:bodyPr/>
          <a:lstStyle/>
          <a:p>
            <a:r>
              <a:rPr lang="ja-JP" altLang="en-US" sz="1175" dirty="0"/>
              <a:t>びわ湖の湖畔に生える葦（ヨシ）を材料とした「ヨシ笛」（パンパイプ）を作成。</a:t>
            </a:r>
          </a:p>
          <a:p>
            <a:r>
              <a:rPr lang="ja-JP" altLang="en-US" sz="1175" dirty="0"/>
              <a:t>作成の過程で、びわ湖の環境に対して葦（ヨシ）が果たす役割や、びわ湖の環境保全についての取組を講師がお話しします。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3C7279E-391F-DE45-4598-3053A74B7D95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99F2F3C9-EE43-BD80-E735-01757C8384A7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552424D1-B29E-9D19-0BF4-9534DFC002B2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DC22F4FC-4EDA-1D35-E866-D05D43CE513D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353F2036-107B-1539-E23F-26B282AFF95B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7B89E2BE-7D21-39DE-6311-755012ABC3F8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1497ED64-825D-04E2-7BAF-52EBF735D761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D4EBAEA-90E7-2317-463B-FA00D53D1E00}"/>
              </a:ext>
            </a:extLst>
          </p:cNvPr>
          <p:cNvSpPr txBox="1"/>
          <p:nvPr/>
        </p:nvSpPr>
        <p:spPr>
          <a:xfrm>
            <a:off x="2392904" y="1141298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265B6EE8-72B2-B642-8F84-4B2822D83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8BDCB7C-FFE9-2C24-D678-513D66DCA369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5429C882-2404-A574-F926-5885D6D5D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pic>
        <p:nvPicPr>
          <p:cNvPr id="23" name="図 2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F8A7A29B-FFC4-4801-7F09-54D520743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910" y="1203377"/>
            <a:ext cx="264369" cy="264369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4D762F5A-5226-5147-2167-3F6BBCDCA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857" y="1203377"/>
            <a:ext cx="264369" cy="264369"/>
          </a:xfrm>
          <a:prstGeom prst="rect">
            <a:avLst/>
          </a:prstGeom>
        </p:spPr>
      </p:pic>
      <p:pic>
        <p:nvPicPr>
          <p:cNvPr id="25" name="図 2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3D46CB49-B233-E7EE-350C-450FD6BAAB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910" y="1203377"/>
            <a:ext cx="264369" cy="26436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B7F45E74-E34C-F82D-E312-C4DFBFDAAE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60" y="1209275"/>
            <a:ext cx="258474" cy="258474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AF348DC9-E17B-DE78-77E0-FDEFE118F1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81" y="1198290"/>
            <a:ext cx="296093" cy="296093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8E74C625-9F43-D6FF-C0B1-C55E35CF7B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26" y="1198290"/>
            <a:ext cx="296093" cy="296093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F848EC5B-84AF-3C1A-F898-36AB7C8761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12" y="1198290"/>
            <a:ext cx="296093" cy="296093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06F46C9C-56C9-AFBB-AFEB-CC4797770A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201" y="1198290"/>
            <a:ext cx="295468" cy="296093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AE030BAE-A428-3398-61BF-E44BF369C8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659" y="1198290"/>
            <a:ext cx="296093" cy="296093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206304BE-3E21-3CE7-029C-49A34D80CB3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744" y="1198290"/>
            <a:ext cx="296093" cy="296093"/>
          </a:xfrm>
          <a:prstGeom prst="rect">
            <a:avLst/>
          </a:prstGeom>
        </p:spPr>
      </p:pic>
      <p:pic>
        <p:nvPicPr>
          <p:cNvPr id="37" name="図 36" descr="白黒の写真にテキストが書いてある絵&#10;&#10;低い精度で自動的に生成された説明">
            <a:extLst>
              <a:ext uri="{FF2B5EF4-FFF2-40B4-BE49-F238E27FC236}">
                <a16:creationId xmlns:a16="http://schemas.microsoft.com/office/drawing/2014/main" id="{A534D003-64B5-5B5B-135A-081FE683C1C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833" y="1198290"/>
            <a:ext cx="295468" cy="296093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B7BC622A-973A-01D7-824D-7232125BC52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291" y="1198290"/>
            <a:ext cx="296093" cy="2960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59C12C9-00E2-8344-0B4D-BF59A484EF0F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びわ湖の環境保全について調べてみる。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人と自然の繋がりについて考えてみる。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地域と現地の環境についての課題や取組について調べてみる。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849A9A6-B2BD-11E2-A097-AD51F323D3D1}"/>
              </a:ext>
            </a:extLst>
          </p:cNvPr>
          <p:cNvSpPr/>
          <p:nvPr/>
        </p:nvSpPr>
        <p:spPr>
          <a:xfrm>
            <a:off x="5175803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びわ湖のヨシを使ったヨシ笛（パンパイプ）作り体験。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びわ湖のヨシについて学ぶ。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現地の方からお話を聞き、地域との違いを考える。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現地では課題解決のために、どんな取組を実施しているか聞いてみる。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99ADABB3-E74F-F99B-DD5E-C16D6A524752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環境保全について自分の意見をまとめる。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自分たちにできることを発表する。</a:t>
            </a:r>
          </a:p>
        </p:txBody>
      </p:sp>
      <p:sp>
        <p:nvSpPr>
          <p:cNvPr id="39" name="コンテンツ プレースホルダー 8">
            <a:extLst>
              <a:ext uri="{FF2B5EF4-FFF2-40B4-BE49-F238E27FC236}">
                <a16:creationId xmlns:a16="http://schemas.microsoft.com/office/drawing/2014/main" id="{B6A71F3C-586A-D528-DD9B-B78805CD2815}"/>
              </a:ext>
            </a:extLst>
          </p:cNvPr>
          <p:cNvSpPr txBox="1">
            <a:spLocks/>
          </p:cNvSpPr>
          <p:nvPr/>
        </p:nvSpPr>
        <p:spPr>
          <a:xfrm>
            <a:off x="357819" y="2772956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参加することでびわ湖の環境保全に寄与します。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1F4A84F-A6F4-EB85-1DD2-9B0DFACBF0DA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465397"/>
          <a:ext cx="6705063" cy="13345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0569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9427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宿舎または市内施設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9427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通年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24017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小学生・中学生・高校生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31724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ヨシ笛作り体験・講話のみ</a:t>
                      </a: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en-US" altLang="ja-JP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ヨシ笛演奏と講演（約</a:t>
                      </a: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分）</a:t>
                      </a:r>
                      <a:endParaRPr lang="en-US" altLang="ja-JP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9427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人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19427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特になし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CD93F87-D8AB-1130-92E1-C9A75FA1F8BA}"/>
              </a:ext>
            </a:extLst>
          </p:cNvPr>
          <p:cNvGrpSpPr/>
          <p:nvPr/>
        </p:nvGrpSpPr>
        <p:grpSpPr>
          <a:xfrm>
            <a:off x="2839523" y="5773259"/>
            <a:ext cx="6726919" cy="732604"/>
            <a:chOff x="321177" y="5870744"/>
            <a:chExt cx="9338540" cy="748207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DF7E9AD6-08CA-5964-92A2-64CC0630EA7C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870744"/>
              <a:ext cx="9338540" cy="748207"/>
            </a:xfrm>
            <a:prstGeom prst="rect">
              <a:avLst/>
            </a:prstGeom>
          </p:spPr>
          <p:txBody>
            <a:bodyPr vert="horz" lIns="89533" tIns="44767" rIns="89533" bIns="44767" numCol="1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体験場所・開催時間等、観光協会までお気軽にご相談ください。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会場は宿泊施設でも可能です。会場をご用意する場合は、別途会場費が必要となります。</a:t>
              </a:r>
              <a:endParaRPr lang="ja-JP" altLang="en-US" sz="1028" dirty="0">
                <a:solidFill>
                  <a:srgbClr val="4B75BF"/>
                </a:solidFill>
                <a:latin typeface="Meiryo UI"/>
                <a:ea typeface="Meiryo UI"/>
              </a:endParaRP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882E7D46-A0DA-0BF0-F04E-0152CFF60C36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6010275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コンテンツ プレースホルダー 8">
            <a:extLst>
              <a:ext uri="{FF2B5EF4-FFF2-40B4-BE49-F238E27FC236}">
                <a16:creationId xmlns:a16="http://schemas.microsoft.com/office/drawing/2014/main" id="{747E7048-9A63-C7AC-4FB6-4A8C01DED7FA}"/>
              </a:ext>
            </a:extLst>
          </p:cNvPr>
          <p:cNvSpPr txBox="1">
            <a:spLocks/>
          </p:cNvSpPr>
          <p:nvPr/>
        </p:nvSpPr>
        <p:spPr>
          <a:xfrm>
            <a:off x="5813261" y="4498522"/>
            <a:ext cx="2942586" cy="1135063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宿泊施設で実施する場合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19:30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夕食後、会場移動。準備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19:40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ヨシ笛作り体験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20:20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ヨシ笛演奏と講演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20:50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終了、片付け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>
                <a:solidFill>
                  <a:prstClr val="black"/>
                </a:solidFill>
                <a:latin typeface="Meiryo UI"/>
                <a:ea typeface="Meiryo UI"/>
              </a:rPr>
              <a:t>	21:00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解散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日中、大津市内で実施も可能</a:t>
            </a: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2" name="コンテンツ プレースホルダー 8">
            <a:extLst>
              <a:ext uri="{FF2B5EF4-FFF2-40B4-BE49-F238E27FC236}">
                <a16:creationId xmlns:a16="http://schemas.microsoft.com/office/drawing/2014/main" id="{CA508477-20FD-4424-AD0E-568CA27A9E81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pic>
        <p:nvPicPr>
          <p:cNvPr id="3" name="グラフィックス 2" descr="楽譜 枠線">
            <a:extLst>
              <a:ext uri="{FF2B5EF4-FFF2-40B4-BE49-F238E27FC236}">
                <a16:creationId xmlns:a16="http://schemas.microsoft.com/office/drawing/2014/main" id="{9D39DD65-F2A0-1C36-13DB-E54D110404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40595" y="4957836"/>
            <a:ext cx="422805" cy="422805"/>
          </a:xfrm>
          <a:prstGeom prst="rect">
            <a:avLst/>
          </a:prstGeom>
        </p:spPr>
      </p:pic>
      <p:pic>
        <p:nvPicPr>
          <p:cNvPr id="51" name="グラフィックス 50" descr="手のひらと植物 枠線">
            <a:extLst>
              <a:ext uri="{FF2B5EF4-FFF2-40B4-BE49-F238E27FC236}">
                <a16:creationId xmlns:a16="http://schemas.microsoft.com/office/drawing/2014/main" id="{DF28A735-6AF3-A811-575F-AFCA0B1BAAC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460642" y="2915662"/>
            <a:ext cx="382711" cy="382711"/>
          </a:xfrm>
          <a:prstGeom prst="rect">
            <a:avLst/>
          </a:prstGeom>
        </p:spPr>
      </p:pic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46416A8B-1EEC-E70A-C175-7A07782D63AB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688945BF-C0D2-D0F3-88E7-A920A135A7E7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C86C2D39-E64E-41A5-63F6-90F06C20551F}"/>
              </a:ext>
            </a:extLst>
          </p:cNvPr>
          <p:cNvCxnSpPr>
            <a:cxnSpLocks/>
          </p:cNvCxnSpPr>
          <p:nvPr/>
        </p:nvCxnSpPr>
        <p:spPr>
          <a:xfrm>
            <a:off x="421044" y="3470225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F9099CF4-C956-7F5D-815B-3C5ED1D43209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07C3CABF-FE6B-0310-1BAF-BCCC2B9F2762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BB93EDD4-0BB0-7F58-3072-60C66693575D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D7FFD989-9320-F8E3-14CD-4796C84D9E8D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544A5737-F376-1E2E-75CA-A5B75AA81DCF}"/>
              </a:ext>
            </a:extLst>
          </p:cNvPr>
          <p:cNvCxnSpPr>
            <a:cxnSpLocks/>
          </p:cNvCxnSpPr>
          <p:nvPr/>
        </p:nvCxnSpPr>
        <p:spPr>
          <a:xfrm>
            <a:off x="4978661" y="2877150"/>
            <a:ext cx="0" cy="151571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B8BB511F-D408-F383-894F-E734B88B5D5F}"/>
              </a:ext>
            </a:extLst>
          </p:cNvPr>
          <p:cNvCxnSpPr>
            <a:cxnSpLocks/>
          </p:cNvCxnSpPr>
          <p:nvPr/>
        </p:nvCxnSpPr>
        <p:spPr>
          <a:xfrm>
            <a:off x="7295840" y="2877150"/>
            <a:ext cx="0" cy="151571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18F036FC-872B-F151-E647-D3A20534EFFC}"/>
              </a:ext>
            </a:extLst>
          </p:cNvPr>
          <p:cNvSpPr/>
          <p:nvPr/>
        </p:nvSpPr>
        <p:spPr>
          <a:xfrm rot="5400000">
            <a:off x="4920593" y="3561475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3892F6B1-5A0A-1FE7-3AEF-C2F4539494F9}"/>
              </a:ext>
            </a:extLst>
          </p:cNvPr>
          <p:cNvSpPr/>
          <p:nvPr/>
        </p:nvSpPr>
        <p:spPr>
          <a:xfrm rot="5400000">
            <a:off x="7235799" y="3561475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78" name="コンテンツ プレースホルダー 8">
            <a:extLst>
              <a:ext uri="{FF2B5EF4-FFF2-40B4-BE49-F238E27FC236}">
                <a16:creationId xmlns:a16="http://schemas.microsoft.com/office/drawing/2014/main" id="{F85ADFA2-496D-ADC5-149D-471397B71008}"/>
              </a:ext>
            </a:extLst>
          </p:cNvPr>
          <p:cNvSpPr txBox="1">
            <a:spLocks/>
          </p:cNvSpPr>
          <p:nvPr/>
        </p:nvSpPr>
        <p:spPr>
          <a:xfrm>
            <a:off x="357819" y="3437639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びわ湖の環境に対してヨシが果たす役割が学べます。</a:t>
            </a:r>
          </a:p>
        </p:txBody>
      </p:sp>
      <p:sp>
        <p:nvSpPr>
          <p:cNvPr id="79" name="コンテンツ プレースホルダー 8">
            <a:extLst>
              <a:ext uri="{FF2B5EF4-FFF2-40B4-BE49-F238E27FC236}">
                <a16:creationId xmlns:a16="http://schemas.microsoft.com/office/drawing/2014/main" id="{2EB6DF80-E44D-E152-5076-2170143FF0F3}"/>
              </a:ext>
            </a:extLst>
          </p:cNvPr>
          <p:cNvSpPr txBox="1">
            <a:spLocks/>
          </p:cNvSpPr>
          <p:nvPr/>
        </p:nvSpPr>
        <p:spPr>
          <a:xfrm>
            <a:off x="357819" y="4127193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びわ湖の環境保全の取組が学べます。</a:t>
            </a:r>
          </a:p>
        </p:txBody>
      </p:sp>
      <p:sp>
        <p:nvSpPr>
          <p:cNvPr id="80" name="コンテンツ プレースホルダー 8">
            <a:extLst>
              <a:ext uri="{FF2B5EF4-FFF2-40B4-BE49-F238E27FC236}">
                <a16:creationId xmlns:a16="http://schemas.microsoft.com/office/drawing/2014/main" id="{3FFE5BAA-9D46-7ED6-CB31-E74EEFABCB0B}"/>
              </a:ext>
            </a:extLst>
          </p:cNvPr>
          <p:cNvSpPr txBox="1">
            <a:spLocks/>
          </p:cNvSpPr>
          <p:nvPr/>
        </p:nvSpPr>
        <p:spPr>
          <a:xfrm>
            <a:off x="357819" y="4804312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「環境音楽団体日本よし笛協会」の奏者による本格的な演奏と講演も可能です。</a:t>
            </a: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67BABF1B-C376-689A-6257-161B2E0FDE72}"/>
              </a:ext>
            </a:extLst>
          </p:cNvPr>
          <p:cNvCxnSpPr>
            <a:cxnSpLocks/>
          </p:cNvCxnSpPr>
          <p:nvPr/>
        </p:nvCxnSpPr>
        <p:spPr>
          <a:xfrm>
            <a:off x="421044" y="4159779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E429031F-B9D8-3C06-5962-C264B4E3F466}"/>
              </a:ext>
            </a:extLst>
          </p:cNvPr>
          <p:cNvCxnSpPr>
            <a:cxnSpLocks/>
          </p:cNvCxnSpPr>
          <p:nvPr/>
        </p:nvCxnSpPr>
        <p:spPr>
          <a:xfrm>
            <a:off x="421044" y="4812027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4C3055D-5C3D-8694-0B8A-BFE6F3A98DAB}"/>
              </a:ext>
            </a:extLst>
          </p:cNvPr>
          <p:cNvSpPr txBox="1"/>
          <p:nvPr/>
        </p:nvSpPr>
        <p:spPr>
          <a:xfrm>
            <a:off x="353767" y="5546604"/>
            <a:ext cx="2395958" cy="737813"/>
          </a:xfrm>
          <a:prstGeom prst="roundRect">
            <a:avLst>
              <a:gd name="adj" fmla="val 7876"/>
            </a:avLst>
          </a:pr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81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881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（公社）びわ湖大津観光協会</a:t>
            </a:r>
            <a:endParaRPr lang="en-US" altLang="ja-JP" sz="88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077-528-2772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077-521-7330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Mail	</a:t>
            </a:r>
            <a:r>
              <a:rPr lang="ja-JP" altLang="en-US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8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info@otsu.or.jp</a:t>
            </a:r>
            <a:endParaRPr lang="ja-JP" altLang="en-US" sz="88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CF6F9D36-C212-4535-EB2F-B8B67B8DC8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805" y="1203377"/>
            <a:ext cx="264369" cy="264369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0EA335D-AB92-403E-4BCC-B5BE09A91A1B}"/>
              </a:ext>
            </a:extLst>
          </p:cNvPr>
          <p:cNvSpPr txBox="1"/>
          <p:nvPr/>
        </p:nvSpPr>
        <p:spPr>
          <a:xfrm>
            <a:off x="6749592" y="5920903"/>
            <a:ext cx="2830432" cy="22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7874" indent="-167874" defTabSz="895327">
              <a:lnSpc>
                <a:spcPct val="125000"/>
              </a:lnSpc>
              <a:buClr>
                <a:srgbClr val="4B75BD"/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実施希望日の４ケ月前までに仮予約をお願いいたします。</a:t>
            </a:r>
          </a:p>
        </p:txBody>
      </p:sp>
      <p:pic>
        <p:nvPicPr>
          <p:cNvPr id="65" name="グラフィックス 64" descr="電球と鉛筆 枠線">
            <a:extLst>
              <a:ext uri="{FF2B5EF4-FFF2-40B4-BE49-F238E27FC236}">
                <a16:creationId xmlns:a16="http://schemas.microsoft.com/office/drawing/2014/main" id="{E38EEC9A-771C-4518-7A98-05199B3CA8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54586" y="3591298"/>
            <a:ext cx="422805" cy="422805"/>
          </a:xfrm>
          <a:prstGeom prst="rect">
            <a:avLst/>
          </a:prstGeom>
        </p:spPr>
      </p:pic>
      <p:pic>
        <p:nvPicPr>
          <p:cNvPr id="68" name="グラフィックス 67" descr="農業 枠線">
            <a:extLst>
              <a:ext uri="{FF2B5EF4-FFF2-40B4-BE49-F238E27FC236}">
                <a16:creationId xmlns:a16="http://schemas.microsoft.com/office/drawing/2014/main" id="{42565968-FBF9-1060-8634-9FAE601274D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454586" y="4282216"/>
            <a:ext cx="422805" cy="422805"/>
          </a:xfrm>
          <a:prstGeom prst="rect">
            <a:avLst/>
          </a:prstGeom>
        </p:spPr>
      </p:pic>
      <p:pic>
        <p:nvPicPr>
          <p:cNvPr id="9" name="図プレースホルダー 13">
            <a:extLst>
              <a:ext uri="{FF2B5EF4-FFF2-40B4-BE49-F238E27FC236}">
                <a16:creationId xmlns:a16="http://schemas.microsoft.com/office/drawing/2014/main" id="{A65C0BCF-54E2-5CDA-6C54-1031B747350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239"/>
          <a:stretch/>
        </p:blipFill>
        <p:spPr>
          <a:xfrm>
            <a:off x="8180071" y="5146025"/>
            <a:ext cx="1332422" cy="58808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F4F1186-9D4B-532F-7A4A-6D5478C96281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t="18229" b="15057"/>
          <a:stretch/>
        </p:blipFill>
        <p:spPr>
          <a:xfrm>
            <a:off x="8180071" y="4516134"/>
            <a:ext cx="1332422" cy="5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180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456</Words>
  <Application>Microsoft Office PowerPoint</Application>
  <PresentationFormat>A4 210 x 297 mm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びわ湖大津教育プログラム：26</dc:title>
  <dc:creator>tb164</dc:creator>
  <cp:lastModifiedBy>HAB2039</cp:lastModifiedBy>
  <cp:revision>2</cp:revision>
  <dcterms:created xsi:type="dcterms:W3CDTF">2025-04-03T06:36:52Z</dcterms:created>
  <dcterms:modified xsi:type="dcterms:W3CDTF">2025-05-01T06:41:02Z</dcterms:modified>
</cp:coreProperties>
</file>