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54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21" Type="http://schemas.openxmlformats.org/officeDocument/2006/relationships/image" Target="../media/image22.png"/><Relationship Id="rId7" Type="http://schemas.openxmlformats.org/officeDocument/2006/relationships/image" Target="../media/image9.jpe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hyperlink" Target="https://www.o-pal.com/" TargetMode="External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1.jp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0769"/>
              </p:ext>
            </p:extLst>
          </p:nvPr>
        </p:nvGraphicFramePr>
        <p:xfrm>
          <a:off x="599408" y="4274155"/>
          <a:ext cx="2593561" cy="19850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びわ湖・雄琴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月末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名程度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・プログラミング体験で使用する</a:t>
                      </a:r>
                      <a:endParaRPr lang="en-US" altLang="ja-JP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タブレット等の端末</a:t>
                      </a:r>
                      <a:endParaRPr lang="en-US" altLang="ja-JP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ja-JP" altLang="en-US" sz="9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・</a:t>
                      </a: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濡れても良い服装と履き物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（体操服・サンダル等）</a:t>
                      </a:r>
                      <a:br>
                        <a:rPr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ライフジャケットは貸出</a:t>
                      </a:r>
                      <a:endParaRPr lang="ja-JP" altLang="en-US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びわ湖大津での自然体験を活用したプログラミングやセンサーの学習で、論理的思考や人と自然の繋がりを感じる力を養います。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滋賀県ならではのびわ湖ウォータースポーツを通じ、子どもたちの「生きる力」を育みます。</a:t>
            </a:r>
          </a:p>
          <a:p>
            <a:r>
              <a:rPr lang="ja-JP" altLang="en-US" dirty="0"/>
              <a:t>プランクトン観察でびわ湖の生物多様性について学ぶ</a:t>
            </a:r>
          </a:p>
          <a:p>
            <a:r>
              <a:rPr lang="ja-JP" altLang="en-US" dirty="0"/>
              <a:t>びわ湖の環境で重要な役割を担っているヨシの学習</a:t>
            </a:r>
          </a:p>
          <a:p>
            <a:r>
              <a:rPr lang="ja-JP" altLang="en-US" dirty="0"/>
              <a:t>プログラミングを体験することで、複雑なことを整理し、シンプルに考える論理的思考を養うプログラム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9:30 </a:t>
            </a:r>
            <a:r>
              <a:rPr lang="ja-JP" altLang="en-US" dirty="0"/>
              <a:t>オーパル到着・開校式・荷物移動</a:t>
            </a:r>
            <a:endParaRPr lang="en-US" altLang="ja-JP" dirty="0"/>
          </a:p>
          <a:p>
            <a:r>
              <a:rPr lang="en-US" altLang="ja-JP" dirty="0"/>
              <a:t>10:00 </a:t>
            </a:r>
            <a:r>
              <a:rPr lang="ja-JP" altLang="en-US" dirty="0"/>
              <a:t>①プランクトン観察</a:t>
            </a:r>
          </a:p>
          <a:p>
            <a:r>
              <a:rPr lang="en-US" altLang="ja-JP" dirty="0"/>
              <a:t>11:10 </a:t>
            </a:r>
            <a:r>
              <a:rPr lang="ja-JP" altLang="en-US" dirty="0"/>
              <a:t>②プログラミング体験</a:t>
            </a:r>
            <a:endParaRPr lang="en-US" altLang="ja-JP" dirty="0"/>
          </a:p>
          <a:p>
            <a:r>
              <a:rPr lang="en-US" altLang="ja-JP" dirty="0"/>
              <a:t>12:10 </a:t>
            </a:r>
            <a:r>
              <a:rPr lang="ja-JP" altLang="en-US" dirty="0"/>
              <a:t>昼休憩（クラス写真撮影）</a:t>
            </a:r>
            <a:endParaRPr lang="en-US" altLang="ja-JP" dirty="0"/>
          </a:p>
          <a:p>
            <a:r>
              <a:rPr lang="en-US" altLang="ja-JP" dirty="0"/>
              <a:t>13:00</a:t>
            </a:r>
            <a:r>
              <a:rPr lang="ja-JP" altLang="en-US" dirty="0"/>
              <a:t> ③カヌーでヨシ帯観察</a:t>
            </a:r>
          </a:p>
          <a:p>
            <a:r>
              <a:rPr lang="en-US" altLang="ja-JP" dirty="0"/>
              <a:t>14:00 </a:t>
            </a:r>
            <a:r>
              <a:rPr lang="ja-JP" altLang="en-US" dirty="0"/>
              <a:t>活動終了・着替え・閉校式</a:t>
            </a:r>
          </a:p>
          <a:p>
            <a:r>
              <a:rPr lang="en-US" altLang="ja-JP" dirty="0"/>
              <a:t>14:30</a:t>
            </a:r>
            <a:r>
              <a:rPr lang="ja-JP" altLang="en-US" dirty="0"/>
              <a:t> オーパル出発</a:t>
            </a:r>
          </a:p>
          <a:p>
            <a:endParaRPr lang="ja-JP" altLang="en-US" dirty="0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びわ湖の生物多様性について調べてみる。</a:t>
            </a:r>
            <a:endParaRPr lang="en-US" altLang="ja-JP" dirty="0"/>
          </a:p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人と自然の繋がりについて考えてみる。</a:t>
            </a:r>
            <a:endParaRPr lang="en-US" altLang="ja-JP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44052" cy="617193"/>
          </a:xfrm>
        </p:spPr>
        <p:txBody>
          <a:bodyPr/>
          <a:lstStyle/>
          <a:p>
            <a:r>
              <a:rPr lang="ja-JP" altLang="en-US" dirty="0"/>
              <a:t>びわ湖でプランクトンを観察、カヌーでヨシ帯を観察を体験。</a:t>
            </a:r>
            <a:endParaRPr lang="en-US" altLang="ja-JP" dirty="0"/>
          </a:p>
          <a:p>
            <a:r>
              <a:rPr lang="ja-JP" altLang="en-US" dirty="0"/>
              <a:t>生物多様性、環境保全について学ぶ。</a:t>
            </a:r>
            <a:endParaRPr lang="en-US" altLang="ja-JP" dirty="0"/>
          </a:p>
          <a:p>
            <a:r>
              <a:rPr lang="ja-JP" altLang="en-US" dirty="0"/>
              <a:t>プログラミング体験で論理的思考力を学ぶ。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生物多様性、環境保全などについて自分の意見をまとめる。</a:t>
            </a:r>
            <a:endParaRPr lang="en-US" altLang="ja-JP" dirty="0"/>
          </a:p>
          <a:p>
            <a:r>
              <a:rPr lang="ja-JP" altLang="en-US" dirty="0"/>
              <a:t>本プログラムで学んだ知識を発表する。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4" y="368741"/>
            <a:ext cx="1803122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プログラミングによる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論理的思考力を養う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939711CE-6D3D-71F2-DB92-D38F08BFC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2198" y="748873"/>
            <a:ext cx="269549" cy="27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81DCAA4-EB64-2D90-13DD-72341D507A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5530" y="748873"/>
            <a:ext cx="269549" cy="27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3541F48-8E67-17B1-9766-436D98E73D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3624" y="452966"/>
            <a:ext cx="270000" cy="27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06D323F-458A-89D7-1FD3-9D66858E04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5530" y="452966"/>
            <a:ext cx="269549" cy="270000"/>
          </a:xfrm>
          <a:prstGeom prst="rect">
            <a:avLst/>
          </a:prstGeom>
        </p:spPr>
      </p:pic>
      <p:pic>
        <p:nvPicPr>
          <p:cNvPr id="92" name="図プレースホルダー 91" descr="ボートに乗っている人たち&#10;&#10;中程度の精度で自動的に生成された説明">
            <a:extLst>
              <a:ext uri="{FF2B5EF4-FFF2-40B4-BE49-F238E27FC236}">
                <a16:creationId xmlns:a16="http://schemas.microsoft.com/office/drawing/2014/main" id="{775B51D3-4496-4826-067C-2C6C7A68973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9" r="14479"/>
          <a:stretch>
            <a:fillRect/>
          </a:stretch>
        </p:blipFill>
        <p:spPr/>
      </p:pic>
      <p:pic>
        <p:nvPicPr>
          <p:cNvPr id="102" name="図プレースホルダー 101" descr="テーブル, コンピュータ, 若い, グループ が含まれている画像&#10;&#10;自動的に生成された説明">
            <a:extLst>
              <a:ext uri="{FF2B5EF4-FFF2-40B4-BE49-F238E27FC236}">
                <a16:creationId xmlns:a16="http://schemas.microsoft.com/office/drawing/2014/main" id="{DCEAE67D-0F4C-D438-35CC-55896198735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1" b="10031"/>
          <a:stretch>
            <a:fillRect/>
          </a:stretch>
        </p:blipFill>
        <p:spPr/>
      </p:pic>
      <p:pic>
        <p:nvPicPr>
          <p:cNvPr id="94" name="図プレースホルダー 93" descr="テーブルの上に置いてあるランプ&#10;&#10;自動的に生成された説明">
            <a:extLst>
              <a:ext uri="{FF2B5EF4-FFF2-40B4-BE49-F238E27FC236}">
                <a16:creationId xmlns:a16="http://schemas.microsoft.com/office/drawing/2014/main" id="{E3EC7247-41F2-FAFE-4C88-6CA0CDC0C21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62"/>
          <a:stretch/>
        </p:blipFill>
        <p:spPr>
          <a:xfrm>
            <a:off x="7443553" y="2925344"/>
            <a:ext cx="2049692" cy="1228725"/>
          </a:xfrm>
        </p:spPr>
      </p:pic>
      <p:pic>
        <p:nvPicPr>
          <p:cNvPr id="100" name="図プレースホルダー 99" descr="草, 建物, 屋外, 人 が含まれている画像&#10;&#10;自動的に生成された説明">
            <a:extLst>
              <a:ext uri="{FF2B5EF4-FFF2-40B4-BE49-F238E27FC236}">
                <a16:creationId xmlns:a16="http://schemas.microsoft.com/office/drawing/2014/main" id="{C3962291-E206-BDB6-BEAC-8FFE0754269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4" b="4944"/>
          <a:stretch>
            <a:fillRect/>
          </a:stretch>
        </p:blipFill>
        <p:spPr/>
      </p:pic>
      <p:pic>
        <p:nvPicPr>
          <p:cNvPr id="40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39" name="テキスト ボックス 38"/>
          <p:cNvSpPr txBox="1"/>
          <p:nvPr/>
        </p:nvSpPr>
        <p:spPr>
          <a:xfrm>
            <a:off x="2122644" y="6487359"/>
            <a:ext cx="5931432" cy="3847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オーパルオプテックス株式会社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大津市雄琴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5-265-1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【TEL】077-579-7111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17:30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（定休日：木曜日、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月は水・木曜、夏季無休）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9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11"/>
              </a:rPr>
              <a:t>https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hlinkClick r:id="rId11"/>
              </a:rPr>
              <a:t>://www.o-pal.com/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" name="図 40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42" name="図 41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43" name="図 42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54" name="図 53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55" name="図 54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56" name="図 55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57" name="図 56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58" name="図 57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59" name="図 58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60" name="図 59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61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 txBox="1">
            <a:spLocks/>
          </p:cNvSpPr>
          <p:nvPr/>
        </p:nvSpPr>
        <p:spPr>
          <a:xfrm>
            <a:off x="2074878" y="1441238"/>
            <a:ext cx="7342617" cy="505773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①プランクトン観察　　　プランクトンの採取や顕微鏡を使った観察で、びわ湖の生物多様性を支えるプランクトンについて学びます。</a:t>
            </a:r>
            <a:endParaRPr lang="en-US" altLang="ja-JP" sz="900" dirty="0"/>
          </a:p>
          <a:p>
            <a:r>
              <a:rPr lang="ja-JP" altLang="en-US" sz="900" dirty="0"/>
              <a:t>②プログラミング体験　  </a:t>
            </a:r>
            <a:r>
              <a:rPr lang="en-US" altLang="ja-JP" sz="900" dirty="0"/>
              <a:t>【</a:t>
            </a:r>
            <a:r>
              <a:rPr lang="ja-JP" altLang="en-US" sz="900" dirty="0"/>
              <a:t>低学年向け</a:t>
            </a:r>
            <a:r>
              <a:rPr lang="en-US" altLang="ja-JP" sz="900" dirty="0"/>
              <a:t>】</a:t>
            </a:r>
            <a:r>
              <a:rPr lang="ja-JP" altLang="en-US" sz="900" dirty="0"/>
              <a:t> プログラミングソフトを使ったプランクトン作画　　</a:t>
            </a:r>
            <a:r>
              <a:rPr lang="en-US" altLang="ja-JP" sz="900" dirty="0"/>
              <a:t>【</a:t>
            </a:r>
            <a:r>
              <a:rPr lang="ja-JP" altLang="en-US" sz="900" dirty="0"/>
              <a:t>高学年向け</a:t>
            </a:r>
            <a:r>
              <a:rPr lang="en-US" altLang="ja-JP" sz="900" dirty="0"/>
              <a:t>】</a:t>
            </a:r>
            <a:r>
              <a:rPr lang="ja-JP" altLang="en-US" sz="900" dirty="0"/>
              <a:t> プログラミングソフトを使ってセンサーの動きを擬似体験</a:t>
            </a:r>
            <a:endParaRPr lang="en-US" altLang="ja-JP" sz="900" dirty="0"/>
          </a:p>
          <a:p>
            <a:r>
              <a:rPr lang="ja-JP" altLang="en-US" sz="900" dirty="0"/>
              <a:t>③カヌーでヨシ帯観察 　</a:t>
            </a:r>
            <a:r>
              <a:rPr lang="en-US" altLang="ja-JP" sz="900" dirty="0"/>
              <a:t>1</a:t>
            </a:r>
            <a:r>
              <a:rPr lang="ja-JP" altLang="en-US" sz="900" dirty="0"/>
              <a:t>人乗りまたは</a:t>
            </a:r>
            <a:r>
              <a:rPr lang="en-US" altLang="ja-JP" sz="900" dirty="0"/>
              <a:t>2</a:t>
            </a:r>
            <a:r>
              <a:rPr lang="ja-JP" altLang="en-US" sz="900" dirty="0"/>
              <a:t>人乗りのカヌーを使い、湖上を漕ぎ進み、水上でヨシ帯など水環境を観察します。</a:t>
            </a:r>
            <a:endParaRPr lang="en-US" altLang="ja-JP" sz="900" dirty="0"/>
          </a:p>
        </p:txBody>
      </p:sp>
      <p:sp>
        <p:nvSpPr>
          <p:cNvPr id="63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373755" cy="990038"/>
          </a:xfrm>
        </p:spPr>
        <p:txBody>
          <a:bodyPr/>
          <a:lstStyle/>
          <a:p>
            <a:r>
              <a:rPr lang="ja-JP" altLang="en-US" dirty="0"/>
              <a:t>強風時は水上活動が実施できない場合があります。雨天時は雨合羽を着用して活動を実施します。</a:t>
            </a:r>
            <a:endParaRPr lang="en-US" altLang="ja-JP" dirty="0"/>
          </a:p>
          <a:p>
            <a:r>
              <a:rPr lang="ja-JP" altLang="en-US" dirty="0"/>
              <a:t>体験場所までの移動は貸切バスをおすすめします。</a:t>
            </a:r>
            <a:endParaRPr lang="en-US" altLang="ja-JP" dirty="0"/>
          </a:p>
          <a:p>
            <a:r>
              <a:rPr lang="ja-JP" altLang="en-US" dirty="0"/>
              <a:t>昼食手配も対応可能です。事前にご相談ください。</a:t>
            </a:r>
            <a:endParaRPr lang="en-US" altLang="ja-JP" dirty="0"/>
          </a:p>
          <a:p>
            <a:r>
              <a:rPr lang="ja-JP" altLang="en-US" dirty="0"/>
              <a:t>ご利用に関するお問い合わせ、体験内容詳細はお気軽にご相談ください。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016100" y="5151604"/>
            <a:ext cx="1226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人数により①～③入替</a:t>
            </a:r>
          </a:p>
        </p:txBody>
      </p:sp>
    </p:spTree>
    <p:extLst>
      <p:ext uri="{BB962C8B-B14F-4D97-AF65-F5344CB8AC3E}">
        <p14:creationId xmlns:p14="http://schemas.microsoft.com/office/powerpoint/2010/main" val="1636987276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520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プログラミングによる 論理的思考力を養う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488</cp:revision>
  <cp:lastPrinted>2023-05-30T23:44:43Z</cp:lastPrinted>
  <dcterms:created xsi:type="dcterms:W3CDTF">2017-09-04T00:58:00Z</dcterms:created>
  <dcterms:modified xsi:type="dcterms:W3CDTF">2023-06-06T09:01:51Z</dcterms:modified>
</cp:coreProperties>
</file>