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3962C-B776-43D7-92D2-415A78FC5952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FB4A-EE53-410C-9D5B-8680D0B708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86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5287-5A6D-BDD9-3A7F-FF20834A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3798C9-5F15-8048-4F19-88A6894BD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21DCD4-EE9F-A9F9-7FFC-FCDF2FADA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39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54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23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316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09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8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3932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5001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291586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1279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0853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5352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6CB67-277D-5EC4-9B7F-F849299AF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8A13007-5ADD-F8B5-4EE3-3E08FA24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24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4F6001-C34B-88C5-BEED-B2E88136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09" y="660107"/>
            <a:ext cx="9024810" cy="355612"/>
          </a:xfrm>
        </p:spPr>
        <p:txBody>
          <a:bodyPr/>
          <a:lstStyle/>
          <a:p>
            <a:r>
              <a:rPr lang="ja-JP" altLang="en-US" dirty="0"/>
              <a:t>比叡山　坐禅体験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9189E05-0DC4-A72B-52BF-F88A3A420B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比叡山延暦寺は、</a:t>
            </a:r>
            <a:r>
              <a:rPr lang="en-US" altLang="ja-JP" sz="1175" dirty="0"/>
              <a:t>SDGs</a:t>
            </a:r>
            <a:r>
              <a:rPr lang="ja-JP" altLang="en-US" sz="1175" dirty="0"/>
              <a:t>に共感し、寺院として社会課題解決への取り組みを実施しています。</a:t>
            </a:r>
          </a:p>
          <a:p>
            <a:r>
              <a:rPr lang="ja-JP" altLang="en-US" sz="1175" dirty="0"/>
              <a:t>天台宗の総本山比叡山延暦寺の宿坊、延暦寺会館での修行体験。</a:t>
            </a:r>
            <a:endParaRPr lang="en-US" altLang="ja-JP" sz="1175" dirty="0"/>
          </a:p>
          <a:p>
            <a:r>
              <a:rPr lang="ja-JP" altLang="en-US" sz="1175" dirty="0"/>
              <a:t>比叡山の凛とした空気の中、ゆったりと坐禅を行い、じっくりと自分自身を見つめなおしてください。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E98B58D-6FEC-7576-ED9A-A69FA365985A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DACACF4B-7CDC-E996-8342-EA18DE3A052F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14379B06-2CEB-D278-62B0-BFF90B534CF7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5009FE63-0EEA-0BD7-49C5-5B6755E17572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133AB405-E660-DBDA-20B6-257A3299B9ED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70B87E73-5417-06FE-46A2-0E2480AC9272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AF387F54-D92C-001B-DD56-75BAE042B38F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20DBAA-AA85-E4A0-26CB-D4C2615D6668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59645DD-D218-A23A-F7EC-6705D800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C3B55C-D507-F17D-9DE8-66584A41223D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9E8D45D4-CD94-FB51-DD3E-2B7D69571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87CFCCE-3097-576B-E2EE-66863FB94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377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F918348E-4C32-4DF5-F308-DD0ABFC61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48" y="1198290"/>
            <a:ext cx="296093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2E59B52B-7069-2085-778D-88C58A7A5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76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02E28CD8-EEFB-3691-3204-B767F339B4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62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64F2C94-74EC-FCAF-B22E-E2E85549FC61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比叡山延暦寺の歴史について調べてみる。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比叡山延暦寺で行われている修行について調べてみる。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身近な</a:t>
            </a:r>
            <a:r>
              <a:rPr lang="en-US" altLang="ja-JP" sz="832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の取組について調べてみる。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地域と現地の課題や取組について調べてみる。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89BA613-05C8-F9BC-CC55-8DFAA74BD33F}"/>
              </a:ext>
            </a:extLst>
          </p:cNvPr>
          <p:cNvSpPr/>
          <p:nvPr/>
        </p:nvSpPr>
        <p:spPr>
          <a:xfrm>
            <a:off x="5175804" y="2832649"/>
            <a:ext cx="2152336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坐禅を体験し、自身自身と向き合ってみる。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現地では、どんな課題があるかを理解する。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現地で課題解決のために、どんな取組を実施しているか聞いてみる。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CED72E-FCA6-AD6E-B99E-B38016544B1C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社会の課題解決について自分の意見をまとめる。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本プログラムで学んだことについて発表する。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32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3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A371AC2-185A-DD77-8B33-0736DAA60063}"/>
              </a:ext>
            </a:extLst>
          </p:cNvPr>
          <p:cNvGrpSpPr/>
          <p:nvPr/>
        </p:nvGrpSpPr>
        <p:grpSpPr>
          <a:xfrm>
            <a:off x="2839523" y="5593452"/>
            <a:ext cx="6726919" cy="593056"/>
            <a:chOff x="321177" y="5687107"/>
            <a:chExt cx="9338540" cy="60568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222EEC65-BD3D-9726-3D01-20E3B1ED14EB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687107"/>
              <a:ext cx="9338540" cy="605687"/>
            </a:xfrm>
            <a:prstGeom prst="rect">
              <a:avLst/>
            </a:prstGeom>
          </p:spPr>
          <p:txBody>
            <a:bodyPr vert="horz" lIns="89533" tIns="44767" rIns="89533" bIns="44767" numCol="1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法要行事などでお受けできない日もありますので、事前予約をお願いいたします。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kumimoji="0"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僧侶による指導も可能です。</a:t>
              </a:r>
              <a:endParaRPr kumimoji="0"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kumimoji="0"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延暦寺諸堂巡拝時間（別途、巡拝料が必要です</a:t>
              </a:r>
              <a:r>
                <a:rPr kumimoji="0"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)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kumimoji="0"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BE94C37-480D-FF7F-3AC3-A462A10303C9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5826638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27C96128-497B-A377-48A6-AB6420606D84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630F5E25-2E0A-9BD3-EB13-486B96144340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959EBF13-C22E-2313-9592-0D89201AC32D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FFBEEE0C-7445-8820-2F90-A89EDE9E2074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FB2D01E8-0AC4-FA12-2003-FDE4BE35ACD0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79D74F54-7373-BC39-5DED-E5EF9D560957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ACF08CC-A1B4-E16E-F6CB-E3B770BF9A02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268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6ED9F39-D8B2-8BA2-B29A-F1EFAE081FC1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268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205A629E-0BA9-EDCB-6F4A-F5CBA03D8BB5}"/>
              </a:ext>
            </a:extLst>
          </p:cNvPr>
          <p:cNvSpPr/>
          <p:nvPr/>
        </p:nvSpPr>
        <p:spPr>
          <a:xfrm rot="5400000">
            <a:off x="4920593" y="3438102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BA4F40C7-E6D6-ACF5-B515-4D466D97BF1C}"/>
              </a:ext>
            </a:extLst>
          </p:cNvPr>
          <p:cNvSpPr/>
          <p:nvPr/>
        </p:nvSpPr>
        <p:spPr>
          <a:xfrm rot="5400000">
            <a:off x="7235799" y="3438102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27B841C1-8E8A-61B3-1038-104105229316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62230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比叡山延暦寺 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延暦寺会館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250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C3606F05-8F2E-F69E-FF70-F9DF89E98D7C}"/>
              </a:ext>
            </a:extLst>
          </p:cNvPr>
          <p:cNvSpPr txBox="1">
            <a:spLocks/>
          </p:cNvSpPr>
          <p:nvPr/>
        </p:nvSpPr>
        <p:spPr>
          <a:xfrm>
            <a:off x="5813263" y="4324510"/>
            <a:ext cx="3766758" cy="1238310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580811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250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名　日帰りの場合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580811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8:20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東塔第１駐車場到着、トイレ休憩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318120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9:10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延暦寺会館到着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318120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9:30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　 坐禅止観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318120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坐禅終了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318120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10:40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 　　東塔参拝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580811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11:40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大講堂前にて記念撮影</a:t>
            </a:r>
          </a:p>
          <a:p>
            <a:pPr defTabSz="895327">
              <a:lnSpc>
                <a:spcPct val="10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  <a:tab pos="1580811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12:30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東塔第１駐車場出発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endParaRPr lang="ja-JP" altLang="en-US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D0A9380-6914-86F2-CE26-7A9146BA1C42}"/>
              </a:ext>
            </a:extLst>
          </p:cNvPr>
          <p:cNvSpPr txBox="1"/>
          <p:nvPr/>
        </p:nvSpPr>
        <p:spPr>
          <a:xfrm>
            <a:off x="6251969" y="5740461"/>
            <a:ext cx="40125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東塔地区 並びに山麓 滋賀院 生源寺： 通年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9:00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西塔・横川地区：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月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9:30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 / 3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月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9:00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ー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 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A6BFFB-A38B-EB80-7F24-16403F7A78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40" y="1211985"/>
            <a:ext cx="264369" cy="264369"/>
          </a:xfrm>
          <a:prstGeom prst="rect">
            <a:avLst/>
          </a:prstGeom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F35B363-00C8-8B7B-F914-79432C6A3366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0797269-8927-08FE-9513-D7B41EBF6548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901E8247-FBE4-4BFD-D02D-DA94701EB858}"/>
              </a:ext>
            </a:extLst>
          </p:cNvPr>
          <p:cNvCxnSpPr>
            <a:cxnSpLocks/>
          </p:cNvCxnSpPr>
          <p:nvPr/>
        </p:nvCxnSpPr>
        <p:spPr>
          <a:xfrm>
            <a:off x="421044" y="3546024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コンテンツ プレースホルダー 8">
            <a:extLst>
              <a:ext uri="{FF2B5EF4-FFF2-40B4-BE49-F238E27FC236}">
                <a16:creationId xmlns:a16="http://schemas.microsoft.com/office/drawing/2014/main" id="{B78F8853-118F-7CF8-4AC0-722784805B97}"/>
              </a:ext>
            </a:extLst>
          </p:cNvPr>
          <p:cNvSpPr txBox="1">
            <a:spLocks/>
          </p:cNvSpPr>
          <p:nvPr/>
        </p:nvSpPr>
        <p:spPr>
          <a:xfrm>
            <a:off x="357819" y="3614106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1200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年の歴史に触れ、日常の生活を離れて静かな環境で自分と向き合います。</a:t>
            </a:r>
          </a:p>
        </p:txBody>
      </p:sp>
      <p:sp>
        <p:nvSpPr>
          <p:cNvPr id="64" name="コンテンツ プレースホルダー 8">
            <a:extLst>
              <a:ext uri="{FF2B5EF4-FFF2-40B4-BE49-F238E27FC236}">
                <a16:creationId xmlns:a16="http://schemas.microsoft.com/office/drawing/2014/main" id="{3B408652-52FF-CB3D-894B-8A610A729F3E}"/>
              </a:ext>
            </a:extLst>
          </p:cNvPr>
          <p:cNvSpPr txBox="1">
            <a:spLocks/>
          </p:cNvSpPr>
          <p:nvPr/>
        </p:nvSpPr>
        <p:spPr>
          <a:xfrm>
            <a:off x="357820" y="4455256"/>
            <a:ext cx="2424717" cy="1036116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仏教寺院は、その教えと実践活動の両面で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の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17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目標すべてに関連しています。 </a:t>
            </a:r>
            <a:endParaRPr lang="en-US" altLang="ja-JP" sz="1028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伝統的な教えから</a:t>
            </a:r>
            <a: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を考えてみる機会に。　</a:t>
            </a: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17BA59DA-2ED8-5CD2-268E-654231B1ABD2}"/>
              </a:ext>
            </a:extLst>
          </p:cNvPr>
          <p:cNvCxnSpPr>
            <a:cxnSpLocks/>
          </p:cNvCxnSpPr>
          <p:nvPr/>
        </p:nvCxnSpPr>
        <p:spPr>
          <a:xfrm>
            <a:off x="421044" y="438717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グラフィックス 67" descr="手のひらと植物 枠線">
            <a:extLst>
              <a:ext uri="{FF2B5EF4-FFF2-40B4-BE49-F238E27FC236}">
                <a16:creationId xmlns:a16="http://schemas.microsoft.com/office/drawing/2014/main" id="{4153C5E6-6CD2-4748-B0B5-4C94D1094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8565" y="4761911"/>
            <a:ext cx="422805" cy="422805"/>
          </a:xfrm>
          <a:prstGeom prst="rect">
            <a:avLst/>
          </a:prstGeom>
        </p:spPr>
      </p:pic>
      <p:pic>
        <p:nvPicPr>
          <p:cNvPr id="71" name="グラフィックス 70" descr="瞑想 枠線">
            <a:extLst>
              <a:ext uri="{FF2B5EF4-FFF2-40B4-BE49-F238E27FC236}">
                <a16:creationId xmlns:a16="http://schemas.microsoft.com/office/drawing/2014/main" id="{C635F6C2-DE87-0340-AFB9-C7D13FE1E8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1908" y="2934093"/>
            <a:ext cx="382711" cy="382711"/>
          </a:xfrm>
          <a:prstGeom prst="rect">
            <a:avLst/>
          </a:prstGeom>
        </p:spPr>
      </p:pic>
      <p:pic>
        <p:nvPicPr>
          <p:cNvPr id="83" name="グラフィックス 82" descr="考え 枠線">
            <a:extLst>
              <a:ext uri="{FF2B5EF4-FFF2-40B4-BE49-F238E27FC236}">
                <a16:creationId xmlns:a16="http://schemas.microsoft.com/office/drawing/2014/main" id="{2E28DC29-EC1B-A4C7-BCF4-31478EDBEC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58565" y="3755195"/>
            <a:ext cx="422805" cy="422805"/>
          </a:xfrm>
          <a:prstGeom prst="rect">
            <a:avLst/>
          </a:prstGeom>
        </p:spPr>
      </p:pic>
      <p:pic>
        <p:nvPicPr>
          <p:cNvPr id="3" name="図プレースホルダー 20" descr="障子, 人, 建物, 民衆 が含まれている画像&#10;&#10;自動的に生成された説明">
            <a:extLst>
              <a:ext uri="{FF2B5EF4-FFF2-40B4-BE49-F238E27FC236}">
                <a16:creationId xmlns:a16="http://schemas.microsoft.com/office/drawing/2014/main" id="{0DA73F12-D422-3009-ACD7-1100FC7F21A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1" b="2215"/>
          <a:stretch/>
        </p:blipFill>
        <p:spPr>
          <a:xfrm>
            <a:off x="8180071" y="4324055"/>
            <a:ext cx="1332422" cy="683433"/>
          </a:xfrm>
          <a:prstGeom prst="rect">
            <a:avLst/>
          </a:prstGeom>
        </p:spPr>
      </p:pic>
      <p:pic>
        <p:nvPicPr>
          <p:cNvPr id="17" name="図プレースホルダー 31" descr="空港のロビーにいる人たち&#10;&#10;自動的に生成された説明">
            <a:extLst>
              <a:ext uri="{FF2B5EF4-FFF2-40B4-BE49-F238E27FC236}">
                <a16:creationId xmlns:a16="http://schemas.microsoft.com/office/drawing/2014/main" id="{10D1F596-1804-4E91-BA47-985B12FAD2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9"/>
          <a:stretch/>
        </p:blipFill>
        <p:spPr>
          <a:xfrm>
            <a:off x="8180071" y="5076448"/>
            <a:ext cx="1332422" cy="44651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7D2944-739B-95F5-7A25-2547E7F90A79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783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783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比叡山延暦寺　延暦寺会館</a:t>
            </a:r>
            <a:endParaRPr lang="en-US" altLang="ja-JP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大津市坂本本町</a:t>
            </a:r>
            <a:r>
              <a:rPr lang="en-US" altLang="zh-CN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4220</a:t>
            </a: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比叡山 延暦寺内</a:t>
            </a:r>
            <a:endParaRPr lang="en-US" altLang="zh-CN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（受付時間 </a:t>
            </a:r>
            <a:r>
              <a:rPr lang="en-US" altLang="zh-TW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9:00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zh-TW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lang="zh-TW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zh-CN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zh-TW" sz="783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077-579-4180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077-579-5053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http://syukubo.jp/</a:t>
            </a:r>
            <a:endParaRPr lang="ja-JP" altLang="en-US" sz="78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8">
            <a:extLst>
              <a:ext uri="{FF2B5EF4-FFF2-40B4-BE49-F238E27FC236}">
                <a16:creationId xmlns:a16="http://schemas.microsoft.com/office/drawing/2014/main" id="{4EE4924B-5A5A-C1F7-2348-86B70016B4CA}"/>
              </a:ext>
            </a:extLst>
          </p:cNvPr>
          <p:cNvSpPr txBox="1">
            <a:spLocks/>
          </p:cNvSpPr>
          <p:nvPr/>
        </p:nvSpPr>
        <p:spPr>
          <a:xfrm>
            <a:off x="357819" y="2766960"/>
            <a:ext cx="2382401" cy="790196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世界遺産、天台宗の総本山「比叡山延暦寺」での修行体験（坐禅止観）。</a:t>
            </a:r>
          </a:p>
        </p:txBody>
      </p:sp>
    </p:spTree>
    <p:extLst>
      <p:ext uri="{BB962C8B-B14F-4D97-AF65-F5344CB8AC3E}">
        <p14:creationId xmlns:p14="http://schemas.microsoft.com/office/powerpoint/2010/main" val="323046955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488</Words>
  <Application>Microsoft Office PowerPoint</Application>
  <PresentationFormat>A4 210 x 297 mm</PresentationFormat>
  <Paragraphs>64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びわ湖大津教育プログラム：24</dc:title>
  <dc:creator>tb164</dc:creator>
  <cp:lastModifiedBy>tb164</cp:lastModifiedBy>
  <cp:revision>1</cp:revision>
  <dcterms:created xsi:type="dcterms:W3CDTF">2025-04-03T06:34:32Z</dcterms:created>
  <dcterms:modified xsi:type="dcterms:W3CDTF">2025-04-03T06:35:07Z</dcterms:modified>
</cp:coreProperties>
</file>