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40"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91FE6-BA00-465B-AA1B-BFAE18289FB8}"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A841F-1A40-45BC-B3BA-1B170F545DC8}" type="slidenum">
              <a:rPr kumimoji="1" lang="ja-JP" altLang="en-US" smtClean="0"/>
              <a:t>‹#›</a:t>
            </a:fld>
            <a:endParaRPr kumimoji="1" lang="ja-JP" altLang="en-US"/>
          </a:p>
        </p:txBody>
      </p:sp>
    </p:spTree>
    <p:extLst>
      <p:ext uri="{BB962C8B-B14F-4D97-AF65-F5344CB8AC3E}">
        <p14:creationId xmlns:p14="http://schemas.microsoft.com/office/powerpoint/2010/main" val="1020541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8A12-C682-DFBA-B4AB-202F7FFC92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2AC503-D5C5-00DE-C905-106C3E12980C}"/>
              </a:ext>
            </a:extLst>
          </p:cNvPr>
          <p:cNvSpPr>
            <a:spLocks noGrp="1" noRot="1" noChangeAspect="1"/>
          </p:cNvSpPr>
          <p:nvPr>
            <p:ph type="sldImg"/>
          </p:nvPr>
        </p:nvSpPr>
        <p:spPr>
          <a:xfrm>
            <a:off x="428625" y="800100"/>
            <a:ext cx="5759450" cy="3989388"/>
          </a:xfrm>
        </p:spPr>
      </p:sp>
      <p:sp>
        <p:nvSpPr>
          <p:cNvPr id="3" name="ノート プレースホルダー 2">
            <a:extLst>
              <a:ext uri="{FF2B5EF4-FFF2-40B4-BE49-F238E27FC236}">
                <a16:creationId xmlns:a16="http://schemas.microsoft.com/office/drawing/2014/main" id="{E3E5F3B7-8E27-648D-2951-9AC7F27E097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6715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3023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32788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414737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426951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09103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364770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226658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2554503015"/>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714118272"/>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370952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106126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991514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28" Type="http://schemas.openxmlformats.org/officeDocument/2006/relationships/image" Target="../media/image29.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E694-9BF9-CBA0-7737-2C3B9F8593E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EBF3B0C-CF81-EF5A-C91F-38810BEB2A57}"/>
              </a:ext>
            </a:extLst>
          </p:cNvPr>
          <p:cNvSpPr>
            <a:spLocks noGrp="1"/>
          </p:cNvSpPr>
          <p:nvPr>
            <p:ph type="title"/>
          </p:nvPr>
        </p:nvSpPr>
        <p:spPr/>
        <p:txBody>
          <a:bodyPr>
            <a:normAutofit/>
          </a:bodyPr>
          <a:lstStyle/>
          <a:p>
            <a:r>
              <a:rPr lang="ja-JP" altLang="en-US" sz="1567" dirty="0"/>
              <a:t>びわ湖大津教育プログラム：</a:t>
            </a:r>
            <a:r>
              <a:rPr lang="en-US" altLang="ja-JP" sz="1567" dirty="0"/>
              <a:t>08</a:t>
            </a:r>
            <a:endParaRPr lang="ja-JP" altLang="en-US" sz="1567" dirty="0"/>
          </a:p>
        </p:txBody>
      </p:sp>
      <p:sp>
        <p:nvSpPr>
          <p:cNvPr id="6" name="コンテンツ プレースホルダー 5">
            <a:extLst>
              <a:ext uri="{FF2B5EF4-FFF2-40B4-BE49-F238E27FC236}">
                <a16:creationId xmlns:a16="http://schemas.microsoft.com/office/drawing/2014/main" id="{D4E95EDC-3B3F-E17B-9A49-10691203C55C}"/>
              </a:ext>
            </a:extLst>
          </p:cNvPr>
          <p:cNvSpPr>
            <a:spLocks noGrp="1"/>
          </p:cNvSpPr>
          <p:nvPr>
            <p:ph idx="1"/>
          </p:nvPr>
        </p:nvSpPr>
        <p:spPr/>
        <p:txBody>
          <a:bodyPr/>
          <a:lstStyle/>
          <a:p>
            <a:r>
              <a:rPr lang="ja-JP" altLang="en-US" dirty="0"/>
              <a:t>環境体験によるびわ湖の自然を学ぶ</a:t>
            </a:r>
          </a:p>
        </p:txBody>
      </p:sp>
      <p:sp>
        <p:nvSpPr>
          <p:cNvPr id="8" name="コンテンツ プレースホルダー 7">
            <a:extLst>
              <a:ext uri="{FF2B5EF4-FFF2-40B4-BE49-F238E27FC236}">
                <a16:creationId xmlns:a16="http://schemas.microsoft.com/office/drawing/2014/main" id="{316177A9-B0C0-67CC-07F7-9FDD7E638505}"/>
              </a:ext>
            </a:extLst>
          </p:cNvPr>
          <p:cNvSpPr>
            <a:spLocks noGrp="1"/>
          </p:cNvSpPr>
          <p:nvPr>
            <p:ph idx="14"/>
          </p:nvPr>
        </p:nvSpPr>
        <p:spPr>
          <a:xfrm>
            <a:off x="440596" y="1601034"/>
            <a:ext cx="9024810" cy="844357"/>
          </a:xfrm>
        </p:spPr>
        <p:txBody>
          <a:bodyPr/>
          <a:lstStyle/>
          <a:p>
            <a:pPr>
              <a:lnSpc>
                <a:spcPct val="114000"/>
              </a:lnSpc>
              <a:tabLst>
                <a:tab pos="1313457" algn="l"/>
              </a:tabLst>
            </a:pPr>
            <a:r>
              <a:rPr lang="ja-JP" altLang="en-US" sz="1175" dirty="0"/>
              <a:t>下記</a:t>
            </a:r>
            <a:r>
              <a:rPr lang="en-US" altLang="ja-JP" sz="1175" dirty="0"/>
              <a:t>3</a:t>
            </a:r>
            <a:r>
              <a:rPr lang="ja-JP" altLang="en-US" sz="1175" dirty="0"/>
              <a:t>つの体験で、自ら考えて行動する力、協調性、人と自然の繋がりを感じる力を養うプログラムです。</a:t>
            </a:r>
          </a:p>
          <a:p>
            <a:pPr marL="435228" indent="-256475">
              <a:lnSpc>
                <a:spcPct val="114000"/>
              </a:lnSpc>
              <a:buFont typeface="+mj-ea"/>
              <a:buAutoNum type="circleNumDbPlain"/>
              <a:tabLst>
                <a:tab pos="1577702" algn="l"/>
              </a:tabLst>
            </a:pPr>
            <a:r>
              <a:rPr lang="ja-JP" altLang="en-US" sz="1077" dirty="0"/>
              <a:t>カヌーでヨシ帯観察</a:t>
            </a:r>
            <a:r>
              <a:rPr lang="en-US" altLang="ja-JP" sz="1077" dirty="0"/>
              <a:t>	</a:t>
            </a:r>
            <a:r>
              <a:rPr lang="ja-JP" altLang="en-US" sz="1077" dirty="0"/>
              <a:t>：</a:t>
            </a:r>
            <a:r>
              <a:rPr lang="en-US" altLang="ja-JP" sz="1077" dirty="0"/>
              <a:t>1</a:t>
            </a:r>
            <a:r>
              <a:rPr lang="ja-JP" altLang="en-US" sz="1077" dirty="0"/>
              <a:t>人乗りまたは</a:t>
            </a:r>
            <a:r>
              <a:rPr lang="en-US" altLang="ja-JP" sz="1077" dirty="0"/>
              <a:t>2</a:t>
            </a:r>
            <a:r>
              <a:rPr lang="ja-JP" altLang="en-US" sz="1077" dirty="0"/>
              <a:t>人乗りのカヌーを使い、湖上を漕ぎ進み、水上でヨシ帯など水環境を観察します。</a:t>
            </a:r>
            <a:endParaRPr lang="en-US" altLang="ja-JP" sz="1077" dirty="0"/>
          </a:p>
          <a:p>
            <a:pPr marL="435228" indent="-256475">
              <a:lnSpc>
                <a:spcPct val="114000"/>
              </a:lnSpc>
              <a:buFont typeface="+mj-ea"/>
              <a:buAutoNum type="circleNumDbPlain"/>
              <a:tabLst>
                <a:tab pos="1577702" algn="l"/>
              </a:tabLst>
            </a:pPr>
            <a:r>
              <a:rPr lang="ja-JP" altLang="en-US" sz="1077" dirty="0"/>
              <a:t>ドラゴンボート体験</a:t>
            </a:r>
            <a:r>
              <a:rPr lang="en-US" altLang="ja-JP" sz="1077" dirty="0"/>
              <a:t>	</a:t>
            </a:r>
            <a:r>
              <a:rPr lang="ja-JP" altLang="en-US" sz="1077" dirty="0"/>
              <a:t>：約</a:t>
            </a:r>
            <a:r>
              <a:rPr lang="en-US" altLang="ja-JP" sz="1077" dirty="0"/>
              <a:t>20</a:t>
            </a:r>
            <a:r>
              <a:rPr lang="ja-JP" altLang="en-US" sz="1077" dirty="0"/>
              <a:t>人で</a:t>
            </a:r>
            <a:r>
              <a:rPr lang="en-US" altLang="ja-JP" sz="1077" dirty="0"/>
              <a:t>1</a:t>
            </a:r>
            <a:r>
              <a:rPr lang="ja-JP" altLang="en-US" sz="1077" dirty="0"/>
              <a:t>艇のボートに乗り込み、力を合わせて漕ぎ進みます。</a:t>
            </a:r>
            <a:endParaRPr lang="en-US" altLang="ja-JP" sz="1077" dirty="0"/>
          </a:p>
          <a:p>
            <a:pPr marL="435228" indent="-256475">
              <a:lnSpc>
                <a:spcPct val="114000"/>
              </a:lnSpc>
              <a:buFont typeface="+mj-ea"/>
              <a:buAutoNum type="circleNumDbPlain"/>
              <a:tabLst>
                <a:tab pos="1577702" algn="l"/>
              </a:tabLst>
            </a:pPr>
            <a:r>
              <a:rPr lang="ja-JP" altLang="en-US" sz="1077" dirty="0"/>
              <a:t>ヨシ紙笛づくり</a:t>
            </a:r>
            <a:r>
              <a:rPr lang="en-US" altLang="ja-JP" sz="1077" dirty="0"/>
              <a:t>	</a:t>
            </a:r>
            <a:r>
              <a:rPr lang="ja-JP" altLang="en-US" sz="1077" dirty="0"/>
              <a:t>：びわ湖の環境について重要な役割を担っているヨシのヨシ紙を使った笛づくり（クラフト）。</a:t>
            </a:r>
            <a:endParaRPr lang="en-US" altLang="ja-JP" sz="1077" dirty="0"/>
          </a:p>
          <a:p>
            <a:pPr>
              <a:lnSpc>
                <a:spcPct val="114000"/>
              </a:lnSpc>
            </a:pPr>
            <a:endParaRPr lang="ja-JP" altLang="en-US" sz="1077" dirty="0"/>
          </a:p>
        </p:txBody>
      </p:sp>
      <p:grpSp>
        <p:nvGrpSpPr>
          <p:cNvPr id="10" name="グループ化 9">
            <a:extLst>
              <a:ext uri="{FF2B5EF4-FFF2-40B4-BE49-F238E27FC236}">
                <a16:creationId xmlns:a16="http://schemas.microsoft.com/office/drawing/2014/main" id="{F3B73D7D-8025-1DBF-9661-956614125990}"/>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C27E0270-D005-EFA2-B069-908A67A1C403}"/>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BCD7FA7A-CB7B-1203-0475-9A03BAE0A8B5}"/>
                </a:ext>
              </a:extLst>
            </p:cNvPr>
            <p:cNvSpPr/>
            <p:nvPr userDrawn="1"/>
          </p:nvSpPr>
          <p:spPr>
            <a:xfrm>
              <a:off x="77122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BC64B573-9222-468A-A0DE-26C1046BAFA2}"/>
                </a:ext>
              </a:extLst>
            </p:cNvPr>
            <p:cNvSpPr/>
            <p:nvPr userDrawn="1"/>
          </p:nvSpPr>
          <p:spPr>
            <a:xfrm>
              <a:off x="165205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53120C01-4217-81F0-9D00-95B427F958DF}"/>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30E93656-7A35-DD1C-B1C3-F9FF96AE7CD1}"/>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450729B5-CACA-AD12-5AF8-F1546EAECDD4}"/>
                </a:ext>
              </a:extLst>
            </p:cNvPr>
            <p:cNvSpPr/>
            <p:nvPr/>
          </p:nvSpPr>
          <p:spPr>
            <a:xfrm>
              <a:off x="1211640"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B6FAD236-8640-2E38-E259-3772BD4D2E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38432" y="1085848"/>
            <a:ext cx="479436" cy="513682"/>
          </a:xfrm>
          <a:prstGeom prst="rect">
            <a:avLst/>
          </a:prstGeom>
        </p:spPr>
      </p:pic>
      <p:sp>
        <p:nvSpPr>
          <p:cNvPr id="18" name="テキスト ボックス 17">
            <a:extLst>
              <a:ext uri="{FF2B5EF4-FFF2-40B4-BE49-F238E27FC236}">
                <a16:creationId xmlns:a16="http://schemas.microsoft.com/office/drawing/2014/main" id="{D4066C88-595D-199C-699A-DE5A426E91B1}"/>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2B4B7F98-45DA-BE6A-D423-641014B7BF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C02FE69A-9C7B-E356-FD9D-3A7226338C7C}"/>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2F9DD72D-A779-FCD8-E7E5-5FC7573803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4" name="図 23" descr="ロゴ&#10;&#10;自動的に生成された説明">
            <a:extLst>
              <a:ext uri="{FF2B5EF4-FFF2-40B4-BE49-F238E27FC236}">
                <a16:creationId xmlns:a16="http://schemas.microsoft.com/office/drawing/2014/main" id="{C92D1455-B7E6-B3E0-C8AA-3FEB917A9B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74814" y="1203993"/>
            <a:ext cx="264369" cy="264369"/>
          </a:xfrm>
          <a:prstGeom prst="rect">
            <a:avLst/>
          </a:prstGeom>
        </p:spPr>
      </p:pic>
      <p:pic>
        <p:nvPicPr>
          <p:cNvPr id="26" name="図 25">
            <a:extLst>
              <a:ext uri="{FF2B5EF4-FFF2-40B4-BE49-F238E27FC236}">
                <a16:creationId xmlns:a16="http://schemas.microsoft.com/office/drawing/2014/main" id="{A08226F8-3026-2EE9-B742-ECAF536959F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84407" y="1203993"/>
            <a:ext cx="264369" cy="264369"/>
          </a:xfrm>
          <a:prstGeom prst="rect">
            <a:avLst/>
          </a:prstGeom>
        </p:spPr>
      </p:pic>
      <p:pic>
        <p:nvPicPr>
          <p:cNvPr id="28" name="図 27">
            <a:extLst>
              <a:ext uri="{FF2B5EF4-FFF2-40B4-BE49-F238E27FC236}">
                <a16:creationId xmlns:a16="http://schemas.microsoft.com/office/drawing/2014/main" id="{33606C56-4EC8-5BA1-491D-CBF972A6C58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78011" y="1203993"/>
            <a:ext cx="264369" cy="264369"/>
          </a:xfrm>
          <a:prstGeom prst="rect">
            <a:avLst/>
          </a:prstGeom>
        </p:spPr>
      </p:pic>
      <p:pic>
        <p:nvPicPr>
          <p:cNvPr id="29" name="図 28" descr="文字の書かれた紙&#10;&#10;自動的に生成された説明">
            <a:extLst>
              <a:ext uri="{FF2B5EF4-FFF2-40B4-BE49-F238E27FC236}">
                <a16:creationId xmlns:a16="http://schemas.microsoft.com/office/drawing/2014/main" id="{03309506-C302-FBA8-4905-E7684BDB3BB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E329D41A-B2D4-02E5-80FE-A7D663EB839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19673A2F-B6A1-F00A-802A-582330CE307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8470BE5E-C2BA-19E3-16E0-71F346C23E6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FC2E9E0A-CDCD-38BD-F4B3-93B49A2A904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277075E7-B583-83BC-81D5-6026B31E895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331C2CB6-9A8C-CB39-9728-AEDAE08641F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F2CD8505-AB0B-3C44-9ADD-B87C27755C0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534DC89D-63CF-9816-C348-BB91A18644F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30A0D18C-4AA6-8858-9207-72F5C938D693}"/>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1B72C5D1-FB7F-56C4-A036-C50FC345AE9F}"/>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びわ湖の環境保全について調べてみる。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人と自然の繋がりについて考えてみる。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地域と現地の環境についての課題や取組について調べてみる。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8" name="正方形/長方形 47">
            <a:extLst>
              <a:ext uri="{FF2B5EF4-FFF2-40B4-BE49-F238E27FC236}">
                <a16:creationId xmlns:a16="http://schemas.microsoft.com/office/drawing/2014/main" id="{EFA0E069-5A7F-E379-F432-CC6BB2C08C14}"/>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びわ湖で人気のウォータースポーツを体験。</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びわ湖のヨシについて学ぶ。</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現地の方からお話を聞き、地域との違いを考える。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9" name="正方形/長方形 48">
            <a:extLst>
              <a:ext uri="{FF2B5EF4-FFF2-40B4-BE49-F238E27FC236}">
                <a16:creationId xmlns:a16="http://schemas.microsoft.com/office/drawing/2014/main" id="{F2F5926E-4721-AC20-D1A7-A15B108DC42C}"/>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環境保全について自分の意見をまとめる。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p:txBody>
      </p:sp>
      <p:graphicFrame>
        <p:nvGraphicFramePr>
          <p:cNvPr id="7" name="表 6">
            <a:extLst>
              <a:ext uri="{FF2B5EF4-FFF2-40B4-BE49-F238E27FC236}">
                <a16:creationId xmlns:a16="http://schemas.microsoft.com/office/drawing/2014/main" id="{A8B4D282-F46A-C9EE-59AB-FFF288B0D5E9}"/>
              </a:ext>
            </a:extLst>
          </p:cNvPr>
          <p:cNvGraphicFramePr>
            <a:graphicFrameLocks noGrp="1"/>
          </p:cNvGraphicFramePr>
          <p:nvPr/>
        </p:nvGraphicFramePr>
        <p:xfrm>
          <a:off x="2867950" y="4368896"/>
          <a:ext cx="6705063" cy="1304221"/>
        </p:xfrm>
        <a:graphic>
          <a:graphicData uri="http://schemas.openxmlformats.org/drawingml/2006/table">
            <a:tbl>
              <a:tblPr>
                <a:tableStyleId>{69CF1AB2-1976-4502-BF36-3FF5EA218861}</a:tableStyleId>
              </a:tblPr>
              <a:tblGrid>
                <a:gridCol w="680420">
                  <a:extLst>
                    <a:ext uri="{9D8B030D-6E8A-4147-A177-3AD203B41FA5}">
                      <a16:colId xmlns:a16="http://schemas.microsoft.com/office/drawing/2014/main" val="741602752"/>
                    </a:ext>
                  </a:extLst>
                </a:gridCol>
                <a:gridCol w="1650569">
                  <a:extLst>
                    <a:ext uri="{9D8B030D-6E8A-4147-A177-3AD203B41FA5}">
                      <a16:colId xmlns:a16="http://schemas.microsoft.com/office/drawing/2014/main" val="3389704294"/>
                    </a:ext>
                  </a:extLst>
                </a:gridCol>
                <a:gridCol w="607941">
                  <a:extLst>
                    <a:ext uri="{9D8B030D-6E8A-4147-A177-3AD203B41FA5}">
                      <a16:colId xmlns:a16="http://schemas.microsoft.com/office/drawing/2014/main" val="3252824643"/>
                    </a:ext>
                  </a:extLst>
                </a:gridCol>
                <a:gridCol w="3766133">
                  <a:extLst>
                    <a:ext uri="{9D8B030D-6E8A-4147-A177-3AD203B41FA5}">
                      <a16:colId xmlns:a16="http://schemas.microsoft.com/office/drawing/2014/main" val="1736356865"/>
                    </a:ext>
                  </a:extLst>
                </a:gridCol>
              </a:tblGrid>
              <a:tr h="176246">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びわ湖・雄琴</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76246">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a:t>
                      </a:r>
                      <a:r>
                        <a:rPr lang="en-US" altLang="ja-JP" sz="800" u="none" strike="noStrike" dirty="0">
                          <a:effectLst/>
                          <a:latin typeface="+mn-ea"/>
                          <a:ea typeface="+mn-ea"/>
                        </a:rPr>
                        <a:t>11</a:t>
                      </a:r>
                      <a:r>
                        <a:rPr lang="ja-JP" altLang="en-US" sz="800" u="none" strike="noStrike" dirty="0">
                          <a:effectLst/>
                          <a:latin typeface="+mn-ea"/>
                          <a:ea typeface="+mn-ea"/>
                        </a:rPr>
                        <a:t>月末</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76246">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lnSpc>
                          <a:spcPct val="125000"/>
                        </a:lnSpc>
                      </a:pP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76246">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約</a:t>
                      </a:r>
                      <a:r>
                        <a:rPr lang="en-US" altLang="ja-JP" sz="800" u="none" strike="noStrike" dirty="0">
                          <a:effectLst/>
                          <a:latin typeface="+mn-ea"/>
                          <a:ea typeface="+mn-ea"/>
                        </a:rPr>
                        <a:t>5</a:t>
                      </a:r>
                      <a:r>
                        <a:rPr lang="ja-JP" altLang="en-US" sz="80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176246">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20</a:t>
                      </a:r>
                      <a:r>
                        <a:rPr lang="ja-JP" altLang="en-US" sz="800" u="none" strike="noStrike" dirty="0">
                          <a:effectLst/>
                          <a:latin typeface="+mn-ea"/>
                          <a:ea typeface="+mn-ea"/>
                        </a:rPr>
                        <a:t>～</a:t>
                      </a:r>
                      <a:r>
                        <a:rPr lang="en-US" altLang="ja-JP" sz="800" u="none" strike="noStrike" dirty="0">
                          <a:effectLst/>
                          <a:latin typeface="+mn-ea"/>
                          <a:ea typeface="+mn-ea"/>
                        </a:rPr>
                        <a:t>300</a:t>
                      </a:r>
                      <a:r>
                        <a:rPr lang="ja-JP" altLang="en-US" sz="800" u="none" strike="noStrike" dirty="0">
                          <a:effectLst/>
                          <a:latin typeface="+mn-ea"/>
                          <a:ea typeface="+mn-ea"/>
                        </a:rPr>
                        <a:t>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422991">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濡れても良い服装と履き物</a:t>
                      </a:r>
                    </a:p>
                    <a:p>
                      <a:pPr algn="ctr" fontAlgn="ctr"/>
                      <a:r>
                        <a:rPr lang="ja-JP" altLang="en-US" sz="800" u="none" strike="noStrike" dirty="0">
                          <a:effectLst/>
                          <a:latin typeface="+mn-ea"/>
                          <a:ea typeface="+mn-ea"/>
                        </a:rPr>
                        <a:t>（体操服・サンダル等）</a:t>
                      </a:r>
                      <a:br>
                        <a:rPr lang="ja-JP" altLang="en-US" sz="800" u="none" strike="noStrike" dirty="0">
                          <a:effectLst/>
                          <a:latin typeface="+mn-ea"/>
                          <a:ea typeface="+mn-ea"/>
                        </a:rPr>
                      </a:br>
                      <a:r>
                        <a:rPr lang="ja-JP" altLang="en-US" sz="800" u="none" strike="noStrike" dirty="0">
                          <a:effectLst/>
                          <a:latin typeface="+mn-ea"/>
                          <a:ea typeface="+mn-ea"/>
                        </a:rPr>
                        <a:t>ライフジャケットは貸出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grpSp>
        <p:nvGrpSpPr>
          <p:cNvPr id="4" name="グループ化 3">
            <a:extLst>
              <a:ext uri="{FF2B5EF4-FFF2-40B4-BE49-F238E27FC236}">
                <a16:creationId xmlns:a16="http://schemas.microsoft.com/office/drawing/2014/main" id="{32A667EF-71F1-7B08-3CC8-FB15A1589E14}"/>
              </a:ext>
            </a:extLst>
          </p:cNvPr>
          <p:cNvGrpSpPr/>
          <p:nvPr/>
        </p:nvGrpSpPr>
        <p:grpSpPr>
          <a:xfrm>
            <a:off x="2839523" y="5642691"/>
            <a:ext cx="6726919" cy="732604"/>
            <a:chOff x="321177" y="5870744"/>
            <a:chExt cx="9338540" cy="748207"/>
          </a:xfrm>
        </p:grpSpPr>
        <p:sp>
          <p:nvSpPr>
            <p:cNvPr id="59" name="コンテンツ プレースホルダー 8">
              <a:extLst>
                <a:ext uri="{FF2B5EF4-FFF2-40B4-BE49-F238E27FC236}">
                  <a16:creationId xmlns:a16="http://schemas.microsoft.com/office/drawing/2014/main" id="{842B9952-ABFB-E35E-E932-4E75CE1B7B84}"/>
                </a:ext>
              </a:extLst>
            </p:cNvPr>
            <p:cNvSpPr txBox="1">
              <a:spLocks/>
            </p:cNvSpPr>
            <p:nvPr/>
          </p:nvSpPr>
          <p:spPr>
            <a:xfrm>
              <a:off x="321177" y="5870744"/>
              <a:ext cx="9338540" cy="748207"/>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強風時は水上活動が実施できない場合があります。雨天時は雨合羽を着用して活動を実施します。</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体験場所までの移動は貸切バスをおすすめします。</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昼食手配も対応可能です。事前にご相談ください。</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ご利用に関するお問い合わせ、体験内容詳細はお気軽にご相談ください。</a:t>
              </a: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defTabSz="895327"/>
              <a:endParaRPr lang="ja-JP" altLang="en-US" sz="1028" dirty="0">
                <a:solidFill>
                  <a:srgbClr val="4B75BF"/>
                </a:solidFill>
                <a:latin typeface="Meiryo UI"/>
                <a:ea typeface="Meiryo UI"/>
              </a:endParaRPr>
            </a:p>
          </p:txBody>
        </p:sp>
        <p:cxnSp>
          <p:nvCxnSpPr>
            <p:cNvPr id="61" name="直線コネクタ 60">
              <a:extLst>
                <a:ext uri="{FF2B5EF4-FFF2-40B4-BE49-F238E27FC236}">
                  <a16:creationId xmlns:a16="http://schemas.microsoft.com/office/drawing/2014/main" id="{FF89D400-FBDF-F3D4-AF6C-66AF534B7B6F}"/>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40" name="コンテンツ プレースホルダー 8">
            <a:extLst>
              <a:ext uri="{FF2B5EF4-FFF2-40B4-BE49-F238E27FC236}">
                <a16:creationId xmlns:a16="http://schemas.microsoft.com/office/drawing/2014/main" id="{7D247529-EA32-2D26-0D03-B666BE1E0D9E}"/>
              </a:ext>
            </a:extLst>
          </p:cNvPr>
          <p:cNvSpPr txBox="1">
            <a:spLocks/>
          </p:cNvSpPr>
          <p:nvPr/>
        </p:nvSpPr>
        <p:spPr>
          <a:xfrm>
            <a:off x="5813261" y="4404842"/>
            <a:ext cx="2942586"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spcBef>
                <a:spcPts val="196"/>
              </a:spcBef>
              <a:tabLst>
                <a:tab pos="351291" algn="r"/>
                <a:tab pos="530046" algn="l"/>
              </a:tabLst>
            </a:pPr>
            <a:r>
              <a:rPr lang="en-US" altLang="ja-JP" sz="783" dirty="0">
                <a:solidFill>
                  <a:prstClr val="black"/>
                </a:solidFill>
                <a:latin typeface="Meiryo UI"/>
                <a:ea typeface="Meiryo UI"/>
              </a:rPr>
              <a:t>	9:30	</a:t>
            </a:r>
            <a:r>
              <a:rPr lang="ja-JP" altLang="en-US" sz="783" dirty="0">
                <a:solidFill>
                  <a:prstClr val="black"/>
                </a:solidFill>
                <a:latin typeface="Meiryo UI"/>
                <a:ea typeface="Meiryo UI"/>
              </a:rPr>
              <a:t>オーパル到着・開校式・荷物移動</a:t>
            </a:r>
          </a:p>
          <a:p>
            <a:pPr defTabSz="895327">
              <a:spcBef>
                <a:spcPts val="196"/>
              </a:spcBef>
              <a:tabLst>
                <a:tab pos="351291" algn="r"/>
                <a:tab pos="530046" algn="l"/>
              </a:tabLst>
            </a:pPr>
            <a:r>
              <a:rPr lang="en-US" altLang="ja-JP" sz="783" dirty="0">
                <a:solidFill>
                  <a:prstClr val="black"/>
                </a:solidFill>
                <a:latin typeface="Meiryo UI"/>
                <a:ea typeface="Meiryo UI"/>
              </a:rPr>
              <a:t>	10:00	①</a:t>
            </a:r>
            <a:r>
              <a:rPr lang="ja-JP" altLang="en-US" sz="783" dirty="0">
                <a:solidFill>
                  <a:prstClr val="black"/>
                </a:solidFill>
                <a:latin typeface="Meiryo UI"/>
                <a:ea typeface="Meiryo UI"/>
              </a:rPr>
              <a:t>カヌーでヨシ帯観察</a:t>
            </a:r>
          </a:p>
          <a:p>
            <a:pPr defTabSz="895327">
              <a:spcBef>
                <a:spcPts val="196"/>
              </a:spcBef>
              <a:tabLst>
                <a:tab pos="351291" algn="r"/>
                <a:tab pos="530046" algn="l"/>
              </a:tabLst>
            </a:pPr>
            <a:r>
              <a:rPr lang="en-US" altLang="ja-JP" sz="783" dirty="0">
                <a:solidFill>
                  <a:prstClr val="black"/>
                </a:solidFill>
                <a:latin typeface="Meiryo UI"/>
                <a:ea typeface="Meiryo UI"/>
              </a:rPr>
              <a:t>	11:10	②</a:t>
            </a:r>
            <a:r>
              <a:rPr lang="ja-JP" altLang="en-US" sz="783" dirty="0">
                <a:solidFill>
                  <a:prstClr val="black"/>
                </a:solidFill>
                <a:latin typeface="Meiryo UI"/>
                <a:ea typeface="Meiryo UI"/>
              </a:rPr>
              <a:t>ドラゴンボート体験</a:t>
            </a:r>
          </a:p>
          <a:p>
            <a:pPr defTabSz="895327">
              <a:spcBef>
                <a:spcPts val="196"/>
              </a:spcBef>
              <a:tabLst>
                <a:tab pos="351291" algn="r"/>
                <a:tab pos="530046" algn="l"/>
              </a:tabLst>
            </a:pPr>
            <a:r>
              <a:rPr lang="en-US" altLang="ja-JP" sz="783" dirty="0">
                <a:solidFill>
                  <a:prstClr val="black"/>
                </a:solidFill>
                <a:latin typeface="Meiryo UI"/>
                <a:ea typeface="Meiryo UI"/>
              </a:rPr>
              <a:t>	12:10	</a:t>
            </a:r>
            <a:r>
              <a:rPr lang="ja-JP" altLang="en-US" sz="783" dirty="0">
                <a:solidFill>
                  <a:prstClr val="black"/>
                </a:solidFill>
                <a:latin typeface="Meiryo UI"/>
                <a:ea typeface="Meiryo UI"/>
              </a:rPr>
              <a:t>昼休憩（クラス写真撮影）</a:t>
            </a:r>
          </a:p>
          <a:p>
            <a:pPr defTabSz="895327">
              <a:spcBef>
                <a:spcPts val="196"/>
              </a:spcBef>
              <a:tabLst>
                <a:tab pos="351291" algn="r"/>
                <a:tab pos="530046" algn="l"/>
              </a:tabLst>
            </a:pPr>
            <a:r>
              <a:rPr lang="en-US" altLang="ja-JP" sz="783" dirty="0">
                <a:solidFill>
                  <a:prstClr val="black"/>
                </a:solidFill>
                <a:latin typeface="Meiryo UI"/>
                <a:ea typeface="Meiryo UI"/>
              </a:rPr>
              <a:t>	13:00	③</a:t>
            </a:r>
            <a:r>
              <a:rPr lang="ja-JP" altLang="en-US" sz="783" dirty="0">
                <a:solidFill>
                  <a:prstClr val="black"/>
                </a:solidFill>
                <a:latin typeface="Meiryo UI"/>
                <a:ea typeface="Meiryo UI"/>
              </a:rPr>
              <a:t>ヨシ紙笛づくり</a:t>
            </a:r>
          </a:p>
          <a:p>
            <a:pPr defTabSz="895327">
              <a:spcBef>
                <a:spcPts val="196"/>
              </a:spcBef>
              <a:tabLst>
                <a:tab pos="351291" algn="r"/>
                <a:tab pos="530046" algn="l"/>
              </a:tabLst>
            </a:pPr>
            <a:r>
              <a:rPr lang="en-US" altLang="ja-JP" sz="783" dirty="0">
                <a:solidFill>
                  <a:prstClr val="black"/>
                </a:solidFill>
                <a:latin typeface="Meiryo UI"/>
                <a:ea typeface="Meiryo UI"/>
              </a:rPr>
              <a:t>	14:00	</a:t>
            </a:r>
            <a:r>
              <a:rPr lang="ja-JP" altLang="en-US" sz="783" dirty="0">
                <a:solidFill>
                  <a:prstClr val="black"/>
                </a:solidFill>
                <a:latin typeface="Meiryo UI"/>
                <a:ea typeface="Meiryo UI"/>
              </a:rPr>
              <a:t>活動終了・着替え・閉校式</a:t>
            </a:r>
          </a:p>
          <a:p>
            <a:pPr defTabSz="895327">
              <a:spcBef>
                <a:spcPts val="196"/>
              </a:spcBef>
              <a:tabLst>
                <a:tab pos="351291" algn="r"/>
                <a:tab pos="530046" algn="l"/>
              </a:tabLst>
            </a:pPr>
            <a:r>
              <a:rPr lang="en-US" altLang="ja-JP" sz="783" dirty="0">
                <a:solidFill>
                  <a:prstClr val="black"/>
                </a:solidFill>
                <a:latin typeface="Meiryo UI"/>
                <a:ea typeface="Meiryo UI"/>
              </a:rPr>
              <a:t>	14:30	</a:t>
            </a:r>
            <a:r>
              <a:rPr lang="ja-JP" altLang="en-US" sz="783" dirty="0">
                <a:solidFill>
                  <a:prstClr val="black"/>
                </a:solidFill>
                <a:latin typeface="Meiryo UI"/>
                <a:ea typeface="Meiryo UI"/>
              </a:rPr>
              <a:t>オーパル出発</a:t>
            </a:r>
          </a:p>
        </p:txBody>
      </p:sp>
      <p:sp>
        <p:nvSpPr>
          <p:cNvPr id="52" name="コンテンツ プレースホルダー 8">
            <a:extLst>
              <a:ext uri="{FF2B5EF4-FFF2-40B4-BE49-F238E27FC236}">
                <a16:creationId xmlns:a16="http://schemas.microsoft.com/office/drawing/2014/main" id="{7CE86A2B-1943-1D51-0A57-8EC8B6B55BB1}"/>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6877C6F0-D7CB-E502-C539-B5BFF67DCB8E}"/>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60B8A7CE-639B-60A8-408D-1FC75C2639C5}"/>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DE5883A9-610B-CA91-BFA8-F6825927E022}"/>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730EB928-096C-6F74-F436-079AE18CFA3E}"/>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cxnSp>
        <p:nvCxnSpPr>
          <p:cNvPr id="46" name="直線コネクタ 45">
            <a:extLst>
              <a:ext uri="{FF2B5EF4-FFF2-40B4-BE49-F238E27FC236}">
                <a16:creationId xmlns:a16="http://schemas.microsoft.com/office/drawing/2014/main" id="{0DBD76D8-00F3-F7E3-1965-BE6B60CCBCDD}"/>
              </a:ext>
            </a:extLst>
          </p:cNvPr>
          <p:cNvCxnSpPr>
            <a:cxnSpLocks/>
          </p:cNvCxnSpPr>
          <p:nvPr/>
        </p:nvCxnSpPr>
        <p:spPr>
          <a:xfrm>
            <a:off x="4978661" y="2877153"/>
            <a:ext cx="0" cy="1459616"/>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二等辺三角形 53">
            <a:extLst>
              <a:ext uri="{FF2B5EF4-FFF2-40B4-BE49-F238E27FC236}">
                <a16:creationId xmlns:a16="http://schemas.microsoft.com/office/drawing/2014/main" id="{275BD331-731B-8F36-FE8F-F9064CD21316}"/>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55" name="二等辺三角形 54">
            <a:extLst>
              <a:ext uri="{FF2B5EF4-FFF2-40B4-BE49-F238E27FC236}">
                <a16:creationId xmlns:a16="http://schemas.microsoft.com/office/drawing/2014/main" id="{FB7DB4E3-4A4C-BF4E-FA13-F5F9936EB478}"/>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pic>
        <p:nvPicPr>
          <p:cNvPr id="47" name="図 46">
            <a:extLst>
              <a:ext uri="{FF2B5EF4-FFF2-40B4-BE49-F238E27FC236}">
                <a16:creationId xmlns:a16="http://schemas.microsoft.com/office/drawing/2014/main" id="{23B709FA-4F39-061C-80C5-38E2666B05D2}"/>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4471621" y="1203993"/>
            <a:ext cx="263927" cy="264369"/>
          </a:xfrm>
          <a:prstGeom prst="rect">
            <a:avLst/>
          </a:prstGeom>
        </p:spPr>
      </p:pic>
      <p:sp>
        <p:nvSpPr>
          <p:cNvPr id="27" name="コンテンツ プレースホルダー 8">
            <a:extLst>
              <a:ext uri="{FF2B5EF4-FFF2-40B4-BE49-F238E27FC236}">
                <a16:creationId xmlns:a16="http://schemas.microsoft.com/office/drawing/2014/main" id="{5ECD879D-2AF4-B84C-BB93-DC1FFE06523C}"/>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63" name="直線矢印コネクタ 62">
            <a:extLst>
              <a:ext uri="{FF2B5EF4-FFF2-40B4-BE49-F238E27FC236}">
                <a16:creationId xmlns:a16="http://schemas.microsoft.com/office/drawing/2014/main" id="{C33A9819-C1BB-E0D7-1CE8-BFF35CFBD927}"/>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65" name="コンテンツ プレースホルダー 8">
            <a:extLst>
              <a:ext uri="{FF2B5EF4-FFF2-40B4-BE49-F238E27FC236}">
                <a16:creationId xmlns:a16="http://schemas.microsoft.com/office/drawing/2014/main" id="{DCCF55BA-A212-E01F-5AC4-C2D1EB215218}"/>
              </a:ext>
            </a:extLst>
          </p:cNvPr>
          <p:cNvSpPr txBox="1">
            <a:spLocks/>
          </p:cNvSpPr>
          <p:nvPr/>
        </p:nvSpPr>
        <p:spPr>
          <a:xfrm>
            <a:off x="357819" y="2772955"/>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滋賀県ならではのびわ湖ウォータースポーツを通じ、子どもたちの「生きる力」を育みます。</a:t>
            </a:r>
          </a:p>
        </p:txBody>
      </p:sp>
      <p:sp>
        <p:nvSpPr>
          <p:cNvPr id="71" name="コンテンツ プレースホルダー 8">
            <a:extLst>
              <a:ext uri="{FF2B5EF4-FFF2-40B4-BE49-F238E27FC236}">
                <a16:creationId xmlns:a16="http://schemas.microsoft.com/office/drawing/2014/main" id="{D15DF3B5-AB21-A147-5BA8-4372CF2C1B9B}"/>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72" name="直線矢印コネクタ 71">
            <a:extLst>
              <a:ext uri="{FF2B5EF4-FFF2-40B4-BE49-F238E27FC236}">
                <a16:creationId xmlns:a16="http://schemas.microsoft.com/office/drawing/2014/main" id="{D723C28F-45BB-6ADB-667B-D46FDA05994A}"/>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75" name="直線矢印コネクタ 74">
            <a:extLst>
              <a:ext uri="{FF2B5EF4-FFF2-40B4-BE49-F238E27FC236}">
                <a16:creationId xmlns:a16="http://schemas.microsoft.com/office/drawing/2014/main" id="{D51A22B1-BDDA-5F17-DA46-1A9E0F7FE8D3}"/>
              </a:ext>
            </a:extLst>
          </p:cNvPr>
          <p:cNvCxnSpPr>
            <a:cxnSpLocks/>
          </p:cNvCxnSpPr>
          <p:nvPr/>
        </p:nvCxnSpPr>
        <p:spPr>
          <a:xfrm>
            <a:off x="421044" y="3477940"/>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77" name="コンテンツ プレースホルダー 8">
            <a:extLst>
              <a:ext uri="{FF2B5EF4-FFF2-40B4-BE49-F238E27FC236}">
                <a16:creationId xmlns:a16="http://schemas.microsoft.com/office/drawing/2014/main" id="{EF9B0364-FF69-2996-F01B-E3406304C11C}"/>
              </a:ext>
            </a:extLst>
          </p:cNvPr>
          <p:cNvSpPr txBox="1">
            <a:spLocks/>
          </p:cNvSpPr>
          <p:nvPr/>
        </p:nvSpPr>
        <p:spPr>
          <a:xfrm>
            <a:off x="357819" y="3477941"/>
            <a:ext cx="2382401" cy="56389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びわ湖での人気アクティビティ、カヌーとドラゴンボートを体験。</a:t>
            </a:r>
          </a:p>
        </p:txBody>
      </p:sp>
      <p:sp>
        <p:nvSpPr>
          <p:cNvPr id="78" name="コンテンツ プレースホルダー 8">
            <a:extLst>
              <a:ext uri="{FF2B5EF4-FFF2-40B4-BE49-F238E27FC236}">
                <a16:creationId xmlns:a16="http://schemas.microsoft.com/office/drawing/2014/main" id="{ECE29F16-D83A-A0E1-922B-35BFC9487FCB}"/>
              </a:ext>
            </a:extLst>
          </p:cNvPr>
          <p:cNvSpPr txBox="1">
            <a:spLocks/>
          </p:cNvSpPr>
          <p:nvPr/>
        </p:nvSpPr>
        <p:spPr>
          <a:xfrm>
            <a:off x="357819" y="4041835"/>
            <a:ext cx="2382401" cy="56389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びわ湖の環境で重要な役割を担っているヨシの学習。</a:t>
            </a:r>
            <a:endParaRPr lang="en-US" altLang="ja-JP" sz="1077" dirty="0">
              <a:solidFill>
                <a:prstClr val="black"/>
              </a:solidFill>
              <a:latin typeface="Meiryo UI"/>
              <a:ea typeface="Meiryo UI"/>
            </a:endParaRPr>
          </a:p>
        </p:txBody>
      </p:sp>
      <p:sp>
        <p:nvSpPr>
          <p:cNvPr id="79" name="コンテンツ プレースホルダー 8">
            <a:extLst>
              <a:ext uri="{FF2B5EF4-FFF2-40B4-BE49-F238E27FC236}">
                <a16:creationId xmlns:a16="http://schemas.microsoft.com/office/drawing/2014/main" id="{0B5FDDED-A017-C3F9-29EE-F04DA0DD9061}"/>
              </a:ext>
            </a:extLst>
          </p:cNvPr>
          <p:cNvSpPr txBox="1">
            <a:spLocks/>
          </p:cNvSpPr>
          <p:nvPr/>
        </p:nvSpPr>
        <p:spPr>
          <a:xfrm>
            <a:off x="357819" y="4605728"/>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自ら考えて行動する力、協調性、人と自然の繋がりを感じる力を養うプログラム。</a:t>
            </a:r>
          </a:p>
        </p:txBody>
      </p:sp>
      <p:cxnSp>
        <p:nvCxnSpPr>
          <p:cNvPr id="80" name="直線矢印コネクタ 79">
            <a:extLst>
              <a:ext uri="{FF2B5EF4-FFF2-40B4-BE49-F238E27FC236}">
                <a16:creationId xmlns:a16="http://schemas.microsoft.com/office/drawing/2014/main" id="{3F2C9D88-7322-528A-B505-933B88D2FA35}"/>
              </a:ext>
            </a:extLst>
          </p:cNvPr>
          <p:cNvCxnSpPr>
            <a:cxnSpLocks/>
          </p:cNvCxnSpPr>
          <p:nvPr/>
        </p:nvCxnSpPr>
        <p:spPr>
          <a:xfrm>
            <a:off x="421044" y="4041833"/>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1" name="直線矢印コネクタ 80">
            <a:extLst>
              <a:ext uri="{FF2B5EF4-FFF2-40B4-BE49-F238E27FC236}">
                <a16:creationId xmlns:a16="http://schemas.microsoft.com/office/drawing/2014/main" id="{02F0B5EB-1EC4-F1AE-7CCC-7491E1AACE4E}"/>
              </a:ext>
            </a:extLst>
          </p:cNvPr>
          <p:cNvCxnSpPr>
            <a:cxnSpLocks/>
          </p:cNvCxnSpPr>
          <p:nvPr/>
        </p:nvCxnSpPr>
        <p:spPr>
          <a:xfrm>
            <a:off x="421044" y="4605727"/>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91" name="テキスト ボックス 90">
            <a:extLst>
              <a:ext uri="{FF2B5EF4-FFF2-40B4-BE49-F238E27FC236}">
                <a16:creationId xmlns:a16="http://schemas.microsoft.com/office/drawing/2014/main" id="{3A9EDBC5-DE2D-A01C-43B3-391C991DC09C}"/>
              </a:ext>
            </a:extLst>
          </p:cNvPr>
          <p:cNvSpPr txBox="1"/>
          <p:nvPr/>
        </p:nvSpPr>
        <p:spPr>
          <a:xfrm>
            <a:off x="353767" y="5329610"/>
            <a:ext cx="2395958" cy="954806"/>
          </a:xfrm>
          <a:custGeom>
            <a:avLst/>
            <a:gdLst>
              <a:gd name="connsiteX0" fmla="*/ 53810 w 2446988"/>
              <a:gd name="connsiteY0" fmla="*/ 0 h 975142"/>
              <a:gd name="connsiteX1" fmla="*/ 2393178 w 2446988"/>
              <a:gd name="connsiteY1" fmla="*/ 0 h 975142"/>
              <a:gd name="connsiteX2" fmla="*/ 2446988 w 2446988"/>
              <a:gd name="connsiteY2" fmla="*/ 53810 h 975142"/>
              <a:gd name="connsiteX3" fmla="*/ 2446988 w 2446988"/>
              <a:gd name="connsiteY3" fmla="*/ 103910 h 975142"/>
              <a:gd name="connsiteX4" fmla="*/ 2446988 w 2446988"/>
              <a:gd name="connsiteY4" fmla="*/ 871232 h 975142"/>
              <a:gd name="connsiteX5" fmla="*/ 2446988 w 2446988"/>
              <a:gd name="connsiteY5" fmla="*/ 921332 h 975142"/>
              <a:gd name="connsiteX6" fmla="*/ 2393178 w 2446988"/>
              <a:gd name="connsiteY6" fmla="*/ 975142 h 975142"/>
              <a:gd name="connsiteX7" fmla="*/ 53810 w 2446988"/>
              <a:gd name="connsiteY7" fmla="*/ 975142 h 975142"/>
              <a:gd name="connsiteX8" fmla="*/ 0 w 2446988"/>
              <a:gd name="connsiteY8" fmla="*/ 921332 h 975142"/>
              <a:gd name="connsiteX9" fmla="*/ 0 w 2446988"/>
              <a:gd name="connsiteY9" fmla="*/ 871232 h 975142"/>
              <a:gd name="connsiteX10" fmla="*/ 0 w 2446988"/>
              <a:gd name="connsiteY10" fmla="*/ 103910 h 975142"/>
              <a:gd name="connsiteX11" fmla="*/ 0 w 2446988"/>
              <a:gd name="connsiteY11" fmla="*/ 53810 h 975142"/>
              <a:gd name="connsiteX12" fmla="*/ 53810 w 2446988"/>
              <a:gd name="connsiteY12" fmla="*/ 0 h 9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988" h="975142">
                <a:moveTo>
                  <a:pt x="53810" y="0"/>
                </a:moveTo>
                <a:lnTo>
                  <a:pt x="2393178" y="0"/>
                </a:lnTo>
                <a:cubicBezTo>
                  <a:pt x="2422896" y="0"/>
                  <a:pt x="2446988" y="24092"/>
                  <a:pt x="2446988" y="53810"/>
                </a:cubicBezTo>
                <a:lnTo>
                  <a:pt x="2446988" y="103910"/>
                </a:lnTo>
                <a:lnTo>
                  <a:pt x="2446988" y="871232"/>
                </a:lnTo>
                <a:lnTo>
                  <a:pt x="2446988" y="921332"/>
                </a:lnTo>
                <a:cubicBezTo>
                  <a:pt x="2446988" y="951050"/>
                  <a:pt x="2422896" y="975142"/>
                  <a:pt x="2393178" y="975142"/>
                </a:cubicBezTo>
                <a:lnTo>
                  <a:pt x="53810" y="975142"/>
                </a:lnTo>
                <a:cubicBezTo>
                  <a:pt x="24092" y="975142"/>
                  <a:pt x="0" y="951050"/>
                  <a:pt x="0" y="921332"/>
                </a:cubicBezTo>
                <a:lnTo>
                  <a:pt x="0" y="871232"/>
                </a:lnTo>
                <a:lnTo>
                  <a:pt x="0" y="103910"/>
                </a:lnTo>
                <a:lnTo>
                  <a:pt x="0" y="53810"/>
                </a:lnTo>
                <a:cubicBezTo>
                  <a:pt x="0" y="24092"/>
                  <a:pt x="24092" y="0"/>
                  <a:pt x="53810" y="0"/>
                </a:cubicBezTo>
                <a:close/>
              </a:path>
            </a:pathLst>
          </a:custGeom>
          <a:solidFill>
            <a:srgbClr val="EAF6FC"/>
          </a:solidFill>
          <a:ln w="9525">
            <a:noFill/>
          </a:ln>
        </p:spPr>
        <p:style>
          <a:lnRef idx="2">
            <a:schemeClr val="dk1"/>
          </a:lnRef>
          <a:fillRef idx="1">
            <a:schemeClr val="lt1"/>
          </a:fillRef>
          <a:effectRef idx="0">
            <a:schemeClr val="dk1"/>
          </a:effectRef>
          <a:fontRef idx="minor">
            <a:schemeClr val="dk1"/>
          </a:fontRef>
        </p:style>
        <p:txBody>
          <a:bodyPr wrap="none" lIns="35249" rIns="35249" rtlCol="0" anchor="ctr">
            <a:noAutofit/>
          </a:bodyPr>
          <a:lstStyle/>
          <a:p>
            <a:pPr defTabSz="895327">
              <a:lnSpc>
                <a:spcPct val="120000"/>
              </a:lnSpc>
              <a:tabLst>
                <a:tab pos="438337" algn="l"/>
              </a:tabLst>
            </a:pPr>
            <a:r>
              <a:rPr lang="ja-JP" altLang="en-US" sz="832" b="1" dirty="0">
                <a:solidFill>
                  <a:srgbClr val="4B75BD"/>
                </a:solidFill>
                <a:latin typeface="Meiryo UI" panose="020B0604030504040204" pitchFamily="50" charset="-128"/>
                <a:ea typeface="Meiryo UI" panose="020B0604030504040204" pitchFamily="50" charset="-128"/>
              </a:rPr>
              <a:t>問合せ</a:t>
            </a:r>
            <a:r>
              <a:rPr lang="en-US" altLang="ja-JP" sz="832" b="1" dirty="0">
                <a:solidFill>
                  <a:srgbClr val="4B75BD"/>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オーパルオプテックス株式会社</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住所</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：大津市雄琴</a:t>
            </a:r>
            <a:r>
              <a:rPr lang="en-US" altLang="ja-JP" sz="832" dirty="0">
                <a:solidFill>
                  <a:prstClr val="black"/>
                </a:solidFill>
                <a:latin typeface="Meiryo UI" panose="020B0604030504040204" pitchFamily="50" charset="-128"/>
                <a:ea typeface="Meiryo UI" panose="020B0604030504040204" pitchFamily="50" charset="-128"/>
              </a:rPr>
              <a:t>5-265-1</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電話</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077-579-7111</a:t>
            </a:r>
            <a:r>
              <a:rPr lang="ja-JP" altLang="en-US" sz="832" dirty="0">
                <a:solidFill>
                  <a:prstClr val="black"/>
                </a:solidFill>
                <a:latin typeface="Meiryo UI" panose="020B0604030504040204" pitchFamily="50" charset="-128"/>
                <a:ea typeface="Meiryo UI" panose="020B0604030504040204" pitchFamily="50" charset="-128"/>
              </a:rPr>
              <a:t>　</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受付時間</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9:30</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17:30</a:t>
            </a:r>
            <a:br>
              <a:rPr lang="en-US" altLang="ja-JP" sz="832" dirty="0">
                <a:solidFill>
                  <a:prstClr val="black"/>
                </a:solidFill>
                <a:latin typeface="Meiryo UI" panose="020B0604030504040204" pitchFamily="50" charset="-128"/>
                <a:ea typeface="Meiryo UI" panose="020B0604030504040204" pitchFamily="50" charset="-128"/>
              </a:rPr>
            </a:br>
            <a:r>
              <a:rPr lang="ja-JP" altLang="en-US" sz="832" dirty="0">
                <a:solidFill>
                  <a:prstClr val="black"/>
                </a:solidFill>
                <a:latin typeface="Meiryo UI" panose="020B0604030504040204" pitchFamily="50" charset="-128"/>
                <a:ea typeface="Meiryo UI" panose="020B0604030504040204" pitchFamily="50" charset="-128"/>
              </a:rPr>
              <a:t>定休日</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：木曜日、</a:t>
            </a:r>
            <a:r>
              <a:rPr lang="en-US" altLang="ja-JP" sz="832" dirty="0">
                <a:solidFill>
                  <a:prstClr val="black"/>
                </a:solidFill>
                <a:latin typeface="Meiryo UI" panose="020B0604030504040204" pitchFamily="50" charset="-128"/>
                <a:ea typeface="Meiryo UI" panose="020B0604030504040204" pitchFamily="50" charset="-128"/>
              </a:rPr>
              <a:t>1</a:t>
            </a:r>
            <a:r>
              <a:rPr lang="ja-JP" altLang="en-US" sz="832" dirty="0">
                <a:solidFill>
                  <a:prstClr val="black"/>
                </a:solidFill>
                <a:latin typeface="Meiryo UI" panose="020B0604030504040204" pitchFamily="50" charset="-128"/>
                <a:ea typeface="Meiryo UI" panose="020B0604030504040204" pitchFamily="50" charset="-128"/>
              </a:rPr>
              <a:t>月～</a:t>
            </a:r>
            <a:r>
              <a:rPr lang="en-US" altLang="ja-JP" sz="832" dirty="0">
                <a:solidFill>
                  <a:prstClr val="black"/>
                </a:solidFill>
                <a:latin typeface="Meiryo UI" panose="020B0604030504040204" pitchFamily="50" charset="-128"/>
                <a:ea typeface="Meiryo UI" panose="020B0604030504040204" pitchFamily="50" charset="-128"/>
              </a:rPr>
              <a:t>2</a:t>
            </a:r>
            <a:r>
              <a:rPr lang="ja-JP" altLang="en-US" sz="832" dirty="0">
                <a:solidFill>
                  <a:prstClr val="black"/>
                </a:solidFill>
                <a:latin typeface="Meiryo UI" panose="020B0604030504040204" pitchFamily="50" charset="-128"/>
                <a:ea typeface="Meiryo UI" panose="020B0604030504040204" pitchFamily="50" charset="-128"/>
              </a:rPr>
              <a:t>月は水・木曜、夏季無休</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https://www.o-pal.com/</a:t>
            </a:r>
            <a:endParaRPr lang="ja-JP" altLang="en-US" sz="832" dirty="0">
              <a:solidFill>
                <a:prstClr val="black"/>
              </a:solidFill>
              <a:latin typeface="メイリオ" panose="020B0604030504040204" pitchFamily="50" charset="-128"/>
              <a:ea typeface="メイリオ" panose="020B0604030504040204" pitchFamily="50" charset="-128"/>
            </a:endParaRPr>
          </a:p>
        </p:txBody>
      </p:sp>
      <p:pic>
        <p:nvPicPr>
          <p:cNvPr id="83" name="グラフィックス 82" descr="電球と鉛筆 枠線">
            <a:extLst>
              <a:ext uri="{FF2B5EF4-FFF2-40B4-BE49-F238E27FC236}">
                <a16:creationId xmlns:a16="http://schemas.microsoft.com/office/drawing/2014/main" id="{3CF2AC22-9C3D-31E9-7A60-8D436CB448D9}"/>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58565" y="4114972"/>
            <a:ext cx="422805" cy="422805"/>
          </a:xfrm>
          <a:prstGeom prst="rect">
            <a:avLst/>
          </a:prstGeom>
        </p:spPr>
      </p:pic>
      <p:pic>
        <p:nvPicPr>
          <p:cNvPr id="84" name="グラフィックス 83" descr="カヌー 枠線">
            <a:extLst>
              <a:ext uri="{FF2B5EF4-FFF2-40B4-BE49-F238E27FC236}">
                <a16:creationId xmlns:a16="http://schemas.microsoft.com/office/drawing/2014/main" id="{A8290417-283D-EB87-96D8-FCF46C1507C0}"/>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458565" y="3527353"/>
            <a:ext cx="422805" cy="422805"/>
          </a:xfrm>
          <a:prstGeom prst="rect">
            <a:avLst/>
          </a:prstGeom>
        </p:spPr>
      </p:pic>
      <p:pic>
        <p:nvPicPr>
          <p:cNvPr id="85" name="グラフィックス 84" descr="熱望 枠線">
            <a:extLst>
              <a:ext uri="{FF2B5EF4-FFF2-40B4-BE49-F238E27FC236}">
                <a16:creationId xmlns:a16="http://schemas.microsoft.com/office/drawing/2014/main" id="{5D6700EC-DA6E-2416-2590-0EFD4F17E8B5}"/>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478612" y="2905993"/>
            <a:ext cx="382711" cy="382711"/>
          </a:xfrm>
          <a:prstGeom prst="rect">
            <a:avLst/>
          </a:prstGeom>
        </p:spPr>
      </p:pic>
      <p:pic>
        <p:nvPicPr>
          <p:cNvPr id="86" name="グラフィックス 85" descr="考え 枠線">
            <a:extLst>
              <a:ext uri="{FF2B5EF4-FFF2-40B4-BE49-F238E27FC236}">
                <a16:creationId xmlns:a16="http://schemas.microsoft.com/office/drawing/2014/main" id="{E6946F96-745D-88A5-880D-A95485E6F520}"/>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458565" y="4803823"/>
            <a:ext cx="422805" cy="422805"/>
          </a:xfrm>
          <a:prstGeom prst="rect">
            <a:avLst/>
          </a:prstGeom>
        </p:spPr>
      </p:pic>
      <p:cxnSp>
        <p:nvCxnSpPr>
          <p:cNvPr id="3" name="直線コネクタ 2">
            <a:extLst>
              <a:ext uri="{FF2B5EF4-FFF2-40B4-BE49-F238E27FC236}">
                <a16:creationId xmlns:a16="http://schemas.microsoft.com/office/drawing/2014/main" id="{DB77CD4F-54E8-796F-64C4-9C9C26140505}"/>
              </a:ext>
            </a:extLst>
          </p:cNvPr>
          <p:cNvCxnSpPr>
            <a:cxnSpLocks/>
          </p:cNvCxnSpPr>
          <p:nvPr/>
        </p:nvCxnSpPr>
        <p:spPr>
          <a:xfrm>
            <a:off x="7299893" y="2877153"/>
            <a:ext cx="0" cy="1459616"/>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9" name="グループ化 8">
            <a:extLst>
              <a:ext uri="{FF2B5EF4-FFF2-40B4-BE49-F238E27FC236}">
                <a16:creationId xmlns:a16="http://schemas.microsoft.com/office/drawing/2014/main" id="{AD2BDF47-DA3D-0651-9478-01AA4C9A2EB3}"/>
              </a:ext>
            </a:extLst>
          </p:cNvPr>
          <p:cNvGrpSpPr/>
          <p:nvPr/>
        </p:nvGrpSpPr>
        <p:grpSpPr>
          <a:xfrm>
            <a:off x="8121115" y="4439582"/>
            <a:ext cx="1330738" cy="1178456"/>
            <a:chOff x="8102436" y="4384809"/>
            <a:chExt cx="1445235" cy="1279852"/>
          </a:xfrm>
        </p:grpSpPr>
        <p:pic>
          <p:nvPicPr>
            <p:cNvPr id="64" name="図プレースホルダー 18">
              <a:extLst>
                <a:ext uri="{FF2B5EF4-FFF2-40B4-BE49-F238E27FC236}">
                  <a16:creationId xmlns:a16="http://schemas.microsoft.com/office/drawing/2014/main" id="{36DC3836-ABC4-B60C-E67F-CA5200BD452E}"/>
                </a:ext>
              </a:extLst>
            </p:cNvPr>
            <p:cNvPicPr>
              <a:picLocks noChangeAspect="1"/>
            </p:cNvPicPr>
            <p:nvPr/>
          </p:nvPicPr>
          <p:blipFill>
            <a:blip r:embed="rId28">
              <a:extLst>
                <a:ext uri="{28A0092B-C50C-407E-A947-70E740481C1C}">
                  <a14:useLocalDpi xmlns:a14="http://schemas.microsoft.com/office/drawing/2010/main" val="0"/>
                </a:ext>
              </a:extLst>
            </a:blip>
            <a:srcRect t="22744" b="9136"/>
            <a:stretch/>
          </p:blipFill>
          <p:spPr>
            <a:xfrm>
              <a:off x="8107811" y="4384809"/>
              <a:ext cx="1439860" cy="542658"/>
            </a:xfrm>
            <a:prstGeom prst="rect">
              <a:avLst/>
            </a:prstGeom>
          </p:spPr>
        </p:pic>
        <p:pic>
          <p:nvPicPr>
            <p:cNvPr id="2" name="図プレースホルダー 74" descr="人, 屋内, テーブル, 女性 が含まれている画像&#10;&#10;自動的に生成された説明">
              <a:extLst>
                <a:ext uri="{FF2B5EF4-FFF2-40B4-BE49-F238E27FC236}">
                  <a16:creationId xmlns:a16="http://schemas.microsoft.com/office/drawing/2014/main" id="{CC9BD0A9-68E0-461F-5C73-CA20699EA007}"/>
                </a:ext>
              </a:extLst>
            </p:cNvPr>
            <p:cNvPicPr>
              <a:picLocks noChangeAspect="1"/>
            </p:cNvPicPr>
            <p:nvPr/>
          </p:nvPicPr>
          <p:blipFill>
            <a:blip r:embed="rId29" cstate="print">
              <a:extLst>
                <a:ext uri="{28A0092B-C50C-407E-A947-70E740481C1C}">
                  <a14:useLocalDpi xmlns:a14="http://schemas.microsoft.com/office/drawing/2010/main"/>
                </a:ext>
              </a:extLst>
            </a:blip>
            <a:srcRect t="14617"/>
            <a:stretch/>
          </p:blipFill>
          <p:spPr>
            <a:xfrm>
              <a:off x="8102436" y="4984484"/>
              <a:ext cx="1439625" cy="680177"/>
            </a:xfrm>
            <a:prstGeom prst="rect">
              <a:avLst/>
            </a:prstGeom>
          </p:spPr>
        </p:pic>
      </p:grpSp>
      <p:pic>
        <p:nvPicPr>
          <p:cNvPr id="23" name="図 22">
            <a:extLst>
              <a:ext uri="{FF2B5EF4-FFF2-40B4-BE49-F238E27FC236}">
                <a16:creationId xmlns:a16="http://schemas.microsoft.com/office/drawing/2014/main" id="{ECDBC80E-C225-C3C7-0538-287D43E5DC9A}"/>
              </a:ext>
            </a:extLst>
          </p:cNvPr>
          <p:cNvPicPr>
            <a:picLocks noChangeAspect="1"/>
          </p:cNvPicPr>
          <p:nvPr/>
        </p:nvPicPr>
        <p:blipFill>
          <a:blip r:embed="rId30" cstate="print">
            <a:extLst>
              <a:ext uri="{28A0092B-C50C-407E-A947-70E740481C1C}">
                <a14:useLocalDpi xmlns:a14="http://schemas.microsoft.com/office/drawing/2010/main"/>
              </a:ext>
            </a:extLst>
          </a:blip>
          <a:srcRect/>
          <a:stretch/>
        </p:blipFill>
        <p:spPr>
          <a:xfrm>
            <a:off x="3581433" y="1203993"/>
            <a:ext cx="263927" cy="264369"/>
          </a:xfrm>
          <a:prstGeom prst="rect">
            <a:avLst/>
          </a:prstGeom>
        </p:spPr>
      </p:pic>
    </p:spTree>
    <p:extLst>
      <p:ext uri="{BB962C8B-B14F-4D97-AF65-F5344CB8AC3E}">
        <p14:creationId xmlns:p14="http://schemas.microsoft.com/office/powerpoint/2010/main" val="4293263767"/>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548</Words>
  <Application>Microsoft Office PowerPoint</Application>
  <PresentationFormat>A4 210 x 297 mm</PresentationFormat>
  <Paragraphs>66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びわ湖大津教育プログラム：08</dc:title>
  <dc:creator>tb164</dc:creator>
  <cp:lastModifiedBy>tb164</cp:lastModifiedBy>
  <cp:revision>1</cp:revision>
  <dcterms:created xsi:type="dcterms:W3CDTF">2025-04-03T05:44:24Z</dcterms:created>
  <dcterms:modified xsi:type="dcterms:W3CDTF">2025-04-03T05:45:00Z</dcterms:modified>
</cp:coreProperties>
</file>