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35"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B5A3E-7CED-4A30-BF31-51CFA646A5FE}"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AEB14-FA54-4F75-B543-7EEDB4C7E29E}" type="slidenum">
              <a:rPr kumimoji="1" lang="ja-JP" altLang="en-US" smtClean="0"/>
              <a:t>‹#›</a:t>
            </a:fld>
            <a:endParaRPr kumimoji="1" lang="ja-JP" altLang="en-US"/>
          </a:p>
        </p:txBody>
      </p:sp>
    </p:spTree>
    <p:extLst>
      <p:ext uri="{BB962C8B-B14F-4D97-AF65-F5344CB8AC3E}">
        <p14:creationId xmlns:p14="http://schemas.microsoft.com/office/powerpoint/2010/main" val="32880117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E45FF-7376-D076-EAB3-E3EB351239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D27DD9-122E-FD80-E514-78A6048CB8C0}"/>
              </a:ext>
            </a:extLst>
          </p:cNvPr>
          <p:cNvSpPr>
            <a:spLocks noGrp="1" noRot="1" noChangeAspect="1"/>
          </p:cNvSpPr>
          <p:nvPr>
            <p:ph type="sldImg"/>
          </p:nvPr>
        </p:nvSpPr>
        <p:spPr>
          <a:xfrm>
            <a:off x="487363" y="800100"/>
            <a:ext cx="5641975" cy="3989388"/>
          </a:xfrm>
        </p:spPr>
      </p:sp>
      <p:sp>
        <p:nvSpPr>
          <p:cNvPr id="3" name="ノート プレースホルダー 2">
            <a:extLst>
              <a:ext uri="{FF2B5EF4-FFF2-40B4-BE49-F238E27FC236}">
                <a16:creationId xmlns:a16="http://schemas.microsoft.com/office/drawing/2014/main" id="{DF3D5F73-53BF-A373-C02E-38AA051C346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9785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43110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16317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98266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76976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08125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159327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159573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25589153"/>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729362600"/>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345806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33892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4196419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e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EC3F7-1FA2-4FF9-83C0-89B34F426CF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FEB2B0D-607C-5445-EB93-C51D4CFD0A7B}"/>
              </a:ext>
            </a:extLst>
          </p:cNvPr>
          <p:cNvSpPr>
            <a:spLocks noGrp="1"/>
          </p:cNvSpPr>
          <p:nvPr>
            <p:ph type="title"/>
          </p:nvPr>
        </p:nvSpPr>
        <p:spPr/>
        <p:txBody>
          <a:bodyPr>
            <a:normAutofit/>
          </a:bodyPr>
          <a:lstStyle/>
          <a:p>
            <a:r>
              <a:rPr lang="ja-JP" altLang="en-US" sz="1567" dirty="0"/>
              <a:t>びわ湖大津教育プログラム：</a:t>
            </a:r>
            <a:r>
              <a:rPr lang="en-US" altLang="ja-JP" sz="1567" dirty="0"/>
              <a:t>04</a:t>
            </a:r>
            <a:endParaRPr lang="ja-JP" altLang="en-US" sz="1567" dirty="0"/>
          </a:p>
        </p:txBody>
      </p:sp>
      <p:sp>
        <p:nvSpPr>
          <p:cNvPr id="6" name="コンテンツ プレースホルダー 5">
            <a:extLst>
              <a:ext uri="{FF2B5EF4-FFF2-40B4-BE49-F238E27FC236}">
                <a16:creationId xmlns:a16="http://schemas.microsoft.com/office/drawing/2014/main" id="{EF8301BA-C8EE-A0DB-B03E-C3A089290605}"/>
              </a:ext>
            </a:extLst>
          </p:cNvPr>
          <p:cNvSpPr>
            <a:spLocks noGrp="1"/>
          </p:cNvSpPr>
          <p:nvPr>
            <p:ph idx="1"/>
          </p:nvPr>
        </p:nvSpPr>
        <p:spPr/>
        <p:txBody>
          <a:bodyPr/>
          <a:lstStyle/>
          <a:p>
            <a:r>
              <a:rPr lang="ja-JP" altLang="en-US" dirty="0"/>
              <a:t>江戸時代の東海道大津宿名産、民俗絵画「大津絵」体験</a:t>
            </a:r>
          </a:p>
        </p:txBody>
      </p:sp>
      <p:sp>
        <p:nvSpPr>
          <p:cNvPr id="8" name="コンテンツ プレースホルダー 7">
            <a:extLst>
              <a:ext uri="{FF2B5EF4-FFF2-40B4-BE49-F238E27FC236}">
                <a16:creationId xmlns:a16="http://schemas.microsoft.com/office/drawing/2014/main" id="{C285643A-BE60-C9F8-2C18-A9BCFEAE008E}"/>
              </a:ext>
            </a:extLst>
          </p:cNvPr>
          <p:cNvSpPr>
            <a:spLocks noGrp="1"/>
          </p:cNvSpPr>
          <p:nvPr>
            <p:ph idx="14"/>
          </p:nvPr>
        </p:nvSpPr>
        <p:spPr>
          <a:xfrm>
            <a:off x="440596" y="1601034"/>
            <a:ext cx="9024810" cy="844357"/>
          </a:xfrm>
        </p:spPr>
        <p:txBody>
          <a:bodyPr/>
          <a:lstStyle/>
          <a:p>
            <a:r>
              <a:rPr lang="ja-JP" altLang="en-US" sz="1175" dirty="0"/>
              <a:t>江戸時代、東海道の宿場町・大津宿の名産として人気だった伝統的な民俗絵画「大津絵」。その独特の絵柄は、海外でも評価されています。</a:t>
            </a:r>
            <a:endParaRPr lang="en-US" altLang="ja-JP" sz="1175" dirty="0"/>
          </a:p>
          <a:p>
            <a:r>
              <a:rPr lang="ja-JP" altLang="en-US" sz="1175" dirty="0"/>
              <a:t>地域に継承されてきた伝統文化の歴史と大津絵独特の描き方を実際に体験し、自分だけの大津絵を完成させましょう。絵が苦手な方でも楽しく参加できます。</a:t>
            </a:r>
          </a:p>
        </p:txBody>
      </p:sp>
      <p:grpSp>
        <p:nvGrpSpPr>
          <p:cNvPr id="10" name="グループ化 9">
            <a:extLst>
              <a:ext uri="{FF2B5EF4-FFF2-40B4-BE49-F238E27FC236}">
                <a16:creationId xmlns:a16="http://schemas.microsoft.com/office/drawing/2014/main" id="{59951B05-CE19-9D21-7E18-B80E259FC472}"/>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929DFE34-B871-9EB0-1A34-10E78D4FD705}"/>
                </a:ext>
              </a:extLst>
            </p:cNvPr>
            <p:cNvSpPr/>
            <p:nvPr userDrawn="1"/>
          </p:nvSpPr>
          <p:spPr>
            <a:xfrm>
              <a:off x="771224"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E64FC84A-1A49-7469-117D-4F15EE6DE476}"/>
                </a:ext>
              </a:extLst>
            </p:cNvPr>
            <p:cNvSpPr/>
            <p:nvPr userDrawn="1"/>
          </p:nvSpPr>
          <p:spPr>
            <a:xfrm>
              <a:off x="77122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8D7321F7-FDE9-74D6-BC16-CC42BB7063A4}"/>
                </a:ext>
              </a:extLst>
            </p:cNvPr>
            <p:cNvSpPr/>
            <p:nvPr userDrawn="1"/>
          </p:nvSpPr>
          <p:spPr>
            <a:xfrm>
              <a:off x="165205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B2FDE730-C080-23DC-9ACE-D5909626FB30}"/>
                </a:ext>
              </a:extLst>
            </p:cNvPr>
            <p:cNvSpPr/>
            <p:nvPr/>
          </p:nvSpPr>
          <p:spPr>
            <a:xfrm>
              <a:off x="1211640"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B7B30B9A-D5D1-32F4-104C-37C6FDC713C6}"/>
                </a:ext>
              </a:extLst>
            </p:cNvPr>
            <p:cNvSpPr/>
            <p:nvPr/>
          </p:nvSpPr>
          <p:spPr>
            <a:xfrm>
              <a:off x="1652056"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B8588939-3AFD-CBF9-262E-75546F0FBBD2}"/>
                </a:ext>
              </a:extLst>
            </p:cNvPr>
            <p:cNvSpPr/>
            <p:nvPr/>
          </p:nvSpPr>
          <p:spPr>
            <a:xfrm>
              <a:off x="1211640"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39173B6D-2E98-6FC2-AEB5-8860070BA3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38432" y="1085848"/>
            <a:ext cx="479436" cy="513682"/>
          </a:xfrm>
          <a:prstGeom prst="rect">
            <a:avLst/>
          </a:prstGeom>
        </p:spPr>
      </p:pic>
      <p:sp>
        <p:nvSpPr>
          <p:cNvPr id="18" name="テキスト ボックス 17">
            <a:extLst>
              <a:ext uri="{FF2B5EF4-FFF2-40B4-BE49-F238E27FC236}">
                <a16:creationId xmlns:a16="http://schemas.microsoft.com/office/drawing/2014/main" id="{0AF382D6-29AE-F144-1E04-4321FAF12C7E}"/>
              </a:ext>
            </a:extLst>
          </p:cNvPr>
          <p:cNvSpPr txBox="1"/>
          <p:nvPr/>
        </p:nvSpPr>
        <p:spPr>
          <a:xfrm>
            <a:off x="2392904" y="1141298"/>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14A5E40B-5B40-B716-1E02-B8888B6B8B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A8173570-5364-DA8F-2973-77466A5CDD5F}"/>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00549FF8-A909-03A0-683D-1DFEF2C0E8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sp>
        <p:nvSpPr>
          <p:cNvPr id="43" name="正方形/長方形 42">
            <a:extLst>
              <a:ext uri="{FF2B5EF4-FFF2-40B4-BE49-F238E27FC236}">
                <a16:creationId xmlns:a16="http://schemas.microsoft.com/office/drawing/2014/main" id="{4BB44856-FE22-1E67-5C56-83A24FFF4EA4}"/>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大津絵について調べてみる。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地域の伝統文化・産業・工芸について調べてみる。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“受け継ぐべき文化” とはどういったものなのか定義づける。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地域と現地の課題や取組について調べてみる。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8" name="正方形/長方形 47">
            <a:extLst>
              <a:ext uri="{FF2B5EF4-FFF2-40B4-BE49-F238E27FC236}">
                <a16:creationId xmlns:a16="http://schemas.microsoft.com/office/drawing/2014/main" id="{E0152F89-7540-EB45-61C8-9BBA3D4AFE67}"/>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大津絵の歴史と特長を学ぶ。</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実際に大津絵を描いてみる。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現地の方からお話を聞き、どのように伝統文化が継承されてきたのかを理解する。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9" name="正方形/長方形 48">
            <a:extLst>
              <a:ext uri="{FF2B5EF4-FFF2-40B4-BE49-F238E27FC236}">
                <a16:creationId xmlns:a16="http://schemas.microsoft.com/office/drawing/2014/main" id="{37448B0B-7605-5FBD-D076-D12496864396}"/>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自分の身の回りにある伝統文化・産業・工芸についてまとめる。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体験してみて感じたこと、気づいたことを発表する。</a:t>
            </a:r>
          </a:p>
          <a:p>
            <a:pPr marL="167874" indent="-167874" defTabSz="895327">
              <a:lnSpc>
                <a:spcPct val="125000"/>
              </a:lnSpc>
              <a:buFont typeface="Arial" panose="020B0604020202020204" pitchFamily="34" charset="0"/>
              <a:buChar char="•"/>
            </a:pPr>
            <a:r>
              <a:rPr lang="en-US" altLang="ja-JP" sz="881" dirty="0">
                <a:solidFill>
                  <a:prstClr val="black"/>
                </a:solidFill>
                <a:latin typeface="Meiryo UI"/>
                <a:ea typeface="Meiryo UI"/>
              </a:rPr>
              <a:t>SDGs</a:t>
            </a:r>
            <a:r>
              <a:rPr lang="ja-JP" altLang="en-US" sz="881" dirty="0">
                <a:solidFill>
                  <a:prstClr val="black"/>
                </a:solidFill>
                <a:latin typeface="Meiryo UI"/>
                <a:ea typeface="Meiryo UI"/>
              </a:rPr>
              <a:t>の観点で、自分が伝統継承にどう関われるのかを発表する。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graphicFrame>
        <p:nvGraphicFramePr>
          <p:cNvPr id="7" name="表 6">
            <a:extLst>
              <a:ext uri="{FF2B5EF4-FFF2-40B4-BE49-F238E27FC236}">
                <a16:creationId xmlns:a16="http://schemas.microsoft.com/office/drawing/2014/main" id="{7FFB5E3B-4378-EF09-C8D8-1FF16312E0B1}"/>
              </a:ext>
            </a:extLst>
          </p:cNvPr>
          <p:cNvGraphicFramePr>
            <a:graphicFrameLocks noGrp="1"/>
          </p:cNvGraphicFramePr>
          <p:nvPr/>
        </p:nvGraphicFramePr>
        <p:xfrm>
          <a:off x="2867950" y="4392871"/>
          <a:ext cx="6705063" cy="1163633"/>
        </p:xfrm>
        <a:graphic>
          <a:graphicData uri="http://schemas.openxmlformats.org/drawingml/2006/table">
            <a:tbl>
              <a:tblPr>
                <a:tableStyleId>{69CF1AB2-1976-4502-BF36-3FF5EA218861}</a:tableStyleId>
              </a:tblPr>
              <a:tblGrid>
                <a:gridCol w="680420">
                  <a:extLst>
                    <a:ext uri="{9D8B030D-6E8A-4147-A177-3AD203B41FA5}">
                      <a16:colId xmlns:a16="http://schemas.microsoft.com/office/drawing/2014/main" val="741602752"/>
                    </a:ext>
                  </a:extLst>
                </a:gridCol>
                <a:gridCol w="1650569">
                  <a:extLst>
                    <a:ext uri="{9D8B030D-6E8A-4147-A177-3AD203B41FA5}">
                      <a16:colId xmlns:a16="http://schemas.microsoft.com/office/drawing/2014/main" val="3389704294"/>
                    </a:ext>
                  </a:extLst>
                </a:gridCol>
                <a:gridCol w="607941">
                  <a:extLst>
                    <a:ext uri="{9D8B030D-6E8A-4147-A177-3AD203B41FA5}">
                      <a16:colId xmlns:a16="http://schemas.microsoft.com/office/drawing/2014/main" val="3252824643"/>
                    </a:ext>
                  </a:extLst>
                </a:gridCol>
                <a:gridCol w="3766133">
                  <a:extLst>
                    <a:ext uri="{9D8B030D-6E8A-4147-A177-3AD203B41FA5}">
                      <a16:colId xmlns:a16="http://schemas.microsoft.com/office/drawing/2014/main" val="1736356865"/>
                    </a:ext>
                  </a:extLst>
                </a:gridCol>
              </a:tblGrid>
              <a:tr h="193871">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大津市内</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6">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93871">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通年</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93871">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zh-CN" altLang="en-US" sz="800" u="none" strike="noStrike" dirty="0">
                          <a:effectLst/>
                          <a:latin typeface="+mn-ea"/>
                          <a:ea typeface="+mn-ea"/>
                        </a:rPr>
                        <a:t>小学</a:t>
                      </a:r>
                      <a:r>
                        <a:rPr lang="ja-JP" altLang="en-US" sz="800" u="none" strike="noStrike" dirty="0">
                          <a:effectLst/>
                          <a:latin typeface="+mn-ea"/>
                          <a:ea typeface="+mn-ea"/>
                        </a:rPr>
                        <a:t>生・中学生・</a:t>
                      </a:r>
                      <a:r>
                        <a:rPr lang="zh-CN" altLang="en-US" sz="800" u="none" strike="noStrike" dirty="0">
                          <a:effectLst/>
                          <a:latin typeface="+mn-ea"/>
                          <a:ea typeface="+mn-ea"/>
                        </a:rPr>
                        <a:t>高校生</a:t>
                      </a:r>
                      <a:endParaRPr lang="zh-CN"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193871">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時間</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r h="193871">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10</a:t>
                      </a:r>
                      <a:r>
                        <a:rPr lang="ja-JP" altLang="en-US" sz="800" u="none" strike="noStrike" dirty="0">
                          <a:effectLst/>
                          <a:latin typeface="+mn-ea"/>
                          <a:ea typeface="+mn-ea"/>
                        </a:rPr>
                        <a:t>～</a:t>
                      </a:r>
                      <a:r>
                        <a:rPr lang="en-US" altLang="ja-JP" sz="800" u="none" strike="noStrike" dirty="0">
                          <a:effectLst/>
                          <a:latin typeface="+mn-ea"/>
                          <a:ea typeface="+mn-ea"/>
                        </a:rPr>
                        <a:t>40</a:t>
                      </a:r>
                      <a:r>
                        <a:rPr lang="ja-JP" altLang="en-US" sz="800" u="none" strike="noStrike" dirty="0">
                          <a:effectLst/>
                          <a:latin typeface="+mn-ea"/>
                          <a:ea typeface="+mn-ea"/>
                        </a:rPr>
                        <a:t>人</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570284"/>
                  </a:ext>
                </a:extLst>
              </a:tr>
              <a:tr h="194278">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特になし</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381699"/>
                  </a:ext>
                </a:extLst>
              </a:tr>
            </a:tbl>
          </a:graphicData>
        </a:graphic>
      </p:graphicFrame>
      <p:grpSp>
        <p:nvGrpSpPr>
          <p:cNvPr id="4" name="グループ化 3">
            <a:extLst>
              <a:ext uri="{FF2B5EF4-FFF2-40B4-BE49-F238E27FC236}">
                <a16:creationId xmlns:a16="http://schemas.microsoft.com/office/drawing/2014/main" id="{3B49B54D-387C-A381-8A55-6B32C788130F}"/>
              </a:ext>
            </a:extLst>
          </p:cNvPr>
          <p:cNvGrpSpPr/>
          <p:nvPr/>
        </p:nvGrpSpPr>
        <p:grpSpPr>
          <a:xfrm>
            <a:off x="2839523" y="5592735"/>
            <a:ext cx="6726919" cy="509183"/>
            <a:chOff x="321177" y="5870745"/>
            <a:chExt cx="9338540" cy="520028"/>
          </a:xfrm>
        </p:grpSpPr>
        <p:sp>
          <p:nvSpPr>
            <p:cNvPr id="59" name="コンテンツ プレースホルダー 8">
              <a:extLst>
                <a:ext uri="{FF2B5EF4-FFF2-40B4-BE49-F238E27FC236}">
                  <a16:creationId xmlns:a16="http://schemas.microsoft.com/office/drawing/2014/main" id="{36A4DF90-D994-BE8F-B844-8B8782751771}"/>
                </a:ext>
              </a:extLst>
            </p:cNvPr>
            <p:cNvSpPr txBox="1">
              <a:spLocks/>
            </p:cNvSpPr>
            <p:nvPr/>
          </p:nvSpPr>
          <p:spPr>
            <a:xfrm>
              <a:off x="321177" y="5870745"/>
              <a:ext cx="9338540" cy="520028"/>
            </a:xfrm>
            <a:prstGeom prst="rect">
              <a:avLst/>
            </a:prstGeom>
          </p:spPr>
          <p:txBody>
            <a:bodyPr vert="horz" lIns="89533" tIns="44767" rIns="89533" bIns="44767" numCol="2" spcCol="216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会場はご相談ください。宿泊施設での体験も可能です。会場をご用意する場合は、別途会場費が必要となります。</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最大受入人数は、準備できる画材数となっています。２回転可能な場合もございますので、事前にお問合せください。</a:t>
              </a: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より深い学習のため。体験終了後に下記施設の見学をおすすめします。</a:t>
              </a:r>
              <a:br>
                <a:rPr lang="ja-JP" altLang="en-US" sz="783" dirty="0">
                  <a:solidFill>
                    <a:prstClr val="black"/>
                  </a:solidFill>
                  <a:latin typeface="Meiryo UI"/>
                  <a:ea typeface="Meiryo UI"/>
                </a:rPr>
              </a:br>
              <a:r>
                <a:rPr lang="ja-JP" altLang="en-US" sz="783" dirty="0">
                  <a:solidFill>
                    <a:prstClr val="black"/>
                  </a:solidFill>
                  <a:latin typeface="Meiryo UI"/>
                  <a:ea typeface="Meiryo UI"/>
                </a:rPr>
                <a:t>大津絵美術館　　　 　</a:t>
              </a:r>
              <a:r>
                <a:rPr lang="en-US" altLang="ja-JP" sz="783" dirty="0">
                  <a:solidFill>
                    <a:prstClr val="black"/>
                  </a:solidFill>
                  <a:latin typeface="Meiryo UI"/>
                  <a:ea typeface="Meiryo UI"/>
                </a:rPr>
                <a:t>TEL 077(522)3690 </a:t>
              </a:r>
              <a:br>
                <a:rPr lang="en-US" altLang="ja-JP" sz="783" dirty="0">
                  <a:solidFill>
                    <a:prstClr val="black"/>
                  </a:solidFill>
                  <a:latin typeface="Meiryo UI"/>
                  <a:ea typeface="Meiryo UI"/>
                </a:rPr>
              </a:br>
              <a:r>
                <a:rPr lang="ja-JP" altLang="en-US" sz="783" dirty="0">
                  <a:solidFill>
                    <a:prstClr val="black"/>
                  </a:solidFill>
                  <a:latin typeface="Meiryo UI"/>
                  <a:ea typeface="Meiryo UI"/>
                </a:rPr>
                <a:t>大津市歴史博物館　 </a:t>
              </a:r>
              <a:r>
                <a:rPr lang="en-US" altLang="ja-JP" sz="783" dirty="0">
                  <a:solidFill>
                    <a:prstClr val="black"/>
                  </a:solidFill>
                  <a:latin typeface="Meiryo UI"/>
                  <a:ea typeface="Meiryo UI"/>
                </a:rPr>
                <a:t>TEL 077(521)2100 </a:t>
              </a: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defTabSz="895327"/>
              <a:endParaRPr lang="ja-JP" altLang="en-US" sz="1028" dirty="0">
                <a:solidFill>
                  <a:srgbClr val="4B75BF"/>
                </a:solidFill>
                <a:latin typeface="Meiryo UI"/>
                <a:ea typeface="Meiryo UI"/>
              </a:endParaRPr>
            </a:p>
          </p:txBody>
        </p:sp>
        <p:cxnSp>
          <p:nvCxnSpPr>
            <p:cNvPr id="61" name="直線コネクタ 60">
              <a:extLst>
                <a:ext uri="{FF2B5EF4-FFF2-40B4-BE49-F238E27FC236}">
                  <a16:creationId xmlns:a16="http://schemas.microsoft.com/office/drawing/2014/main" id="{6E68BA44-568C-3B9D-B004-EFB898EF97A8}"/>
                </a:ext>
              </a:extLst>
            </p:cNvPr>
            <p:cNvCxnSpPr>
              <a:cxnSpLocks/>
            </p:cNvCxnSpPr>
            <p:nvPr/>
          </p:nvCxnSpPr>
          <p:spPr>
            <a:xfrm>
              <a:off x="761323" y="6010275"/>
              <a:ext cx="8869896"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40" name="コンテンツ プレースホルダー 8">
            <a:extLst>
              <a:ext uri="{FF2B5EF4-FFF2-40B4-BE49-F238E27FC236}">
                <a16:creationId xmlns:a16="http://schemas.microsoft.com/office/drawing/2014/main" id="{A307AA5C-27EC-3843-4979-8E023A4CEAB8}"/>
              </a:ext>
            </a:extLst>
          </p:cNvPr>
          <p:cNvSpPr txBox="1">
            <a:spLocks/>
          </p:cNvSpPr>
          <p:nvPr/>
        </p:nvSpPr>
        <p:spPr>
          <a:xfrm>
            <a:off x="5813264" y="4428814"/>
            <a:ext cx="3533255"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defTabSz="895327">
              <a:spcBef>
                <a:spcPts val="196"/>
              </a:spcBef>
              <a:tabLst>
                <a:tab pos="351291" algn="r"/>
                <a:tab pos="530046" algn="l"/>
              </a:tabLst>
            </a:pPr>
            <a:r>
              <a:rPr lang="en-US" altLang="ja-JP" sz="783" dirty="0">
                <a:solidFill>
                  <a:prstClr val="black"/>
                </a:solidFill>
                <a:latin typeface="Meiryo UI"/>
                <a:ea typeface="Meiryo UI"/>
              </a:rPr>
              <a:t>	9:30	</a:t>
            </a:r>
            <a:r>
              <a:rPr lang="ja-JP" altLang="en-US" sz="783" dirty="0">
                <a:solidFill>
                  <a:prstClr val="black"/>
                </a:solidFill>
                <a:latin typeface="Meiryo UI"/>
                <a:ea typeface="Meiryo UI"/>
              </a:rPr>
              <a:t>大津市内集合、インストラクター紹介、大津絵レクチャー、準備</a:t>
            </a:r>
          </a:p>
          <a:p>
            <a:pPr lvl="1" defTabSz="895327">
              <a:spcBef>
                <a:spcPts val="196"/>
              </a:spcBef>
              <a:tabLst>
                <a:tab pos="351291" algn="r"/>
                <a:tab pos="530046" algn="l"/>
              </a:tabLst>
            </a:pPr>
            <a:r>
              <a:rPr lang="en-US" altLang="ja-JP" sz="783" dirty="0">
                <a:solidFill>
                  <a:prstClr val="black"/>
                </a:solidFill>
                <a:latin typeface="Meiryo UI"/>
                <a:ea typeface="Meiryo UI"/>
              </a:rPr>
              <a:t>	10:00	</a:t>
            </a:r>
            <a:r>
              <a:rPr lang="ja-JP" altLang="en-US" sz="783" dirty="0">
                <a:solidFill>
                  <a:prstClr val="black"/>
                </a:solidFill>
                <a:latin typeface="Meiryo UI"/>
                <a:ea typeface="Meiryo UI"/>
              </a:rPr>
              <a:t>大津絵体験</a:t>
            </a:r>
          </a:p>
          <a:p>
            <a:pPr lvl="1" defTabSz="895327">
              <a:spcBef>
                <a:spcPts val="196"/>
              </a:spcBef>
              <a:tabLst>
                <a:tab pos="351291" algn="r"/>
                <a:tab pos="530046" algn="l"/>
              </a:tabLst>
            </a:pPr>
            <a:r>
              <a:rPr lang="en-US" altLang="ja-JP" sz="783" dirty="0">
                <a:solidFill>
                  <a:prstClr val="black"/>
                </a:solidFill>
                <a:latin typeface="Meiryo UI"/>
                <a:ea typeface="Meiryo UI"/>
              </a:rPr>
              <a:t>	11:20	</a:t>
            </a:r>
            <a:r>
              <a:rPr lang="ja-JP" altLang="en-US" sz="783" dirty="0">
                <a:solidFill>
                  <a:prstClr val="black"/>
                </a:solidFill>
                <a:latin typeface="Meiryo UI"/>
                <a:ea typeface="Meiryo UI"/>
              </a:rPr>
              <a:t>片付け</a:t>
            </a:r>
          </a:p>
          <a:p>
            <a:pPr lvl="1" defTabSz="895327">
              <a:spcBef>
                <a:spcPts val="196"/>
              </a:spcBef>
              <a:tabLst>
                <a:tab pos="351291" algn="r"/>
                <a:tab pos="530046" algn="l"/>
              </a:tabLst>
            </a:pPr>
            <a:r>
              <a:rPr lang="en-US" altLang="ja-JP" sz="783" dirty="0">
                <a:solidFill>
                  <a:prstClr val="black"/>
                </a:solidFill>
                <a:latin typeface="Meiryo UI"/>
                <a:ea typeface="Meiryo UI"/>
              </a:rPr>
              <a:t>	11:30	</a:t>
            </a:r>
            <a:r>
              <a:rPr lang="ja-JP" altLang="en-US" sz="783" dirty="0">
                <a:solidFill>
                  <a:prstClr val="black"/>
                </a:solidFill>
                <a:latin typeface="Meiryo UI"/>
                <a:ea typeface="Meiryo UI"/>
              </a:rPr>
              <a:t>終了</a:t>
            </a:r>
          </a:p>
          <a:p>
            <a:pPr marL="214506" lvl="1" indent="-144559" defTabSz="895327">
              <a:lnSpc>
                <a:spcPct val="120000"/>
              </a:lnSpc>
              <a:buFont typeface="メイリオ" panose="020B0604030504040204" pitchFamily="50" charset="-128"/>
              <a:buChar char="※"/>
              <a:tabLst>
                <a:tab pos="351291" algn="r"/>
                <a:tab pos="530046" algn="l"/>
              </a:tabLst>
            </a:pPr>
            <a:r>
              <a:rPr lang="ja-JP" altLang="en-US" sz="783" dirty="0">
                <a:solidFill>
                  <a:prstClr val="black"/>
                </a:solidFill>
                <a:latin typeface="Meiryo UI"/>
                <a:ea typeface="Meiryo UI"/>
              </a:rPr>
              <a:t>体験終了後、大津絵美樹館</a:t>
            </a:r>
            <a:br>
              <a:rPr lang="en-US" altLang="ja-JP" sz="783" dirty="0">
                <a:solidFill>
                  <a:prstClr val="black"/>
                </a:solidFill>
                <a:latin typeface="Meiryo UI"/>
                <a:ea typeface="Meiryo UI"/>
              </a:rPr>
            </a:br>
            <a:r>
              <a:rPr lang="ja-JP" altLang="en-US" sz="783" dirty="0">
                <a:solidFill>
                  <a:prstClr val="black"/>
                </a:solidFill>
                <a:latin typeface="Meiryo UI"/>
                <a:ea typeface="Meiryo UI"/>
              </a:rPr>
              <a:t>または大津市歴史博物館</a:t>
            </a:r>
            <a:br>
              <a:rPr lang="en-US" altLang="ja-JP" sz="783" dirty="0">
                <a:solidFill>
                  <a:prstClr val="black"/>
                </a:solidFill>
                <a:latin typeface="Meiryo UI"/>
                <a:ea typeface="Meiryo UI"/>
              </a:rPr>
            </a:br>
            <a:r>
              <a:rPr lang="ja-JP" altLang="en-US" sz="783" dirty="0">
                <a:solidFill>
                  <a:prstClr val="black"/>
                </a:solidFill>
                <a:latin typeface="Meiryo UI"/>
                <a:ea typeface="Meiryo UI"/>
              </a:rPr>
              <a:t>見学をおすすめします。</a:t>
            </a:r>
            <a:endParaRPr lang="en-US" altLang="ja-JP" sz="783" dirty="0">
              <a:solidFill>
                <a:prstClr val="black"/>
              </a:solidFill>
              <a:latin typeface="Meiryo UI"/>
              <a:ea typeface="Meiryo UI"/>
            </a:endParaRPr>
          </a:p>
        </p:txBody>
      </p:sp>
      <p:pic>
        <p:nvPicPr>
          <p:cNvPr id="3" name="グラフィックス 2" descr="プレゼント 枠線">
            <a:extLst>
              <a:ext uri="{FF2B5EF4-FFF2-40B4-BE49-F238E27FC236}">
                <a16:creationId xmlns:a16="http://schemas.microsoft.com/office/drawing/2014/main" id="{FD458E5C-30B2-3A3F-A16E-FDC0EA3933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0365" y="4361954"/>
            <a:ext cx="422805" cy="422805"/>
          </a:xfrm>
          <a:prstGeom prst="rect">
            <a:avLst/>
          </a:prstGeom>
        </p:spPr>
      </p:pic>
      <p:sp>
        <p:nvSpPr>
          <p:cNvPr id="52" name="コンテンツ プレースホルダー 8">
            <a:extLst>
              <a:ext uri="{FF2B5EF4-FFF2-40B4-BE49-F238E27FC236}">
                <a16:creationId xmlns:a16="http://schemas.microsoft.com/office/drawing/2014/main" id="{0B177EAB-38D6-C2EF-8A4F-250359198B0F}"/>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2AA4C46A-4F7C-8207-A5D6-703E60FBDC6A}"/>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E34F2C50-ED9D-045F-6F2A-B8CB98675858}"/>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70F2C5C2-52C9-C4DD-4AFF-C5900371C6E8}"/>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DBAA242B-8717-3F4A-8064-D0DD060F607B}"/>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sp>
        <p:nvSpPr>
          <p:cNvPr id="54" name="二等辺三角形 53">
            <a:extLst>
              <a:ext uri="{FF2B5EF4-FFF2-40B4-BE49-F238E27FC236}">
                <a16:creationId xmlns:a16="http://schemas.microsoft.com/office/drawing/2014/main" id="{B491332D-B55C-1EFE-185E-C76D4C2EA226}"/>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55" name="二等辺三角形 54">
            <a:extLst>
              <a:ext uri="{FF2B5EF4-FFF2-40B4-BE49-F238E27FC236}">
                <a16:creationId xmlns:a16="http://schemas.microsoft.com/office/drawing/2014/main" id="{4C4EE480-57D4-F88B-748C-C3212E244435}"/>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pic>
        <p:nvPicPr>
          <p:cNvPr id="47" name="グラフィックス 46" descr="電球と鉛筆 枠線">
            <a:extLst>
              <a:ext uri="{FF2B5EF4-FFF2-40B4-BE49-F238E27FC236}">
                <a16:creationId xmlns:a16="http://schemas.microsoft.com/office/drawing/2014/main" id="{DDB8A52B-53BA-E10D-A835-43B7923B898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10365" y="3023875"/>
            <a:ext cx="422805" cy="422805"/>
          </a:xfrm>
          <a:prstGeom prst="rect">
            <a:avLst/>
          </a:prstGeom>
        </p:spPr>
      </p:pic>
      <p:cxnSp>
        <p:nvCxnSpPr>
          <p:cNvPr id="78" name="直線コネクタ 77">
            <a:extLst>
              <a:ext uri="{FF2B5EF4-FFF2-40B4-BE49-F238E27FC236}">
                <a16:creationId xmlns:a16="http://schemas.microsoft.com/office/drawing/2014/main" id="{C4614694-5DF0-EFCF-1910-F68A764E42D7}"/>
              </a:ext>
            </a:extLst>
          </p:cNvPr>
          <p:cNvCxnSpPr>
            <a:cxnSpLocks/>
          </p:cNvCxnSpPr>
          <p:nvPr/>
        </p:nvCxnSpPr>
        <p:spPr>
          <a:xfrm>
            <a:off x="4978661" y="2877151"/>
            <a:ext cx="0" cy="144522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9" name="直線コネクタ 78">
            <a:extLst>
              <a:ext uri="{FF2B5EF4-FFF2-40B4-BE49-F238E27FC236}">
                <a16:creationId xmlns:a16="http://schemas.microsoft.com/office/drawing/2014/main" id="{8ACB1BB8-29FF-EE4C-9C47-2C17B0E39264}"/>
              </a:ext>
            </a:extLst>
          </p:cNvPr>
          <p:cNvCxnSpPr>
            <a:cxnSpLocks/>
          </p:cNvCxnSpPr>
          <p:nvPr/>
        </p:nvCxnSpPr>
        <p:spPr>
          <a:xfrm>
            <a:off x="7295840" y="2877151"/>
            <a:ext cx="0" cy="144522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53" name="グループ化 52">
            <a:extLst>
              <a:ext uri="{FF2B5EF4-FFF2-40B4-BE49-F238E27FC236}">
                <a16:creationId xmlns:a16="http://schemas.microsoft.com/office/drawing/2014/main" id="{B59D1D0A-358E-F21A-08F1-514A9346E814}"/>
              </a:ext>
            </a:extLst>
          </p:cNvPr>
          <p:cNvGrpSpPr/>
          <p:nvPr/>
        </p:nvGrpSpPr>
        <p:grpSpPr>
          <a:xfrm>
            <a:off x="7388826" y="4849335"/>
            <a:ext cx="2145497" cy="631329"/>
            <a:chOff x="3003771" y="2933160"/>
            <a:chExt cx="4168548" cy="1226630"/>
          </a:xfrm>
        </p:grpSpPr>
        <p:pic>
          <p:nvPicPr>
            <p:cNvPr id="50" name="図プレースホルダー 24">
              <a:extLst>
                <a:ext uri="{FF2B5EF4-FFF2-40B4-BE49-F238E27FC236}">
                  <a16:creationId xmlns:a16="http://schemas.microsoft.com/office/drawing/2014/main" id="{F3A61BDE-F626-7F8C-4052-51C2B471640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003771" y="2933160"/>
              <a:ext cx="2049456" cy="1226630"/>
            </a:xfrm>
            <a:prstGeom prst="rect">
              <a:avLst/>
            </a:prstGeom>
          </p:spPr>
        </p:pic>
        <p:pic>
          <p:nvPicPr>
            <p:cNvPr id="57" name="図プレースホルダー 18">
              <a:extLst>
                <a:ext uri="{FF2B5EF4-FFF2-40B4-BE49-F238E27FC236}">
                  <a16:creationId xmlns:a16="http://schemas.microsoft.com/office/drawing/2014/main" id="{88D9DEBE-9D2D-5407-6A5B-E4D0AE1F2B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122865" y="2933162"/>
              <a:ext cx="2049454" cy="1226628"/>
            </a:xfrm>
            <a:prstGeom prst="rect">
              <a:avLst/>
            </a:prstGeom>
          </p:spPr>
        </p:pic>
      </p:grpSp>
      <p:pic>
        <p:nvPicPr>
          <p:cNvPr id="20" name="図 19" descr="アイコン が含まれている画像&#10;&#10;自動的に生成された説明">
            <a:extLst>
              <a:ext uri="{FF2B5EF4-FFF2-40B4-BE49-F238E27FC236}">
                <a16:creationId xmlns:a16="http://schemas.microsoft.com/office/drawing/2014/main" id="{D32D3AB9-A4B9-31B4-CC16-508E57238E5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875184" y="1203377"/>
            <a:ext cx="264369" cy="264369"/>
          </a:xfrm>
          <a:prstGeom prst="rect">
            <a:avLst/>
          </a:prstGeom>
        </p:spPr>
      </p:pic>
      <p:pic>
        <p:nvPicPr>
          <p:cNvPr id="56" name="図 55">
            <a:extLst>
              <a:ext uri="{FF2B5EF4-FFF2-40B4-BE49-F238E27FC236}">
                <a16:creationId xmlns:a16="http://schemas.microsoft.com/office/drawing/2014/main" id="{665F2202-CAA3-27FA-851E-1CB96664FFF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284407" y="1203377"/>
            <a:ext cx="264369" cy="264369"/>
          </a:xfrm>
          <a:prstGeom prst="rect">
            <a:avLst/>
          </a:prstGeom>
        </p:spPr>
      </p:pic>
      <p:pic>
        <p:nvPicPr>
          <p:cNvPr id="60" name="図 59">
            <a:extLst>
              <a:ext uri="{FF2B5EF4-FFF2-40B4-BE49-F238E27FC236}">
                <a16:creationId xmlns:a16="http://schemas.microsoft.com/office/drawing/2014/main" id="{A81792EF-D24F-D42F-AA4C-0228AD50F5D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79795" y="1203377"/>
            <a:ext cx="264369" cy="264369"/>
          </a:xfrm>
          <a:prstGeom prst="rect">
            <a:avLst/>
          </a:prstGeom>
        </p:spPr>
      </p:pic>
      <p:pic>
        <p:nvPicPr>
          <p:cNvPr id="65" name="図 64" descr="文字の書かれた紙&#10;&#10;自動的に生成された説明">
            <a:extLst>
              <a:ext uri="{FF2B5EF4-FFF2-40B4-BE49-F238E27FC236}">
                <a16:creationId xmlns:a16="http://schemas.microsoft.com/office/drawing/2014/main" id="{DF29A475-412A-E8F9-8025-805C3AFEE64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026062" y="1200565"/>
            <a:ext cx="296093" cy="296093"/>
          </a:xfrm>
          <a:prstGeom prst="rect">
            <a:avLst/>
          </a:prstGeom>
        </p:spPr>
      </p:pic>
      <p:pic>
        <p:nvPicPr>
          <p:cNvPr id="71" name="図 70" descr="アイコン&#10;&#10;自動的に生成された説明">
            <a:extLst>
              <a:ext uri="{FF2B5EF4-FFF2-40B4-BE49-F238E27FC236}">
                <a16:creationId xmlns:a16="http://schemas.microsoft.com/office/drawing/2014/main" id="{CF13BA53-C37F-B426-CE41-79DCB5AC6C3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387026" y="1198340"/>
            <a:ext cx="296093" cy="296093"/>
          </a:xfrm>
          <a:prstGeom prst="rect">
            <a:avLst/>
          </a:prstGeom>
        </p:spPr>
      </p:pic>
      <p:pic>
        <p:nvPicPr>
          <p:cNvPr id="72" name="図 71" descr="停止の標識&#10;&#10;自動的に生成された説明">
            <a:extLst>
              <a:ext uri="{FF2B5EF4-FFF2-40B4-BE49-F238E27FC236}">
                <a16:creationId xmlns:a16="http://schemas.microsoft.com/office/drawing/2014/main" id="{5E630B46-F217-660E-375A-DFA1AF02A8DE}"/>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709170" y="1201140"/>
            <a:ext cx="296093" cy="296093"/>
          </a:xfrm>
          <a:prstGeom prst="rect">
            <a:avLst/>
          </a:prstGeom>
        </p:spPr>
      </p:pic>
      <p:pic>
        <p:nvPicPr>
          <p:cNvPr id="75" name="グラフィックス 74" descr="絵筆 枠線">
            <a:extLst>
              <a:ext uri="{FF2B5EF4-FFF2-40B4-BE49-F238E27FC236}">
                <a16:creationId xmlns:a16="http://schemas.microsoft.com/office/drawing/2014/main" id="{A9DE81E3-3302-3E8A-EB67-4BF59EB06470}"/>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10365" y="3806991"/>
            <a:ext cx="422805" cy="422805"/>
          </a:xfrm>
          <a:prstGeom prst="rect">
            <a:avLst/>
          </a:prstGeom>
        </p:spPr>
      </p:pic>
      <p:pic>
        <p:nvPicPr>
          <p:cNvPr id="77" name="グラフィックス 76" descr="考え 枠線">
            <a:extLst>
              <a:ext uri="{FF2B5EF4-FFF2-40B4-BE49-F238E27FC236}">
                <a16:creationId xmlns:a16="http://schemas.microsoft.com/office/drawing/2014/main" id="{2173CC93-40AA-04A6-6420-4B6B7A72C535}"/>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410365" y="4982707"/>
            <a:ext cx="422805" cy="422805"/>
          </a:xfrm>
          <a:prstGeom prst="rect">
            <a:avLst/>
          </a:prstGeom>
        </p:spPr>
      </p:pic>
      <p:sp>
        <p:nvSpPr>
          <p:cNvPr id="101" name="コンテンツ プレースホルダー 8">
            <a:extLst>
              <a:ext uri="{FF2B5EF4-FFF2-40B4-BE49-F238E27FC236}">
                <a16:creationId xmlns:a16="http://schemas.microsoft.com/office/drawing/2014/main" id="{00E11535-80E4-360A-6619-7B45FBF0737E}"/>
              </a:ext>
            </a:extLst>
          </p:cNvPr>
          <p:cNvSpPr txBox="1">
            <a:spLocks/>
          </p:cNvSpPr>
          <p:nvPr/>
        </p:nvSpPr>
        <p:spPr>
          <a:xfrm>
            <a:off x="357819" y="2772957"/>
            <a:ext cx="2382401" cy="924648"/>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江戸時代に人気を博した宿場町「大津宿」の名産、現地の伝統文化（産業・工芸）を学びます。</a:t>
            </a:r>
          </a:p>
        </p:txBody>
      </p:sp>
      <p:sp>
        <p:nvSpPr>
          <p:cNvPr id="102" name="コンテンツ プレースホルダー 8">
            <a:extLst>
              <a:ext uri="{FF2B5EF4-FFF2-40B4-BE49-F238E27FC236}">
                <a16:creationId xmlns:a16="http://schemas.microsoft.com/office/drawing/2014/main" id="{C4846689-003D-BE6A-BC34-44713C677C62}"/>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107" name="直線矢印コネクタ 106">
            <a:extLst>
              <a:ext uri="{FF2B5EF4-FFF2-40B4-BE49-F238E27FC236}">
                <a16:creationId xmlns:a16="http://schemas.microsoft.com/office/drawing/2014/main" id="{6438B005-5015-4836-C35B-B63DBE6C9F77}"/>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108" name="直線矢印コネクタ 107">
            <a:extLst>
              <a:ext uri="{FF2B5EF4-FFF2-40B4-BE49-F238E27FC236}">
                <a16:creationId xmlns:a16="http://schemas.microsoft.com/office/drawing/2014/main" id="{91EF89C0-9592-E6F4-44A7-6D5EE00D9A28}"/>
              </a:ext>
            </a:extLst>
          </p:cNvPr>
          <p:cNvCxnSpPr>
            <a:cxnSpLocks/>
          </p:cNvCxnSpPr>
          <p:nvPr/>
        </p:nvCxnSpPr>
        <p:spPr>
          <a:xfrm>
            <a:off x="421044" y="3716152"/>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109" name="コンテンツ プレースホルダー 8">
            <a:extLst>
              <a:ext uri="{FF2B5EF4-FFF2-40B4-BE49-F238E27FC236}">
                <a16:creationId xmlns:a16="http://schemas.microsoft.com/office/drawing/2014/main" id="{21585686-8467-9652-3A8F-E2DCE81791B5}"/>
              </a:ext>
            </a:extLst>
          </p:cNvPr>
          <p:cNvSpPr txBox="1">
            <a:spLocks/>
          </p:cNvSpPr>
          <p:nvPr/>
        </p:nvSpPr>
        <p:spPr>
          <a:xfrm>
            <a:off x="357819" y="3734703"/>
            <a:ext cx="2382401" cy="567381"/>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絵が苦手な方でも、楽しく</a:t>
            </a:r>
            <a:br>
              <a:rPr lang="ja-JP" altLang="en-US" sz="1077" dirty="0">
                <a:solidFill>
                  <a:prstClr val="black"/>
                </a:solidFill>
                <a:latin typeface="Meiryo UI"/>
                <a:ea typeface="Meiryo UI"/>
              </a:rPr>
            </a:br>
            <a:r>
              <a:rPr lang="ja-JP" altLang="en-US" sz="1077" dirty="0">
                <a:solidFill>
                  <a:prstClr val="black"/>
                </a:solidFill>
                <a:latin typeface="Meiryo UI"/>
                <a:ea typeface="Meiryo UI"/>
              </a:rPr>
              <a:t>体験できます。</a:t>
            </a:r>
          </a:p>
        </p:txBody>
      </p:sp>
      <p:sp>
        <p:nvSpPr>
          <p:cNvPr id="110" name="コンテンツ プレースホルダー 8">
            <a:extLst>
              <a:ext uri="{FF2B5EF4-FFF2-40B4-BE49-F238E27FC236}">
                <a16:creationId xmlns:a16="http://schemas.microsoft.com/office/drawing/2014/main" id="{D834B449-61DF-FD3D-11F6-EA9A0C1D5E95}"/>
              </a:ext>
            </a:extLst>
          </p:cNvPr>
          <p:cNvSpPr txBox="1">
            <a:spLocks/>
          </p:cNvSpPr>
          <p:nvPr/>
        </p:nvSpPr>
        <p:spPr>
          <a:xfrm>
            <a:off x="357819" y="4289666"/>
            <a:ext cx="2382401" cy="567381"/>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旅の思い出「自分だけのオリジナル大津絵」が完成します。</a:t>
            </a:r>
          </a:p>
        </p:txBody>
      </p:sp>
      <p:sp>
        <p:nvSpPr>
          <p:cNvPr id="111" name="コンテンツ プレースホルダー 8">
            <a:extLst>
              <a:ext uri="{FF2B5EF4-FFF2-40B4-BE49-F238E27FC236}">
                <a16:creationId xmlns:a16="http://schemas.microsoft.com/office/drawing/2014/main" id="{8EB4B442-3AE9-BDE2-0432-ED718EB9BBB2}"/>
              </a:ext>
            </a:extLst>
          </p:cNvPr>
          <p:cNvSpPr txBox="1">
            <a:spLocks/>
          </p:cNvSpPr>
          <p:nvPr/>
        </p:nvSpPr>
        <p:spPr>
          <a:xfrm>
            <a:off x="357819" y="4841617"/>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自身が住む地域の伝統文化・産業・工芸の継承について考える機会に。</a:t>
            </a:r>
          </a:p>
        </p:txBody>
      </p:sp>
      <p:cxnSp>
        <p:nvCxnSpPr>
          <p:cNvPr id="112" name="直線矢印コネクタ 111">
            <a:extLst>
              <a:ext uri="{FF2B5EF4-FFF2-40B4-BE49-F238E27FC236}">
                <a16:creationId xmlns:a16="http://schemas.microsoft.com/office/drawing/2014/main" id="{AFF811CA-EF6A-DC83-ACE0-F890BD0417F6}"/>
              </a:ext>
            </a:extLst>
          </p:cNvPr>
          <p:cNvCxnSpPr>
            <a:cxnSpLocks/>
          </p:cNvCxnSpPr>
          <p:nvPr/>
        </p:nvCxnSpPr>
        <p:spPr>
          <a:xfrm>
            <a:off x="421044" y="4295875"/>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3" name="直線矢印コネクタ 112">
            <a:extLst>
              <a:ext uri="{FF2B5EF4-FFF2-40B4-BE49-F238E27FC236}">
                <a16:creationId xmlns:a16="http://schemas.microsoft.com/office/drawing/2014/main" id="{A82F2DF6-2DBD-5F89-3CEC-D10B1DF0CEC4}"/>
              </a:ext>
            </a:extLst>
          </p:cNvPr>
          <p:cNvCxnSpPr>
            <a:cxnSpLocks/>
          </p:cNvCxnSpPr>
          <p:nvPr/>
        </p:nvCxnSpPr>
        <p:spPr>
          <a:xfrm>
            <a:off x="421044" y="4849332"/>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114" name="テキスト ボックス 113">
            <a:extLst>
              <a:ext uri="{FF2B5EF4-FFF2-40B4-BE49-F238E27FC236}">
                <a16:creationId xmlns:a16="http://schemas.microsoft.com/office/drawing/2014/main" id="{7EB3FD36-5716-AB34-0DA9-E68AB3A78006}"/>
              </a:ext>
            </a:extLst>
          </p:cNvPr>
          <p:cNvSpPr txBox="1"/>
          <p:nvPr/>
        </p:nvSpPr>
        <p:spPr>
          <a:xfrm>
            <a:off x="353767" y="5546604"/>
            <a:ext cx="2395958" cy="737813"/>
          </a:xfrm>
          <a:prstGeom prst="roundRect">
            <a:avLst>
              <a:gd name="adj" fmla="val 7876"/>
            </a:avLst>
          </a:prstGeom>
          <a:solidFill>
            <a:srgbClr val="EAF6FC"/>
          </a:solidFill>
          <a:ln w="9525">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defTabSz="895327">
              <a:lnSpc>
                <a:spcPct val="120000"/>
              </a:lnSpc>
              <a:tabLst>
                <a:tab pos="438337" algn="l"/>
              </a:tabLst>
            </a:pPr>
            <a:r>
              <a:rPr lang="ja-JP" altLang="en-US" sz="881" b="1" dirty="0">
                <a:solidFill>
                  <a:srgbClr val="4B75BD"/>
                </a:solidFill>
                <a:latin typeface="Meiryo UI" panose="020B0604030504040204" pitchFamily="50" charset="-128"/>
                <a:ea typeface="Meiryo UI" panose="020B0604030504040204" pitchFamily="50" charset="-128"/>
              </a:rPr>
              <a:t>問合せ</a:t>
            </a:r>
            <a:r>
              <a:rPr lang="en-US" altLang="ja-JP" sz="881" b="1" dirty="0">
                <a:solidFill>
                  <a:srgbClr val="4B75BD"/>
                </a:solidFill>
                <a:latin typeface="Meiryo UI" panose="020B0604030504040204" pitchFamily="50" charset="-128"/>
                <a:ea typeface="Meiryo UI" panose="020B0604030504040204" pitchFamily="50" charset="-128"/>
              </a:rPr>
              <a:t>	</a:t>
            </a:r>
            <a:r>
              <a:rPr lang="ja-JP" altLang="en-US" sz="881" dirty="0">
                <a:solidFill>
                  <a:prstClr val="black"/>
                </a:solidFill>
                <a:latin typeface="Meiryo UI" panose="020B0604030504040204" pitchFamily="50" charset="-128"/>
                <a:ea typeface="Meiryo UI" panose="020B0604030504040204" pitchFamily="50" charset="-128"/>
              </a:rPr>
              <a:t>（公社）びわ湖大津観光協会</a:t>
            </a:r>
            <a:endParaRPr lang="en-US" altLang="ja-JP" sz="881"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TEL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077-528-2772</a:t>
            </a: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FAX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077-521-7330</a:t>
            </a: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Mail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info@otsu.or.jp</a:t>
            </a:r>
            <a:endParaRPr lang="ja-JP" altLang="en-US" sz="88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0444603"/>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503</Words>
  <Application>Microsoft Office PowerPoint</Application>
  <PresentationFormat>A4 210 x 297 mm</PresentationFormat>
  <Paragraphs>59</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びわ湖大津教育プログラム：04</dc:title>
  <dc:creator>tb164</dc:creator>
  <cp:lastModifiedBy>tb164</cp:lastModifiedBy>
  <cp:revision>1</cp:revision>
  <dcterms:created xsi:type="dcterms:W3CDTF">2025-04-03T05:40:41Z</dcterms:created>
  <dcterms:modified xsi:type="dcterms:W3CDTF">2025-04-03T05:41:20Z</dcterms:modified>
</cp:coreProperties>
</file>