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60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13" Type="http://schemas.openxmlformats.org/officeDocument/2006/relationships/hyperlink" Target="https://www.o-pal.com/" TargetMode="External"/><Relationship Id="rId18" Type="http://schemas.openxmlformats.org/officeDocument/2006/relationships/image" Target="../media/image18.png"/><Relationship Id="rId3" Type="http://schemas.openxmlformats.org/officeDocument/2006/relationships/image" Target="../media/image5.png"/><Relationship Id="rId21" Type="http://schemas.openxmlformats.org/officeDocument/2006/relationships/image" Target="../media/image21.pn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17" Type="http://schemas.openxmlformats.org/officeDocument/2006/relationships/image" Target="../media/image17.png"/><Relationship Id="rId2" Type="http://schemas.openxmlformats.org/officeDocument/2006/relationships/image" Target="../media/image4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11" Type="http://schemas.openxmlformats.org/officeDocument/2006/relationships/image" Target="../media/image12.png"/><Relationship Id="rId24" Type="http://schemas.openxmlformats.org/officeDocument/2006/relationships/image" Target="../media/image24.png"/><Relationship Id="rId5" Type="http://schemas.openxmlformats.org/officeDocument/2006/relationships/image" Target="../media/image7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1.jpg"/><Relationship Id="rId19" Type="http://schemas.openxmlformats.org/officeDocument/2006/relationships/image" Target="../media/image19.png"/><Relationship Id="rId4" Type="http://schemas.openxmlformats.org/officeDocument/2006/relationships/image" Target="../media/image6.png"/><Relationship Id="rId9" Type="http://schemas.openxmlformats.org/officeDocument/2006/relationships/image" Target="../media/image10.jpe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5889104" y="1210775"/>
            <a:ext cx="3743912" cy="67644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118537"/>
              </p:ext>
            </p:extLst>
          </p:nvPr>
        </p:nvGraphicFramePr>
        <p:xfrm>
          <a:off x="605310" y="4280853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びわ湖・雄琴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月末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濡れても良い服装と履き物</a:t>
                      </a: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（体操服・サンダル等）</a:t>
                      </a:r>
                      <a:br>
                        <a:rPr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ライフジャケットは貸出</a:t>
                      </a:r>
                      <a:endParaRPr lang="ja-JP" altLang="en-US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ja-JP" altLang="en-US" dirty="0"/>
              <a:t>びわ湖の自然のなか、ドラゴンボート等のチーム活動を通じて非認知能力を高めるプログラムです。</a:t>
            </a:r>
            <a:endParaRPr lang="en-US" altLang="ja-JP" dirty="0"/>
          </a:p>
          <a:p>
            <a:r>
              <a:rPr lang="ja-JP" altLang="en-US" dirty="0"/>
              <a:t>ドラゴンボートでは「協力する力（団結力、高め合う力、思考力など）」を養うことを狙いとしています。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滋賀県ならではのびわ湖ウォータースポーツを通じ、子どもたちの「生きる力」を育みます。</a:t>
            </a:r>
            <a:endParaRPr lang="en-US" altLang="ja-JP" dirty="0"/>
          </a:p>
          <a:p>
            <a:r>
              <a:rPr lang="ja-JP" altLang="en-US" dirty="0"/>
              <a:t>びわ湖での人気アクティビティ、ドラゴンボートを体験</a:t>
            </a:r>
          </a:p>
          <a:p>
            <a:r>
              <a:rPr lang="ja-JP" altLang="en-US" dirty="0"/>
              <a:t>チーム活動後の振り返りを通して、「自ら学んだこと」とその重要性を考える機会に</a:t>
            </a:r>
          </a:p>
          <a:p>
            <a:r>
              <a:rPr lang="ja-JP" altLang="en-US" dirty="0"/>
              <a:t>びわ湖の自然のなかで非認知能力を養うプログラム</a:t>
            </a: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ja-JP" dirty="0"/>
              <a:t> 9:30 </a:t>
            </a:r>
            <a:r>
              <a:rPr lang="ja-JP" altLang="en-US" dirty="0"/>
              <a:t>オーパル到着・開校式・荷物移動</a:t>
            </a:r>
            <a:endParaRPr lang="en-US" altLang="ja-JP" dirty="0"/>
          </a:p>
          <a:p>
            <a:r>
              <a:rPr lang="en-US" altLang="ja-JP" dirty="0"/>
              <a:t>10:00 </a:t>
            </a:r>
            <a:r>
              <a:rPr lang="ja-JP" altLang="en-US" dirty="0"/>
              <a:t>①アイスブレイク</a:t>
            </a:r>
          </a:p>
          <a:p>
            <a:r>
              <a:rPr lang="en-US" altLang="ja-JP" dirty="0"/>
              <a:t>11:10 </a:t>
            </a:r>
            <a:r>
              <a:rPr lang="ja-JP" altLang="en-US" dirty="0"/>
              <a:t>②チーム活動（ドラゴンボートなど）　</a:t>
            </a:r>
            <a:endParaRPr lang="en-US" altLang="ja-JP" dirty="0"/>
          </a:p>
          <a:p>
            <a:r>
              <a:rPr lang="en-US" altLang="ja-JP" dirty="0"/>
              <a:t>12:10 </a:t>
            </a:r>
            <a:r>
              <a:rPr lang="ja-JP" altLang="en-US" dirty="0"/>
              <a:t>昼休憩（クラス写真撮影）</a:t>
            </a:r>
            <a:endParaRPr lang="en-US" altLang="ja-JP" dirty="0"/>
          </a:p>
          <a:p>
            <a:r>
              <a:rPr lang="en-US" altLang="ja-JP" dirty="0"/>
              <a:t>13:00</a:t>
            </a:r>
            <a:r>
              <a:rPr lang="ja-JP" altLang="en-US" dirty="0"/>
              <a:t> ③クラス目標づくり</a:t>
            </a:r>
          </a:p>
          <a:p>
            <a:r>
              <a:rPr lang="en-US" altLang="ja-JP" dirty="0"/>
              <a:t>14:00 </a:t>
            </a:r>
            <a:r>
              <a:rPr lang="ja-JP" altLang="en-US" dirty="0"/>
              <a:t>活動終了・着替え・閉校式</a:t>
            </a:r>
          </a:p>
          <a:p>
            <a:r>
              <a:rPr lang="en-US" altLang="ja-JP" dirty="0"/>
              <a:t>14:30</a:t>
            </a:r>
            <a:r>
              <a:rPr lang="ja-JP" altLang="en-US" dirty="0"/>
              <a:t> オーパル出発</a:t>
            </a:r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非認知能力について調べてみる。</a:t>
            </a:r>
            <a:endParaRPr lang="en-US" altLang="ja-JP" dirty="0"/>
          </a:p>
          <a:p>
            <a:r>
              <a:rPr lang="ja-JP" altLang="en-US" dirty="0"/>
              <a:t>他者との関わり、自らの行動について考えてみる。</a:t>
            </a:r>
            <a:endParaRPr lang="en-US" altLang="ja-JP" dirty="0"/>
          </a:p>
          <a:p>
            <a:r>
              <a:rPr lang="en-US" altLang="ja-JP" dirty="0"/>
              <a:t>SDGs</a:t>
            </a:r>
            <a:r>
              <a:rPr lang="ja-JP" altLang="en-US" dirty="0"/>
              <a:t>の観点で、地域や現地の課題や取組について調べてみる。</a:t>
            </a:r>
          </a:p>
          <a:p>
            <a:endParaRPr lang="ja-JP" altLang="en-US" dirty="0"/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ja-JP" altLang="en-US" dirty="0"/>
              <a:t>びわ湖で人気のウォータースポーツを通して協力する力を学ぶ。</a:t>
            </a:r>
            <a:endParaRPr lang="en-US" altLang="ja-JP" dirty="0"/>
          </a:p>
          <a:p>
            <a:r>
              <a:rPr lang="ja-JP" altLang="en-US" dirty="0"/>
              <a:t>現地での活動を通して、自ら学んだことを振り返る。</a:t>
            </a:r>
            <a:endParaRPr lang="en-US" altLang="ja-JP" dirty="0"/>
          </a:p>
          <a:p>
            <a:r>
              <a:rPr lang="ja-JP" altLang="en-US" dirty="0"/>
              <a:t>仲間とのチーム活動を通じて、非認知能力について考える。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非認知能力について自分の意見をまとめる。</a:t>
            </a:r>
            <a:endParaRPr lang="en-US" altLang="ja-JP" dirty="0"/>
          </a:p>
          <a:p>
            <a:r>
              <a:rPr lang="ja-JP" altLang="en-US" dirty="0"/>
              <a:t>本プログラムで学んだ成果を発表する。</a:t>
            </a:r>
            <a:endParaRPr lang="en-US" altLang="ja-JP" dirty="0"/>
          </a:p>
          <a:p>
            <a:r>
              <a:rPr lang="en-US" altLang="ja-JP" dirty="0"/>
              <a:t>SDG</a:t>
            </a:r>
            <a:r>
              <a:rPr lang="ja-JP" altLang="en-US" dirty="0" err="1"/>
              <a:t>ｓ</a:t>
            </a:r>
            <a:r>
              <a:rPr lang="ja-JP" altLang="en-US" dirty="0"/>
              <a:t>の観点で、他者との関わり、自らの行動について、自分たちにできることを発表する。</a:t>
            </a:r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4" y="368742"/>
            <a:ext cx="2423164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チームビルドによる共生力など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非認知能力を養う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9" name="図 8">
            <a:extLst>
              <a:ext uri="{FF2B5EF4-FFF2-40B4-BE49-F238E27FC236}">
                <a16:creationId xmlns:a16="http://schemas.microsoft.com/office/drawing/2014/main" id="{939711CE-6D3D-71F2-DB92-D38F08BFC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30681" y="457889"/>
            <a:ext cx="269549" cy="27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81DCAA4-EB64-2D90-13DD-72341D507A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37365" y="749414"/>
            <a:ext cx="269549" cy="27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3541F48-8E67-17B1-9766-436D98E73D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3624" y="452966"/>
            <a:ext cx="270000" cy="27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06D323F-458A-89D7-1FD3-9D66858E04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5530" y="452966"/>
            <a:ext cx="269549" cy="270000"/>
          </a:xfrm>
          <a:prstGeom prst="rect">
            <a:avLst/>
          </a:prstGeom>
        </p:spPr>
      </p:pic>
      <p:pic>
        <p:nvPicPr>
          <p:cNvPr id="82" name="図プレースホルダー 81" descr="草, 建物, 屋外, 人 が含まれている画像&#10;&#10;自動的に生成された説明">
            <a:extLst>
              <a:ext uri="{FF2B5EF4-FFF2-40B4-BE49-F238E27FC236}">
                <a16:creationId xmlns:a16="http://schemas.microsoft.com/office/drawing/2014/main" id="{9D34F19F-B6BB-25E6-5ADB-ECB52946A53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0" b="4910"/>
          <a:stretch>
            <a:fillRect/>
          </a:stretch>
        </p:blipFill>
        <p:spPr/>
      </p:pic>
      <p:pic>
        <p:nvPicPr>
          <p:cNvPr id="78" name="図プレースホルダー 77" descr="建物の前を歩く人々&#10;&#10;低い精度で自動的に生成された説明">
            <a:extLst>
              <a:ext uri="{FF2B5EF4-FFF2-40B4-BE49-F238E27FC236}">
                <a16:creationId xmlns:a16="http://schemas.microsoft.com/office/drawing/2014/main" id="{A3F2FB28-D0DB-CF3E-115E-5C59BFEA008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10" b="4910"/>
          <a:stretch>
            <a:fillRect/>
          </a:stretch>
        </p:blipFill>
        <p:spPr/>
      </p:pic>
      <p:pic>
        <p:nvPicPr>
          <p:cNvPr id="80" name="図プレースホルダー 79" descr="海でボートに乗っている人たち&#10;&#10;自動的に生成された説明">
            <a:extLst>
              <a:ext uri="{FF2B5EF4-FFF2-40B4-BE49-F238E27FC236}">
                <a16:creationId xmlns:a16="http://schemas.microsoft.com/office/drawing/2014/main" id="{031FC1E2-EFCD-B306-6ADF-74DB2E9E8EA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4" b="4944"/>
          <a:stretch>
            <a:fillRect/>
          </a:stretch>
        </p:blipFill>
        <p:spPr/>
      </p:pic>
      <p:pic>
        <p:nvPicPr>
          <p:cNvPr id="76" name="図プレースホルダー 75" descr="屋外, 道路, 民衆, 人 が含まれている画像&#10;&#10;自動的に生成された説明">
            <a:extLst>
              <a:ext uri="{FF2B5EF4-FFF2-40B4-BE49-F238E27FC236}">
                <a16:creationId xmlns:a16="http://schemas.microsoft.com/office/drawing/2014/main" id="{627AE204-7668-92FD-FE5A-7E4143B10E78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0" b="4910"/>
          <a:stretch>
            <a:fillRect/>
          </a:stretch>
        </p:blipFill>
        <p:spPr/>
      </p:pic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11"/>
          <a:srcRect l="25645" t="10469" r="23807" b="12712"/>
          <a:stretch/>
        </p:blipFill>
        <p:spPr>
          <a:xfrm>
            <a:off x="4690554" y="493678"/>
            <a:ext cx="489647" cy="524622"/>
          </a:xfrm>
          <a:prstGeom prst="rect">
            <a:avLst/>
          </a:prstGeom>
        </p:spPr>
      </p:pic>
      <p:pic>
        <p:nvPicPr>
          <p:cNvPr id="41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" b="110"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sp>
        <p:nvSpPr>
          <p:cNvPr id="42" name="テキスト ボックス 41"/>
          <p:cNvSpPr txBox="1"/>
          <p:nvPr/>
        </p:nvSpPr>
        <p:spPr>
          <a:xfrm>
            <a:off x="2122644" y="6487359"/>
            <a:ext cx="5931432" cy="3847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オーパルオプテックス株式会社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大津市雄琴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5-265-1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【TEL】077-579-7111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9:30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17:30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（定休日：木曜日、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月は水・木曜、夏季無休）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ja-JP" sz="9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13"/>
              </a:rPr>
              <a:t>https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  <a:hlinkClick r:id="rId13"/>
              </a:rPr>
              <a:t>://www.o-pal.com/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530" y="749536"/>
            <a:ext cx="263522" cy="263522"/>
          </a:xfrm>
          <a:prstGeom prst="rect">
            <a:avLst/>
          </a:prstGeom>
        </p:spPr>
      </p:pic>
      <p:pic>
        <p:nvPicPr>
          <p:cNvPr id="43" name="図 42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54" name="図 53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55" name="図 54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56" name="図 55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57" name="図 56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58" name="図 57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59" name="図 58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60" name="図 59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61" name="図 60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62" name="図 61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5889104" y="1221136"/>
            <a:ext cx="1143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「非認知能力」とは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889104" y="1429781"/>
            <a:ext cx="3820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数値化できる学力とは別に、仲間と共に様々な体験・挑戦をすることで育まれる、協調性や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自立性、やり抜く力や創造力などの能力。目標に向かって頑張る力や他者とうまく関わる力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なども含まれ、人生を豊かにする能力と言われています。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016100" y="5151604"/>
            <a:ext cx="1226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人数により①～③入替</a:t>
            </a:r>
          </a:p>
        </p:txBody>
      </p:sp>
      <p:sp>
        <p:nvSpPr>
          <p:cNvPr id="64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57422"/>
            <a:ext cx="3373755" cy="990038"/>
          </a:xfrm>
        </p:spPr>
        <p:txBody>
          <a:bodyPr/>
          <a:lstStyle/>
          <a:p>
            <a:r>
              <a:rPr lang="ja-JP" altLang="en-US" dirty="0"/>
              <a:t>強風時は水上活動が実施できない場合があります。雨天時は雨合羽を着用して活動を実施します。</a:t>
            </a:r>
            <a:endParaRPr lang="en-US" altLang="ja-JP" dirty="0"/>
          </a:p>
          <a:p>
            <a:r>
              <a:rPr lang="ja-JP" altLang="en-US" dirty="0"/>
              <a:t>体験場所までの移動は貸切バスをおすすめします。</a:t>
            </a:r>
            <a:endParaRPr lang="en-US" altLang="ja-JP" dirty="0"/>
          </a:p>
          <a:p>
            <a:r>
              <a:rPr lang="ja-JP" altLang="en-US" dirty="0"/>
              <a:t>昼食手配も対応可能です。事前にご相談ください。</a:t>
            </a:r>
            <a:endParaRPr lang="en-US" altLang="ja-JP" dirty="0"/>
          </a:p>
          <a:p>
            <a:r>
              <a:rPr lang="ja-JP" altLang="en-US" dirty="0"/>
              <a:t>ご利用に関するお問い合わせ、体験内容詳細はお気軽にご相談ください。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457894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538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チームビルドによる共生力など 非認知能力を養う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487</cp:revision>
  <cp:lastPrinted>2023-05-30T23:44:43Z</cp:lastPrinted>
  <dcterms:created xsi:type="dcterms:W3CDTF">2017-09-04T00:58:00Z</dcterms:created>
  <dcterms:modified xsi:type="dcterms:W3CDTF">2023-06-06T09:01:01Z</dcterms:modified>
</cp:coreProperties>
</file>