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4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57447-5224-403E-B30B-B7DA08ECEDB2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855FC-D0FB-48FC-9D5A-A9F77FC3E0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96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A36A6-834C-D240-710A-871CC3FC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41691A-AB07-F2C6-4B1E-8B5E212F7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800100"/>
            <a:ext cx="5761037" cy="398938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8DCFC1-8622-09E4-12CD-7ABB0A62E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1645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DB5D7-9EE1-4EE8-378B-A51BB3913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8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73EEAD-5FF6-8FD5-2099-3B0200706F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350"/>
            </a:lvl1pPr>
            <a:lvl2pPr marL="447663" indent="0" algn="ctr">
              <a:buNone/>
              <a:defRPr sz="1959"/>
            </a:lvl2pPr>
            <a:lvl3pPr marL="895327" indent="0" algn="ctr">
              <a:buNone/>
              <a:defRPr sz="1763"/>
            </a:lvl3pPr>
            <a:lvl4pPr marL="1342990" indent="0" algn="ctr">
              <a:buNone/>
              <a:defRPr sz="1567"/>
            </a:lvl4pPr>
            <a:lvl5pPr marL="1790653" indent="0" algn="ctr">
              <a:buNone/>
              <a:defRPr sz="1567"/>
            </a:lvl5pPr>
            <a:lvl6pPr marL="2238316" indent="0" algn="ctr">
              <a:buNone/>
              <a:defRPr sz="1567"/>
            </a:lvl6pPr>
            <a:lvl7pPr marL="2685980" indent="0" algn="ctr">
              <a:buNone/>
              <a:defRPr sz="1567"/>
            </a:lvl7pPr>
            <a:lvl8pPr marL="3133643" indent="0" algn="ctr">
              <a:buNone/>
              <a:defRPr sz="1567"/>
            </a:lvl8pPr>
            <a:lvl9pPr marL="3581306" indent="0" algn="ctr">
              <a:buNone/>
              <a:defRPr sz="156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93E31D-C1C7-429D-5E0D-B8B73174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40" y="6356353"/>
            <a:ext cx="4193112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20A71D18-CCEC-4E5B-94D0-2B0D72A69628}" type="datetimeFigureOut">
              <a:rPr kumimoji="1" lang="ja-JP" altLang="en-US" smtClean="0"/>
              <a:t>2025/4/3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5D6313-750C-62E3-527C-81A91115D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5" y="6356353"/>
            <a:ext cx="3343275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4F505F-6697-D846-D5B1-8557C2E9E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138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5319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EFCA8A-084B-A868-CD86-C469A497B0B8}"/>
              </a:ext>
            </a:extLst>
          </p:cNvPr>
          <p:cNvSpPr txBox="1"/>
          <p:nvPr userDrawn="1"/>
        </p:nvSpPr>
        <p:spPr>
          <a:xfrm>
            <a:off x="574087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EA68E-BC4B-B092-3B6E-D912D066F3AE}"/>
              </a:ext>
            </a:extLst>
          </p:cNvPr>
          <p:cNvSpPr txBox="1"/>
          <p:nvPr userDrawn="1"/>
        </p:nvSpPr>
        <p:spPr>
          <a:xfrm>
            <a:off x="3631205" y="2112297"/>
            <a:ext cx="2965543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A86A59-37C5-9EF0-9BF1-650755A39D91}"/>
              </a:ext>
            </a:extLst>
          </p:cNvPr>
          <p:cNvSpPr txBox="1"/>
          <p:nvPr userDrawn="1"/>
        </p:nvSpPr>
        <p:spPr>
          <a:xfrm>
            <a:off x="6676926" y="2112297"/>
            <a:ext cx="2964329" cy="707886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txBody>
          <a:bodyPr wrap="non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30E9F7F-2DE7-8CAD-75BF-DDE8B0F82150}"/>
              </a:ext>
            </a:extLst>
          </p:cNvPr>
          <p:cNvSpPr txBox="1"/>
          <p:nvPr userDrawn="1"/>
        </p:nvSpPr>
        <p:spPr>
          <a:xfrm>
            <a:off x="3489661" y="5156953"/>
            <a:ext cx="2144231" cy="120032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29">
            <a:extLst>
              <a:ext uri="{FF2B5EF4-FFF2-40B4-BE49-F238E27FC236}">
                <a16:creationId xmlns:a16="http://schemas.microsoft.com/office/drawing/2014/main" id="{67546A66-6E5F-86DB-D79E-6C0C70077643}"/>
              </a:ext>
            </a:extLst>
          </p:cNvPr>
          <p:cNvSpPr/>
          <p:nvPr userDrawn="1"/>
        </p:nvSpPr>
        <p:spPr bwMode="auto">
          <a:xfrm>
            <a:off x="576460" y="1748961"/>
            <a:ext cx="1087335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プログラム内容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ホームベース 16">
            <a:extLst>
              <a:ext uri="{FF2B5EF4-FFF2-40B4-BE49-F238E27FC236}">
                <a16:creationId xmlns:a16="http://schemas.microsoft.com/office/drawing/2014/main" id="{B53F9819-CAF3-08FF-311E-E124C36E8C3B}"/>
              </a:ext>
            </a:extLst>
          </p:cNvPr>
          <p:cNvSpPr/>
          <p:nvPr userDrawn="1"/>
        </p:nvSpPr>
        <p:spPr>
          <a:xfrm>
            <a:off x="574085" y="2011001"/>
            <a:ext cx="1059942" cy="190894"/>
          </a:xfrm>
          <a:prstGeom prst="homePlate">
            <a:avLst/>
          </a:prstGeom>
          <a:solidFill>
            <a:schemeClr val="bg1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事前学習</a:t>
            </a:r>
          </a:p>
        </p:txBody>
      </p:sp>
      <p:sp>
        <p:nvSpPr>
          <p:cNvPr id="18" name="ホームベース 52">
            <a:extLst>
              <a:ext uri="{FF2B5EF4-FFF2-40B4-BE49-F238E27FC236}">
                <a16:creationId xmlns:a16="http://schemas.microsoft.com/office/drawing/2014/main" id="{65F906A7-6BC3-718A-2B32-BFA05FDCD5D3}"/>
              </a:ext>
            </a:extLst>
          </p:cNvPr>
          <p:cNvSpPr/>
          <p:nvPr userDrawn="1"/>
        </p:nvSpPr>
        <p:spPr>
          <a:xfrm>
            <a:off x="3631203" y="2011001"/>
            <a:ext cx="1059942" cy="190894"/>
          </a:xfrm>
          <a:prstGeom prst="homePlate">
            <a:avLst/>
          </a:prstGeom>
          <a:solidFill>
            <a:srgbClr val="4295D0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現地学習</a:t>
            </a:r>
          </a:p>
        </p:txBody>
      </p:sp>
      <p:sp>
        <p:nvSpPr>
          <p:cNvPr id="19" name="ホームベース 53">
            <a:extLst>
              <a:ext uri="{FF2B5EF4-FFF2-40B4-BE49-F238E27FC236}">
                <a16:creationId xmlns:a16="http://schemas.microsoft.com/office/drawing/2014/main" id="{9CBA4FEA-EE8C-0A2C-E5BC-73AF6CC4C5B3}"/>
              </a:ext>
            </a:extLst>
          </p:cNvPr>
          <p:cNvSpPr/>
          <p:nvPr userDrawn="1"/>
        </p:nvSpPr>
        <p:spPr>
          <a:xfrm>
            <a:off x="6676924" y="2017211"/>
            <a:ext cx="1059942" cy="190894"/>
          </a:xfrm>
          <a:prstGeom prst="homePlate">
            <a:avLst/>
          </a:prstGeom>
          <a:solidFill>
            <a:srgbClr val="0066CC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79" b="1" spc="294" dirty="0">
                <a:latin typeface="Meiryo UI" panose="020B0604030504040204" pitchFamily="50" charset="-128"/>
                <a:ea typeface="Meiryo UI" panose="020B0604030504040204" pitchFamily="50" charset="-128"/>
              </a:rPr>
              <a:t>事後学習</a:t>
            </a:r>
          </a:p>
        </p:txBody>
      </p:sp>
      <p:sp>
        <p:nvSpPr>
          <p:cNvPr id="32" name="テキスト プレースホルダー 31">
            <a:extLst>
              <a:ext uri="{FF2B5EF4-FFF2-40B4-BE49-F238E27FC236}">
                <a16:creationId xmlns:a16="http://schemas.microsoft.com/office/drawing/2014/main" id="{D3BFE0D3-333A-E0B4-45D2-D8029DC412A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4410" y="1205852"/>
            <a:ext cx="9066742" cy="431800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34" name="図プレースホルダー 33">
            <a:extLst>
              <a:ext uri="{FF2B5EF4-FFF2-40B4-BE49-F238E27FC236}">
                <a16:creationId xmlns:a16="http://schemas.microsoft.com/office/drawing/2014/main" id="{C30EF5D4-EA68-11FB-8EA9-0C478C9BDC83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67954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5" name="図プレースホルダー 33">
            <a:extLst>
              <a:ext uri="{FF2B5EF4-FFF2-40B4-BE49-F238E27FC236}">
                <a16:creationId xmlns:a16="http://schemas.microsoft.com/office/drawing/2014/main" id="{85BC0B56-FF55-E5A3-2903-6D0345ADB2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2852187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6" name="図プレースホルダー 33">
            <a:extLst>
              <a:ext uri="{FF2B5EF4-FFF2-40B4-BE49-F238E27FC236}">
                <a16:creationId xmlns:a16="http://schemas.microsoft.com/office/drawing/2014/main" id="{70D6EA59-682A-76B6-DB9D-44297705E248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5136420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7" name="図プレースホルダー 33">
            <a:extLst>
              <a:ext uri="{FF2B5EF4-FFF2-40B4-BE49-F238E27FC236}">
                <a16:creationId xmlns:a16="http://schemas.microsoft.com/office/drawing/2014/main" id="{E516801E-95A9-3E2B-3605-1D0C82F36CB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7420652" y="2931492"/>
            <a:ext cx="2220500" cy="1228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Photo</a:t>
            </a:r>
            <a:endParaRPr kumimoji="1" lang="ja-JP" altLang="en-US" dirty="0"/>
          </a:p>
        </p:txBody>
      </p:sp>
      <p:sp>
        <p:nvSpPr>
          <p:cNvPr id="38" name="角丸四角形 29">
            <a:extLst>
              <a:ext uri="{FF2B5EF4-FFF2-40B4-BE49-F238E27FC236}">
                <a16:creationId xmlns:a16="http://schemas.microsoft.com/office/drawing/2014/main" id="{78D35074-0B57-F80C-EBC7-5BC5DBBC277F}"/>
              </a:ext>
            </a:extLst>
          </p:cNvPr>
          <p:cNvSpPr/>
          <p:nvPr userDrawn="1"/>
        </p:nvSpPr>
        <p:spPr bwMode="auto">
          <a:xfrm>
            <a:off x="3513575" y="4265456"/>
            <a:ext cx="659338" cy="205629"/>
          </a:xfrm>
          <a:prstGeom prst="roundRect">
            <a:avLst/>
          </a:prstGeom>
          <a:solidFill>
            <a:srgbClr val="328CCC"/>
          </a:solidFill>
          <a:ln>
            <a:solidFill>
              <a:srgbClr val="328C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88123" tIns="45824" rIns="88123" bIns="4582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9532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979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POINT</a:t>
            </a:r>
            <a:endParaRPr kumimoji="0" lang="ja-JP" altLang="en-US" sz="979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8" name="テキスト プレースホルダー 31">
            <a:extLst>
              <a:ext uri="{FF2B5EF4-FFF2-40B4-BE49-F238E27FC236}">
                <a16:creationId xmlns:a16="http://schemas.microsoft.com/office/drawing/2014/main" id="{D35BB13D-A84B-A00E-CB9E-A326A4CE8D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5758" y="4255648"/>
            <a:ext cx="5505397" cy="829536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40996" indent="-140996">
              <a:lnSpc>
                <a:spcPct val="120000"/>
              </a:lnSpc>
              <a:spcBef>
                <a:spcPts val="0"/>
              </a:spcBef>
              <a:buClr>
                <a:srgbClr val="328CCC"/>
              </a:buClr>
              <a:buFont typeface="Wingdings" panose="05000000000000000000" pitchFamily="2" charset="2"/>
              <a:buChar char="l"/>
              <a:defRPr sz="979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1FE47C3C-67B6-34C8-46FE-7F9E63833662}"/>
              </a:ext>
            </a:extLst>
          </p:cNvPr>
          <p:cNvSpPr txBox="1"/>
          <p:nvPr userDrawn="1"/>
        </p:nvSpPr>
        <p:spPr>
          <a:xfrm>
            <a:off x="3489661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行程例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テキスト プレースホルダー 31">
            <a:extLst>
              <a:ext uri="{FF2B5EF4-FFF2-40B4-BE49-F238E27FC236}">
                <a16:creationId xmlns:a16="http://schemas.microsoft.com/office/drawing/2014/main" id="{38A2D869-9E61-120E-B426-4C5AC6C908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0121" y="5357422"/>
            <a:ext cx="2121536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3" name="テキスト プレースホルダー 31">
            <a:extLst>
              <a:ext uri="{FF2B5EF4-FFF2-40B4-BE49-F238E27FC236}">
                <a16:creationId xmlns:a16="http://schemas.microsoft.com/office/drawing/2014/main" id="{00612866-84B4-000B-6753-81B3D3D29C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55711" y="5357422"/>
            <a:ext cx="2988899" cy="990038"/>
          </a:xfrm>
          <a:prstGeom prst="rect">
            <a:avLst/>
          </a:prstGeom>
          <a:ln>
            <a:noFill/>
          </a:ln>
        </p:spPr>
        <p:txBody>
          <a:bodyPr lIns="72000" rIns="72000"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spcAft>
                <a:spcPts val="588"/>
              </a:spcAft>
              <a:buFont typeface="Wingdings" panose="05000000000000000000" pitchFamily="2" charset="2"/>
              <a:buChar char="l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</p:txBody>
      </p:sp>
      <p:sp>
        <p:nvSpPr>
          <p:cNvPr id="135" name="図プレースホルダー 33">
            <a:extLst>
              <a:ext uri="{FF2B5EF4-FFF2-40B4-BE49-F238E27FC236}">
                <a16:creationId xmlns:a16="http://schemas.microsoft.com/office/drawing/2014/main" id="{91B5AF9A-F305-8344-7745-44A27AF1E10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848604" y="5627460"/>
            <a:ext cx="78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270C9F10-379D-E68A-FB10-F34C1FEF1379}"/>
              </a:ext>
            </a:extLst>
          </p:cNvPr>
          <p:cNvSpPr txBox="1"/>
          <p:nvPr userDrawn="1"/>
        </p:nvSpPr>
        <p:spPr>
          <a:xfrm>
            <a:off x="5755710" y="5156951"/>
            <a:ext cx="527237" cy="1808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txBody>
          <a:bodyPr wrap="none" tIns="35249" rIns="52874" bIns="35249" rtlCol="0">
            <a:noAutofit/>
          </a:bodyPr>
          <a:lstStyle/>
          <a:p>
            <a:pPr marL="0" marR="0" lvl="0" indent="0" algn="ctr" defTabSz="8953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86" spc="294" baseline="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備考</a:t>
            </a:r>
            <a:endParaRPr kumimoji="1" lang="en-US" altLang="ja-JP" sz="686" spc="294" baseline="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テキスト プレースホルダー 31">
            <a:extLst>
              <a:ext uri="{FF2B5EF4-FFF2-40B4-BE49-F238E27FC236}">
                <a16:creationId xmlns:a16="http://schemas.microsoft.com/office/drawing/2014/main" id="{26A17B7D-9AB9-DDF1-AA04-92B1CA512D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023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38" name="テキスト プレースホルダー 31">
            <a:extLst>
              <a:ext uri="{FF2B5EF4-FFF2-40B4-BE49-F238E27FC236}">
                <a16:creationId xmlns:a16="http://schemas.microsoft.com/office/drawing/2014/main" id="{44144C41-A633-7E2C-C1F5-A2F7F7607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714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140" name="テキスト プレースホルダー 31">
            <a:extLst>
              <a:ext uri="{FF2B5EF4-FFF2-40B4-BE49-F238E27FC236}">
                <a16:creationId xmlns:a16="http://schemas.microsoft.com/office/drawing/2014/main" id="{D537A025-3B6D-D89E-270A-E435C4CFE35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88320" y="2212721"/>
            <a:ext cx="2959606" cy="617193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05747" indent="-105747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 sz="783">
                <a:solidFill>
                  <a:schemeClr val="tx1"/>
                </a:solidFill>
              </a:defRPr>
            </a:lvl1pPr>
            <a:lvl2pPr>
              <a:defRPr sz="979">
                <a:solidFill>
                  <a:schemeClr val="tx1"/>
                </a:solidFill>
              </a:defRPr>
            </a:lvl2pPr>
            <a:lvl3pPr>
              <a:defRPr sz="979">
                <a:solidFill>
                  <a:schemeClr val="tx1"/>
                </a:solidFill>
              </a:defRPr>
            </a:lvl3pPr>
            <a:lvl4pPr>
              <a:defRPr sz="979">
                <a:solidFill>
                  <a:schemeClr val="tx1"/>
                </a:solidFill>
              </a:defRPr>
            </a:lvl4pPr>
            <a:lvl5pPr>
              <a:defRPr sz="979">
                <a:solidFill>
                  <a:schemeClr val="tx1"/>
                </a:solidFill>
              </a:defRPr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61AA7CEB-37B1-6458-05F5-4BD161E46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684" y="368744"/>
            <a:ext cx="2473754" cy="5355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1567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  <a:br>
              <a:rPr lang="en-US" altLang="ja-JP" noProof="0" dirty="0"/>
            </a:br>
            <a:r>
              <a:rPr lang="ja-JP" altLang="en-US" noProof="0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373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2" y="0"/>
            <a:ext cx="6810375" cy="6858000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E54CD92-E70C-8A7B-E64F-5DDC5B91B5C0}"/>
              </a:ext>
            </a:extLst>
          </p:cNvPr>
          <p:cNvSpPr/>
          <p:nvPr userDrawn="1"/>
        </p:nvSpPr>
        <p:spPr>
          <a:xfrm>
            <a:off x="0" y="0"/>
            <a:ext cx="3281363" cy="6858000"/>
          </a:xfrm>
          <a:prstGeom prst="rect">
            <a:avLst/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E06592-898F-A3F5-71CE-5E0C9022FA90}"/>
              </a:ext>
            </a:extLst>
          </p:cNvPr>
          <p:cNvSpPr/>
          <p:nvPr userDrawn="1"/>
        </p:nvSpPr>
        <p:spPr>
          <a:xfrm>
            <a:off x="57000" y="45000"/>
            <a:ext cx="9792000" cy="676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938258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804947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860606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2107303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3582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4852630-D594-E009-141A-530888028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85" t="4980" b="1996"/>
          <a:stretch/>
        </p:blipFill>
        <p:spPr>
          <a:xfrm>
            <a:off x="4581524" y="0"/>
            <a:ext cx="5324476" cy="3429000"/>
          </a:xfrm>
          <a:prstGeom prst="rect">
            <a:avLst/>
          </a:prstGeom>
        </p:spPr>
      </p:pic>
      <p:sp>
        <p:nvSpPr>
          <p:cNvPr id="8" name="平行四辺形 7">
            <a:extLst>
              <a:ext uri="{FF2B5EF4-FFF2-40B4-BE49-F238E27FC236}">
                <a16:creationId xmlns:a16="http://schemas.microsoft.com/office/drawing/2014/main" id="{3C45DD39-1EB8-5A22-9AE3-4489DC4B7440}"/>
              </a:ext>
            </a:extLst>
          </p:cNvPr>
          <p:cNvSpPr/>
          <p:nvPr userDrawn="1"/>
        </p:nvSpPr>
        <p:spPr>
          <a:xfrm>
            <a:off x="1795464" y="3"/>
            <a:ext cx="4436203" cy="4467225"/>
          </a:xfrm>
          <a:prstGeom prst="parallelogram">
            <a:avLst>
              <a:gd name="adj" fmla="val 46148"/>
            </a:avLst>
          </a:prstGeom>
          <a:solidFill>
            <a:srgbClr val="EAF6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EF8C9DF-C938-3FAE-61A5-C616903F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26" y="490450"/>
            <a:ext cx="8543925" cy="9223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5000"/>
              </a:lnSpc>
              <a:defRPr sz="2742">
                <a:solidFill>
                  <a:srgbClr val="0070C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666412B-E04B-980E-9982-030ADADB6767}"/>
              </a:ext>
            </a:extLst>
          </p:cNvPr>
          <p:cNvCxnSpPr>
            <a:cxnSpLocks/>
          </p:cNvCxnSpPr>
          <p:nvPr userDrawn="1"/>
        </p:nvCxnSpPr>
        <p:spPr>
          <a:xfrm>
            <a:off x="492983" y="1357139"/>
            <a:ext cx="761755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32C1AFC-3413-3829-32CD-B62E32E420AD}"/>
              </a:ext>
            </a:extLst>
          </p:cNvPr>
          <p:cNvCxnSpPr>
            <a:cxnSpLocks/>
          </p:cNvCxnSpPr>
          <p:nvPr userDrawn="1"/>
        </p:nvCxnSpPr>
        <p:spPr>
          <a:xfrm>
            <a:off x="1335821" y="1412798"/>
            <a:ext cx="79515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3E123C64-E275-2266-787D-EFFD49B8CB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8301" y="1659495"/>
            <a:ext cx="46990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959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1A7BADE-C3C8-8B41-A9B7-8BFCCAAB45D7}"/>
              </a:ext>
            </a:extLst>
          </p:cNvPr>
          <p:cNvSpPr txBox="1"/>
          <p:nvPr userDrawn="1"/>
        </p:nvSpPr>
        <p:spPr>
          <a:xfrm>
            <a:off x="139147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A01926-262A-980D-1C43-08E1D376A40E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accent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accent3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4032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3"/>
            <a:ext cx="9217024" cy="954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E82A4C4-81B5-55F3-880C-FFB08355EEC0}"/>
              </a:ext>
            </a:extLst>
          </p:cNvPr>
          <p:cNvSpPr/>
          <p:nvPr userDrawn="1"/>
        </p:nvSpPr>
        <p:spPr>
          <a:xfrm>
            <a:off x="0" y="2638428"/>
            <a:ext cx="9906000" cy="3913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403105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chemeClr val="accent4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82205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rgbClr val="328CCC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rgbClr val="328CCC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CB4ABC5-DFDF-7701-B261-D015F5E2AF24}"/>
              </a:ext>
            </a:extLst>
          </p:cNvPr>
          <p:cNvSpPr/>
          <p:nvPr userDrawn="1"/>
        </p:nvSpPr>
        <p:spPr>
          <a:xfrm>
            <a:off x="0" y="619166"/>
            <a:ext cx="8219255" cy="401318"/>
          </a:xfrm>
          <a:custGeom>
            <a:avLst/>
            <a:gdLst>
              <a:gd name="connsiteX0" fmla="*/ 0 w 8219255"/>
              <a:gd name="connsiteY0" fmla="*/ 0 h 401318"/>
              <a:gd name="connsiteX1" fmla="*/ 1106015 w 8219255"/>
              <a:gd name="connsiteY1" fmla="*/ 0 h 401318"/>
              <a:gd name="connsiteX2" fmla="*/ 7113240 w 8219255"/>
              <a:gd name="connsiteY2" fmla="*/ 0 h 401318"/>
              <a:gd name="connsiteX3" fmla="*/ 8219255 w 8219255"/>
              <a:gd name="connsiteY3" fmla="*/ 0 h 401318"/>
              <a:gd name="connsiteX4" fmla="*/ 7951945 w 8219255"/>
              <a:gd name="connsiteY4" fmla="*/ 401318 h 401318"/>
              <a:gd name="connsiteX5" fmla="*/ 6845930 w 8219255"/>
              <a:gd name="connsiteY5" fmla="*/ 401318 h 401318"/>
              <a:gd name="connsiteX6" fmla="*/ 1106015 w 8219255"/>
              <a:gd name="connsiteY6" fmla="*/ 401318 h 401318"/>
              <a:gd name="connsiteX7" fmla="*/ 0 w 8219255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9255" h="401318">
                <a:moveTo>
                  <a:pt x="0" y="0"/>
                </a:moveTo>
                <a:lnTo>
                  <a:pt x="1106015" y="0"/>
                </a:lnTo>
                <a:lnTo>
                  <a:pt x="7113240" y="0"/>
                </a:lnTo>
                <a:lnTo>
                  <a:pt x="8219255" y="0"/>
                </a:lnTo>
                <a:lnTo>
                  <a:pt x="7951945" y="401318"/>
                </a:lnTo>
                <a:lnTo>
                  <a:pt x="6845930" y="401318"/>
                </a:lnTo>
                <a:lnTo>
                  <a:pt x="1106015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13710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01551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</a:p>
          <a:p>
            <a:pPr marL="0" marR="0" lvl="0" indent="0" algn="l" defTabSz="895327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テキスト</a:t>
            </a:r>
            <a:endParaRPr kumimoji="1" lang="en-US" altLang="ja-JP" dirty="0"/>
          </a:p>
          <a:p>
            <a:pPr lvl="0"/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422DA80-5498-837E-229D-07504407DAB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EE3076-7F43-DAD1-793E-CFF64B55361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953001" y="2443491"/>
            <a:ext cx="4953000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371" b="1">
                <a:solidFill>
                  <a:srgbClr val="4B75BD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コンテンツタイトル</a:t>
            </a:r>
          </a:p>
        </p:txBody>
      </p:sp>
      <p:sp>
        <p:nvSpPr>
          <p:cNvPr id="17" name="テキスト プレースホルダー 13">
            <a:extLst>
              <a:ext uri="{FF2B5EF4-FFF2-40B4-BE49-F238E27FC236}">
                <a16:creationId xmlns:a16="http://schemas.microsoft.com/office/drawing/2014/main" id="{8426D69E-F5A4-41D3-9C98-3593328E17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0528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  <p:sp>
        <p:nvSpPr>
          <p:cNvPr id="18" name="テキスト プレースホルダー 13">
            <a:extLst>
              <a:ext uri="{FF2B5EF4-FFF2-40B4-BE49-F238E27FC236}">
                <a16:creationId xmlns:a16="http://schemas.microsoft.com/office/drawing/2014/main" id="{88DE078B-3F10-CA17-32DB-371881110BC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7015" y="3011740"/>
            <a:ext cx="4498975" cy="3333498"/>
          </a:xfrm>
          <a:prstGeom prst="rect">
            <a:avLst/>
          </a:prstGeom>
        </p:spPr>
        <p:txBody>
          <a:bodyPr/>
          <a:lstStyle>
            <a:lvl1pPr>
              <a:defRPr kumimoji="1" lang="en-US" altLang="ja-JP" sz="1175" b="1" kern="1200" dirty="0" smtClean="0">
                <a:solidFill>
                  <a:srgbClr val="4B75BD"/>
                </a:solidFill>
                <a:latin typeface="+mn-lt"/>
                <a:ea typeface="+mn-ea"/>
                <a:cs typeface="+mn-cs"/>
              </a:defRPr>
            </a:lvl1pPr>
            <a:lvl2pPr>
              <a:defRPr kumimoji="1" lang="ja-JP" altLang="en-US" sz="11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294"/>
              </a:spcAft>
              <a:buFont typeface="Arial" panose="020B0604020202020204" pitchFamily="34" charset="0"/>
              <a:buNone/>
            </a:pPr>
            <a:r>
              <a:rPr kumimoji="1" lang="ja-JP" altLang="en-US" dirty="0"/>
              <a:t>コンテンツ見出し</a:t>
            </a:r>
            <a:endParaRPr kumimoji="1" lang="en-US" altLang="ja-JP" dirty="0"/>
          </a:p>
          <a:p>
            <a:pPr marL="0" lvl="1" indent="0" algn="l" defTabSz="895327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kumimoji="1" lang="ja-JP" altLang="en-US" dirty="0"/>
              <a:t>コンテンツテキスト</a:t>
            </a:r>
          </a:p>
        </p:txBody>
      </p:sp>
    </p:spTree>
    <p:extLst>
      <p:ext uri="{BB962C8B-B14F-4D97-AF65-F5344CB8AC3E}">
        <p14:creationId xmlns:p14="http://schemas.microsoft.com/office/powerpoint/2010/main" val="1137675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815547"/>
            <a:ext cx="9906000" cy="6042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B8C5F626-4651-2004-EA15-31ADCB0A85F7}"/>
              </a:ext>
            </a:extLst>
          </p:cNvPr>
          <p:cNvSpPr/>
          <p:nvPr userDrawn="1"/>
        </p:nvSpPr>
        <p:spPr>
          <a:xfrm>
            <a:off x="0" y="619166"/>
            <a:ext cx="7113240" cy="401318"/>
          </a:xfrm>
          <a:custGeom>
            <a:avLst/>
            <a:gdLst>
              <a:gd name="connsiteX0" fmla="*/ 0 w 7113240"/>
              <a:gd name="connsiteY0" fmla="*/ 0 h 401318"/>
              <a:gd name="connsiteX1" fmla="*/ 7113240 w 7113240"/>
              <a:gd name="connsiteY1" fmla="*/ 0 h 401318"/>
              <a:gd name="connsiteX2" fmla="*/ 6845930 w 7113240"/>
              <a:gd name="connsiteY2" fmla="*/ 401318 h 401318"/>
              <a:gd name="connsiteX3" fmla="*/ 0 w 7113240"/>
              <a:gd name="connsiteY3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3240" h="401318">
                <a:moveTo>
                  <a:pt x="0" y="0"/>
                </a:moveTo>
                <a:lnTo>
                  <a:pt x="7113240" y="0"/>
                </a:lnTo>
                <a:lnTo>
                  <a:pt x="6845930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30488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84">
          <p15:clr>
            <a:srgbClr val="FBAE40"/>
          </p15:clr>
        </p15:guide>
        <p15:guide id="2" pos="325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タイトルとコンテンツ">
    <p:bg>
      <p:bgPr>
        <a:solidFill>
          <a:srgbClr val="EAF6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3E0C973-F6DD-F2A6-ECC8-DB3521561565}"/>
              </a:ext>
            </a:extLst>
          </p:cNvPr>
          <p:cNvSpPr/>
          <p:nvPr userDrawn="1"/>
        </p:nvSpPr>
        <p:spPr>
          <a:xfrm>
            <a:off x="0" y="2443494"/>
            <a:ext cx="9906000" cy="441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136A33F5-7993-2411-4CD9-86D235FE548A}"/>
              </a:ext>
            </a:extLst>
          </p:cNvPr>
          <p:cNvSpPr/>
          <p:nvPr userDrawn="1"/>
        </p:nvSpPr>
        <p:spPr>
          <a:xfrm rot="10800000">
            <a:off x="8219257" y="4"/>
            <a:ext cx="1686745" cy="560609"/>
          </a:xfrm>
          <a:custGeom>
            <a:avLst/>
            <a:gdLst>
              <a:gd name="connsiteX0" fmla="*/ 1686745 w 1686745"/>
              <a:gd name="connsiteY0" fmla="*/ 560609 h 560609"/>
              <a:gd name="connsiteX1" fmla="*/ 0 w 1686745"/>
              <a:gd name="connsiteY1" fmla="*/ 560609 h 560609"/>
              <a:gd name="connsiteX2" fmla="*/ 0 w 1686745"/>
              <a:gd name="connsiteY2" fmla="*/ 0 h 560609"/>
              <a:gd name="connsiteX3" fmla="*/ 1270264 w 1686745"/>
              <a:gd name="connsiteY3" fmla="*/ 0 h 560609"/>
              <a:gd name="connsiteX4" fmla="*/ 1270264 w 1686745"/>
              <a:gd name="connsiteY4" fmla="*/ 149 h 560609"/>
              <a:gd name="connsiteX5" fmla="*/ 1448013 w 1686745"/>
              <a:gd name="connsiteY5" fmla="*/ 107391 h 56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745" h="560609">
                <a:moveTo>
                  <a:pt x="1686745" y="560609"/>
                </a:moveTo>
                <a:lnTo>
                  <a:pt x="0" y="560609"/>
                </a:lnTo>
                <a:lnTo>
                  <a:pt x="0" y="0"/>
                </a:lnTo>
                <a:lnTo>
                  <a:pt x="1270264" y="0"/>
                </a:lnTo>
                <a:lnTo>
                  <a:pt x="1270264" y="149"/>
                </a:lnTo>
                <a:cubicBezTo>
                  <a:pt x="1344784" y="149"/>
                  <a:pt x="1413207" y="41350"/>
                  <a:pt x="1448013" y="1073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89518" tIns="44747" rIns="89518" bIns="4474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eiryo"/>
              <a:buNone/>
            </a:pPr>
            <a:endParaRPr sz="979" b="1" i="0" u="none" strike="noStrike" cap="none">
              <a:solidFill>
                <a:schemeClr val="dk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90" y="44626"/>
            <a:ext cx="8831957" cy="5606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959" b="1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2D0027-2909-94D6-A8CB-7143DF055E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4489" y="614378"/>
            <a:ext cx="9217024" cy="36318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763" b="1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1581151"/>
            <a:ext cx="9217024" cy="862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3FCAC2-FB88-445C-BF94-AA655ACC64D8}"/>
              </a:ext>
            </a:extLst>
          </p:cNvPr>
          <p:cNvSpPr txBox="1"/>
          <p:nvPr userDrawn="1"/>
        </p:nvSpPr>
        <p:spPr>
          <a:xfrm>
            <a:off x="139147" y="6551767"/>
            <a:ext cx="4953662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8B2D91-772E-6219-B3F1-3A5016BC0597}"/>
              </a:ext>
            </a:extLst>
          </p:cNvPr>
          <p:cNvSpPr txBox="1"/>
          <p:nvPr userDrawn="1"/>
        </p:nvSpPr>
        <p:spPr>
          <a:xfrm>
            <a:off x="8841432" y="6551767"/>
            <a:ext cx="1007568" cy="26161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rgbClr val="4B75BF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9767A700-138B-A673-3B20-9FEB275FDA6E}"/>
              </a:ext>
            </a:extLst>
          </p:cNvPr>
          <p:cNvSpPr/>
          <p:nvPr userDrawn="1"/>
        </p:nvSpPr>
        <p:spPr>
          <a:xfrm>
            <a:off x="2" y="619166"/>
            <a:ext cx="8227193" cy="401318"/>
          </a:xfrm>
          <a:custGeom>
            <a:avLst/>
            <a:gdLst>
              <a:gd name="connsiteX0" fmla="*/ 0 w 8227193"/>
              <a:gd name="connsiteY0" fmla="*/ 0 h 401318"/>
              <a:gd name="connsiteX1" fmla="*/ 1113953 w 8227193"/>
              <a:gd name="connsiteY1" fmla="*/ 0 h 401318"/>
              <a:gd name="connsiteX2" fmla="*/ 7113240 w 8227193"/>
              <a:gd name="connsiteY2" fmla="*/ 0 h 401318"/>
              <a:gd name="connsiteX3" fmla="*/ 8227193 w 8227193"/>
              <a:gd name="connsiteY3" fmla="*/ 0 h 401318"/>
              <a:gd name="connsiteX4" fmla="*/ 7959883 w 8227193"/>
              <a:gd name="connsiteY4" fmla="*/ 401318 h 401318"/>
              <a:gd name="connsiteX5" fmla="*/ 6845930 w 8227193"/>
              <a:gd name="connsiteY5" fmla="*/ 401318 h 401318"/>
              <a:gd name="connsiteX6" fmla="*/ 1113953 w 8227193"/>
              <a:gd name="connsiteY6" fmla="*/ 401318 h 401318"/>
              <a:gd name="connsiteX7" fmla="*/ 0 w 8227193"/>
              <a:gd name="connsiteY7" fmla="*/ 401318 h 40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27193" h="401318">
                <a:moveTo>
                  <a:pt x="0" y="0"/>
                </a:moveTo>
                <a:lnTo>
                  <a:pt x="1113953" y="0"/>
                </a:lnTo>
                <a:lnTo>
                  <a:pt x="7113240" y="0"/>
                </a:lnTo>
                <a:lnTo>
                  <a:pt x="8227193" y="0"/>
                </a:lnTo>
                <a:lnTo>
                  <a:pt x="7959883" y="401318"/>
                </a:lnTo>
                <a:lnTo>
                  <a:pt x="6845930" y="401318"/>
                </a:lnTo>
                <a:lnTo>
                  <a:pt x="1113953" y="401318"/>
                </a:lnTo>
                <a:lnTo>
                  <a:pt x="0" y="401318"/>
                </a:lnTo>
                <a:close/>
              </a:path>
            </a:pathLst>
          </a:custGeom>
          <a:gradFill>
            <a:gsLst>
              <a:gs pos="0">
                <a:schemeClr val="tx2">
                  <a:lumMod val="50000"/>
                  <a:lumOff val="5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 sz="1763"/>
          </a:p>
        </p:txBody>
      </p:sp>
    </p:spTree>
    <p:extLst>
      <p:ext uri="{BB962C8B-B14F-4D97-AF65-F5344CB8AC3E}">
        <p14:creationId xmlns:p14="http://schemas.microsoft.com/office/powerpoint/2010/main" val="153271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bg>
      <p:bgPr>
        <a:solidFill>
          <a:srgbClr val="2C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1B38225-E382-637D-6738-E09911E94D90}"/>
              </a:ext>
            </a:extLst>
          </p:cNvPr>
          <p:cNvSpPr/>
          <p:nvPr userDrawn="1"/>
        </p:nvSpPr>
        <p:spPr>
          <a:xfrm>
            <a:off x="57000" y="45001"/>
            <a:ext cx="9792000" cy="6506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63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C32669C-911E-0E3B-4F21-99FE99F4A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69" y="44626"/>
            <a:ext cx="6805576" cy="5606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59" b="0">
                <a:solidFill>
                  <a:srgbClr val="2CC3DE"/>
                </a:solidFill>
                <a:latin typeface="+mn-ea"/>
                <a:ea typeface="+mn-ea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pic>
        <p:nvPicPr>
          <p:cNvPr id="10" name="図 9" descr="ロゴ, 会社名&#10;&#10;自動的に生成された説明">
            <a:extLst>
              <a:ext uri="{FF2B5EF4-FFF2-40B4-BE49-F238E27FC236}">
                <a16:creationId xmlns:a16="http://schemas.microsoft.com/office/drawing/2014/main" id="{7166DC3F-9802-BF7A-12E3-13EB4A84A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434" y="84318"/>
            <a:ext cx="936105" cy="291751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2F9D73FA-75E7-C887-CF91-B951D2CD989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4489" y="4437112"/>
            <a:ext cx="9217024" cy="10112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説明文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CCB3CCC5-256D-E770-C917-899588EC79D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4489" y="651057"/>
            <a:ext cx="9217024" cy="2190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3pPr>
            <a:lvl4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4pPr>
            <a:lvl5pPr marL="0" indent="0">
              <a:lnSpc>
                <a:spcPct val="125000"/>
              </a:lnSpc>
              <a:spcBef>
                <a:spcPts val="0"/>
              </a:spcBef>
              <a:buNone/>
              <a:defRPr sz="1371"/>
            </a:lvl5pPr>
          </a:lstStyle>
          <a:p>
            <a:pPr lvl="0"/>
            <a:r>
              <a:rPr kumimoji="1" lang="ja-JP" altLang="en-US" dirty="0"/>
              <a:t>テキスト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58CD922-5D76-66D7-AAD6-35FAC714F065}"/>
              </a:ext>
            </a:extLst>
          </p:cNvPr>
          <p:cNvCxnSpPr>
            <a:cxnSpLocks/>
          </p:cNvCxnSpPr>
          <p:nvPr userDrawn="1"/>
        </p:nvCxnSpPr>
        <p:spPr>
          <a:xfrm>
            <a:off x="421067" y="565480"/>
            <a:ext cx="9063866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59B431A-8EB2-9C0E-0A1B-FADA99CB2A96}"/>
              </a:ext>
            </a:extLst>
          </p:cNvPr>
          <p:cNvSpPr txBox="1"/>
          <p:nvPr userDrawn="1"/>
        </p:nvSpPr>
        <p:spPr>
          <a:xfrm>
            <a:off x="17245" y="6551766"/>
            <a:ext cx="4953662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BIWAKO-OTSU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TOURISM</a:t>
            </a:r>
            <a:r>
              <a:rPr lang="ja-JP" altLang="en-US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 </a:t>
            </a:r>
            <a:r>
              <a:rPr lang="en-US" altLang="ja-JP" sz="1077" b="0" i="0" spc="0" noProof="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ASSOCIATION</a:t>
            </a:r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0FCF03A-146B-79A4-0508-B1395839F010}"/>
              </a:ext>
            </a:extLst>
          </p:cNvPr>
          <p:cNvSpPr txBox="1"/>
          <p:nvPr userDrawn="1"/>
        </p:nvSpPr>
        <p:spPr>
          <a:xfrm>
            <a:off x="8841432" y="6551766"/>
            <a:ext cx="1007568" cy="258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fld id="{108D1434-F147-4EC7-91AB-9B4761706DF8}" type="slidenum">
              <a:rPr lang="ja-JP" altLang="en-US" sz="1077" b="0" i="0" spc="0" noProof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Gill Sans" panose="020B0502020104020203" pitchFamily="34" charset="-79"/>
              </a:rPr>
              <a:t>‹#›</a:t>
            </a:fld>
            <a:endParaRPr lang="ja-JP" altLang="en-US" sz="1077" b="0" i="0" spc="0" noProof="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Gill Sans" panose="020B0502020104020203" pitchFamily="34" charset="-79"/>
            </a:endParaRPr>
          </a:p>
        </p:txBody>
      </p:sp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8D97568E-06F6-A4CA-C4F6-B9C38E79D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828" y="122419"/>
            <a:ext cx="2144043" cy="3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A713B8-140C-CE5D-C2C6-22356C252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1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524D0-507A-4FC2-B120-BF918C6BA11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タイトル プレースホルダー 3">
            <a:extLst>
              <a:ext uri="{FF2B5EF4-FFF2-40B4-BE49-F238E27FC236}">
                <a16:creationId xmlns:a16="http://schemas.microsoft.com/office/drawing/2014/main" id="{D08B66D2-71B3-5348-923C-81111C5D2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463ED86-7F4C-B818-96F2-92D284BD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3541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5327" rtl="0" eaLnBrk="1" latinLnBrk="0" hangingPunct="1">
        <a:lnSpc>
          <a:spcPct val="90000"/>
        </a:lnSpc>
        <a:spcBef>
          <a:spcPct val="0"/>
        </a:spcBef>
        <a:buNone/>
        <a:defRPr kumimoji="1" sz="4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895327" rtl="0" eaLnBrk="1" latinLnBrk="0" hangingPunct="1">
        <a:lnSpc>
          <a:spcPct val="125000"/>
        </a:lnSpc>
        <a:spcBef>
          <a:spcPts val="0"/>
        </a:spcBef>
        <a:buFont typeface="Arial" panose="020B0604020202020204" pitchFamily="34" charset="0"/>
        <a:buNone/>
        <a:defRPr kumimoji="1" sz="1175" kern="1200">
          <a:solidFill>
            <a:schemeClr val="tx1"/>
          </a:solidFill>
          <a:latin typeface="+mn-lt"/>
          <a:ea typeface="+mn-ea"/>
          <a:cs typeface="+mn-cs"/>
        </a:defRPr>
      </a:lvl5pPr>
      <a:lvl6pPr marL="246214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909811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357475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805138" indent="-223832" algn="l" defTabSz="895327" rtl="0" eaLnBrk="1" latinLnBrk="0" hangingPunct="1">
        <a:lnSpc>
          <a:spcPct val="90000"/>
        </a:lnSpc>
        <a:spcBef>
          <a:spcPts val="490"/>
        </a:spcBef>
        <a:buFont typeface="Arial" panose="020B0604020202020204" pitchFamily="34" charset="0"/>
        <a:buChar char="•"/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66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327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99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65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831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980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643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1306" algn="l" defTabSz="895327" rtl="0" eaLnBrk="1" latinLnBrk="0" hangingPunct="1">
        <a:defRPr kumimoji="1"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120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149">
          <p15:clr>
            <a:srgbClr val="F26B43"/>
          </p15:clr>
        </p15:guide>
        <p15:guide id="5" pos="60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svg"/><Relationship Id="rId29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svg"/><Relationship Id="rId27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FC50E-04DB-6A17-1F69-2DEAFC150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83E93D-6879-04DF-9346-85D64AED0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プログラミングによる論理的思考力を養う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55F276B7-9A5A-B75E-4C05-96EAF5867814}"/>
              </a:ext>
            </a:extLst>
          </p:cNvPr>
          <p:cNvGrpSpPr/>
          <p:nvPr/>
        </p:nvGrpSpPr>
        <p:grpSpPr>
          <a:xfrm>
            <a:off x="440595" y="1141301"/>
            <a:ext cx="1265221" cy="410075"/>
            <a:chOff x="771224" y="904272"/>
            <a:chExt cx="1292168" cy="418809"/>
          </a:xfrm>
        </p:grpSpPr>
        <p:sp>
          <p:nvSpPr>
            <p:cNvPr id="11" name="角丸四角形 23">
              <a:extLst>
                <a:ext uri="{FF2B5EF4-FFF2-40B4-BE49-F238E27FC236}">
                  <a16:creationId xmlns:a16="http://schemas.microsoft.com/office/drawing/2014/main" id="{C9E0A314-A3E9-DFE9-24E0-3BA0B597BCE1}"/>
                </a:ext>
              </a:extLst>
            </p:cNvPr>
            <p:cNvSpPr/>
            <p:nvPr userDrawn="1"/>
          </p:nvSpPr>
          <p:spPr>
            <a:xfrm>
              <a:off x="771224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自 然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角丸四角形 27">
              <a:extLst>
                <a:ext uri="{FF2B5EF4-FFF2-40B4-BE49-F238E27FC236}">
                  <a16:creationId xmlns:a16="http://schemas.microsoft.com/office/drawing/2014/main" id="{2E866F19-170F-C28D-C192-A010C572A0FE}"/>
                </a:ext>
              </a:extLst>
            </p:cNvPr>
            <p:cNvSpPr/>
            <p:nvPr userDrawn="1"/>
          </p:nvSpPr>
          <p:spPr>
            <a:xfrm>
              <a:off x="77122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歴 史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角丸四角形 49">
              <a:extLst>
                <a:ext uri="{FF2B5EF4-FFF2-40B4-BE49-F238E27FC236}">
                  <a16:creationId xmlns:a16="http://schemas.microsoft.com/office/drawing/2014/main" id="{FE4292FC-6B06-7E0F-7EA9-66FC32A32034}"/>
                </a:ext>
              </a:extLst>
            </p:cNvPr>
            <p:cNvSpPr/>
            <p:nvPr userDrawn="1"/>
          </p:nvSpPr>
          <p:spPr>
            <a:xfrm>
              <a:off x="1652054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経 済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24">
              <a:extLst>
                <a:ext uri="{FF2B5EF4-FFF2-40B4-BE49-F238E27FC236}">
                  <a16:creationId xmlns:a16="http://schemas.microsoft.com/office/drawing/2014/main" id="{568ABC56-4702-34CA-A4C7-E90FF769B7A7}"/>
                </a:ext>
              </a:extLst>
            </p:cNvPr>
            <p:cNvSpPr/>
            <p:nvPr/>
          </p:nvSpPr>
          <p:spPr>
            <a:xfrm>
              <a:off x="1211640" y="904272"/>
              <a:ext cx="411336" cy="174521"/>
            </a:xfrm>
            <a:prstGeom prst="roundRect">
              <a:avLst/>
            </a:prstGeom>
            <a:solidFill>
              <a:schemeClr val="accent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環 境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角丸四角形 28">
              <a:extLst>
                <a:ext uri="{FF2B5EF4-FFF2-40B4-BE49-F238E27FC236}">
                  <a16:creationId xmlns:a16="http://schemas.microsoft.com/office/drawing/2014/main" id="{3300D17A-1008-268F-EB0B-CDB7542D113E}"/>
                </a:ext>
              </a:extLst>
            </p:cNvPr>
            <p:cNvSpPr/>
            <p:nvPr/>
          </p:nvSpPr>
          <p:spPr>
            <a:xfrm>
              <a:off x="1652056" y="904272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産 業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角丸四角形 31">
              <a:extLst>
                <a:ext uri="{FF2B5EF4-FFF2-40B4-BE49-F238E27FC236}">
                  <a16:creationId xmlns:a16="http://schemas.microsoft.com/office/drawing/2014/main" id="{EBED3316-CB83-6A71-6EC9-A573F20A7283}"/>
                </a:ext>
              </a:extLst>
            </p:cNvPr>
            <p:cNvSpPr/>
            <p:nvPr/>
          </p:nvSpPr>
          <p:spPr>
            <a:xfrm>
              <a:off x="1211640" y="1148560"/>
              <a:ext cx="411336" cy="17452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895327">
                <a:defRPr/>
              </a:pPr>
              <a:r>
                <a:rPr kumimoji="1" lang="ja-JP" altLang="en-US" sz="783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文 化</a:t>
              </a:r>
              <a:endParaRPr kumimoji="1" lang="en-US" altLang="ja-JP" sz="783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4F48D79-4E4E-AD19-1D2D-317356811001}"/>
              </a:ext>
            </a:extLst>
          </p:cNvPr>
          <p:cNvSpPr txBox="1"/>
          <p:nvPr/>
        </p:nvSpPr>
        <p:spPr>
          <a:xfrm>
            <a:off x="2392904" y="1141298"/>
            <a:ext cx="2769008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65AB68E9-44C1-D17B-0327-E5C565858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399" y="1149018"/>
            <a:ext cx="714517" cy="390430"/>
          </a:xfrm>
          <a:prstGeom prst="rect">
            <a:avLst/>
          </a:prstGeom>
          <a:noFill/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DD54B18-26F9-AF31-53D9-1B65336BBE6D}"/>
              </a:ext>
            </a:extLst>
          </p:cNvPr>
          <p:cNvSpPr txBox="1"/>
          <p:nvPr/>
        </p:nvSpPr>
        <p:spPr>
          <a:xfrm>
            <a:off x="5236774" y="1141298"/>
            <a:ext cx="4476402" cy="410076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</p:spPr>
        <p:txBody>
          <a:bodyPr wrap="none" rtlCol="0">
            <a:noAutofit/>
          </a:bodyPr>
          <a:lstStyle/>
          <a:p>
            <a:pPr defTabSz="895327"/>
            <a:endParaRPr kumimoji="1" lang="en-US" altLang="ja-JP" sz="783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1" name="図 20" descr="グラフィカル ユーザー インターフェイス&#10;&#10;低い精度で自動的に生成された説明">
            <a:extLst>
              <a:ext uri="{FF2B5EF4-FFF2-40B4-BE49-F238E27FC236}">
                <a16:creationId xmlns:a16="http://schemas.microsoft.com/office/drawing/2014/main" id="{1A663E7A-8AEF-28DD-E222-FCA4AA0EE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1727" y="1191387"/>
            <a:ext cx="960345" cy="293068"/>
          </a:xfrm>
          <a:prstGeom prst="rect">
            <a:avLst/>
          </a:prstGeom>
          <a:noFill/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37D517C3-794F-CF1A-75F2-05168D4E17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1831" y="1203993"/>
            <a:ext cx="264369" cy="26436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7208E1FC-1D38-5B01-6555-E5FB2B495D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4407" y="1203993"/>
            <a:ext cx="264369" cy="264369"/>
          </a:xfrm>
          <a:prstGeom prst="rect">
            <a:avLst/>
          </a:prstGeom>
        </p:spPr>
      </p:pic>
      <p:pic>
        <p:nvPicPr>
          <p:cNvPr id="29" name="図 28" descr="文字の書かれた紙&#10;&#10;自動的に生成された説明">
            <a:extLst>
              <a:ext uri="{FF2B5EF4-FFF2-40B4-BE49-F238E27FC236}">
                <a16:creationId xmlns:a16="http://schemas.microsoft.com/office/drawing/2014/main" id="{418E9E3A-A59B-8E13-90CA-A14ACFE842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3928" y="1198290"/>
            <a:ext cx="296093" cy="296093"/>
          </a:xfrm>
          <a:prstGeom prst="rect">
            <a:avLst/>
          </a:prstGeom>
        </p:spPr>
      </p:pic>
      <p:pic>
        <p:nvPicPr>
          <p:cNvPr id="30" name="図 29" descr="アイコン&#10;&#10;自動的に生成された説明">
            <a:extLst>
              <a:ext uri="{FF2B5EF4-FFF2-40B4-BE49-F238E27FC236}">
                <a16:creationId xmlns:a16="http://schemas.microsoft.com/office/drawing/2014/main" id="{6FB1FD00-0CB9-FFF6-BB64-F419A56F55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028" y="1198290"/>
            <a:ext cx="295468" cy="296093"/>
          </a:xfrm>
          <a:prstGeom prst="rect">
            <a:avLst/>
          </a:prstGeom>
        </p:spPr>
      </p:pic>
      <p:pic>
        <p:nvPicPr>
          <p:cNvPr id="31" name="図 30" descr="アイコン&#10;&#10;自動的に生成された説明">
            <a:extLst>
              <a:ext uri="{FF2B5EF4-FFF2-40B4-BE49-F238E27FC236}">
                <a16:creationId xmlns:a16="http://schemas.microsoft.com/office/drawing/2014/main" id="{AEAA3857-BDED-D206-F15C-8B97141066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486" y="1198290"/>
            <a:ext cx="296093" cy="296093"/>
          </a:xfrm>
          <a:prstGeom prst="rect">
            <a:avLst/>
          </a:prstGeom>
        </p:spPr>
      </p:pic>
      <p:pic>
        <p:nvPicPr>
          <p:cNvPr id="32" name="図 31" descr="アイコン&#10;&#10;自動的に生成された説明">
            <a:extLst>
              <a:ext uri="{FF2B5EF4-FFF2-40B4-BE49-F238E27FC236}">
                <a16:creationId xmlns:a16="http://schemas.microsoft.com/office/drawing/2014/main" id="{B50B3A60-C3C9-AF3C-0806-5560A65F708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73" y="1198290"/>
            <a:ext cx="296093" cy="296093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96E63B4D-C7CE-05F8-2692-D98F5DC864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2659" y="1198290"/>
            <a:ext cx="296093" cy="296093"/>
          </a:xfrm>
          <a:prstGeom prst="rect">
            <a:avLst/>
          </a:prstGeom>
        </p:spPr>
      </p:pic>
      <p:pic>
        <p:nvPicPr>
          <p:cNvPr id="34" name="図 33" descr="アイコン&#10;&#10;自動的に生成された説明">
            <a:extLst>
              <a:ext uri="{FF2B5EF4-FFF2-40B4-BE49-F238E27FC236}">
                <a16:creationId xmlns:a16="http://schemas.microsoft.com/office/drawing/2014/main" id="{8E394493-3699-AA3E-05E4-BEA870993AC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48" y="1198290"/>
            <a:ext cx="295468" cy="296093"/>
          </a:xfrm>
          <a:prstGeom prst="rect">
            <a:avLst/>
          </a:prstGeom>
        </p:spPr>
      </p:pic>
      <p:pic>
        <p:nvPicPr>
          <p:cNvPr id="35" name="図 34" descr="アイコン&#10;&#10;自動的に生成された説明">
            <a:extLst>
              <a:ext uri="{FF2B5EF4-FFF2-40B4-BE49-F238E27FC236}">
                <a16:creationId xmlns:a16="http://schemas.microsoft.com/office/drawing/2014/main" id="{2588C383-EFA9-7EEE-CE0B-71BF86681E1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6205" y="1198290"/>
            <a:ext cx="296093" cy="296093"/>
          </a:xfrm>
          <a:prstGeom prst="rect">
            <a:avLst/>
          </a:prstGeom>
        </p:spPr>
      </p:pic>
      <p:pic>
        <p:nvPicPr>
          <p:cNvPr id="36" name="図 35" descr="停止の標識&#10;&#10;自動的に生成された説明">
            <a:extLst>
              <a:ext uri="{FF2B5EF4-FFF2-40B4-BE49-F238E27FC236}">
                <a16:creationId xmlns:a16="http://schemas.microsoft.com/office/drawing/2014/main" id="{729F3E61-D357-CB9D-ED3A-D0216E8225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291" y="1198290"/>
            <a:ext cx="296093" cy="296093"/>
          </a:xfrm>
          <a:prstGeom prst="rect">
            <a:avLst/>
          </a:prstGeom>
        </p:spPr>
      </p:pic>
      <p:pic>
        <p:nvPicPr>
          <p:cNvPr id="37" name="図 36" descr="白黒の写真にテキストが書いてある絵&#10;&#10;低い精度で自動的に生成された説明">
            <a:extLst>
              <a:ext uri="{FF2B5EF4-FFF2-40B4-BE49-F238E27FC236}">
                <a16:creationId xmlns:a16="http://schemas.microsoft.com/office/drawing/2014/main" id="{47E68C44-77E3-A475-BE5B-58646EF6B6D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380" y="1198290"/>
            <a:ext cx="295468" cy="296093"/>
          </a:xfrm>
          <a:prstGeom prst="rect">
            <a:avLst/>
          </a:prstGeom>
        </p:spPr>
      </p:pic>
      <p:pic>
        <p:nvPicPr>
          <p:cNvPr id="38" name="図 37" descr="アイコン&#10;&#10;自動的に生成された説明">
            <a:extLst>
              <a:ext uri="{FF2B5EF4-FFF2-40B4-BE49-F238E27FC236}">
                <a16:creationId xmlns:a16="http://schemas.microsoft.com/office/drawing/2014/main" id="{080920CB-9825-EF66-3E5A-3F92B40740A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1838" y="1198290"/>
            <a:ext cx="296093" cy="296093"/>
          </a:xfrm>
          <a:prstGeom prst="rect">
            <a:avLst/>
          </a:prstGeom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367C4B44-8A71-C5FF-E12A-4E1EFC5A1F74}"/>
              </a:ext>
            </a:extLst>
          </p:cNvPr>
          <p:cNvSpPr/>
          <p:nvPr/>
        </p:nvSpPr>
        <p:spPr>
          <a:xfrm>
            <a:off x="2867949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びわ湖の生物多様性について調べてみる。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びわ湖の環境保全について調べてみる。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人と自然の繋がりについて考えてみる。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556A39CE-5EA9-7FE8-9C62-35B923A92F9E}"/>
              </a:ext>
            </a:extLst>
          </p:cNvPr>
          <p:cNvSpPr/>
          <p:nvPr/>
        </p:nvSpPr>
        <p:spPr>
          <a:xfrm>
            <a:off x="5175803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びわ湖でプランクトンを観察、カヌーでヨシ帯を観察を体験。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生物多様性、環境保全について学ぶ。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プログラミング体験で論理的思考力を学ぶ。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BEAAFC7F-411E-C73C-E227-5B34202192ED}"/>
              </a:ext>
            </a:extLst>
          </p:cNvPr>
          <p:cNvSpPr/>
          <p:nvPr/>
        </p:nvSpPr>
        <p:spPr>
          <a:xfrm>
            <a:off x="7483655" y="2832649"/>
            <a:ext cx="2096365" cy="1735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747" tIns="317243" rIns="105747" bIns="0" rtlCol="0" anchor="t" anchorCtr="0"/>
          <a:lstStyle/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生物多様性、環境保全などについて自分の意見をまとめる。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本プログラムで学んだ知識を発表する。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ja-JP" altLang="en-US" sz="881" dirty="0">
                <a:solidFill>
                  <a:prstClr val="black"/>
                </a:solidFill>
                <a:latin typeface="Meiryo UI"/>
                <a:ea typeface="Meiryo UI"/>
              </a:rPr>
              <a:t>自分たちにできることを発表する。</a:t>
            </a:r>
          </a:p>
          <a:p>
            <a:pPr marL="167874" indent="-167874" defTabSz="895327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ja-JP" altLang="en-US" sz="881" dirty="0">
              <a:solidFill>
                <a:prstClr val="black"/>
              </a:solidFill>
              <a:latin typeface="Meiryo UI"/>
              <a:ea typeface="Meiryo UI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7960A5B8-9498-80E9-107B-1F3AA052F179}"/>
              </a:ext>
            </a:extLst>
          </p:cNvPr>
          <p:cNvGraphicFramePr>
            <a:graphicFrameLocks noGrp="1"/>
          </p:cNvGraphicFramePr>
          <p:nvPr/>
        </p:nvGraphicFramePr>
        <p:xfrm>
          <a:off x="2867950" y="4147856"/>
          <a:ext cx="6711209" cy="158621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80420">
                  <a:extLst>
                    <a:ext uri="{9D8B030D-6E8A-4147-A177-3AD203B41FA5}">
                      <a16:colId xmlns:a16="http://schemas.microsoft.com/office/drawing/2014/main" val="741602752"/>
                    </a:ext>
                  </a:extLst>
                </a:gridCol>
                <a:gridCol w="1656715">
                  <a:extLst>
                    <a:ext uri="{9D8B030D-6E8A-4147-A177-3AD203B41FA5}">
                      <a16:colId xmlns:a16="http://schemas.microsoft.com/office/drawing/2014/main" val="3389704294"/>
                    </a:ext>
                  </a:extLst>
                </a:gridCol>
                <a:gridCol w="607941">
                  <a:extLst>
                    <a:ext uri="{9D8B030D-6E8A-4147-A177-3AD203B41FA5}">
                      <a16:colId xmlns:a16="http://schemas.microsoft.com/office/drawing/2014/main" val="3252824643"/>
                    </a:ext>
                  </a:extLst>
                </a:gridCol>
                <a:gridCol w="3766133">
                  <a:extLst>
                    <a:ext uri="{9D8B030D-6E8A-4147-A177-3AD203B41FA5}">
                      <a16:colId xmlns:a16="http://schemas.microsoft.com/office/drawing/2014/main" val="1736356865"/>
                    </a:ext>
                  </a:extLst>
                </a:gridCol>
              </a:tblGrid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実施場所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びわ湖・雄琴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行程例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6427632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実施時期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11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月末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1503561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対象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小学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生・中学生・</a:t>
                      </a:r>
                      <a:r>
                        <a:rPr lang="zh-CN" altLang="en-US" sz="800" u="none" strike="noStrike" dirty="0">
                          <a:effectLst/>
                          <a:latin typeface="+mn-ea"/>
                          <a:ea typeface="+mn-ea"/>
                        </a:rPr>
                        <a:t>高校生</a:t>
                      </a:r>
                      <a:endParaRPr lang="zh-CN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073544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>
                          <a:effectLst/>
                          <a:latin typeface="+mn-ea"/>
                          <a:ea typeface="+mn-ea"/>
                        </a:rPr>
                        <a:t>所要</a:t>
                      </a:r>
                      <a:r>
                        <a:rPr lang="zh-TW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  <a:endParaRPr lang="zh-TW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b="0" i="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800" b="0" i="0" u="none" strike="noStrike" dirty="0">
                          <a:effectLst/>
                          <a:latin typeface="+mn-ea"/>
                          <a:ea typeface="+mn-ea"/>
                        </a:rPr>
                        <a:t>時間</a:t>
                      </a: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6423"/>
                  </a:ext>
                </a:extLst>
              </a:tr>
              <a:tr h="1762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人数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20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～</a:t>
                      </a:r>
                      <a:r>
                        <a:rPr lang="en-US" altLang="ja-JP" sz="800" u="none" strike="noStrike" dirty="0">
                          <a:effectLst/>
                          <a:latin typeface="+mn-ea"/>
                          <a:ea typeface="+mn-ea"/>
                        </a:rPr>
                        <a:t>120</a:t>
                      </a:r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名程度</a:t>
                      </a:r>
                      <a:endParaRPr lang="ja-JP" altLang="en-US" sz="800" b="0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3570284"/>
                  </a:ext>
                </a:extLst>
              </a:tr>
              <a:tr h="70498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b="1" u="none" strike="noStrike" dirty="0">
                          <a:effectLst/>
                          <a:latin typeface="+mn-ea"/>
                          <a:ea typeface="+mn-ea"/>
                        </a:rPr>
                        <a:t>持ち物</a:t>
                      </a:r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プログラミング体験で使用する</a:t>
                      </a:r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ja-JP" altLang="en-US" sz="800" u="none" strike="noStrike" dirty="0">
                          <a:effectLst/>
                          <a:latin typeface="+mn-ea"/>
                          <a:ea typeface="+mn-ea"/>
                        </a:rPr>
                        <a:t>タブレット等の端末</a:t>
                      </a:r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濡れても良い服装と履き物</a:t>
                      </a:r>
                      <a:endParaRPr kumimoji="1" lang="en-US" altLang="ja-JP" sz="800" b="0" i="0" kern="1200" dirty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（体操服・サンダル等）</a:t>
                      </a:r>
                      <a:br>
                        <a:rPr lang="ja-JP" altLang="en-US" sz="800" dirty="0">
                          <a:latin typeface="+mn-ea"/>
                          <a:ea typeface="+mn-ea"/>
                        </a:rPr>
                      </a:br>
                      <a:r>
                        <a:rPr kumimoji="1" lang="ja-JP" altLang="en-US" sz="8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ライフジャケットは貸出</a:t>
                      </a:r>
                      <a:endParaRPr lang="ja-JP" altLang="en-US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940" marR="6940" marT="6940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ja-JP" altLang="en-US" sz="800" b="1" i="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FC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ja-JP" sz="8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7088" marR="7088" marT="7088" marB="0" anchor="ctr">
                    <a:lnL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F6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81699"/>
                  </a:ext>
                </a:extLst>
              </a:tr>
            </a:tbl>
          </a:graphicData>
        </a:graphic>
      </p:graphicFrame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16E7EFD-B655-AE95-8AED-A8B1393E9745}"/>
              </a:ext>
            </a:extLst>
          </p:cNvPr>
          <p:cNvGrpSpPr/>
          <p:nvPr/>
        </p:nvGrpSpPr>
        <p:grpSpPr>
          <a:xfrm>
            <a:off x="2839523" y="5673778"/>
            <a:ext cx="6726919" cy="732604"/>
            <a:chOff x="321177" y="5870744"/>
            <a:chExt cx="9338540" cy="748207"/>
          </a:xfrm>
        </p:grpSpPr>
        <p:sp>
          <p:nvSpPr>
            <p:cNvPr id="59" name="コンテンツ プレースホルダー 8">
              <a:extLst>
                <a:ext uri="{FF2B5EF4-FFF2-40B4-BE49-F238E27FC236}">
                  <a16:creationId xmlns:a16="http://schemas.microsoft.com/office/drawing/2014/main" id="{26C6342E-0E3E-127A-60B0-7D35CC4904E3}"/>
                </a:ext>
              </a:extLst>
            </p:cNvPr>
            <p:cNvSpPr txBox="1">
              <a:spLocks/>
            </p:cNvSpPr>
            <p:nvPr/>
          </p:nvSpPr>
          <p:spPr>
            <a:xfrm>
              <a:off x="321177" y="5870744"/>
              <a:ext cx="9338540" cy="748207"/>
            </a:xfrm>
            <a:prstGeom prst="rect">
              <a:avLst/>
            </a:prstGeom>
          </p:spPr>
          <p:txBody>
            <a:bodyPr vert="horz" lIns="89533" tIns="44767" rIns="89533" bIns="44767" numCol="2" spcCol="216000" rtlCol="0">
              <a:noAutofit/>
            </a:bodyPr>
            <a:lstStyle>
              <a:lvl1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125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kumimoji="1"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95327"/>
              <a:r>
                <a:rPr lang="ja-JP" altLang="en-US" sz="783" b="1" dirty="0">
                  <a:solidFill>
                    <a:srgbClr val="4B75BF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備考</a:t>
              </a:r>
              <a:endParaRPr lang="en-US" altLang="ja-JP" sz="783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強風時は水上活動が実施できない場合があります。雨天時は雨合羽を着用して活動を実施します。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体験場所までの移動は貸切バスをおすすめします。</a:t>
              </a: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en-US" altLang="ja-JP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昼食手配も対応可能です。事前にご相談ください。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r>
                <a:rPr lang="ja-JP" altLang="en-US" sz="783" dirty="0">
                  <a:solidFill>
                    <a:prstClr val="black"/>
                  </a:solidFill>
                  <a:latin typeface="Meiryo UI"/>
                  <a:ea typeface="Meiryo UI"/>
                </a:rPr>
                <a:t>ご利用に関するお問い合わせ、体験内容詳細はお気軽にご相談ください。</a:t>
              </a:r>
            </a:p>
            <a:p>
              <a:pPr marL="167874" indent="-167874" defTabSz="895327">
                <a:buClr>
                  <a:srgbClr val="4B75BD"/>
                </a:buClr>
                <a:buFont typeface="Wingdings" panose="05000000000000000000" pitchFamily="2" charset="2"/>
                <a:buChar char="l"/>
              </a:pPr>
              <a:endParaRPr lang="ja-JP" altLang="en-US" sz="783" dirty="0">
                <a:solidFill>
                  <a:prstClr val="black"/>
                </a:solidFill>
                <a:latin typeface="Meiryo UI"/>
                <a:ea typeface="Meiryo UI"/>
              </a:endParaRPr>
            </a:p>
            <a:p>
              <a:pPr defTabSz="895327"/>
              <a:endParaRPr lang="ja-JP" altLang="en-US" sz="1028" dirty="0">
                <a:solidFill>
                  <a:srgbClr val="4B75BF"/>
                </a:solidFill>
                <a:latin typeface="Meiryo UI"/>
                <a:ea typeface="Meiryo UI"/>
              </a:endParaRPr>
            </a:p>
          </p:txBody>
        </p: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12EE654A-C1CC-78A7-5616-DB2406C034CF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3" y="6010275"/>
              <a:ext cx="8869896" cy="0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コンテンツ プレースホルダー 8">
            <a:extLst>
              <a:ext uri="{FF2B5EF4-FFF2-40B4-BE49-F238E27FC236}">
                <a16:creationId xmlns:a16="http://schemas.microsoft.com/office/drawing/2014/main" id="{93C787CD-E3B2-49AF-72C5-C78C708AA8C6}"/>
              </a:ext>
            </a:extLst>
          </p:cNvPr>
          <p:cNvSpPr txBox="1">
            <a:spLocks/>
          </p:cNvSpPr>
          <p:nvPr/>
        </p:nvSpPr>
        <p:spPr>
          <a:xfrm>
            <a:off x="5813261" y="4257565"/>
            <a:ext cx="2942586" cy="1135063"/>
          </a:xfrm>
          <a:prstGeom prst="rect">
            <a:avLst/>
          </a:prstGeom>
          <a:noFill/>
        </p:spPr>
        <p:txBody>
          <a:bodyPr vert="horz" lIns="89533" tIns="0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※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人数により①～③入替</a:t>
            </a:r>
            <a:endParaRPr lang="en-US" altLang="ja-JP" sz="783" dirty="0">
              <a:solidFill>
                <a:prstClr val="black"/>
              </a:solidFill>
              <a:latin typeface="Meiryo UI"/>
              <a:ea typeface="Meiryo UI"/>
            </a:endParaRP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9:30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オーパル到着・開校式・荷物移動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10:00	①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プランクトン観察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11:10	②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プログラミング体験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12:10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昼休憩（クラス写真撮影）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13:00	③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カヌーでヨシ帯観察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14:00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活動終了・着替え・閉校式</a:t>
            </a:r>
          </a:p>
          <a:p>
            <a:pPr defTabSz="895327">
              <a:spcBef>
                <a:spcPts val="196"/>
              </a:spcBef>
              <a:tabLst>
                <a:tab pos="351291" algn="r"/>
                <a:tab pos="530046" algn="l"/>
              </a:tabLst>
            </a:pPr>
            <a:r>
              <a:rPr lang="en-US" altLang="ja-JP" sz="783" dirty="0">
                <a:solidFill>
                  <a:prstClr val="black"/>
                </a:solidFill>
                <a:latin typeface="Meiryo UI"/>
                <a:ea typeface="Meiryo UI"/>
              </a:rPr>
              <a:t>	14:30	</a:t>
            </a:r>
            <a:r>
              <a:rPr lang="ja-JP" altLang="en-US" sz="783" dirty="0">
                <a:solidFill>
                  <a:prstClr val="black"/>
                </a:solidFill>
                <a:latin typeface="Meiryo UI"/>
                <a:ea typeface="Meiryo UI"/>
              </a:rPr>
              <a:t>オーパル出発</a:t>
            </a:r>
          </a:p>
        </p:txBody>
      </p:sp>
      <p:sp>
        <p:nvSpPr>
          <p:cNvPr id="52" name="コンテンツ プレースホルダー 8">
            <a:extLst>
              <a:ext uri="{FF2B5EF4-FFF2-40B4-BE49-F238E27FC236}">
                <a16:creationId xmlns:a16="http://schemas.microsoft.com/office/drawing/2014/main" id="{98203B65-0ADD-2280-491F-DFEB70C0E479}"/>
              </a:ext>
            </a:extLst>
          </p:cNvPr>
          <p:cNvSpPr txBox="1">
            <a:spLocks/>
          </p:cNvSpPr>
          <p:nvPr/>
        </p:nvSpPr>
        <p:spPr>
          <a:xfrm>
            <a:off x="2828499" y="2476024"/>
            <a:ext cx="6751521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プログラムの概要</a:t>
            </a:r>
          </a:p>
        </p:txBody>
      </p: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844C2FBD-A4F0-8A07-E75A-C688E6E0B0E8}"/>
              </a:ext>
            </a:extLst>
          </p:cNvPr>
          <p:cNvCxnSpPr>
            <a:cxnSpLocks/>
          </p:cNvCxnSpPr>
          <p:nvPr/>
        </p:nvCxnSpPr>
        <p:spPr>
          <a:xfrm>
            <a:off x="2886668" y="2772957"/>
            <a:ext cx="6625825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E322D74B-D9DE-9460-4932-0466E96EA854}"/>
              </a:ext>
            </a:extLst>
          </p:cNvPr>
          <p:cNvSpPr/>
          <p:nvPr/>
        </p:nvSpPr>
        <p:spPr>
          <a:xfrm>
            <a:off x="2961215" y="2877152"/>
            <a:ext cx="951997" cy="228531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kumimoji="1"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事前学習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443C7EE3-80D4-A345-58E2-683F8B9A2FDA}"/>
              </a:ext>
            </a:extLst>
          </p:cNvPr>
          <p:cNvSpPr/>
          <p:nvPr/>
        </p:nvSpPr>
        <p:spPr>
          <a:xfrm>
            <a:off x="5269068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現地学習</a:t>
            </a:r>
          </a:p>
        </p:txBody>
      </p:sp>
      <p:sp>
        <p:nvSpPr>
          <p:cNvPr id="76" name="四角形: 角を丸くする 75">
            <a:extLst>
              <a:ext uri="{FF2B5EF4-FFF2-40B4-BE49-F238E27FC236}">
                <a16:creationId xmlns:a16="http://schemas.microsoft.com/office/drawing/2014/main" id="{52B38786-2D7A-2A5D-63F2-235AC8808023}"/>
              </a:ext>
            </a:extLst>
          </p:cNvPr>
          <p:cNvSpPr/>
          <p:nvPr/>
        </p:nvSpPr>
        <p:spPr>
          <a:xfrm>
            <a:off x="7576922" y="2877153"/>
            <a:ext cx="951997" cy="228532"/>
          </a:xfrm>
          <a:prstGeom prst="roundRect">
            <a:avLst>
              <a:gd name="adj" fmla="val 50000"/>
            </a:avLst>
          </a:prstGeom>
          <a:solidFill>
            <a:srgbClr val="4B75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 defTabSz="895327">
              <a:lnSpc>
                <a:spcPct val="125000"/>
              </a:lnSpc>
            </a:pPr>
            <a:r>
              <a:rPr lang="ja-JP" altLang="en-US" sz="979" b="1" dirty="0">
                <a:solidFill>
                  <a:prstClr val="white"/>
                </a:solidFill>
                <a:latin typeface="Meiryo UI"/>
                <a:ea typeface="Meiryo UI"/>
              </a:rPr>
              <a:t>事後学習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79878474-6FA9-46FE-A405-D6A36CDC3CE5}"/>
              </a:ext>
            </a:extLst>
          </p:cNvPr>
          <p:cNvCxnSpPr>
            <a:cxnSpLocks/>
          </p:cNvCxnSpPr>
          <p:nvPr/>
        </p:nvCxnSpPr>
        <p:spPr>
          <a:xfrm>
            <a:off x="4978661" y="2877150"/>
            <a:ext cx="0" cy="123372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FF504576-686F-111B-2495-FC0A15351C56}"/>
              </a:ext>
            </a:extLst>
          </p:cNvPr>
          <p:cNvCxnSpPr>
            <a:cxnSpLocks/>
          </p:cNvCxnSpPr>
          <p:nvPr/>
        </p:nvCxnSpPr>
        <p:spPr>
          <a:xfrm>
            <a:off x="7295840" y="2877150"/>
            <a:ext cx="0" cy="123372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3BF38428-CD5E-2DAC-B7B9-5DF78609E3E0}"/>
              </a:ext>
            </a:extLst>
          </p:cNvPr>
          <p:cNvSpPr/>
          <p:nvPr/>
        </p:nvSpPr>
        <p:spPr>
          <a:xfrm rot="5400000">
            <a:off x="4920593" y="3420478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id="{82D18D0B-ED81-F6A2-3378-B0D65D296C21}"/>
              </a:ext>
            </a:extLst>
          </p:cNvPr>
          <p:cNvSpPr/>
          <p:nvPr/>
        </p:nvSpPr>
        <p:spPr>
          <a:xfrm rot="5400000">
            <a:off x="7235799" y="3420478"/>
            <a:ext cx="275257" cy="14707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5327"/>
            <a:endParaRPr kumimoji="1" lang="ja-JP" altLang="en-US" sz="1763">
              <a:solidFill>
                <a:prstClr val="white"/>
              </a:solidFill>
              <a:latin typeface="Meiryo UI"/>
              <a:ea typeface="Meiryo UI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99AD1D5-CF7E-DDE4-DEB8-F9F7F6CF89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8638" y="1203993"/>
            <a:ext cx="263927" cy="264369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454D5746-4D13-31D0-B98A-DDF84E2B277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1433" y="1203993"/>
            <a:ext cx="263927" cy="264369"/>
          </a:xfrm>
          <a:prstGeom prst="rect">
            <a:avLst/>
          </a:prstGeom>
        </p:spPr>
      </p:pic>
      <p:sp>
        <p:nvSpPr>
          <p:cNvPr id="77" name="コンテンツ プレースホルダー 8">
            <a:extLst>
              <a:ext uri="{FF2B5EF4-FFF2-40B4-BE49-F238E27FC236}">
                <a16:creationId xmlns:a16="http://schemas.microsoft.com/office/drawing/2014/main" id="{F0BF315B-648B-320C-1FAC-9EDA8BCBE1C0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B51E3EB4-9666-EC2C-FFD3-EA0D075AC968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コンテンツ プレースホルダー 8">
            <a:extLst>
              <a:ext uri="{FF2B5EF4-FFF2-40B4-BE49-F238E27FC236}">
                <a16:creationId xmlns:a16="http://schemas.microsoft.com/office/drawing/2014/main" id="{7056F8BE-801E-9112-1E06-241F0245586F}"/>
              </a:ext>
            </a:extLst>
          </p:cNvPr>
          <p:cNvSpPr txBox="1">
            <a:spLocks/>
          </p:cNvSpPr>
          <p:nvPr/>
        </p:nvSpPr>
        <p:spPr>
          <a:xfrm>
            <a:off x="357819" y="2772955"/>
            <a:ext cx="2382401" cy="704985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滋賀県ならではのびわ湖ウォータースポーツを通じ、子どもたちの「生きる力」を育みます。</a:t>
            </a:r>
          </a:p>
        </p:txBody>
      </p:sp>
      <p:sp>
        <p:nvSpPr>
          <p:cNvPr id="80" name="コンテンツ プレースホルダー 8">
            <a:extLst>
              <a:ext uri="{FF2B5EF4-FFF2-40B4-BE49-F238E27FC236}">
                <a16:creationId xmlns:a16="http://schemas.microsoft.com/office/drawing/2014/main" id="{ABD97CD6-2ADB-28F4-16E3-32B033C7D17E}"/>
              </a:ext>
            </a:extLst>
          </p:cNvPr>
          <p:cNvSpPr txBox="1">
            <a:spLocks/>
          </p:cNvSpPr>
          <p:nvPr/>
        </p:nvSpPr>
        <p:spPr>
          <a:xfrm>
            <a:off x="332989" y="2476024"/>
            <a:ext cx="2432066" cy="3890292"/>
          </a:xfrm>
          <a:prstGeom prst="rect">
            <a:avLst/>
          </a:prstGeom>
        </p:spPr>
        <p:txBody>
          <a:bodyPr vert="horz" lIns="89533" tIns="44767" rIns="89533" bIns="44767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95327"/>
            <a:r>
              <a:rPr lang="ja-JP" altLang="en-US" sz="1175" b="1" dirty="0">
                <a:solidFill>
                  <a:srgbClr val="4B75B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プログラムのポイント</a:t>
            </a: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90972F17-8B0D-E359-AB8D-630C11072D3C}"/>
              </a:ext>
            </a:extLst>
          </p:cNvPr>
          <p:cNvCxnSpPr>
            <a:cxnSpLocks/>
          </p:cNvCxnSpPr>
          <p:nvPr/>
        </p:nvCxnSpPr>
        <p:spPr>
          <a:xfrm>
            <a:off x="357595" y="2772957"/>
            <a:ext cx="2382849" cy="0"/>
          </a:xfrm>
          <a:prstGeom prst="straightConnector1">
            <a:avLst/>
          </a:prstGeom>
          <a:ln w="9525">
            <a:solidFill>
              <a:srgbClr val="4B75BD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>
            <a:extLst>
              <a:ext uri="{FF2B5EF4-FFF2-40B4-BE49-F238E27FC236}">
                <a16:creationId xmlns:a16="http://schemas.microsoft.com/office/drawing/2014/main" id="{9BAC27CF-91DE-7DF0-78FC-CCF50CFCA8A6}"/>
              </a:ext>
            </a:extLst>
          </p:cNvPr>
          <p:cNvCxnSpPr>
            <a:cxnSpLocks/>
          </p:cNvCxnSpPr>
          <p:nvPr/>
        </p:nvCxnSpPr>
        <p:spPr>
          <a:xfrm>
            <a:off x="421044" y="3477940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コンテンツ プレースホルダー 8">
            <a:extLst>
              <a:ext uri="{FF2B5EF4-FFF2-40B4-BE49-F238E27FC236}">
                <a16:creationId xmlns:a16="http://schemas.microsoft.com/office/drawing/2014/main" id="{CFA2E348-DFFF-3A83-0FA8-447E3E303F8D}"/>
              </a:ext>
            </a:extLst>
          </p:cNvPr>
          <p:cNvSpPr txBox="1">
            <a:spLocks/>
          </p:cNvSpPr>
          <p:nvPr/>
        </p:nvSpPr>
        <p:spPr>
          <a:xfrm>
            <a:off x="357819" y="3512834"/>
            <a:ext cx="2382401" cy="493490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プランクトン観察でびわ湖の生物多様性について学ぶ</a:t>
            </a:r>
          </a:p>
        </p:txBody>
      </p:sp>
      <p:sp>
        <p:nvSpPr>
          <p:cNvPr id="84" name="コンテンツ プレースホルダー 8">
            <a:extLst>
              <a:ext uri="{FF2B5EF4-FFF2-40B4-BE49-F238E27FC236}">
                <a16:creationId xmlns:a16="http://schemas.microsoft.com/office/drawing/2014/main" id="{C0461840-AA7C-C22E-5CA9-6DD0481A079F}"/>
              </a:ext>
            </a:extLst>
          </p:cNvPr>
          <p:cNvSpPr txBox="1">
            <a:spLocks/>
          </p:cNvSpPr>
          <p:nvPr/>
        </p:nvSpPr>
        <p:spPr>
          <a:xfrm>
            <a:off x="357819" y="4076110"/>
            <a:ext cx="2382401" cy="493490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びわ湖の環境で重要な役割を担っているヨシの学習</a:t>
            </a:r>
          </a:p>
        </p:txBody>
      </p:sp>
      <p:sp>
        <p:nvSpPr>
          <p:cNvPr id="85" name="コンテンツ プレースホルダー 8">
            <a:extLst>
              <a:ext uri="{FF2B5EF4-FFF2-40B4-BE49-F238E27FC236}">
                <a16:creationId xmlns:a16="http://schemas.microsoft.com/office/drawing/2014/main" id="{6AAF6CA8-8169-5B10-E8D3-B2ED5344FD9B}"/>
              </a:ext>
            </a:extLst>
          </p:cNvPr>
          <p:cNvSpPr txBox="1">
            <a:spLocks/>
          </p:cNvSpPr>
          <p:nvPr/>
        </p:nvSpPr>
        <p:spPr>
          <a:xfrm>
            <a:off x="357820" y="4639386"/>
            <a:ext cx="2424717" cy="599237"/>
          </a:xfrm>
          <a:prstGeom prst="rect">
            <a:avLst/>
          </a:prstGeom>
          <a:noFill/>
        </p:spPr>
        <p:txBody>
          <a:bodyPr vert="horz" lIns="599237" tIns="44767" rIns="88123" bIns="44767" rtlCol="0"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95327">
              <a:buClr>
                <a:srgbClr val="4B75BD"/>
              </a:buClr>
            </a:pP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プログラミングを体験することで、</a:t>
            </a:r>
            <a:br>
              <a:rPr lang="en-US" altLang="ja-JP" sz="1028" dirty="0">
                <a:solidFill>
                  <a:prstClr val="black"/>
                </a:solidFill>
                <a:latin typeface="Meiryo UI"/>
                <a:ea typeface="Meiryo UI"/>
              </a:rPr>
            </a:br>
            <a:r>
              <a:rPr lang="ja-JP" altLang="en-US" sz="1028" dirty="0">
                <a:solidFill>
                  <a:prstClr val="black"/>
                </a:solidFill>
                <a:latin typeface="Meiryo UI"/>
                <a:ea typeface="Meiryo UI"/>
              </a:rPr>
              <a:t>複雑なことを整理し、シンプルに考える論理的思考を養うプログラム</a:t>
            </a:r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68772DB5-D71A-C0BC-EB05-81795DC00DA1}"/>
              </a:ext>
            </a:extLst>
          </p:cNvPr>
          <p:cNvCxnSpPr>
            <a:cxnSpLocks/>
          </p:cNvCxnSpPr>
          <p:nvPr/>
        </p:nvCxnSpPr>
        <p:spPr>
          <a:xfrm>
            <a:off x="421044" y="4041217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84191E2F-11CD-DCDB-B86C-2F5F3AC6D75C}"/>
              </a:ext>
            </a:extLst>
          </p:cNvPr>
          <p:cNvCxnSpPr>
            <a:cxnSpLocks/>
          </p:cNvCxnSpPr>
          <p:nvPr/>
        </p:nvCxnSpPr>
        <p:spPr>
          <a:xfrm>
            <a:off x="421044" y="4604494"/>
            <a:ext cx="2255952" cy="0"/>
          </a:xfrm>
          <a:prstGeom prst="straightConnector1">
            <a:avLst/>
          </a:prstGeom>
          <a:ln w="9525">
            <a:solidFill>
              <a:schemeClr val="bg1">
                <a:lumMod val="85000"/>
              </a:schemeClr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9BB2A165-6FEC-CFDA-C7D6-CA03A068A917}"/>
              </a:ext>
            </a:extLst>
          </p:cNvPr>
          <p:cNvSpPr txBox="1"/>
          <p:nvPr/>
        </p:nvSpPr>
        <p:spPr>
          <a:xfrm>
            <a:off x="353767" y="5329610"/>
            <a:ext cx="2395958" cy="954806"/>
          </a:xfrm>
          <a:custGeom>
            <a:avLst/>
            <a:gdLst>
              <a:gd name="connsiteX0" fmla="*/ 53810 w 2446988"/>
              <a:gd name="connsiteY0" fmla="*/ 0 h 975142"/>
              <a:gd name="connsiteX1" fmla="*/ 2393178 w 2446988"/>
              <a:gd name="connsiteY1" fmla="*/ 0 h 975142"/>
              <a:gd name="connsiteX2" fmla="*/ 2446988 w 2446988"/>
              <a:gd name="connsiteY2" fmla="*/ 53810 h 975142"/>
              <a:gd name="connsiteX3" fmla="*/ 2446988 w 2446988"/>
              <a:gd name="connsiteY3" fmla="*/ 103910 h 975142"/>
              <a:gd name="connsiteX4" fmla="*/ 2446988 w 2446988"/>
              <a:gd name="connsiteY4" fmla="*/ 871232 h 975142"/>
              <a:gd name="connsiteX5" fmla="*/ 2446988 w 2446988"/>
              <a:gd name="connsiteY5" fmla="*/ 921332 h 975142"/>
              <a:gd name="connsiteX6" fmla="*/ 2393178 w 2446988"/>
              <a:gd name="connsiteY6" fmla="*/ 975142 h 975142"/>
              <a:gd name="connsiteX7" fmla="*/ 53810 w 2446988"/>
              <a:gd name="connsiteY7" fmla="*/ 975142 h 975142"/>
              <a:gd name="connsiteX8" fmla="*/ 0 w 2446988"/>
              <a:gd name="connsiteY8" fmla="*/ 921332 h 975142"/>
              <a:gd name="connsiteX9" fmla="*/ 0 w 2446988"/>
              <a:gd name="connsiteY9" fmla="*/ 871232 h 975142"/>
              <a:gd name="connsiteX10" fmla="*/ 0 w 2446988"/>
              <a:gd name="connsiteY10" fmla="*/ 103910 h 975142"/>
              <a:gd name="connsiteX11" fmla="*/ 0 w 2446988"/>
              <a:gd name="connsiteY11" fmla="*/ 53810 h 975142"/>
              <a:gd name="connsiteX12" fmla="*/ 53810 w 2446988"/>
              <a:gd name="connsiteY12" fmla="*/ 0 h 975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46988" h="975142">
                <a:moveTo>
                  <a:pt x="53810" y="0"/>
                </a:moveTo>
                <a:lnTo>
                  <a:pt x="2393178" y="0"/>
                </a:lnTo>
                <a:cubicBezTo>
                  <a:pt x="2422896" y="0"/>
                  <a:pt x="2446988" y="24092"/>
                  <a:pt x="2446988" y="53810"/>
                </a:cubicBezTo>
                <a:lnTo>
                  <a:pt x="2446988" y="103910"/>
                </a:lnTo>
                <a:lnTo>
                  <a:pt x="2446988" y="871232"/>
                </a:lnTo>
                <a:lnTo>
                  <a:pt x="2446988" y="921332"/>
                </a:lnTo>
                <a:cubicBezTo>
                  <a:pt x="2446988" y="951050"/>
                  <a:pt x="2422896" y="975142"/>
                  <a:pt x="2393178" y="975142"/>
                </a:cubicBezTo>
                <a:lnTo>
                  <a:pt x="53810" y="975142"/>
                </a:lnTo>
                <a:cubicBezTo>
                  <a:pt x="24092" y="975142"/>
                  <a:pt x="0" y="951050"/>
                  <a:pt x="0" y="921332"/>
                </a:cubicBezTo>
                <a:lnTo>
                  <a:pt x="0" y="871232"/>
                </a:lnTo>
                <a:lnTo>
                  <a:pt x="0" y="103910"/>
                </a:lnTo>
                <a:lnTo>
                  <a:pt x="0" y="53810"/>
                </a:lnTo>
                <a:cubicBezTo>
                  <a:pt x="0" y="24092"/>
                  <a:pt x="24092" y="0"/>
                  <a:pt x="53810" y="0"/>
                </a:cubicBezTo>
                <a:close/>
              </a:path>
            </a:pathLst>
          </a:custGeom>
          <a:solidFill>
            <a:srgbClr val="EAF6FC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35249" rIns="35249" rtlCol="0" anchor="ctr">
            <a:noAutofit/>
          </a:bodyPr>
          <a:lstStyle/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問合せ</a:t>
            </a:r>
            <a:r>
              <a:rPr lang="en-US" altLang="ja-JP" sz="832" b="1" dirty="0">
                <a:solidFill>
                  <a:srgbClr val="4B75BD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オーパルオプテックス株式会社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：大津市雄琴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5-265-1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電話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077-579-7111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受付時間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17:30</a:t>
            </a:r>
            <a:b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定休日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：木曜日、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月～</a:t>
            </a: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月は水・木曜、夏季無休</a:t>
            </a:r>
            <a:endParaRPr lang="en-US" altLang="ja-JP" sz="83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defTabSz="895327">
              <a:lnSpc>
                <a:spcPct val="120000"/>
              </a:lnSpc>
              <a:tabLst>
                <a:tab pos="438337" algn="l"/>
              </a:tabLst>
            </a:pPr>
            <a:r>
              <a:rPr lang="en-US" altLang="ja-JP" sz="83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https://www.o-pal.com/</a:t>
            </a:r>
            <a:endParaRPr lang="ja-JP" altLang="en-US" sz="832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9" name="グラフィックス 88" descr="電球と鉛筆 枠線">
            <a:extLst>
              <a:ext uri="{FF2B5EF4-FFF2-40B4-BE49-F238E27FC236}">
                <a16:creationId xmlns:a16="http://schemas.microsoft.com/office/drawing/2014/main" id="{C3D28BA2-8D35-ACE6-8FEC-F50C400AE49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58565" y="4111453"/>
            <a:ext cx="422805" cy="422805"/>
          </a:xfrm>
          <a:prstGeom prst="rect">
            <a:avLst/>
          </a:prstGeom>
        </p:spPr>
      </p:pic>
      <p:pic>
        <p:nvPicPr>
          <p:cNvPr id="90" name="グラフィックス 89" descr="顕微鏡 枠線">
            <a:extLst>
              <a:ext uri="{FF2B5EF4-FFF2-40B4-BE49-F238E27FC236}">
                <a16:creationId xmlns:a16="http://schemas.microsoft.com/office/drawing/2014/main" id="{D2279E85-B344-FFF3-BEAA-B6C551A5A4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467895" y="3567188"/>
            <a:ext cx="384788" cy="384788"/>
          </a:xfrm>
          <a:prstGeom prst="rect">
            <a:avLst/>
          </a:prstGeom>
        </p:spPr>
      </p:pic>
      <p:pic>
        <p:nvPicPr>
          <p:cNvPr id="91" name="グラフィックス 90" descr="熱望 枠線">
            <a:extLst>
              <a:ext uri="{FF2B5EF4-FFF2-40B4-BE49-F238E27FC236}">
                <a16:creationId xmlns:a16="http://schemas.microsoft.com/office/drawing/2014/main" id="{D6EE441B-0914-9C0D-75DA-B4A87DCBF16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/>
        </p:blipFill>
        <p:spPr>
          <a:xfrm>
            <a:off x="478612" y="2905993"/>
            <a:ext cx="382711" cy="382711"/>
          </a:xfrm>
          <a:prstGeom prst="rect">
            <a:avLst/>
          </a:prstGeom>
        </p:spPr>
      </p:pic>
      <p:pic>
        <p:nvPicPr>
          <p:cNvPr id="92" name="グラフィックス 91" descr="考え 枠線">
            <a:extLst>
              <a:ext uri="{FF2B5EF4-FFF2-40B4-BE49-F238E27FC236}">
                <a16:creationId xmlns:a16="http://schemas.microsoft.com/office/drawing/2014/main" id="{1CDE9349-9088-4D53-02F3-17A24404C0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458565" y="4727602"/>
            <a:ext cx="422805" cy="422805"/>
          </a:xfrm>
          <a:prstGeom prst="rect">
            <a:avLst/>
          </a:prstGeom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0FB4DB0A-230C-E26D-C513-F0C2855C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1567" dirty="0"/>
              <a:t>びわ湖大津教育プログラム：</a:t>
            </a:r>
            <a:r>
              <a:rPr lang="en-US" altLang="ja-JP" sz="1567" dirty="0"/>
              <a:t>11</a:t>
            </a:r>
            <a:endParaRPr lang="ja-JP" altLang="en-US" sz="1567" dirty="0"/>
          </a:p>
        </p:txBody>
      </p:sp>
      <p:sp>
        <p:nvSpPr>
          <p:cNvPr id="25" name="コンテンツ プレースホルダー 24">
            <a:extLst>
              <a:ext uri="{FF2B5EF4-FFF2-40B4-BE49-F238E27FC236}">
                <a16:creationId xmlns:a16="http://schemas.microsoft.com/office/drawing/2014/main" id="{E35A40DB-D6B9-87F9-F3D0-1777C2808690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lnSpc>
                <a:spcPct val="114000"/>
              </a:lnSpc>
              <a:tabLst>
                <a:tab pos="1313457" algn="l"/>
              </a:tabLst>
              <a:defRPr/>
            </a:pPr>
            <a:r>
              <a:rPr kumimoji="0" lang="ja-JP" altLang="en-US" sz="1175" dirty="0">
                <a:solidFill>
                  <a:prstClr val="black"/>
                </a:solidFill>
                <a:latin typeface="Meiryo UI"/>
                <a:ea typeface="Meiryo UI"/>
              </a:rPr>
              <a:t>びわ湖大津での自然体験を活用したプログラミングやセンサーの学習で、論理的思考や人と自然の繋がりを感じる力を養います。</a:t>
            </a:r>
          </a:p>
          <a:p>
            <a:pPr marL="435228" indent="-256475">
              <a:lnSpc>
                <a:spcPct val="114000"/>
              </a:lnSpc>
              <a:buFont typeface="+mj-ea"/>
              <a:buAutoNum type="circleNumDbPlain"/>
              <a:tabLst>
                <a:tab pos="1577702" algn="l"/>
              </a:tabLst>
              <a:defRPr/>
            </a:pP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プランクトン観察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：プランクトンの採取や顕微鏡を使った観察で、びわ湖の生物多様性を支えるプランクトンについて学びます。</a:t>
            </a:r>
          </a:p>
          <a:p>
            <a:pPr marL="435228" indent="-256475">
              <a:lnSpc>
                <a:spcPct val="114000"/>
              </a:lnSpc>
              <a:buFont typeface="+mj-ea"/>
              <a:buAutoNum type="circleNumDbPlain"/>
              <a:tabLst>
                <a:tab pos="1577702" algn="l"/>
              </a:tabLst>
              <a:defRPr/>
            </a:pP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プログラミング体験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：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【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低学年向け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】 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プログラミングソフトを使ったプランクトン作画　　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【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高学年向け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】 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プログラミングソフトを使ってセンサーの動きを擬似体験。</a:t>
            </a:r>
          </a:p>
          <a:p>
            <a:pPr marL="435228" indent="-256475">
              <a:lnSpc>
                <a:spcPct val="114000"/>
              </a:lnSpc>
              <a:buFont typeface="+mj-ea"/>
              <a:buAutoNum type="circleNumDbPlain"/>
              <a:tabLst>
                <a:tab pos="1577702" algn="l"/>
              </a:tabLst>
              <a:defRPr/>
            </a:pP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カヌーでヨシ帯観察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	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：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1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人乗りまたは</a:t>
            </a:r>
            <a:r>
              <a:rPr kumimoji="0" lang="en-US" altLang="ja-JP" sz="1077" dirty="0">
                <a:solidFill>
                  <a:prstClr val="black"/>
                </a:solidFill>
                <a:latin typeface="Meiryo UI"/>
                <a:ea typeface="Meiryo UI"/>
              </a:rPr>
              <a:t>2</a:t>
            </a:r>
            <a:r>
              <a:rPr kumimoji="0" lang="ja-JP" altLang="en-US" sz="1077" dirty="0">
                <a:solidFill>
                  <a:prstClr val="black"/>
                </a:solidFill>
                <a:latin typeface="Meiryo UI"/>
                <a:ea typeface="Meiryo UI"/>
              </a:rPr>
              <a:t>人乗りのカヌーを使い、湖上を漕ぎ進み、水上でヨシ帯など水環境を観察します。</a:t>
            </a:r>
            <a:endParaRPr kumimoji="0" lang="en-US" altLang="ja-JP" sz="1077" dirty="0">
              <a:solidFill>
                <a:prstClr val="black"/>
              </a:solidFill>
              <a:latin typeface="Meiryo UI"/>
              <a:ea typeface="Meiryo UI"/>
            </a:endParaRPr>
          </a:p>
          <a:p>
            <a:pPr>
              <a:lnSpc>
                <a:spcPct val="114000"/>
              </a:lnSpc>
              <a:defRPr/>
            </a:pPr>
            <a:endParaRPr kumimoji="0" lang="ja-JP" altLang="en-US" sz="1077" dirty="0">
              <a:solidFill>
                <a:prstClr val="black"/>
              </a:solidFill>
              <a:latin typeface="Meiryo UI"/>
              <a:ea typeface="Meiryo UI"/>
            </a:endParaRPr>
          </a:p>
          <a:p>
            <a:endParaRPr lang="ja-JP" altLang="en-US" dirty="0"/>
          </a:p>
        </p:txBody>
      </p:sp>
      <p:pic>
        <p:nvPicPr>
          <p:cNvPr id="23" name="図プレースホルダー 79" descr="海でボートに乗っている人たち&#10;&#10;自動的に生成された説明">
            <a:extLst>
              <a:ext uri="{FF2B5EF4-FFF2-40B4-BE49-F238E27FC236}">
                <a16:creationId xmlns:a16="http://schemas.microsoft.com/office/drawing/2014/main" id="{831D3C22-F5DA-2515-E1A7-8A314C49EAE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611"/>
          <a:stretch/>
        </p:blipFill>
        <p:spPr>
          <a:xfrm>
            <a:off x="8121116" y="4413818"/>
            <a:ext cx="1332422" cy="614826"/>
          </a:xfrm>
          <a:prstGeom prst="rect">
            <a:avLst/>
          </a:prstGeom>
        </p:spPr>
      </p:pic>
      <p:pic>
        <p:nvPicPr>
          <p:cNvPr id="27" name="図プレースホルダー 101" descr="テーブル, コンピュータ, 若い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9DDBBBB3-E6FE-E074-6087-BEC54DEE9D1B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62" b="1749"/>
          <a:stretch/>
        </p:blipFill>
        <p:spPr>
          <a:xfrm>
            <a:off x="8121116" y="4413818"/>
            <a:ext cx="1332422" cy="614826"/>
          </a:xfrm>
          <a:prstGeom prst="rect">
            <a:avLst/>
          </a:prstGeom>
        </p:spPr>
      </p:pic>
      <p:pic>
        <p:nvPicPr>
          <p:cNvPr id="39" name="図プレースホルダー 93" descr="テーブルの上に置いてあるランプ&#10;&#10;自動的に生成された説明">
            <a:extLst>
              <a:ext uri="{FF2B5EF4-FFF2-40B4-BE49-F238E27FC236}">
                <a16:creationId xmlns:a16="http://schemas.microsoft.com/office/drawing/2014/main" id="{C3CABE01-E3FA-9A6A-873C-5D37165FDA1B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60" b="16027"/>
          <a:stretch/>
        </p:blipFill>
        <p:spPr>
          <a:xfrm>
            <a:off x="8121116" y="5084381"/>
            <a:ext cx="1332422" cy="53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11695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びわ湖大津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4B75BD"/>
      </a:accent3>
      <a:accent4>
        <a:srgbClr val="2CC3DE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550</Words>
  <Application>Microsoft Office PowerPoint</Application>
  <PresentationFormat>A4 210 x 297 mm</PresentationFormat>
  <Paragraphs>68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Meiryo</vt:lpstr>
      <vt:lpstr>Meiryo</vt:lpstr>
      <vt:lpstr>游ゴシック</vt:lpstr>
      <vt:lpstr>Arial</vt:lpstr>
      <vt:lpstr>Wingdings</vt:lpstr>
      <vt:lpstr>デザインの設定</vt:lpstr>
      <vt:lpstr>びわ湖大津教育プログラム：11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びわ湖大津教育プログラム：11</dc:title>
  <dc:creator>tb164</dc:creator>
  <cp:lastModifiedBy>tb164</cp:lastModifiedBy>
  <cp:revision>1</cp:revision>
  <dcterms:created xsi:type="dcterms:W3CDTF">2025-04-03T06:19:38Z</dcterms:created>
  <dcterms:modified xsi:type="dcterms:W3CDTF">2025-04-03T06:20:26Z</dcterms:modified>
</cp:coreProperties>
</file>