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51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2282F-139C-4D1C-ABEF-5B44FE209009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30D7A-3A4F-414C-A779-EA35A68AE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97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CBE6A-77EF-3554-D8F2-92CE9D222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B8A8B8F-AA15-D98F-0E5C-9EAF611C3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8625" y="800100"/>
            <a:ext cx="5759450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25EE12D-1D01-1AC4-2B8B-B433DEF8C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638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58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174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7002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496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49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38634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90766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676511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549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274224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9809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B122C-31CA-4CB7-31C3-00E3079F0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プレースホルダー 19" descr="ボートに乗っている子供たち&#10;&#10;低い精度で自動的に生成された説明">
            <a:extLst>
              <a:ext uri="{FF2B5EF4-FFF2-40B4-BE49-F238E27FC236}">
                <a16:creationId xmlns:a16="http://schemas.microsoft.com/office/drawing/2014/main" id="{8777CD5F-C106-0659-4A23-AD6F58A327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54" r="39362" b="34245"/>
          <a:stretch/>
        </p:blipFill>
        <p:spPr>
          <a:xfrm>
            <a:off x="8129038" y="4978665"/>
            <a:ext cx="1332422" cy="556880"/>
          </a:xfrm>
          <a:prstGeom prst="rect">
            <a:avLst/>
          </a:prstGeom>
        </p:spPr>
      </p:pic>
      <p:pic>
        <p:nvPicPr>
          <p:cNvPr id="45" name="図プレースホルダー 14" descr="ボートに乗る人&#10;&#10;自動的に生成された説明">
            <a:extLst>
              <a:ext uri="{FF2B5EF4-FFF2-40B4-BE49-F238E27FC236}">
                <a16:creationId xmlns:a16="http://schemas.microsoft.com/office/drawing/2014/main" id="{4400F645-462E-BEC2-E7CE-06F0E9190D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87" t="27969" r="22825" b="19974"/>
          <a:stretch/>
        </p:blipFill>
        <p:spPr>
          <a:xfrm>
            <a:off x="8127965" y="4320537"/>
            <a:ext cx="1332422" cy="632439"/>
          </a:xfrm>
          <a:prstGeom prst="rect">
            <a:avLst/>
          </a:prstGeom>
        </p:spPr>
      </p:pic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036AA2A-6F99-1FFD-C371-EA5EC422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びわ湖自然体験学習　カヤック体験プラン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259B339-EE6C-7380-0AA3-938CA5AE0053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BA400865-ABD8-148A-5F74-B15EB9350299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A9F7633F-016E-18B4-0CA4-ECF4F02B77F8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55ECBD77-1F3E-8B1D-9B2F-AB90D5572B2B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2B39E4E8-5B99-9C68-EC04-1613116DACA4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2BFC99BF-B0E0-5B66-C322-D291802A0DEA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90A46400-40F9-BDCA-B1B1-003D20BDA487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BE8724F-12AF-8BFD-ADC5-1D1305F4899E}"/>
              </a:ext>
            </a:extLst>
          </p:cNvPr>
          <p:cNvSpPr txBox="1"/>
          <p:nvPr/>
        </p:nvSpPr>
        <p:spPr>
          <a:xfrm>
            <a:off x="2400567" y="1141123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15397C53-C205-C063-CB11-FD23DD618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591BF9-AC5C-8A92-32A0-30F9AC8CBB6E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4FCA6E42-B52C-CBED-A1B7-EFA38B9AEC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9D691F3-5CD0-E3D1-A355-F11D7F904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07" y="1203993"/>
            <a:ext cx="264369" cy="264369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B4534E27-1662-4B9E-50FF-385D873E58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28" y="1198290"/>
            <a:ext cx="296093" cy="296093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773D15F4-EF18-A0C2-55A9-11A402716A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28" y="1198290"/>
            <a:ext cx="295468" cy="296093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525E7265-DA2B-A389-DBAF-1410B949F5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86" y="1198290"/>
            <a:ext cx="296093" cy="296093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4F2DB106-83C8-5536-2FC9-D8F1D8FFFF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73" y="1198290"/>
            <a:ext cx="296093" cy="296093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487E9197-B30E-9DBD-757A-870C82DFB5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659" y="1198290"/>
            <a:ext cx="296093" cy="296093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173AD945-0147-F379-F1D7-21B633DA88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748" y="1198290"/>
            <a:ext cx="295468" cy="296093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F8272D32-6715-2F33-7587-20BA8A16AB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05" y="1198290"/>
            <a:ext cx="296093" cy="296093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2C8EB43A-ED5A-E234-DABC-CF6F376B4DD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291" y="1198290"/>
            <a:ext cx="296093" cy="296093"/>
          </a:xfrm>
          <a:prstGeom prst="rect">
            <a:avLst/>
          </a:prstGeom>
        </p:spPr>
      </p:pic>
      <p:pic>
        <p:nvPicPr>
          <p:cNvPr id="37" name="図 36" descr="白黒の写真にテキストが書いてある絵&#10;&#10;低い精度で自動的に生成された説明">
            <a:extLst>
              <a:ext uri="{FF2B5EF4-FFF2-40B4-BE49-F238E27FC236}">
                <a16:creationId xmlns:a16="http://schemas.microsoft.com/office/drawing/2014/main" id="{8C598306-E276-D68A-E560-B446D4FFB0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80" y="1198290"/>
            <a:ext cx="295468" cy="296093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2AB8D5A7-E915-A429-B4F6-6262DAA9CFC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38" y="1198290"/>
            <a:ext cx="296093" cy="2960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09AD31A-FE54-2876-3B12-4F64C90E77EB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びわ湖の環境保全について調べてみる。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人と自然の繋がりについて考えてみる。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地域と現地の環境についての課題や取組について調べてみる。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6299226-AF03-AF76-051F-27F60F77F85C}"/>
              </a:ext>
            </a:extLst>
          </p:cNvPr>
          <p:cNvSpPr/>
          <p:nvPr/>
        </p:nvSpPr>
        <p:spPr>
          <a:xfrm>
            <a:off x="5175803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びわ湖で人気のウォータースポーツを通して協力する力を学ぶ。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現地の方からお話を聞き、地域との違いを考える。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現地では課題解決のために、どんな取組を実施しているか聞いてみる。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E2926B1-209F-4D46-205D-90FBA92092F3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環境保全について自分の意見をまとめる。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自分たちにできることを発表する。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E847A01-0648-8CC1-41F9-CDB35099B1AD}"/>
              </a:ext>
            </a:extLst>
          </p:cNvPr>
          <p:cNvGrpSpPr/>
          <p:nvPr/>
        </p:nvGrpSpPr>
        <p:grpSpPr>
          <a:xfrm>
            <a:off x="2839523" y="5615318"/>
            <a:ext cx="6726919" cy="617840"/>
            <a:chOff x="321177" y="5870744"/>
            <a:chExt cx="9338540" cy="630999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DE2AC82F-C51D-0982-D137-61863964390D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870744"/>
              <a:ext cx="9338540" cy="630999"/>
            </a:xfrm>
            <a:prstGeom prst="rect">
              <a:avLst/>
            </a:prstGeom>
          </p:spPr>
          <p:txBody>
            <a:bodyPr vert="horz" lIns="89533" tIns="44767" rIns="89533" bIns="44767" numCol="2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ご到着に合わせて、スケジュールを作成いたします。お気軽にご相談ください。</a:t>
              </a: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※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午後からの実施も可能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ウォータースポーツのため、雨天決行いたします。</a:t>
              </a: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BSC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での昼食も可能</a:t>
              </a:r>
              <a:b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</a:b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（別途料金：</a:t>
              </a: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BBQ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大会／蓬莱手打ちうどん作り／カレー作り体験）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雨天時の昼食：部屋等の食事場所を用意可能</a:t>
              </a: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CA34D724-598C-94C1-10AF-E2F9C6E670E8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6010275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E23BB1B4-3118-EDEC-D1E4-D695228C39E7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D6D914B7-65F9-CA3E-01AC-2E85F9C5EBB2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F68A02CA-4B85-9E1A-BD4E-673A83B9D5CA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2D0C59E9-41B8-D5AA-8118-6007F8ADEE0F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19195258-FCAF-E8B9-B95C-BF73DAA4D9A6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D27A80EA-68AE-E103-CE38-5667244A2A2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2168" y="1203993"/>
            <a:ext cx="263927" cy="264369"/>
          </a:xfrm>
          <a:prstGeom prst="rect">
            <a:avLst/>
          </a:prstGeom>
        </p:spPr>
      </p:pic>
      <p:sp>
        <p:nvSpPr>
          <p:cNvPr id="77" name="コンテンツ プレースホルダー 8">
            <a:extLst>
              <a:ext uri="{FF2B5EF4-FFF2-40B4-BE49-F238E27FC236}">
                <a16:creationId xmlns:a16="http://schemas.microsoft.com/office/drawing/2014/main" id="{881DDEAE-9C7D-119C-F376-C5F64D2582BB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26BA7A34-1C4F-309D-DF48-E5CF4E717348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コンテンツ プレースホルダー 8">
            <a:extLst>
              <a:ext uri="{FF2B5EF4-FFF2-40B4-BE49-F238E27FC236}">
                <a16:creationId xmlns:a16="http://schemas.microsoft.com/office/drawing/2014/main" id="{E3EF1C2B-0120-1F37-FF5D-79EA170FF9FD}"/>
              </a:ext>
            </a:extLst>
          </p:cNvPr>
          <p:cNvSpPr txBox="1">
            <a:spLocks/>
          </p:cNvSpPr>
          <p:nvPr/>
        </p:nvSpPr>
        <p:spPr>
          <a:xfrm>
            <a:off x="357819" y="2772954"/>
            <a:ext cx="2426672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びわ湖自然体験学習を通して、</a:t>
            </a:r>
            <a:r>
              <a:rPr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について学びます。各テーマについてのお話も可能です。</a:t>
            </a:r>
          </a:p>
        </p:txBody>
      </p:sp>
      <p:sp>
        <p:nvSpPr>
          <p:cNvPr id="80" name="コンテンツ プレースホルダー 8">
            <a:extLst>
              <a:ext uri="{FF2B5EF4-FFF2-40B4-BE49-F238E27FC236}">
                <a16:creationId xmlns:a16="http://schemas.microsoft.com/office/drawing/2014/main" id="{1A5CCE25-9043-CD53-66C7-334E001ACCD7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8A6D5397-1FD3-021E-46DC-8A02312C0F97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D26B3800-AC41-A684-5D9D-3280601AF0A4}"/>
              </a:ext>
            </a:extLst>
          </p:cNvPr>
          <p:cNvCxnSpPr>
            <a:cxnSpLocks/>
          </p:cNvCxnSpPr>
          <p:nvPr/>
        </p:nvCxnSpPr>
        <p:spPr>
          <a:xfrm>
            <a:off x="421044" y="3479903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コンテンツ プレースホルダー 8">
            <a:extLst>
              <a:ext uri="{FF2B5EF4-FFF2-40B4-BE49-F238E27FC236}">
                <a16:creationId xmlns:a16="http://schemas.microsoft.com/office/drawing/2014/main" id="{33A3557D-D8BC-E5C6-49ED-1A2CF57D02F4}"/>
              </a:ext>
            </a:extLst>
          </p:cNvPr>
          <p:cNvSpPr txBox="1">
            <a:spLocks/>
          </p:cNvSpPr>
          <p:nvPr/>
        </p:nvSpPr>
        <p:spPr>
          <a:xfrm>
            <a:off x="357819" y="3481866"/>
            <a:ext cx="2382401" cy="53830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生徒たち一人ひとりの“できた”という「達成感」を味わえます。</a:t>
            </a:r>
          </a:p>
        </p:txBody>
      </p:sp>
      <p:sp>
        <p:nvSpPr>
          <p:cNvPr id="84" name="コンテンツ プレースホルダー 8">
            <a:extLst>
              <a:ext uri="{FF2B5EF4-FFF2-40B4-BE49-F238E27FC236}">
                <a16:creationId xmlns:a16="http://schemas.microsoft.com/office/drawing/2014/main" id="{685B2B69-EADA-4E84-FB74-269790EB31A5}"/>
              </a:ext>
            </a:extLst>
          </p:cNvPr>
          <p:cNvSpPr txBox="1">
            <a:spLocks/>
          </p:cNvSpPr>
          <p:nvPr/>
        </p:nvSpPr>
        <p:spPr>
          <a:xfrm>
            <a:off x="357819" y="4052585"/>
            <a:ext cx="2382401" cy="57204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共通体験を通じて仲間と「絆、団結力」を深めます。</a:t>
            </a:r>
          </a:p>
        </p:txBody>
      </p:sp>
      <p:sp>
        <p:nvSpPr>
          <p:cNvPr id="85" name="コンテンツ プレースホルダー 8">
            <a:extLst>
              <a:ext uri="{FF2B5EF4-FFF2-40B4-BE49-F238E27FC236}">
                <a16:creationId xmlns:a16="http://schemas.microsoft.com/office/drawing/2014/main" id="{65BF4586-AB21-C65F-B1CD-CBC37A94277F}"/>
              </a:ext>
            </a:extLst>
          </p:cNvPr>
          <p:cNvSpPr txBox="1">
            <a:spLocks/>
          </p:cNvSpPr>
          <p:nvPr/>
        </p:nvSpPr>
        <p:spPr>
          <a:xfrm>
            <a:off x="357820" y="4664256"/>
            <a:ext cx="2424717" cy="59923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社会生活で大切なルールや自分と周りの身を守る「判断行動力」を養います。</a:t>
            </a: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A16D61C2-4E60-A734-0A8E-AEAB2BA36DE4}"/>
              </a:ext>
            </a:extLst>
          </p:cNvPr>
          <p:cNvCxnSpPr>
            <a:cxnSpLocks/>
          </p:cNvCxnSpPr>
          <p:nvPr/>
        </p:nvCxnSpPr>
        <p:spPr>
          <a:xfrm>
            <a:off x="421044" y="4036378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1159E1B2-55A4-C6E6-0C55-E725A6892949}"/>
              </a:ext>
            </a:extLst>
          </p:cNvPr>
          <p:cNvCxnSpPr>
            <a:cxnSpLocks/>
          </p:cNvCxnSpPr>
          <p:nvPr/>
        </p:nvCxnSpPr>
        <p:spPr>
          <a:xfrm>
            <a:off x="421044" y="4636893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6418FF3-F33E-2F69-24BF-3CC22666F6C8}"/>
              </a:ext>
            </a:extLst>
          </p:cNvPr>
          <p:cNvSpPr txBox="1"/>
          <p:nvPr/>
        </p:nvSpPr>
        <p:spPr>
          <a:xfrm>
            <a:off x="353767" y="5329610"/>
            <a:ext cx="2395958" cy="954806"/>
          </a:xfrm>
          <a:custGeom>
            <a:avLst/>
            <a:gdLst>
              <a:gd name="connsiteX0" fmla="*/ 53810 w 2446988"/>
              <a:gd name="connsiteY0" fmla="*/ 0 h 975142"/>
              <a:gd name="connsiteX1" fmla="*/ 2393178 w 2446988"/>
              <a:gd name="connsiteY1" fmla="*/ 0 h 975142"/>
              <a:gd name="connsiteX2" fmla="*/ 2446988 w 2446988"/>
              <a:gd name="connsiteY2" fmla="*/ 53810 h 975142"/>
              <a:gd name="connsiteX3" fmla="*/ 2446988 w 2446988"/>
              <a:gd name="connsiteY3" fmla="*/ 103910 h 975142"/>
              <a:gd name="connsiteX4" fmla="*/ 2446988 w 2446988"/>
              <a:gd name="connsiteY4" fmla="*/ 871232 h 975142"/>
              <a:gd name="connsiteX5" fmla="*/ 2446988 w 2446988"/>
              <a:gd name="connsiteY5" fmla="*/ 921332 h 975142"/>
              <a:gd name="connsiteX6" fmla="*/ 2393178 w 2446988"/>
              <a:gd name="connsiteY6" fmla="*/ 975142 h 975142"/>
              <a:gd name="connsiteX7" fmla="*/ 53810 w 2446988"/>
              <a:gd name="connsiteY7" fmla="*/ 975142 h 975142"/>
              <a:gd name="connsiteX8" fmla="*/ 0 w 2446988"/>
              <a:gd name="connsiteY8" fmla="*/ 921332 h 975142"/>
              <a:gd name="connsiteX9" fmla="*/ 0 w 2446988"/>
              <a:gd name="connsiteY9" fmla="*/ 871232 h 975142"/>
              <a:gd name="connsiteX10" fmla="*/ 0 w 2446988"/>
              <a:gd name="connsiteY10" fmla="*/ 103910 h 975142"/>
              <a:gd name="connsiteX11" fmla="*/ 0 w 2446988"/>
              <a:gd name="connsiteY11" fmla="*/ 53810 h 975142"/>
              <a:gd name="connsiteX12" fmla="*/ 53810 w 2446988"/>
              <a:gd name="connsiteY12" fmla="*/ 0 h 97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6988" h="975142">
                <a:moveTo>
                  <a:pt x="53810" y="0"/>
                </a:moveTo>
                <a:lnTo>
                  <a:pt x="2393178" y="0"/>
                </a:lnTo>
                <a:cubicBezTo>
                  <a:pt x="2422896" y="0"/>
                  <a:pt x="2446988" y="24092"/>
                  <a:pt x="2446988" y="53810"/>
                </a:cubicBezTo>
                <a:lnTo>
                  <a:pt x="2446988" y="103910"/>
                </a:lnTo>
                <a:lnTo>
                  <a:pt x="2446988" y="871232"/>
                </a:lnTo>
                <a:lnTo>
                  <a:pt x="2446988" y="921332"/>
                </a:lnTo>
                <a:cubicBezTo>
                  <a:pt x="2446988" y="951050"/>
                  <a:pt x="2422896" y="975142"/>
                  <a:pt x="2393178" y="975142"/>
                </a:cubicBezTo>
                <a:lnTo>
                  <a:pt x="53810" y="975142"/>
                </a:lnTo>
                <a:cubicBezTo>
                  <a:pt x="24092" y="975142"/>
                  <a:pt x="0" y="951050"/>
                  <a:pt x="0" y="921332"/>
                </a:cubicBezTo>
                <a:lnTo>
                  <a:pt x="0" y="871232"/>
                </a:lnTo>
                <a:lnTo>
                  <a:pt x="0" y="103910"/>
                </a:lnTo>
                <a:lnTo>
                  <a:pt x="0" y="53810"/>
                </a:lnTo>
                <a:cubicBezTo>
                  <a:pt x="0" y="24092"/>
                  <a:pt x="24092" y="0"/>
                  <a:pt x="53810" y="0"/>
                </a:cubicBezTo>
                <a:close/>
              </a:path>
            </a:pathLst>
          </a:cu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5249" rIns="35249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832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BSC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ウォータースポーツセンター</a:t>
            </a:r>
            <a:endParaRPr lang="en-US" altLang="ja-JP" sz="83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住所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：大津市南船路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4-1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077-592-0127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077-592-1531 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http://bsc-int.co.jp/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832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2" name="グラフィックス 91" descr="考え 枠線">
            <a:extLst>
              <a:ext uri="{FF2B5EF4-FFF2-40B4-BE49-F238E27FC236}">
                <a16:creationId xmlns:a16="http://schemas.microsoft.com/office/drawing/2014/main" id="{53138083-A712-C9E6-F32D-452EE2BE72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458565" y="4752472"/>
            <a:ext cx="422805" cy="422805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5E6DB9DE-9533-EA52-9D6B-2BB4F8A0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18</a:t>
            </a:r>
            <a:endParaRPr lang="ja-JP" altLang="en-US" sz="1567" dirty="0"/>
          </a:p>
        </p:txBody>
      </p:sp>
      <p:sp>
        <p:nvSpPr>
          <p:cNvPr id="25" name="コンテンツ プレースホルダー 24">
            <a:extLst>
              <a:ext uri="{FF2B5EF4-FFF2-40B4-BE49-F238E27FC236}">
                <a16:creationId xmlns:a16="http://schemas.microsoft.com/office/drawing/2014/main" id="{3F8983D5-1989-008C-5967-14B3B46F85E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ct val="114000"/>
              </a:lnSpc>
              <a:tabLst>
                <a:tab pos="1313457" algn="l"/>
              </a:tabLst>
              <a:defRPr/>
            </a:pPr>
            <a:r>
              <a:rPr kumimoji="0" lang="ja-JP" altLang="en-US" sz="1175" dirty="0">
                <a:solidFill>
                  <a:prstClr val="black"/>
                </a:solidFill>
                <a:latin typeface="Meiryo UI"/>
                <a:ea typeface="Meiryo UI"/>
              </a:rPr>
              <a:t>びわ湖比良山のふもと、水と緑あふれる蓬莱（ほうらい）の雄大な自然のなかでカヤック体験。</a:t>
            </a:r>
          </a:p>
          <a:p>
            <a:pPr>
              <a:lnSpc>
                <a:spcPct val="114000"/>
              </a:lnSpc>
              <a:tabLst>
                <a:tab pos="1313457" algn="l"/>
              </a:tabLst>
              <a:defRPr/>
            </a:pPr>
            <a:r>
              <a:rPr kumimoji="0" lang="ja-JP" altLang="en-US" sz="1175" dirty="0">
                <a:solidFill>
                  <a:prstClr val="black"/>
                </a:solidFill>
                <a:latin typeface="Meiryo UI"/>
                <a:ea typeface="Meiryo UI"/>
              </a:rPr>
              <a:t>一人ひとりの達成感、共通体験を通じて仲間と深める絆、団結力、社会生活で大切なルールや自分と周りの身を守る判断行動力を養うプログラムです。</a:t>
            </a:r>
          </a:p>
        </p:txBody>
      </p:sp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E0606E88-5DAF-59B1-50A5-422DCD60A7E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62" y="1203993"/>
            <a:ext cx="264369" cy="2643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C5A228E-EA31-9C7E-962B-1EF9D0302F5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9922" y="1203993"/>
            <a:ext cx="263927" cy="264369"/>
          </a:xfrm>
          <a:prstGeom prst="rect">
            <a:avLst/>
          </a:prstGeom>
        </p:spPr>
      </p:pic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E3C9AC63-DE8C-BBFA-E460-D5C5458EC30B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276240"/>
          <a:ext cx="6705063" cy="13042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0569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びわ湖・蓬莱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400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人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4229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濡れても良い服装と履き物</a:t>
                      </a:r>
                      <a:endParaRPr kumimoji="1" lang="en-US" altLang="ja-JP" sz="800" b="0" i="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（体操服・サンダル等）</a:t>
                      </a:r>
                      <a:br>
                        <a:rPr lang="ja-JP" altLang="en-US" sz="80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ライフジャケットは貸出</a:t>
                      </a:r>
                      <a:endParaRPr lang="ja-JP" altLang="en-US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0400726-B262-DF70-3C56-600652DB5A52}"/>
              </a:ext>
            </a:extLst>
          </p:cNvPr>
          <p:cNvCxnSpPr>
            <a:cxnSpLocks/>
          </p:cNvCxnSpPr>
          <p:nvPr/>
        </p:nvCxnSpPr>
        <p:spPr>
          <a:xfrm>
            <a:off x="4978661" y="2877151"/>
            <a:ext cx="0" cy="130422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E83A894-31DF-54C9-BE77-F6E182738973}"/>
              </a:ext>
            </a:extLst>
          </p:cNvPr>
          <p:cNvCxnSpPr>
            <a:cxnSpLocks/>
          </p:cNvCxnSpPr>
          <p:nvPr/>
        </p:nvCxnSpPr>
        <p:spPr>
          <a:xfrm>
            <a:off x="7295840" y="2877151"/>
            <a:ext cx="0" cy="130422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CED26FBC-6A0C-0CD3-40ED-A4F1DABA7D64}"/>
              </a:ext>
            </a:extLst>
          </p:cNvPr>
          <p:cNvSpPr/>
          <p:nvPr/>
        </p:nvSpPr>
        <p:spPr>
          <a:xfrm rot="5400000">
            <a:off x="4920593" y="3455727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F7F7B8A4-5467-5F55-C143-838E50C6D1E1}"/>
              </a:ext>
            </a:extLst>
          </p:cNvPr>
          <p:cNvSpPr/>
          <p:nvPr/>
        </p:nvSpPr>
        <p:spPr>
          <a:xfrm rot="5400000">
            <a:off x="7235799" y="3455727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39" name="コンテンツ プレースホルダー 8">
            <a:extLst>
              <a:ext uri="{FF2B5EF4-FFF2-40B4-BE49-F238E27FC236}">
                <a16:creationId xmlns:a16="http://schemas.microsoft.com/office/drawing/2014/main" id="{A1785203-6AD7-5ADE-2290-F54E70599DD3}"/>
              </a:ext>
            </a:extLst>
          </p:cNvPr>
          <p:cNvSpPr txBox="1">
            <a:spLocks/>
          </p:cNvSpPr>
          <p:nvPr/>
        </p:nvSpPr>
        <p:spPr>
          <a:xfrm>
            <a:off x="5813261" y="4312185"/>
            <a:ext cx="2942586" cy="1135063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9:30	BSC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到着／更衣／開校式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	【A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　　　　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【B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10:00	①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カヤック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人乗り②カヤック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人乗り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10:45	②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カヤック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人乗り①カヤック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人乗り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11:30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閉校式／更衣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12:00	BSC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出発</a:t>
            </a:r>
          </a:p>
          <a:p>
            <a:pPr marL="261137" indent="-172538" defTabSz="895327">
              <a:spcBef>
                <a:spcPts val="196"/>
              </a:spcBef>
              <a:buFont typeface="メイリオ" panose="020B0604030504040204" pitchFamily="50" charset="-128"/>
              <a:buChar char="※"/>
              <a:tabLst>
                <a:tab pos="351291" algn="r"/>
                <a:tab pos="530046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午後開始の場合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13:30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到着、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16:00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出発</a:t>
            </a:r>
          </a:p>
        </p:txBody>
      </p:sp>
      <p:pic>
        <p:nvPicPr>
          <p:cNvPr id="97" name="グラフィックス 96" descr="電球と鉛筆 枠線">
            <a:extLst>
              <a:ext uri="{FF2B5EF4-FFF2-40B4-BE49-F238E27FC236}">
                <a16:creationId xmlns:a16="http://schemas.microsoft.com/office/drawing/2014/main" id="{ED11AEA3-60A7-D277-1639-086E5FE784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458565" y="2914044"/>
            <a:ext cx="422805" cy="4228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2A9044F-FB21-5867-2B4E-8271F15F2FF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997" y="1210336"/>
            <a:ext cx="258026" cy="258026"/>
          </a:xfrm>
          <a:prstGeom prst="rect">
            <a:avLst/>
          </a:prstGeom>
        </p:spPr>
      </p:pic>
      <p:pic>
        <p:nvPicPr>
          <p:cNvPr id="24" name="グラフィックス 23" descr="熱望 枠線">
            <a:extLst>
              <a:ext uri="{FF2B5EF4-FFF2-40B4-BE49-F238E27FC236}">
                <a16:creationId xmlns:a16="http://schemas.microsoft.com/office/drawing/2014/main" id="{B1A48AC3-E66E-8F59-E23E-14E07DCE0E6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458565" y="3539617"/>
            <a:ext cx="422805" cy="422805"/>
          </a:xfrm>
          <a:prstGeom prst="rect">
            <a:avLst/>
          </a:prstGeom>
        </p:spPr>
      </p:pic>
      <p:pic>
        <p:nvPicPr>
          <p:cNvPr id="40" name="グラフィックス 39" descr="喝采 枠線">
            <a:extLst>
              <a:ext uri="{FF2B5EF4-FFF2-40B4-BE49-F238E27FC236}">
                <a16:creationId xmlns:a16="http://schemas.microsoft.com/office/drawing/2014/main" id="{70F6C99F-D30F-A665-D7F9-7A408393F59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485407" y="4154044"/>
            <a:ext cx="369122" cy="36912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A180F922-7D7B-92AA-4B9C-3BEE5C3A587E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432" y="1085848"/>
            <a:ext cx="479436" cy="51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33902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492</Words>
  <Application>Microsoft Office PowerPoint</Application>
  <PresentationFormat>A4 210 x 297 mm</PresentationFormat>
  <Paragraphs>61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びわ湖大津教育プログラム：18</dc:title>
  <dc:creator>tb164</dc:creator>
  <cp:lastModifiedBy>tb164</cp:lastModifiedBy>
  <cp:revision>1</cp:revision>
  <dcterms:created xsi:type="dcterms:W3CDTF">2025-04-03T06:28:51Z</dcterms:created>
  <dcterms:modified xsi:type="dcterms:W3CDTF">2025-04-03T06:29:25Z</dcterms:modified>
</cp:coreProperties>
</file>