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  <p:sldMasterId id="2147483756" r:id="rId2"/>
  </p:sldMasterIdLst>
  <p:notesMasterIdLst>
    <p:notesMasterId r:id="rId4"/>
  </p:notesMasterIdLst>
  <p:handoutMasterIdLst>
    <p:handoutMasterId r:id="rId5"/>
  </p:handoutMasterIdLst>
  <p:sldIdLst>
    <p:sldId id="567" r:id="rId3"/>
  </p:sldIdLst>
  <p:sldSz cx="9906000" cy="6858000" type="A4"/>
  <p:notesSz cx="7099300" cy="102346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5D0"/>
    <a:srgbClr val="328CCC"/>
    <a:srgbClr val="F5FAFD"/>
    <a:srgbClr val="F8D36F"/>
    <a:srgbClr val="89D1EA"/>
    <a:srgbClr val="F4BAC8"/>
    <a:srgbClr val="F2F2F2"/>
    <a:srgbClr val="FFFFFF"/>
    <a:srgbClr val="00194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35" autoAdjust="0"/>
    <p:restoredTop sz="76799" autoAdjust="0"/>
  </p:normalViewPr>
  <p:slideViewPr>
    <p:cSldViewPr>
      <p:cViewPr varScale="1">
        <p:scale>
          <a:sx n="85" d="100"/>
          <a:sy n="85" d="100"/>
        </p:scale>
        <p:origin x="1526" y="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1867" y="82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619BA24-7776-4704-CDAE-6372484F5F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A7E2AB-C619-8858-98EA-9BC16FC94F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503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r">
              <a:defRPr sz="1100"/>
            </a:lvl1pPr>
          </a:lstStyle>
          <a:p>
            <a:fld id="{6CBF465C-95BE-4BE7-86C9-B7E86E734806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378771-15B6-514C-3196-9E3046E5E9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493DA0-CAE4-92F8-1CC5-E052583FCB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503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r">
              <a:defRPr sz="1100"/>
            </a:lvl1pPr>
          </a:lstStyle>
          <a:p>
            <a:fld id="{9310FB4D-1A93-4280-A3EC-249AE93B1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6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8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r">
              <a:defRPr sz="1100"/>
            </a:lvl1pPr>
          </a:lstStyle>
          <a:p>
            <a:fld id="{03DD34DF-A1C6-4B5C-A519-158C92905865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95" tIns="47298" rIns="94595" bIns="472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595" tIns="47298" rIns="94595" bIns="472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8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r">
              <a:defRPr sz="1100"/>
            </a:lvl1pPr>
          </a:lstStyle>
          <a:p>
            <a:fld id="{41DDD520-EC6D-48AC-A876-5C9479FC7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01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2144231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5357422"/>
            <a:ext cx="212153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5357422"/>
            <a:ext cx="2988899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429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DF62D-ED9A-4AE2-8CEC-DCBDA19A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A0419D-2D7F-41A2-A735-C6FD76C3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F53500-E6E7-4156-93B0-14B260AA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E2286E-7D4E-468C-8E8B-506E08A1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5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A0C1A5-F8C4-48F5-A409-07437181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B05B68-884F-4081-A002-BD84CE59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2C7D93-377D-418C-8843-560E42BA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1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4D737-DB6B-4851-A0A0-E935D97B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6918FC-F449-495F-95F0-4D16700C3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35A63F-4A2B-4724-86EC-56A90DFD2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ABA213-0064-4D62-9144-4A31DC6F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43D2FD-9493-41AB-A3D6-ED6457C3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928C49-0FB6-49FE-8B62-2B12B3BC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984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D2DBF3-A85B-4A63-AC45-4EFC6F0C6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1895F5E-274C-4870-8EEE-86667DEE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34C522-DF23-4B98-AA3E-2AE009D3A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C37D14-358B-4F8E-8D34-49C226B2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5D40BA-6509-40D3-8197-38F71362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21E94-AE75-4A32-850E-DFB910A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2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788FC3-8C4D-43A2-87E9-D26B3159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6A4F8E-3F0C-424D-8AFB-815298B5D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6E312-5465-4023-9565-632088C1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7EF80-C53D-479F-98C3-F344A898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E4FAD0-4EBF-43B2-A559-C3408203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8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3EB41E-50B1-4486-AEF0-777905AA6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66C845-6F5C-4C84-BCE1-42E6C228E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9E415-9160-4898-A2FD-5B53BC3C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7D571-F6EB-41F8-9720-1BD6D1D1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759FF-7FC9-497C-AFE0-58A18701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4748170"/>
            <a:ext cx="2144231" cy="160911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9"/>
            <a:ext cx="5505397" cy="473759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4748170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4947794"/>
            <a:ext cx="2121536" cy="1399667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4929030"/>
            <a:ext cx="2988899" cy="1418430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47522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809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3107087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0" y="5357422"/>
            <a:ext cx="309662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27902" y="5337811"/>
            <a:ext cx="1529357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6688320" y="51374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2848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2091812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61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DE88B1-7EEF-4455-BD0B-41DEEC69F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BD1E87-38D7-4AE5-BA92-823E90862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5EAF5-EA78-4A1C-86E5-8845C735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9F776-5C79-4C4F-9129-B07A5F16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A2EAA1-E9BF-41BA-8449-A83400AA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2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1784A-6935-40C0-B1FD-D767F4F2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F7EDF-3CAA-4A75-BC26-11D3F799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ECB9EB-8018-4FF7-ABCE-6DBB9F0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977BC-9B1A-40AC-853B-82F81A9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429E6-836C-4545-9830-44C8D767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70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A72BD-C00F-4708-A60D-8918B1FE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D21336-7CA5-4B34-8E8C-3A9271B35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7A25A3-267C-478B-9E26-3CBD85B8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8DFE8-5F58-452C-8B3F-D23ACA6C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8200A3-F276-4A8A-BF02-7E96882F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28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D83D4-CC5F-4AA2-A2A7-E7EB0319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51EA9-6700-4D9A-88B3-F9DA3D33A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0ACF3E-2083-4C53-9921-D541D319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3E35B3-361C-48BA-8D16-6F431901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DDD24B-DCBC-4D76-902B-5FE6A36C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05A2F9-A0E0-4AA2-A034-83AE33EE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64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AC8C3-550E-4D31-BA9F-3E1FE67B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F766BB-9329-42CF-9795-BF33BB875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5C77B5-5142-4FCC-82CC-E15783FA1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338AC96-85FA-42C1-BB04-448BB0228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7AD4FA-BA0F-4B3E-9E9D-48F23BEAF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6827D1-1ED8-42DD-98DD-5A8FA270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BA6B2F-CC0D-4085-A9F4-88A8DFB2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D6FDCB-54CE-435C-B9F5-5CE22EBF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6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斧, 挿絵 が含まれている画像&#10;&#10;自動的に生成された説明">
            <a:extLst>
              <a:ext uri="{FF2B5EF4-FFF2-40B4-BE49-F238E27FC236}">
                <a16:creationId xmlns:a16="http://schemas.microsoft.com/office/drawing/2014/main" id="{A8BC4D72-58B1-3385-80EA-483405E784F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389" y="6556900"/>
            <a:ext cx="849989" cy="196949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BB816D-77FA-D5EA-3572-B6721DF9D2D2}"/>
              </a:ext>
            </a:extLst>
          </p:cNvPr>
          <p:cNvSpPr txBox="1"/>
          <p:nvPr userDrawn="1"/>
        </p:nvSpPr>
        <p:spPr>
          <a:xfrm>
            <a:off x="7069995" y="421006"/>
            <a:ext cx="2575560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19AF0E-B06E-40D4-3EF9-6338F38DBCE3}"/>
              </a:ext>
            </a:extLst>
          </p:cNvPr>
          <p:cNvSpPr txBox="1"/>
          <p:nvPr userDrawn="1"/>
        </p:nvSpPr>
        <p:spPr>
          <a:xfrm>
            <a:off x="5313987" y="421006"/>
            <a:ext cx="1664208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F3E1DFC4-44B2-AE97-9F24-E366DAFEE58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3240" y="470958"/>
            <a:ext cx="730485" cy="222922"/>
          </a:xfrm>
          <a:prstGeom prst="rect">
            <a:avLst/>
          </a:prstGeom>
          <a:noFill/>
        </p:spPr>
      </p:pic>
      <p:pic>
        <p:nvPicPr>
          <p:cNvPr id="13" name="図 1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B6F11B7-6116-E7CA-E16C-961A62FBEA7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4365" y="470958"/>
            <a:ext cx="491099" cy="268349"/>
          </a:xfrm>
          <a:prstGeom prst="rect">
            <a:avLst/>
          </a:prstGeom>
          <a:noFill/>
        </p:spPr>
      </p:pic>
      <p:sp>
        <p:nvSpPr>
          <p:cNvPr id="16" name="図形 62">
            <a:extLst>
              <a:ext uri="{FF2B5EF4-FFF2-40B4-BE49-F238E27FC236}">
                <a16:creationId xmlns:a16="http://schemas.microsoft.com/office/drawing/2014/main" id="{2C8F251E-BB08-9D42-8813-D3CD1AE6AF9A}"/>
              </a:ext>
            </a:extLst>
          </p:cNvPr>
          <p:cNvSpPr/>
          <p:nvPr/>
        </p:nvSpPr>
        <p:spPr>
          <a:xfrm flipH="1" flipV="1">
            <a:off x="350489" y="1124743"/>
            <a:ext cx="0" cy="2232249"/>
          </a:xfrm>
          <a:prstGeom prst="line">
            <a:avLst/>
          </a:prstGeom>
          <a:ln w="38100">
            <a:solidFill>
              <a:srgbClr val="328CCC"/>
            </a:solidFill>
            <a:miter lim="400000"/>
          </a:ln>
        </p:spPr>
        <p:txBody>
          <a:bodyPr lIns="14288" tIns="14288" rIns="14288" bIns="14288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ja-JP" altLang="en-US" sz="1125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図形 61">
            <a:extLst>
              <a:ext uri="{FF2B5EF4-FFF2-40B4-BE49-F238E27FC236}">
                <a16:creationId xmlns:a16="http://schemas.microsoft.com/office/drawing/2014/main" id="{EFA7F577-E691-D948-943E-8D25DFE256F5}"/>
              </a:ext>
            </a:extLst>
          </p:cNvPr>
          <p:cNvSpPr/>
          <p:nvPr userDrawn="1"/>
        </p:nvSpPr>
        <p:spPr>
          <a:xfrm rot="16200000">
            <a:off x="-1296214" y="4742946"/>
            <a:ext cx="3273461" cy="213521"/>
          </a:xfrm>
          <a:prstGeom prst="rect">
            <a:avLst/>
          </a:prstGeom>
          <a:solidFill>
            <a:schemeClr val="bg1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4288" tIns="14288" rIns="14288" bIns="14288" rtlCol="0" anchor="ctr">
            <a:spAutoFit/>
          </a:bodyPr>
          <a:lstStyle/>
          <a:p>
            <a:pPr rtl="0"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BIWAKO-OTSU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TOURISM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ASSOCIATION</a:t>
            </a:r>
            <a:endParaRPr lang="ja-JP" altLang="en-US" sz="1200" b="1" i="0" spc="0" noProof="0" dirty="0">
              <a:solidFill>
                <a:srgbClr val="328CCC"/>
              </a:solidFill>
              <a:latin typeface="Meiryo UI" panose="020B0604030504040204" pitchFamily="50" charset="-128"/>
              <a:ea typeface="Meiryo UI" panose="020B0604030504040204" pitchFamily="50" charset="-128"/>
              <a:cs typeface="Gill Sans" panose="020B0502020104020203" pitchFamily="34" charset="-79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86A401-5D53-7441-EFC7-4653B8DB7265}"/>
              </a:ext>
            </a:extLst>
          </p:cNvPr>
          <p:cNvSpPr txBox="1"/>
          <p:nvPr userDrawn="1"/>
        </p:nvSpPr>
        <p:spPr>
          <a:xfrm>
            <a:off x="2196476" y="6525344"/>
            <a:ext cx="5513048" cy="23083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b">
            <a:spAutoFit/>
          </a:bodyPr>
          <a:lstStyle/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（公社）びわ湖大津観光協会　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077-528-2772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077-521-7330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info@otsu.or.jp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B5FD5425-A62F-529A-544F-C99C81F032F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1877" y="6453337"/>
            <a:ext cx="9063704" cy="16273"/>
          </a:xfrm>
          <a:prstGeom prst="line">
            <a:avLst/>
          </a:prstGeom>
          <a:noFill/>
          <a:ln w="28575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292F3173-A67D-D757-04CB-08798B10CC7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32460" y="355326"/>
            <a:ext cx="9290239" cy="0"/>
          </a:xfrm>
          <a:prstGeom prst="line">
            <a:avLst/>
          </a:prstGeom>
          <a:noFill/>
          <a:ln w="12700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7C4E78-9132-ED60-E68A-A7719898FBE2}"/>
              </a:ext>
            </a:extLst>
          </p:cNvPr>
          <p:cNvSpPr/>
          <p:nvPr userDrawn="1"/>
        </p:nvSpPr>
        <p:spPr>
          <a:xfrm>
            <a:off x="332460" y="355932"/>
            <a:ext cx="429000" cy="713073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ED7DCB-DB49-EB5A-0067-A151D246A110}"/>
              </a:ext>
            </a:extLst>
          </p:cNvPr>
          <p:cNvSpPr/>
          <p:nvPr userDrawn="1"/>
        </p:nvSpPr>
        <p:spPr>
          <a:xfrm>
            <a:off x="1540469" y="6541988"/>
            <a:ext cx="476412" cy="215444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endParaRPr kumimoji="1" lang="ja-JP" altLang="en-US" sz="800" b="1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1DC230C-8B11-EC78-4502-94C54CAEDA3F}"/>
              </a:ext>
            </a:extLst>
          </p:cNvPr>
          <p:cNvSpPr txBox="1"/>
          <p:nvPr userDrawn="1"/>
        </p:nvSpPr>
        <p:spPr>
          <a:xfrm>
            <a:off x="249970" y="102568"/>
            <a:ext cx="2157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びわ湖大津</a:t>
            </a:r>
            <a:r>
              <a:rPr lang="en-US" altLang="ja-JP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教育旅行プログラム </a:t>
            </a:r>
          </a:p>
        </p:txBody>
      </p:sp>
    </p:spTree>
    <p:extLst>
      <p:ext uri="{BB962C8B-B14F-4D97-AF65-F5344CB8AC3E}">
        <p14:creationId xmlns:p14="http://schemas.microsoft.com/office/powerpoint/2010/main" val="266149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7" r:id="rId3"/>
    <p:sldLayoutId id="2147483788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1600" b="1" i="0" kern="1200" spc="-113" noProof="0" dirty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" panose="020B0502020104020203" pitchFamily="34" charset="-79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5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2" userDrawn="1">
          <p15:clr>
            <a:srgbClr val="F26B43"/>
          </p15:clr>
        </p15:guide>
        <p15:guide id="2" orient="horz" pos="41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BA95BB-3F0D-4354-B52C-67A71868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B3F9F4-13FC-4EE5-B4BA-8108AF30C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0E430-5674-4938-9A00-76E8E6BC6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77F89-CDEB-48ED-B2F9-140B4557B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53E777-0766-48E8-8A97-EDA4A8F2C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27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jpe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jpe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5" Type="http://schemas.openxmlformats.org/officeDocument/2006/relationships/image" Target="../media/image17.png"/><Relationship Id="rId23" Type="http://schemas.openxmlformats.org/officeDocument/2006/relationships/hyperlink" Target="http://bsc-int.co.jp/" TargetMode="External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0F652C46-7901-481A-991E-A099D75A3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252328"/>
              </p:ext>
            </p:extLst>
          </p:nvPr>
        </p:nvGraphicFramePr>
        <p:xfrm>
          <a:off x="632520" y="4280853"/>
          <a:ext cx="2593561" cy="175240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32732">
                  <a:extLst>
                    <a:ext uri="{9D8B030D-6E8A-4147-A177-3AD203B41FA5}">
                      <a16:colId xmlns:a16="http://schemas.microsoft.com/office/drawing/2014/main" val="741602752"/>
                    </a:ext>
                  </a:extLst>
                </a:gridCol>
                <a:gridCol w="1760829">
                  <a:extLst>
                    <a:ext uri="{9D8B030D-6E8A-4147-A177-3AD203B41FA5}">
                      <a16:colId xmlns:a16="http://schemas.microsoft.com/office/drawing/2014/main" val="3389704294"/>
                    </a:ext>
                  </a:extLst>
                </a:gridCol>
              </a:tblGrid>
              <a:tr h="236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場　所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びわ湖・蓬莱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427632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時　期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503561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　　　　　象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生・中学生・</a:t>
                      </a:r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高校生</a:t>
                      </a:r>
                      <a:endParaRPr lang="zh-CN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073544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　要　時　間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989410"/>
                  </a:ext>
                </a:extLst>
              </a:tr>
              <a:tr h="2823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　　　　数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07589"/>
                  </a:ext>
                </a:extLst>
              </a:tr>
              <a:tr h="4602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持　　ち　　物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濡れても良い服装と履き物</a:t>
                      </a:r>
                      <a:endParaRPr kumimoji="1" lang="en-US" altLang="ja-JP" sz="900" b="0" i="0" kern="1200" dirty="0">
                        <a:solidFill>
                          <a:schemeClr val="dk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ctr" fontAlgn="ctr"/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（体操服・サンダル等）</a:t>
                      </a:r>
                      <a:br>
                        <a:rPr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ライフジャケットは貸出</a:t>
                      </a:r>
                      <a:endParaRPr lang="ja-JP" altLang="en-US" sz="9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270007"/>
                  </a:ext>
                </a:extLst>
              </a:tr>
            </a:tbl>
          </a:graphicData>
        </a:graphic>
      </p:graphicFrame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B3520682-09AA-2FC0-7EF3-C81A1534DE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 dirty="0"/>
              <a:t>びわ湖比良山のふもと、水と緑あふれる蓬莱（ほうらい）の雄大な自然のなかでカヤック体験。</a:t>
            </a:r>
            <a:endParaRPr lang="en-US" altLang="ja-JP" dirty="0"/>
          </a:p>
          <a:p>
            <a:r>
              <a:rPr lang="ja-JP" altLang="en-US" dirty="0"/>
              <a:t>一人ひとりの達成感、共通体験を通じて仲間と深める絆、団結力、社会生活で大切なルールや、自分と周りの身を守る判断行動力を養うプログラムです。</a:t>
            </a:r>
          </a:p>
        </p:txBody>
      </p:sp>
      <p:pic>
        <p:nvPicPr>
          <p:cNvPr id="15" name="図プレースホルダー 14" descr="ボートに乗る人&#10;&#10;自動的に生成された説明">
            <a:extLst>
              <a:ext uri="{FF2B5EF4-FFF2-40B4-BE49-F238E27FC236}">
                <a16:creationId xmlns:a16="http://schemas.microsoft.com/office/drawing/2014/main" id="{2BCD1DFA-722C-8636-853F-FA025D0BC5B1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0" b="5080"/>
          <a:stretch/>
        </p:blipFill>
        <p:spPr/>
      </p:pic>
      <p:pic>
        <p:nvPicPr>
          <p:cNvPr id="20" name="図プレースホルダー 19" descr="ボートに乗っている子供たち&#10;&#10;低い精度で自動的に生成された説明">
            <a:extLst>
              <a:ext uri="{FF2B5EF4-FFF2-40B4-BE49-F238E27FC236}">
                <a16:creationId xmlns:a16="http://schemas.microsoft.com/office/drawing/2014/main" id="{8ED509E2-E373-0402-E006-7770C65AEC3A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3" r="2763"/>
          <a:stretch/>
        </p:blipFill>
        <p:spPr/>
      </p:pic>
      <p:pic>
        <p:nvPicPr>
          <p:cNvPr id="30" name="図プレースホルダー 29" descr="湖でボートに乗っている人たち&#10;&#10;自動的に生成された説明">
            <a:extLst>
              <a:ext uri="{FF2B5EF4-FFF2-40B4-BE49-F238E27FC236}">
                <a16:creationId xmlns:a16="http://schemas.microsoft.com/office/drawing/2014/main" id="{A7039376-AEAB-02A3-973B-CEF3BF46AAE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3" b="4943"/>
          <a:stretch/>
        </p:blipFill>
        <p:spPr/>
      </p:pic>
      <p:pic>
        <p:nvPicPr>
          <p:cNvPr id="37" name="図プレースホルダー 36" descr="建物の前に立っている家&#10;&#10;中程度の精度で自動的に生成された説明">
            <a:extLst>
              <a:ext uri="{FF2B5EF4-FFF2-40B4-BE49-F238E27FC236}">
                <a16:creationId xmlns:a16="http://schemas.microsoft.com/office/drawing/2014/main" id="{21BE2CB3-C9AF-82E6-7998-21BC77E0962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9" r="3069"/>
          <a:stretch/>
        </p:blipFill>
        <p:spPr/>
      </p:pic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6A75FCC1-BEDA-8E3B-2695-9E516515DD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 dirty="0"/>
              <a:t>びわ湖自然体験学習を通して、</a:t>
            </a:r>
            <a:r>
              <a:rPr lang="en-US" altLang="ja-JP" dirty="0"/>
              <a:t>SDGs</a:t>
            </a:r>
            <a:r>
              <a:rPr lang="ja-JP" altLang="en-US" dirty="0"/>
              <a:t>について学びます。各テーマについてのお話も可能です。</a:t>
            </a:r>
            <a:endParaRPr lang="en-US" altLang="ja-JP" dirty="0"/>
          </a:p>
          <a:p>
            <a:r>
              <a:rPr lang="ja-JP" altLang="en-US" dirty="0"/>
              <a:t>生徒たち一人ひとりの“できた”という「達成感」を味わえます。</a:t>
            </a:r>
            <a:endParaRPr lang="en-US" altLang="ja-JP" dirty="0"/>
          </a:p>
          <a:p>
            <a:r>
              <a:rPr lang="ja-JP" altLang="en-US" dirty="0"/>
              <a:t>共通体験を通じて仲間と「絆、団結力」を深めます。</a:t>
            </a:r>
            <a:endParaRPr lang="en-US" altLang="ja-JP" dirty="0"/>
          </a:p>
          <a:p>
            <a:r>
              <a:rPr lang="ja-JP" altLang="en-US" dirty="0"/>
              <a:t>社会生活で大切なルールや自分と周りの身を守る「判断行動力」を養います。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CBA330E7-5852-7EF2-8E9C-846FE76EF1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00120" y="5357422"/>
            <a:ext cx="2803813" cy="990038"/>
          </a:xfrm>
        </p:spPr>
        <p:txBody>
          <a:bodyPr/>
          <a:lstStyle/>
          <a:p>
            <a:r>
              <a:rPr lang="en-US" altLang="ja-JP" dirty="0"/>
              <a:t>9:30 BSC</a:t>
            </a:r>
            <a:r>
              <a:rPr lang="ja-JP" altLang="en-US" dirty="0"/>
              <a:t>到着／更衣／開校式</a:t>
            </a:r>
          </a:p>
          <a:p>
            <a:r>
              <a:rPr lang="ja-JP" altLang="en-US" dirty="0"/>
              <a:t>　　             </a:t>
            </a:r>
            <a:r>
              <a:rPr lang="en-US" altLang="ja-JP" dirty="0"/>
              <a:t>【A</a:t>
            </a:r>
            <a:r>
              <a:rPr lang="ja-JP" altLang="en-US" dirty="0"/>
              <a:t>班</a:t>
            </a:r>
            <a:r>
              <a:rPr lang="en-US" altLang="ja-JP" dirty="0"/>
              <a:t>】</a:t>
            </a:r>
            <a:r>
              <a:rPr lang="ja-JP" altLang="en-US" dirty="0"/>
              <a:t>　　　　　　　 </a:t>
            </a:r>
            <a:r>
              <a:rPr lang="en-US" altLang="ja-JP" dirty="0"/>
              <a:t>【B</a:t>
            </a:r>
            <a:r>
              <a:rPr lang="ja-JP" altLang="en-US" dirty="0"/>
              <a:t>班</a:t>
            </a:r>
            <a:r>
              <a:rPr lang="en-US" altLang="ja-JP" dirty="0"/>
              <a:t>】</a:t>
            </a:r>
            <a:r>
              <a:rPr lang="ja-JP" altLang="en-US" dirty="0"/>
              <a:t>　　</a:t>
            </a:r>
          </a:p>
          <a:p>
            <a:r>
              <a:rPr lang="en-US" altLang="ja-JP" dirty="0"/>
              <a:t>10:00 ①</a:t>
            </a:r>
            <a:r>
              <a:rPr lang="ja-JP" altLang="en-US" dirty="0"/>
              <a:t>カヤック</a:t>
            </a:r>
            <a:r>
              <a:rPr lang="en-US" altLang="ja-JP" dirty="0"/>
              <a:t>1</a:t>
            </a:r>
            <a:r>
              <a:rPr lang="ja-JP" altLang="en-US" dirty="0"/>
              <a:t>人乗り  ②カヤック</a:t>
            </a:r>
            <a:r>
              <a:rPr lang="en-US" altLang="ja-JP" dirty="0"/>
              <a:t>2</a:t>
            </a:r>
            <a:r>
              <a:rPr lang="ja-JP" altLang="en-US" dirty="0"/>
              <a:t>人乗り</a:t>
            </a:r>
          </a:p>
          <a:p>
            <a:r>
              <a:rPr lang="en-US" altLang="ja-JP" dirty="0"/>
              <a:t>10:45 ②</a:t>
            </a:r>
            <a:r>
              <a:rPr lang="ja-JP" altLang="en-US" dirty="0"/>
              <a:t>カヤック</a:t>
            </a:r>
            <a:r>
              <a:rPr lang="en-US" altLang="ja-JP" dirty="0"/>
              <a:t>2</a:t>
            </a:r>
            <a:r>
              <a:rPr lang="ja-JP" altLang="en-US" dirty="0"/>
              <a:t>人乗り　①カヤック</a:t>
            </a:r>
            <a:r>
              <a:rPr lang="en-US" altLang="ja-JP" dirty="0"/>
              <a:t>1</a:t>
            </a:r>
            <a:r>
              <a:rPr lang="ja-JP" altLang="en-US" dirty="0"/>
              <a:t>人乗り</a:t>
            </a:r>
          </a:p>
          <a:p>
            <a:r>
              <a:rPr lang="en-US" altLang="ja-JP" dirty="0"/>
              <a:t>11:30 </a:t>
            </a:r>
            <a:r>
              <a:rPr lang="ja-JP" altLang="en-US" dirty="0"/>
              <a:t>閉校式／更衣</a:t>
            </a:r>
          </a:p>
          <a:p>
            <a:r>
              <a:rPr lang="en-US" altLang="ja-JP" dirty="0"/>
              <a:t>12:00 BSC</a:t>
            </a:r>
            <a:r>
              <a:rPr lang="ja-JP" altLang="en-US" dirty="0"/>
              <a:t>出発</a:t>
            </a:r>
          </a:p>
          <a:p>
            <a:r>
              <a:rPr lang="en-US" altLang="ja-JP" dirty="0"/>
              <a:t>※</a:t>
            </a:r>
            <a:r>
              <a:rPr lang="ja-JP" altLang="en-US" dirty="0"/>
              <a:t>午後開始の場合 </a:t>
            </a:r>
            <a:r>
              <a:rPr lang="en-US" altLang="ja-JP" dirty="0"/>
              <a:t>13:30</a:t>
            </a:r>
            <a:r>
              <a:rPr lang="ja-JP" altLang="en-US" dirty="0"/>
              <a:t>到着、</a:t>
            </a:r>
            <a:r>
              <a:rPr lang="en-US" altLang="ja-JP" dirty="0"/>
              <a:t>16:00</a:t>
            </a:r>
            <a:r>
              <a:rPr lang="ja-JP" altLang="en-US" dirty="0"/>
              <a:t>出発　</a:t>
            </a:r>
          </a:p>
        </p:txBody>
      </p:sp>
      <p:sp>
        <p:nvSpPr>
          <p:cNvPr id="24" name="テキスト プレースホルダー 23">
            <a:extLst>
              <a:ext uri="{FF2B5EF4-FFF2-40B4-BE49-F238E27FC236}">
                <a16:creationId xmlns:a16="http://schemas.microsoft.com/office/drawing/2014/main" id="{92D1AD22-E6AE-06AB-3AE6-BF79387517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688320" y="5357422"/>
            <a:ext cx="2277525" cy="990038"/>
          </a:xfrm>
        </p:spPr>
        <p:txBody>
          <a:bodyPr/>
          <a:lstStyle/>
          <a:p>
            <a:r>
              <a:rPr lang="ja-JP" altLang="en-US" dirty="0"/>
              <a:t>ご到着に合わせて、スケジュールを作成いたします。お気軽にご相談ください。</a:t>
            </a:r>
            <a:r>
              <a:rPr lang="en-US" altLang="ja-JP" dirty="0"/>
              <a:t>※</a:t>
            </a:r>
            <a:r>
              <a:rPr lang="ja-JP" altLang="en-US" dirty="0"/>
              <a:t>午後からの実施も可能</a:t>
            </a:r>
          </a:p>
          <a:p>
            <a:r>
              <a:rPr lang="ja-JP" altLang="en-US" dirty="0"/>
              <a:t>ウォータースポーツのため、</a:t>
            </a:r>
            <a:r>
              <a:rPr lang="ja-JP" altLang="en-US" u="sng" dirty="0"/>
              <a:t>雨天決行</a:t>
            </a:r>
            <a:r>
              <a:rPr lang="ja-JP" altLang="en-US" dirty="0"/>
              <a:t>いたします。</a:t>
            </a:r>
          </a:p>
          <a:p>
            <a:r>
              <a:rPr lang="en-US" altLang="ja-JP" dirty="0"/>
              <a:t>BSC</a:t>
            </a:r>
            <a:r>
              <a:rPr lang="ja-JP" altLang="en-US" dirty="0" err="1"/>
              <a:t>での</a:t>
            </a:r>
            <a:r>
              <a:rPr lang="ja-JP" altLang="en-US" dirty="0"/>
              <a:t>昼食も可能（別途料金：</a:t>
            </a:r>
            <a:r>
              <a:rPr lang="en-US" altLang="ja-JP" dirty="0"/>
              <a:t>BBQ</a:t>
            </a:r>
            <a:r>
              <a:rPr lang="ja-JP" altLang="en-US" dirty="0"/>
              <a:t>大会／蓬莱手打ちうどん作り／カレー作り体験）</a:t>
            </a:r>
          </a:p>
          <a:p>
            <a:r>
              <a:rPr lang="ja-JP" altLang="en-US" dirty="0"/>
              <a:t>雨天時の昼食：部屋等の食事場所を用意可能</a:t>
            </a:r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9EA5474C-F8BF-AD37-F0B9-90CB020F67A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ja-JP" altLang="en-US" dirty="0"/>
              <a:t>びわ湖の環境保全について調べてみる。</a:t>
            </a:r>
            <a:endParaRPr lang="en-US" altLang="ja-JP" dirty="0"/>
          </a:p>
          <a:p>
            <a:r>
              <a:rPr lang="ja-JP" altLang="en-US" dirty="0"/>
              <a:t>人と自然の繋がりについて考えてみる。</a:t>
            </a:r>
            <a:endParaRPr lang="en-US" altLang="ja-JP" dirty="0"/>
          </a:p>
          <a:p>
            <a:r>
              <a:rPr lang="ja-JP" altLang="en-US" dirty="0"/>
              <a:t>地域と現地の環境についての課題や取組について調べてみる。</a:t>
            </a:r>
          </a:p>
        </p:txBody>
      </p:sp>
      <p:sp>
        <p:nvSpPr>
          <p:cNvPr id="40" name="テキスト プレースホルダー 39">
            <a:extLst>
              <a:ext uri="{FF2B5EF4-FFF2-40B4-BE49-F238E27FC236}">
                <a16:creationId xmlns:a16="http://schemas.microsoft.com/office/drawing/2014/main" id="{05BB7DF4-6EED-D284-B3E6-34B32903C78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637140" y="2212718"/>
            <a:ext cx="3051180" cy="617193"/>
          </a:xfrm>
        </p:spPr>
        <p:txBody>
          <a:bodyPr/>
          <a:lstStyle/>
          <a:p>
            <a:r>
              <a:rPr lang="ja-JP" altLang="en-US" dirty="0"/>
              <a:t>びわ湖で人気のウォータースポーツを通して協力する力を学ぶ。</a:t>
            </a:r>
            <a:endParaRPr lang="en-US" altLang="ja-JP" dirty="0"/>
          </a:p>
          <a:p>
            <a:r>
              <a:rPr lang="ja-JP" altLang="en-US" dirty="0"/>
              <a:t>現地の方からお話を聞き、地域との違いを考える。</a:t>
            </a:r>
            <a:endParaRPr lang="en-US" altLang="ja-JP" dirty="0"/>
          </a:p>
          <a:p>
            <a:r>
              <a:rPr lang="ja-JP" altLang="en-US" dirty="0"/>
              <a:t>現地では課題解決のために、どんな取組を実施しているか聞いてみる。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3" name="テキスト プレースホルダー 42">
            <a:extLst>
              <a:ext uri="{FF2B5EF4-FFF2-40B4-BE49-F238E27FC236}">
                <a16:creationId xmlns:a16="http://schemas.microsoft.com/office/drawing/2014/main" id="{30281D5E-6556-5F2E-28A0-236417689BE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ja-JP" altLang="en-US" dirty="0"/>
              <a:t>環境保全について自分の意見をまとめる。</a:t>
            </a:r>
            <a:endParaRPr lang="en-US" altLang="ja-JP" dirty="0"/>
          </a:p>
          <a:p>
            <a:r>
              <a:rPr lang="ja-JP" altLang="en-US" dirty="0"/>
              <a:t>人と自然の繋がりについて調べてみる。</a:t>
            </a:r>
            <a:endParaRPr lang="en-US" altLang="ja-JP" dirty="0"/>
          </a:p>
          <a:p>
            <a:r>
              <a:rPr lang="ja-JP" altLang="en-US" dirty="0"/>
              <a:t>自分たちにできることを発表する。</a:t>
            </a:r>
          </a:p>
          <a:p>
            <a:endParaRPr lang="ja-JP" altLang="en-US" dirty="0"/>
          </a:p>
        </p:txBody>
      </p:sp>
      <p:sp>
        <p:nvSpPr>
          <p:cNvPr id="16" name="タイトル 15">
            <a:extLst>
              <a:ext uri="{FF2B5EF4-FFF2-40B4-BE49-F238E27FC236}">
                <a16:creationId xmlns:a16="http://schemas.microsoft.com/office/drawing/2014/main" id="{466C0A8E-78E1-1518-FDDE-5184568A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235" y="395065"/>
            <a:ext cx="1979388" cy="535531"/>
          </a:xfrm>
        </p:spPr>
        <p:txBody>
          <a:bodyPr/>
          <a:lstStyle/>
          <a:p>
            <a:r>
              <a:rPr lang="ja-JP" altLang="en-US" dirty="0">
                <a:solidFill>
                  <a:srgbClr val="328CCC"/>
                </a:solidFill>
              </a:rPr>
              <a:t>びわ湖自然体験学習　</a:t>
            </a:r>
            <a:br>
              <a:rPr lang="en-US" altLang="ja-JP" dirty="0">
                <a:solidFill>
                  <a:srgbClr val="328CCC"/>
                </a:solidFill>
              </a:rPr>
            </a:br>
            <a:r>
              <a:rPr lang="ja-JP" altLang="en-US" dirty="0">
                <a:solidFill>
                  <a:srgbClr val="328CCC"/>
                </a:solidFill>
              </a:rPr>
              <a:t>カヤック体験プラン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0B6DD61-7AB0-93ED-5EC0-7337D271E024}"/>
              </a:ext>
            </a:extLst>
          </p:cNvPr>
          <p:cNvGrpSpPr/>
          <p:nvPr/>
        </p:nvGrpSpPr>
        <p:grpSpPr>
          <a:xfrm>
            <a:off x="1152224" y="904273"/>
            <a:ext cx="2613414" cy="174521"/>
            <a:chOff x="771224" y="904272"/>
            <a:chExt cx="2613414" cy="174521"/>
          </a:xfrm>
        </p:grpSpPr>
        <p:sp>
          <p:nvSpPr>
            <p:cNvPr id="3" name="角丸四角形 23">
              <a:extLst>
                <a:ext uri="{FF2B5EF4-FFF2-40B4-BE49-F238E27FC236}">
                  <a16:creationId xmlns:a16="http://schemas.microsoft.com/office/drawing/2014/main" id="{F3859417-8CFB-ADA3-4A06-BF2C3715F764}"/>
                </a:ext>
              </a:extLst>
            </p:cNvPr>
            <p:cNvSpPr/>
            <p:nvPr userDrawn="1"/>
          </p:nvSpPr>
          <p:spPr>
            <a:xfrm>
              <a:off x="771224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自 然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角丸四角形 27">
              <a:extLst>
                <a:ext uri="{FF2B5EF4-FFF2-40B4-BE49-F238E27FC236}">
                  <a16:creationId xmlns:a16="http://schemas.microsoft.com/office/drawing/2014/main" id="{9091FA2A-7E8D-1057-083C-F5753E8B2191}"/>
                </a:ext>
              </a:extLst>
            </p:cNvPr>
            <p:cNvSpPr/>
            <p:nvPr userDrawn="1"/>
          </p:nvSpPr>
          <p:spPr>
            <a:xfrm>
              <a:off x="209247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歴 史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角丸四角形 49">
              <a:extLst>
                <a:ext uri="{FF2B5EF4-FFF2-40B4-BE49-F238E27FC236}">
                  <a16:creationId xmlns:a16="http://schemas.microsoft.com/office/drawing/2014/main" id="{161D90FD-76F4-6B45-737F-2A6BD9380120}"/>
                </a:ext>
              </a:extLst>
            </p:cNvPr>
            <p:cNvSpPr/>
            <p:nvPr userDrawn="1"/>
          </p:nvSpPr>
          <p:spPr>
            <a:xfrm>
              <a:off x="297330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経 済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角丸四角形 24">
              <a:extLst>
                <a:ext uri="{FF2B5EF4-FFF2-40B4-BE49-F238E27FC236}">
                  <a16:creationId xmlns:a16="http://schemas.microsoft.com/office/drawing/2014/main" id="{C60BCFCE-7C89-4B20-C92D-4DBB7550B9D9}"/>
                </a:ext>
              </a:extLst>
            </p:cNvPr>
            <p:cNvSpPr/>
            <p:nvPr/>
          </p:nvSpPr>
          <p:spPr>
            <a:xfrm>
              <a:off x="1211640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環 境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角丸四角形 28">
              <a:extLst>
                <a:ext uri="{FF2B5EF4-FFF2-40B4-BE49-F238E27FC236}">
                  <a16:creationId xmlns:a16="http://schemas.microsoft.com/office/drawing/2014/main" id="{8C61BDBC-CEC7-3C44-7661-23A7D28C9EF9}"/>
                </a:ext>
              </a:extLst>
            </p:cNvPr>
            <p:cNvSpPr/>
            <p:nvPr/>
          </p:nvSpPr>
          <p:spPr>
            <a:xfrm>
              <a:off x="1652056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産 業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角丸四角形 31">
              <a:extLst>
                <a:ext uri="{FF2B5EF4-FFF2-40B4-BE49-F238E27FC236}">
                  <a16:creationId xmlns:a16="http://schemas.microsoft.com/office/drawing/2014/main" id="{0A58AC15-F010-D251-13A2-D2FBF46AC970}"/>
                </a:ext>
              </a:extLst>
            </p:cNvPr>
            <p:cNvSpPr/>
            <p:nvPr/>
          </p:nvSpPr>
          <p:spPr>
            <a:xfrm>
              <a:off x="2532888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文 化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7049F1C1-CB9E-7A7B-4E76-69803E18FD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30858" y="452966"/>
            <a:ext cx="270000" cy="270000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B2AF3BFB-0E48-5E29-9EBD-1FE504C37C9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4384" y="452966"/>
            <a:ext cx="270000" cy="27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872EC19-FFD6-6A1C-9179-CD7818B7384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34384" y="748300"/>
            <a:ext cx="269549" cy="270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2DFC71C7-9B27-1492-286C-34F8E36AAC5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31267" y="459268"/>
            <a:ext cx="269549" cy="270000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 rotWithShape="1">
          <a:blip r:embed="rId10"/>
          <a:srcRect l="25645" t="10469" r="23807" b="12712"/>
          <a:stretch/>
        </p:blipFill>
        <p:spPr>
          <a:xfrm>
            <a:off x="4690554" y="493678"/>
            <a:ext cx="489647" cy="524622"/>
          </a:xfrm>
          <a:prstGeom prst="rect">
            <a:avLst/>
          </a:prstGeom>
        </p:spPr>
      </p:pic>
      <p:pic>
        <p:nvPicPr>
          <p:cNvPr id="55" name="図プレースホルダー 5"/>
          <p:cNvPicPr>
            <a:picLocks noGrp="1" noChangeAspect="1"/>
          </p:cNvPicPr>
          <p:nvPr>
            <p:ph type="pic" sz="quarter" idx="18"/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" b="110"/>
          <a:stretch>
            <a:fillRect/>
          </a:stretch>
        </p:blipFill>
        <p:spPr>
          <a:xfrm>
            <a:off x="9119232" y="5877272"/>
            <a:ext cx="506730" cy="505615"/>
          </a:xfr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970" y="761726"/>
            <a:ext cx="263522" cy="263522"/>
          </a:xfrm>
          <a:prstGeom prst="rect">
            <a:avLst/>
          </a:prstGeom>
        </p:spPr>
      </p:pic>
      <p:pic>
        <p:nvPicPr>
          <p:cNvPr id="56" name="図 55" descr="文字の書かれた紙&#10;&#10;自動的に生成された説明">
            <a:extLst>
              <a:ext uri="{FF2B5EF4-FFF2-40B4-BE49-F238E27FC236}">
                <a16:creationId xmlns:a16="http://schemas.microsoft.com/office/drawing/2014/main" id="{CD646CED-5CDE-8AF8-5428-0B9A0146FF7D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7897" y="718101"/>
            <a:ext cx="302400" cy="302400"/>
          </a:xfrm>
          <a:prstGeom prst="rect">
            <a:avLst/>
          </a:prstGeom>
        </p:spPr>
      </p:pic>
      <p:pic>
        <p:nvPicPr>
          <p:cNvPr id="57" name="図 56" descr="アイコン&#10;&#10;自動的に生成された説明">
            <a:extLst>
              <a:ext uri="{FF2B5EF4-FFF2-40B4-BE49-F238E27FC236}">
                <a16:creationId xmlns:a16="http://schemas.microsoft.com/office/drawing/2014/main" id="{4B73FE1F-B7C7-C871-84A5-AEADB978BC61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3271" y="452966"/>
            <a:ext cx="301761" cy="302400"/>
          </a:xfrm>
          <a:prstGeom prst="rect">
            <a:avLst/>
          </a:prstGeom>
        </p:spPr>
      </p:pic>
      <p:pic>
        <p:nvPicPr>
          <p:cNvPr id="58" name="図 57" descr="アイコン&#10;&#10;自動的に生成された説明">
            <a:extLst>
              <a:ext uri="{FF2B5EF4-FFF2-40B4-BE49-F238E27FC236}">
                <a16:creationId xmlns:a16="http://schemas.microsoft.com/office/drawing/2014/main" id="{3475614F-0E81-0FC2-2D50-FEB66AFBA759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2352" y="452966"/>
            <a:ext cx="302400" cy="302400"/>
          </a:xfrm>
          <a:prstGeom prst="rect">
            <a:avLst/>
          </a:prstGeom>
        </p:spPr>
      </p:pic>
      <p:pic>
        <p:nvPicPr>
          <p:cNvPr id="59" name="図 58" descr="アイコン&#10;&#10;自動的に生成された説明">
            <a:extLst>
              <a:ext uri="{FF2B5EF4-FFF2-40B4-BE49-F238E27FC236}">
                <a16:creationId xmlns:a16="http://schemas.microsoft.com/office/drawing/2014/main" id="{428F7826-9FCF-D300-C926-F40F045217DF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8300" y="449907"/>
            <a:ext cx="302400" cy="302400"/>
          </a:xfrm>
          <a:prstGeom prst="rect">
            <a:avLst/>
          </a:prstGeom>
        </p:spPr>
      </p:pic>
      <p:pic>
        <p:nvPicPr>
          <p:cNvPr id="60" name="図 59" descr="ロゴ, アイコン&#10;&#10;自動的に生成された説明">
            <a:extLst>
              <a:ext uri="{FF2B5EF4-FFF2-40B4-BE49-F238E27FC236}">
                <a16:creationId xmlns:a16="http://schemas.microsoft.com/office/drawing/2014/main" id="{96E99D22-726B-AD97-CECD-89CB1B939943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4248" y="449907"/>
            <a:ext cx="302400" cy="302400"/>
          </a:xfrm>
          <a:prstGeom prst="rect">
            <a:avLst/>
          </a:prstGeom>
        </p:spPr>
      </p:pic>
      <p:pic>
        <p:nvPicPr>
          <p:cNvPr id="61" name="図 60" descr="アイコン&#10;&#10;自動的に生成された説明">
            <a:extLst>
              <a:ext uri="{FF2B5EF4-FFF2-40B4-BE49-F238E27FC236}">
                <a16:creationId xmlns:a16="http://schemas.microsoft.com/office/drawing/2014/main" id="{E3A76E28-B502-1DF3-D318-5198F98B1CB5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2187" y="449907"/>
            <a:ext cx="301761" cy="302400"/>
          </a:xfrm>
          <a:prstGeom prst="rect">
            <a:avLst/>
          </a:prstGeom>
        </p:spPr>
      </p:pic>
      <p:pic>
        <p:nvPicPr>
          <p:cNvPr id="62" name="図 61" descr="アイコン&#10;&#10;自動的に生成された説明">
            <a:extLst>
              <a:ext uri="{FF2B5EF4-FFF2-40B4-BE49-F238E27FC236}">
                <a16:creationId xmlns:a16="http://schemas.microsoft.com/office/drawing/2014/main" id="{01C39A1B-B283-400D-B96D-98785073513D}"/>
              </a:ext>
            </a:extLst>
          </p:cNvPr>
          <p:cNvPicPr>
            <a:picLocks noChangeAspect="1"/>
          </p:cNvPicPr>
          <p:nvPr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1676" y="715828"/>
            <a:ext cx="302400" cy="302400"/>
          </a:xfrm>
          <a:prstGeom prst="rect">
            <a:avLst/>
          </a:prstGeom>
        </p:spPr>
      </p:pic>
      <p:pic>
        <p:nvPicPr>
          <p:cNvPr id="63" name="図 62" descr="停止の標識&#10;&#10;自動的に生成された説明">
            <a:extLst>
              <a:ext uri="{FF2B5EF4-FFF2-40B4-BE49-F238E27FC236}">
                <a16:creationId xmlns:a16="http://schemas.microsoft.com/office/drawing/2014/main" id="{0A5BD3D6-CAF0-1748-02D2-3CC10AF4B8DC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0681" y="718688"/>
            <a:ext cx="302400" cy="302400"/>
          </a:xfrm>
          <a:prstGeom prst="rect">
            <a:avLst/>
          </a:prstGeom>
        </p:spPr>
      </p:pic>
      <p:pic>
        <p:nvPicPr>
          <p:cNvPr id="64" name="図 63" descr="白黒の写真にテキストが書いてある絵&#10;&#10;低い精度で自動的に生成された説明">
            <a:extLst>
              <a:ext uri="{FF2B5EF4-FFF2-40B4-BE49-F238E27FC236}">
                <a16:creationId xmlns:a16="http://schemas.microsoft.com/office/drawing/2014/main" id="{7E2B40A8-F6D7-E67D-159E-EC55B38A3855}"/>
              </a:ext>
            </a:extLst>
          </p:cNvPr>
          <p:cNvPicPr>
            <a:picLocks noChangeAspect="1"/>
          </p:cNvPicPr>
          <p:nvPr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3827" y="715828"/>
            <a:ext cx="301761" cy="302400"/>
          </a:xfrm>
          <a:prstGeom prst="rect">
            <a:avLst/>
          </a:prstGeom>
        </p:spPr>
      </p:pic>
      <p:pic>
        <p:nvPicPr>
          <p:cNvPr id="65" name="図 64" descr="アイコン&#10;&#10;自動的に生成された説明">
            <a:extLst>
              <a:ext uri="{FF2B5EF4-FFF2-40B4-BE49-F238E27FC236}">
                <a16:creationId xmlns:a16="http://schemas.microsoft.com/office/drawing/2014/main" id="{09DB6B45-27B4-F3FF-A8FA-7BBD50F50EEE}"/>
              </a:ext>
            </a:extLst>
          </p:cNvPr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2669" y="715828"/>
            <a:ext cx="302400" cy="302400"/>
          </a:xfrm>
          <a:prstGeom prst="rect">
            <a:avLst/>
          </a:prstGeom>
        </p:spPr>
      </p:pic>
      <p:sp>
        <p:nvSpPr>
          <p:cNvPr id="66" name="テキスト ボックス 65"/>
          <p:cNvSpPr txBox="1"/>
          <p:nvPr/>
        </p:nvSpPr>
        <p:spPr>
          <a:xfrm>
            <a:off x="2122644" y="6487359"/>
            <a:ext cx="589776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BSC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ウォータースポーツセンター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住所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大津市南船路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4-1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【TEL】077-592-0127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【FAX】077-592-1531</a:t>
            </a:r>
            <a:b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  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URL】</a:t>
            </a:r>
            <a:r>
              <a:rPr lang="en-US" altLang="ja-JP" sz="1000" u="sng" dirty="0" err="1">
                <a:latin typeface="Meiryo UI" panose="020B0604030504040204" pitchFamily="50" charset="-128"/>
                <a:ea typeface="Meiryo UI" panose="020B0604030504040204" pitchFamily="50" charset="-128"/>
                <a:hlinkClick r:id="rId23"/>
              </a:rPr>
              <a:t>http</a:t>
            </a:r>
            <a:r>
              <a:rPr lang="en-US" altLang="ja-JP" sz="1000" u="sng" dirty="0">
                <a:latin typeface="Meiryo UI" panose="020B0604030504040204" pitchFamily="50" charset="-128"/>
                <a:ea typeface="Meiryo UI" panose="020B0604030504040204" pitchFamily="50" charset="-128"/>
                <a:hlinkClick r:id="rId23"/>
              </a:rPr>
              <a:t>://bsc-int.co.jp/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5175025"/>
      </p:ext>
    </p:extLst>
  </p:cSld>
  <p:clrMapOvr>
    <a:masterClrMapping/>
  </p:clrMapOvr>
</p:sld>
</file>

<file path=ppt/theme/theme1.xml><?xml version="1.0" encoding="utf-8"?>
<a:theme xmlns:a="http://schemas.openxmlformats.org/drawingml/2006/main" name="1_テーマ1">
  <a:themeElements>
    <a:clrScheme name="Custom 25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00194C"/>
      </a:accent1>
      <a:accent2>
        <a:srgbClr val="EAB200"/>
      </a:accent2>
      <a:accent3>
        <a:srgbClr val="DDDDDD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ustom 28">
      <a:majorFont>
        <a:latin typeface="Gill Sans MT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56D87EF8-5029-40B6-B0EC-58F627F5F4C4}" vid="{C053D549-820A-47EA-9CBB-AF1AD2D757A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12328</TotalTime>
  <Words>470</Words>
  <Application>Microsoft Office PowerPoint</Application>
  <PresentationFormat>A4 210 x 297 mm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Gill Sans Nova Light</vt:lpstr>
      <vt:lpstr>Wingdings</vt:lpstr>
      <vt:lpstr>1_テーマ1</vt:lpstr>
      <vt:lpstr>デザインの設定</vt:lpstr>
      <vt:lpstr>びわ湖自然体験学習　 カヤック体験プラン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tb164</cp:lastModifiedBy>
  <cp:revision>492</cp:revision>
  <cp:lastPrinted>2023-05-30T23:44:43Z</cp:lastPrinted>
  <dcterms:created xsi:type="dcterms:W3CDTF">2017-09-04T00:58:00Z</dcterms:created>
  <dcterms:modified xsi:type="dcterms:W3CDTF">2023-06-06T09:08:55Z</dcterms:modified>
</cp:coreProperties>
</file>