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  <p:sldMasterId id="2147483756" r:id="rId2"/>
  </p:sldMasterIdLst>
  <p:notesMasterIdLst>
    <p:notesMasterId r:id="rId4"/>
  </p:notesMasterIdLst>
  <p:handoutMasterIdLst>
    <p:handoutMasterId r:id="rId5"/>
  </p:handoutMasterIdLst>
  <p:sldIdLst>
    <p:sldId id="552" r:id="rId3"/>
  </p:sldIdLst>
  <p:sldSz cx="9906000" cy="6858000" type="A4"/>
  <p:notesSz cx="7099300" cy="1023461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5D0"/>
    <a:srgbClr val="328CCC"/>
    <a:srgbClr val="F5FAFD"/>
    <a:srgbClr val="F8D36F"/>
    <a:srgbClr val="89D1EA"/>
    <a:srgbClr val="F4BAC8"/>
    <a:srgbClr val="F2F2F2"/>
    <a:srgbClr val="FFFFFF"/>
    <a:srgbClr val="00194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35" autoAdjust="0"/>
    <p:restoredTop sz="76799" autoAdjust="0"/>
  </p:normalViewPr>
  <p:slideViewPr>
    <p:cSldViewPr>
      <p:cViewPr varScale="1">
        <p:scale>
          <a:sx n="85" d="100"/>
          <a:sy n="85" d="100"/>
        </p:scale>
        <p:origin x="1526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1867" y="82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619BA24-7776-4704-CDAE-6372484F5F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A7E2AB-C619-8858-98EA-9BC16FC94F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503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r">
              <a:defRPr sz="1100"/>
            </a:lvl1pPr>
          </a:lstStyle>
          <a:p>
            <a:fld id="{6CBF465C-95BE-4BE7-86C9-B7E86E734806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378771-15B6-514C-3196-9E3046E5E9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493DA0-CAE4-92F8-1CC5-E052583FCB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503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r">
              <a:defRPr sz="1100"/>
            </a:lvl1pPr>
          </a:lstStyle>
          <a:p>
            <a:fld id="{9310FB4D-1A93-4280-A3EC-249AE93B1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6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8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r">
              <a:defRPr sz="1100"/>
            </a:lvl1pPr>
          </a:lstStyle>
          <a:p>
            <a:fld id="{03DD34DF-A1C6-4B5C-A519-158C92905865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95" tIns="47298" rIns="94595" bIns="472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595" tIns="47298" rIns="94595" bIns="4729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8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r">
              <a:defRPr sz="1100"/>
            </a:lvl1pPr>
          </a:lstStyle>
          <a:p>
            <a:fld id="{41DDD520-EC6D-48AC-A876-5C9479FC7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01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2144231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5357422"/>
            <a:ext cx="212153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5357422"/>
            <a:ext cx="2988899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4296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7DF62D-ED9A-4AE2-8CEC-DCBDA19A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A0419D-2D7F-41A2-A735-C6FD76C3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F53500-E6E7-4156-93B0-14B260AA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E2286E-7D4E-468C-8E8B-506E08A1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5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2A0C1A5-F8C4-48F5-A409-07437181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B05B68-884F-4081-A002-BD84CE59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2C7D93-377D-418C-8843-560E42BA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1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4D737-DB6B-4851-A0A0-E935D97BB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6918FC-F449-495F-95F0-4D16700C3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35A63F-4A2B-4724-86EC-56A90DFD2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ABA213-0064-4D62-9144-4A31DC6F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43D2FD-9493-41AB-A3D6-ED6457C31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928C49-0FB6-49FE-8B62-2B12B3BC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984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D2DBF3-A85B-4A63-AC45-4EFC6F0C6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1895F5E-274C-4870-8EEE-86667DEE8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34C522-DF23-4B98-AA3E-2AE009D3A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C37D14-358B-4F8E-8D34-49C226B2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5D40BA-6509-40D3-8197-38F71362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F21E94-AE75-4A32-850E-DFB910AB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72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788FC3-8C4D-43A2-87E9-D26B3159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6A4F8E-3F0C-424D-8AFB-815298B5D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C6E312-5465-4023-9565-632088C1B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C7EF80-C53D-479F-98C3-F344A898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E4FAD0-4EBF-43B2-A559-C3408203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8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3EB41E-50B1-4486-AEF0-777905AA6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66C845-6F5C-4C84-BCE1-42E6C228E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9E415-9160-4898-A2FD-5B53BC3C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77D571-F6EB-41F8-9720-1BD6D1D1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9759FF-7FC9-497C-AFE0-58A18701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4748170"/>
            <a:ext cx="2144231" cy="160911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9"/>
            <a:ext cx="5505397" cy="473759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4748170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4947794"/>
            <a:ext cx="2121536" cy="1399667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4929030"/>
            <a:ext cx="2988899" cy="1418430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47522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809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3107087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0" y="5357422"/>
            <a:ext cx="309662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27902" y="5337811"/>
            <a:ext cx="1529357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6688320" y="51374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2848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2091812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4614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DE88B1-7EEF-4455-BD0B-41DEEC69F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BD1E87-38D7-4AE5-BA92-823E90862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5EAF5-EA78-4A1C-86E5-8845C7353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09F776-5C79-4C4F-9129-B07A5F16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A2EAA1-E9BF-41BA-8449-A83400AA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2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1784A-6935-40C0-B1FD-D767F4F2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4F7EDF-3CAA-4A75-BC26-11D3F799B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ECB9EB-8018-4FF7-ABCE-6DBB9F0A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977BC-9B1A-40AC-853B-82F81A90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A429E6-836C-4545-9830-44C8D767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70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A72BD-C00F-4708-A60D-8918B1FE0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D21336-7CA5-4B34-8E8C-3A9271B35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7A25A3-267C-478B-9E26-3CBD85B8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98DFE8-5F58-452C-8B3F-D23ACA6C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8200A3-F276-4A8A-BF02-7E96882F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28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D83D4-CC5F-4AA2-A2A7-E7EB0319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A51EA9-6700-4D9A-88B3-F9DA3D33A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0ACF3E-2083-4C53-9921-D541D3196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3E35B3-361C-48BA-8D16-6F431901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DDD24B-DCBC-4D76-902B-5FE6A36C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05A2F9-A0E0-4AA2-A034-83AE33EE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64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AC8C3-550E-4D31-BA9F-3E1FE67B4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F766BB-9329-42CF-9795-BF33BB875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5C77B5-5142-4FCC-82CC-E15783FA1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338AC96-85FA-42C1-BB04-448BB0228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87AD4FA-BA0F-4B3E-9E9D-48F23BEAF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6827D1-1ED8-42DD-98DD-5A8FA270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BA6B2F-CC0D-4085-A9F4-88A8DFB2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D6FDCB-54CE-435C-B9F5-5CE22EBF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36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斧, 挿絵 が含まれている画像&#10;&#10;自動的に生成された説明">
            <a:extLst>
              <a:ext uri="{FF2B5EF4-FFF2-40B4-BE49-F238E27FC236}">
                <a16:creationId xmlns:a16="http://schemas.microsoft.com/office/drawing/2014/main" id="{A8BC4D72-58B1-3385-80EA-483405E784F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389" y="6556900"/>
            <a:ext cx="849989" cy="196949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BB816D-77FA-D5EA-3572-B6721DF9D2D2}"/>
              </a:ext>
            </a:extLst>
          </p:cNvPr>
          <p:cNvSpPr txBox="1"/>
          <p:nvPr userDrawn="1"/>
        </p:nvSpPr>
        <p:spPr>
          <a:xfrm>
            <a:off x="7069995" y="421006"/>
            <a:ext cx="2575560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19AF0E-B06E-40D4-3EF9-6338F38DBCE3}"/>
              </a:ext>
            </a:extLst>
          </p:cNvPr>
          <p:cNvSpPr txBox="1"/>
          <p:nvPr userDrawn="1"/>
        </p:nvSpPr>
        <p:spPr>
          <a:xfrm>
            <a:off x="5313987" y="421006"/>
            <a:ext cx="1664208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F3E1DFC4-44B2-AE97-9F24-E366DAFEE58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3240" y="470958"/>
            <a:ext cx="730485" cy="222922"/>
          </a:xfrm>
          <a:prstGeom prst="rect">
            <a:avLst/>
          </a:prstGeom>
          <a:noFill/>
        </p:spPr>
      </p:pic>
      <p:pic>
        <p:nvPicPr>
          <p:cNvPr id="13" name="図 12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1B6F11B7-6116-E7CA-E16C-961A62FBEA7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4365" y="470958"/>
            <a:ext cx="491099" cy="268349"/>
          </a:xfrm>
          <a:prstGeom prst="rect">
            <a:avLst/>
          </a:prstGeom>
          <a:noFill/>
        </p:spPr>
      </p:pic>
      <p:sp>
        <p:nvSpPr>
          <p:cNvPr id="16" name="図形 62">
            <a:extLst>
              <a:ext uri="{FF2B5EF4-FFF2-40B4-BE49-F238E27FC236}">
                <a16:creationId xmlns:a16="http://schemas.microsoft.com/office/drawing/2014/main" id="{2C8F251E-BB08-9D42-8813-D3CD1AE6AF9A}"/>
              </a:ext>
            </a:extLst>
          </p:cNvPr>
          <p:cNvSpPr/>
          <p:nvPr/>
        </p:nvSpPr>
        <p:spPr>
          <a:xfrm flipH="1" flipV="1">
            <a:off x="350489" y="1124743"/>
            <a:ext cx="0" cy="2232249"/>
          </a:xfrm>
          <a:prstGeom prst="line">
            <a:avLst/>
          </a:prstGeom>
          <a:ln w="38100">
            <a:solidFill>
              <a:srgbClr val="328CCC"/>
            </a:solidFill>
            <a:miter lim="400000"/>
          </a:ln>
        </p:spPr>
        <p:txBody>
          <a:bodyPr lIns="14288" tIns="14288" rIns="14288" bIns="14288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ja-JP" altLang="en-US" sz="1125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図形 61">
            <a:extLst>
              <a:ext uri="{FF2B5EF4-FFF2-40B4-BE49-F238E27FC236}">
                <a16:creationId xmlns:a16="http://schemas.microsoft.com/office/drawing/2014/main" id="{EFA7F577-E691-D948-943E-8D25DFE256F5}"/>
              </a:ext>
            </a:extLst>
          </p:cNvPr>
          <p:cNvSpPr/>
          <p:nvPr userDrawn="1"/>
        </p:nvSpPr>
        <p:spPr>
          <a:xfrm rot="16200000">
            <a:off x="-1296214" y="4742946"/>
            <a:ext cx="3273461" cy="213521"/>
          </a:xfrm>
          <a:prstGeom prst="rect">
            <a:avLst/>
          </a:prstGeom>
          <a:solidFill>
            <a:schemeClr val="bg1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4288" tIns="14288" rIns="14288" bIns="14288" rtlCol="0" anchor="ctr">
            <a:spAutoFit/>
          </a:bodyPr>
          <a:lstStyle/>
          <a:p>
            <a:pPr rtl="0"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BIWAKO-OTSU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TOURISM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ASSOCIATION</a:t>
            </a:r>
            <a:endParaRPr lang="ja-JP" altLang="en-US" sz="1200" b="1" i="0" spc="0" noProof="0" dirty="0">
              <a:solidFill>
                <a:srgbClr val="328CCC"/>
              </a:solidFill>
              <a:latin typeface="Meiryo UI" panose="020B0604030504040204" pitchFamily="50" charset="-128"/>
              <a:ea typeface="Meiryo UI" panose="020B0604030504040204" pitchFamily="50" charset="-128"/>
              <a:cs typeface="Gill Sans" panose="020B0502020104020203" pitchFamily="34" charset="-79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86A401-5D53-7441-EFC7-4653B8DB7265}"/>
              </a:ext>
            </a:extLst>
          </p:cNvPr>
          <p:cNvSpPr txBox="1"/>
          <p:nvPr userDrawn="1"/>
        </p:nvSpPr>
        <p:spPr>
          <a:xfrm>
            <a:off x="2196476" y="6525344"/>
            <a:ext cx="5513048" cy="23083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b">
            <a:spAutoFit/>
          </a:bodyPr>
          <a:lstStyle/>
          <a:p>
            <a:pPr algn="ctr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（公社）びわ湖大津観光協会　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077-528-2772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077-521-7330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info@otsu.or.jp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B5FD5425-A62F-529A-544F-C99C81F032F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1877" y="6453337"/>
            <a:ext cx="9063704" cy="16273"/>
          </a:xfrm>
          <a:prstGeom prst="line">
            <a:avLst/>
          </a:prstGeom>
          <a:noFill/>
          <a:ln w="28575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292F3173-A67D-D757-04CB-08798B10CC7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32460" y="355326"/>
            <a:ext cx="9290239" cy="0"/>
          </a:xfrm>
          <a:prstGeom prst="line">
            <a:avLst/>
          </a:prstGeom>
          <a:noFill/>
          <a:ln w="12700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7C4E78-9132-ED60-E68A-A7719898FBE2}"/>
              </a:ext>
            </a:extLst>
          </p:cNvPr>
          <p:cNvSpPr/>
          <p:nvPr userDrawn="1"/>
        </p:nvSpPr>
        <p:spPr>
          <a:xfrm>
            <a:off x="332460" y="355932"/>
            <a:ext cx="429000" cy="713073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ED7DCB-DB49-EB5A-0067-A151D246A110}"/>
              </a:ext>
            </a:extLst>
          </p:cNvPr>
          <p:cNvSpPr/>
          <p:nvPr userDrawn="1"/>
        </p:nvSpPr>
        <p:spPr>
          <a:xfrm>
            <a:off x="1540469" y="6541988"/>
            <a:ext cx="476412" cy="215444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問合せ</a:t>
            </a:r>
            <a:endParaRPr kumimoji="1" lang="ja-JP" altLang="en-US" sz="800" b="1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1DC230C-8B11-EC78-4502-94C54CAEDA3F}"/>
              </a:ext>
            </a:extLst>
          </p:cNvPr>
          <p:cNvSpPr txBox="1"/>
          <p:nvPr userDrawn="1"/>
        </p:nvSpPr>
        <p:spPr>
          <a:xfrm>
            <a:off x="249970" y="102568"/>
            <a:ext cx="2157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びわ湖大津</a:t>
            </a:r>
            <a:r>
              <a:rPr lang="en-US" altLang="ja-JP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教育旅行プログラム </a:t>
            </a:r>
          </a:p>
        </p:txBody>
      </p:sp>
    </p:spTree>
    <p:extLst>
      <p:ext uri="{BB962C8B-B14F-4D97-AF65-F5344CB8AC3E}">
        <p14:creationId xmlns:p14="http://schemas.microsoft.com/office/powerpoint/2010/main" val="266149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7" r:id="rId3"/>
    <p:sldLayoutId id="2147483788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lang="ja-JP" altLang="en-US" sz="1600" b="1" i="0" kern="1200" spc="-113" noProof="0" dirty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" panose="020B0502020104020203" pitchFamily="34" charset="-79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5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2" userDrawn="1">
          <p15:clr>
            <a:srgbClr val="F26B43"/>
          </p15:clr>
        </p15:guide>
        <p15:guide id="2" orient="horz" pos="41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BA95BB-3F0D-4354-B52C-67A71868B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B3F9F4-13FC-4EE5-B4BA-8108AF30C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60E430-5674-4938-9A00-76E8E6BC6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477F89-CDEB-48ED-B2F9-140B4557B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53E777-0766-48E8-8A97-EDA4A8F2C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27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0F652C46-7901-481A-991E-A099D75A3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31179"/>
              </p:ext>
            </p:extLst>
          </p:nvPr>
        </p:nvGraphicFramePr>
        <p:xfrm>
          <a:off x="632826" y="4298822"/>
          <a:ext cx="2593561" cy="179738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832732">
                  <a:extLst>
                    <a:ext uri="{9D8B030D-6E8A-4147-A177-3AD203B41FA5}">
                      <a16:colId xmlns:a16="http://schemas.microsoft.com/office/drawing/2014/main" val="741602752"/>
                    </a:ext>
                  </a:extLst>
                </a:gridCol>
                <a:gridCol w="1760829">
                  <a:extLst>
                    <a:ext uri="{9D8B030D-6E8A-4147-A177-3AD203B41FA5}">
                      <a16:colId xmlns:a16="http://schemas.microsoft.com/office/drawing/2014/main" val="3389704294"/>
                    </a:ext>
                  </a:extLst>
                </a:gridCol>
              </a:tblGrid>
              <a:tr h="23642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場　所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①近江神宮（近江勧学館）</a:t>
                      </a:r>
                    </a:p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または②宿泊ホテル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427632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時　期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通年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1503561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　　　　　象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小学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生・中学生・</a:t>
                      </a:r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高校生</a:t>
                      </a:r>
                      <a:endParaRPr lang="zh-CN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073544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　要　時　間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</a:t>
                      </a:r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989410"/>
                  </a:ext>
                </a:extLst>
              </a:tr>
              <a:tr h="2823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　　　　　数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07589"/>
                  </a:ext>
                </a:extLst>
              </a:tr>
              <a:tr h="4602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持　　ち　　物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特になし</a:t>
                      </a:r>
                      <a:endParaRPr lang="en-US" altLang="ja-JP" sz="9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270007"/>
                  </a:ext>
                </a:extLst>
              </a:tr>
            </a:tbl>
          </a:graphicData>
        </a:graphic>
      </p:graphicFrame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B3520682-09AA-2FC0-7EF3-C81A1534DE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 dirty="0"/>
              <a:t>漫画や映画の「ちはやふる」で知られる競技かるた、大津は「ちはやふる」の舞台にもなっており、多くの大会が行われています。「競技かるたの殿堂」といわれる近江勧学館で競技かるたの世界に触れる体験です。上の句の「きまり字」の書いたかるたを使用するため、ひらがなさえ読めれば百人一首を覚えていなくても、気軽に体験することができます。</a:t>
            </a:r>
          </a:p>
        </p:txBody>
      </p:sp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6A75FCC1-BEDA-8E3B-2695-9E516515DD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 dirty="0"/>
              <a:t>びわ湖大津ならではの体験。かるたの聖地で、楽しく競技かるたを体験</a:t>
            </a:r>
          </a:p>
          <a:p>
            <a:r>
              <a:rPr lang="ja-JP" altLang="en-US" dirty="0"/>
              <a:t>漫画・映画「ちはやふる」の舞台、天智天皇ゆかりの近江神宮で競技かるたの歴史を学びます。</a:t>
            </a:r>
            <a:endParaRPr lang="en-US" altLang="ja-JP" dirty="0"/>
          </a:p>
          <a:p>
            <a:r>
              <a:rPr lang="ja-JP" altLang="en-US" dirty="0"/>
              <a:t>地域に根付いたコンテンツを、どうやって地域活性化につなげるかを考えます。</a:t>
            </a:r>
          </a:p>
          <a:p>
            <a:r>
              <a:rPr lang="ja-JP" altLang="en-US" dirty="0"/>
              <a:t>自分の住む地域の伝統文化・産業等の継承について考える機会に。</a:t>
            </a:r>
          </a:p>
        </p:txBody>
      </p:sp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CBA330E7-5852-7EF2-8E9C-846FE76EF1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ja-JP" dirty="0"/>
              <a:t>9:30 </a:t>
            </a:r>
            <a:r>
              <a:rPr lang="ja-JP" altLang="en-US" dirty="0"/>
              <a:t>近江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勧学館</a:t>
            </a:r>
            <a:r>
              <a:rPr lang="ja-JP" altLang="en-US" dirty="0"/>
              <a:t>集合</a:t>
            </a:r>
          </a:p>
          <a:p>
            <a:r>
              <a:rPr lang="ja-JP" altLang="en-US" dirty="0"/>
              <a:t>　　　　競技かるたについてのレクチャー</a:t>
            </a:r>
          </a:p>
          <a:p>
            <a:r>
              <a:rPr lang="ja-JP" altLang="en-US" dirty="0"/>
              <a:t>　　　　ルール説明</a:t>
            </a:r>
          </a:p>
          <a:p>
            <a:r>
              <a:rPr lang="ja-JP" altLang="en-US" dirty="0"/>
              <a:t>　　　　競技かるたの体験</a:t>
            </a:r>
          </a:p>
          <a:p>
            <a:r>
              <a:rPr lang="en-US" altLang="ja-JP" dirty="0"/>
              <a:t>11:00 </a:t>
            </a:r>
            <a:r>
              <a:rPr lang="ja-JP" altLang="en-US" dirty="0"/>
              <a:t>終了</a:t>
            </a:r>
          </a:p>
          <a:p>
            <a:r>
              <a:rPr lang="ja-JP" altLang="en-US" dirty="0"/>
              <a:t>終了後、近江神宮自由見学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宿泊ホテルでの実施も可能</a:t>
            </a:r>
          </a:p>
        </p:txBody>
      </p:sp>
      <p:sp>
        <p:nvSpPr>
          <p:cNvPr id="26" name="テキスト プレースホルダー 25">
            <a:extLst>
              <a:ext uri="{FF2B5EF4-FFF2-40B4-BE49-F238E27FC236}">
                <a16:creationId xmlns:a16="http://schemas.microsoft.com/office/drawing/2014/main" id="{5B5A57CD-6D69-A3E3-BA23-DA35BC46B9D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ja-JP" altLang="en-US" dirty="0"/>
              <a:t>かるたの聖地、近江神宮について調べてみる。</a:t>
            </a:r>
            <a:endParaRPr lang="en-US" altLang="ja-JP" dirty="0"/>
          </a:p>
          <a:p>
            <a:r>
              <a:rPr lang="ja-JP" altLang="en-US" dirty="0"/>
              <a:t>競技かるた、小倉百人一首について調べてみる。</a:t>
            </a:r>
            <a:endParaRPr lang="en-US" altLang="ja-JP" dirty="0"/>
          </a:p>
          <a:p>
            <a:r>
              <a:rPr lang="ja-JP" altLang="en-US" dirty="0"/>
              <a:t>大津市の競技かるたのような地域に根付いた文化を調べてみる。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27" name="テキスト プレースホルダー 26">
            <a:extLst>
              <a:ext uri="{FF2B5EF4-FFF2-40B4-BE49-F238E27FC236}">
                <a16:creationId xmlns:a16="http://schemas.microsoft.com/office/drawing/2014/main" id="{FFC69071-83AC-E0D8-245F-8AE1169A742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637140" y="2212718"/>
            <a:ext cx="3051180" cy="617193"/>
          </a:xfrm>
        </p:spPr>
        <p:txBody>
          <a:bodyPr/>
          <a:lstStyle/>
          <a:p>
            <a:r>
              <a:rPr lang="ja-JP" altLang="en-US" dirty="0"/>
              <a:t>かるたの聖地で競技かるたを体験する。</a:t>
            </a:r>
            <a:endParaRPr lang="en-US" altLang="ja-JP" dirty="0"/>
          </a:p>
          <a:p>
            <a:r>
              <a:rPr lang="ja-JP" altLang="en-US" dirty="0"/>
              <a:t>現地の方から、競技かるたの魅力や歴史について学ぶ。</a:t>
            </a:r>
            <a:endParaRPr lang="en-US" altLang="ja-JP" dirty="0"/>
          </a:p>
          <a:p>
            <a:r>
              <a:rPr lang="ja-JP" altLang="en-US" dirty="0"/>
              <a:t>現地ではどんな課題があるかを理解する。</a:t>
            </a:r>
            <a:endParaRPr lang="en-US" altLang="ja-JP" dirty="0"/>
          </a:p>
          <a:p>
            <a:r>
              <a:rPr lang="ja-JP" altLang="en-US" dirty="0"/>
              <a:t>現地では課題解決のために、どんな取組を実施しているか聞いてみる。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BDEA7D0E-437E-EE3D-1924-D738516FF9E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ja-JP" altLang="en-US" dirty="0"/>
              <a:t>自分の身の回りにある伝統文化・産業等についてまとめる。</a:t>
            </a:r>
            <a:endParaRPr lang="en-US" altLang="ja-JP" dirty="0"/>
          </a:p>
          <a:p>
            <a:r>
              <a:rPr lang="ja-JP" altLang="en-US" dirty="0"/>
              <a:t>経験してみて感じたこと、気づいたことを発表する。</a:t>
            </a:r>
            <a:endParaRPr lang="en-US" altLang="ja-JP" dirty="0"/>
          </a:p>
          <a:p>
            <a:r>
              <a:rPr lang="ja-JP" altLang="en-US" dirty="0"/>
              <a:t>地域の特色を地域活性化につなげる手法を考えてみる。</a:t>
            </a:r>
            <a:endParaRPr lang="en-US" altLang="ja-JP" dirty="0"/>
          </a:p>
          <a:p>
            <a:r>
              <a:rPr lang="en-US" altLang="ja-JP" dirty="0"/>
              <a:t>SDGs</a:t>
            </a:r>
            <a:r>
              <a:rPr lang="ja-JP" altLang="en-US" dirty="0"/>
              <a:t>の観点で、自分が伝統継承にどう関われるのかを発表する。</a:t>
            </a:r>
          </a:p>
        </p:txBody>
      </p:sp>
      <p:sp>
        <p:nvSpPr>
          <p:cNvPr id="16" name="タイトル 15">
            <a:extLst>
              <a:ext uri="{FF2B5EF4-FFF2-40B4-BE49-F238E27FC236}">
                <a16:creationId xmlns:a16="http://schemas.microsoft.com/office/drawing/2014/main" id="{466C0A8E-78E1-1518-FDDE-5184568A1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014" y="368741"/>
            <a:ext cx="2522614" cy="535531"/>
          </a:xfrm>
        </p:spPr>
        <p:txBody>
          <a:bodyPr/>
          <a:lstStyle/>
          <a:p>
            <a:r>
              <a:rPr lang="ja-JP" altLang="en-US" dirty="0">
                <a:solidFill>
                  <a:srgbClr val="328CCC"/>
                </a:solidFill>
              </a:rPr>
              <a:t>かるたの聖地・</a:t>
            </a:r>
            <a:br>
              <a:rPr lang="en-US" altLang="ja-JP" dirty="0">
                <a:solidFill>
                  <a:srgbClr val="328CCC"/>
                </a:solidFill>
              </a:rPr>
            </a:br>
            <a:r>
              <a:rPr lang="ja-JP" altLang="en-US" dirty="0">
                <a:solidFill>
                  <a:srgbClr val="328CCC"/>
                </a:solidFill>
              </a:rPr>
              <a:t>近江神宮での競技かるた体験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0B6DD61-7AB0-93ED-5EC0-7337D271E024}"/>
              </a:ext>
            </a:extLst>
          </p:cNvPr>
          <p:cNvGrpSpPr/>
          <p:nvPr/>
        </p:nvGrpSpPr>
        <p:grpSpPr>
          <a:xfrm>
            <a:off x="1152224" y="904273"/>
            <a:ext cx="2613414" cy="174521"/>
            <a:chOff x="771224" y="904272"/>
            <a:chExt cx="2613414" cy="174521"/>
          </a:xfrm>
          <a:solidFill>
            <a:schemeClr val="bg1">
              <a:lumMod val="75000"/>
            </a:schemeClr>
          </a:solidFill>
        </p:grpSpPr>
        <p:sp>
          <p:nvSpPr>
            <p:cNvPr id="3" name="角丸四角形 23">
              <a:extLst>
                <a:ext uri="{FF2B5EF4-FFF2-40B4-BE49-F238E27FC236}">
                  <a16:creationId xmlns:a16="http://schemas.microsoft.com/office/drawing/2014/main" id="{F3859417-8CFB-ADA3-4A06-BF2C3715F764}"/>
                </a:ext>
              </a:extLst>
            </p:cNvPr>
            <p:cNvSpPr/>
            <p:nvPr userDrawn="1"/>
          </p:nvSpPr>
          <p:spPr>
            <a:xfrm>
              <a:off x="771224" y="904272"/>
              <a:ext cx="411336" cy="174521"/>
            </a:xfrm>
            <a:prstGeom prst="round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自 然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角丸四角形 27">
              <a:extLst>
                <a:ext uri="{FF2B5EF4-FFF2-40B4-BE49-F238E27FC236}">
                  <a16:creationId xmlns:a16="http://schemas.microsoft.com/office/drawing/2014/main" id="{9091FA2A-7E8D-1057-083C-F5753E8B2191}"/>
                </a:ext>
              </a:extLst>
            </p:cNvPr>
            <p:cNvSpPr/>
            <p:nvPr userDrawn="1"/>
          </p:nvSpPr>
          <p:spPr>
            <a:xfrm>
              <a:off x="2092472" y="904272"/>
              <a:ext cx="411336" cy="174521"/>
            </a:xfrm>
            <a:prstGeom prst="roundRect">
              <a:avLst/>
            </a:prstGeom>
            <a:solidFill>
              <a:srgbClr val="00194C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歴 史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角丸四角形 49">
              <a:extLst>
                <a:ext uri="{FF2B5EF4-FFF2-40B4-BE49-F238E27FC236}">
                  <a16:creationId xmlns:a16="http://schemas.microsoft.com/office/drawing/2014/main" id="{161D90FD-76F4-6B45-737F-2A6BD9380120}"/>
                </a:ext>
              </a:extLst>
            </p:cNvPr>
            <p:cNvSpPr/>
            <p:nvPr userDrawn="1"/>
          </p:nvSpPr>
          <p:spPr>
            <a:xfrm>
              <a:off x="2973302" y="904272"/>
              <a:ext cx="411336" cy="174521"/>
            </a:xfrm>
            <a:prstGeom prst="round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経 済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角丸四角形 24">
              <a:extLst>
                <a:ext uri="{FF2B5EF4-FFF2-40B4-BE49-F238E27FC236}">
                  <a16:creationId xmlns:a16="http://schemas.microsoft.com/office/drawing/2014/main" id="{C60BCFCE-7C89-4B20-C92D-4DBB7550B9D9}"/>
                </a:ext>
              </a:extLst>
            </p:cNvPr>
            <p:cNvSpPr/>
            <p:nvPr/>
          </p:nvSpPr>
          <p:spPr>
            <a:xfrm>
              <a:off x="1211640" y="904272"/>
              <a:ext cx="411336" cy="174521"/>
            </a:xfrm>
            <a:prstGeom prst="round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環 境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" name="角丸四角形 28">
              <a:extLst>
                <a:ext uri="{FF2B5EF4-FFF2-40B4-BE49-F238E27FC236}">
                  <a16:creationId xmlns:a16="http://schemas.microsoft.com/office/drawing/2014/main" id="{8C61BDBC-CEC7-3C44-7661-23A7D28C9EF9}"/>
                </a:ext>
              </a:extLst>
            </p:cNvPr>
            <p:cNvSpPr/>
            <p:nvPr/>
          </p:nvSpPr>
          <p:spPr>
            <a:xfrm>
              <a:off x="1652056" y="904272"/>
              <a:ext cx="411336" cy="174521"/>
            </a:xfrm>
            <a:prstGeom prst="round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産 業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角丸四角形 31">
              <a:extLst>
                <a:ext uri="{FF2B5EF4-FFF2-40B4-BE49-F238E27FC236}">
                  <a16:creationId xmlns:a16="http://schemas.microsoft.com/office/drawing/2014/main" id="{0A58AC15-F010-D251-13A2-D2FBF46AC970}"/>
                </a:ext>
              </a:extLst>
            </p:cNvPr>
            <p:cNvSpPr/>
            <p:nvPr/>
          </p:nvSpPr>
          <p:spPr>
            <a:xfrm>
              <a:off x="2532888" y="904272"/>
              <a:ext cx="411336" cy="174521"/>
            </a:xfrm>
            <a:prstGeom prst="roundRect">
              <a:avLst/>
            </a:prstGeom>
            <a:solidFill>
              <a:srgbClr val="00194C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文 化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9" name="図 8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6C5E7671-0BC3-5AB6-5170-66372D21B6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61525" y="619396"/>
            <a:ext cx="270000" cy="270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78AB74A9-8DB3-4A4D-34EF-4819803672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2888" y="619396"/>
            <a:ext cx="270000" cy="270000"/>
          </a:xfrm>
          <a:prstGeom prst="rect">
            <a:avLst/>
          </a:prstGeom>
        </p:spPr>
      </p:pic>
      <p:pic>
        <p:nvPicPr>
          <p:cNvPr id="15" name="図 14" descr="文字の書かれた紙&#10;&#10;自動的に生成された説明">
            <a:extLst>
              <a:ext uri="{FF2B5EF4-FFF2-40B4-BE49-F238E27FC236}">
                <a16:creationId xmlns:a16="http://schemas.microsoft.com/office/drawing/2014/main" id="{33787E12-3DD1-2ACE-4534-ED2E441CB42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4188" y="605733"/>
            <a:ext cx="302400" cy="302400"/>
          </a:xfrm>
          <a:prstGeom prst="rect">
            <a:avLst/>
          </a:prstGeom>
        </p:spPr>
      </p:pic>
      <p:pic>
        <p:nvPicPr>
          <p:cNvPr id="19" name="図 18" descr="アイコン&#10;&#10;自動的に生成された説明">
            <a:extLst>
              <a:ext uri="{FF2B5EF4-FFF2-40B4-BE49-F238E27FC236}">
                <a16:creationId xmlns:a16="http://schemas.microsoft.com/office/drawing/2014/main" id="{C27D5722-5714-E9A2-6FD8-DF083C873124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1541" y="603460"/>
            <a:ext cx="302400" cy="302400"/>
          </a:xfrm>
          <a:prstGeom prst="rect">
            <a:avLst/>
          </a:prstGeom>
        </p:spPr>
      </p:pic>
      <p:pic>
        <p:nvPicPr>
          <p:cNvPr id="20" name="図 19" descr="停止の標識&#10;&#10;自動的に生成された説明">
            <a:extLst>
              <a:ext uri="{FF2B5EF4-FFF2-40B4-BE49-F238E27FC236}">
                <a16:creationId xmlns:a16="http://schemas.microsoft.com/office/drawing/2014/main" id="{38ECD02E-CB16-6AD2-D177-206AB1195ADC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0546" y="606320"/>
            <a:ext cx="302400" cy="302400"/>
          </a:xfrm>
          <a:prstGeom prst="rect">
            <a:avLst/>
          </a:prstGeom>
        </p:spPr>
      </p:pic>
      <p:pic>
        <p:nvPicPr>
          <p:cNvPr id="32" name="図プレースホルダー 31">
            <a:extLst>
              <a:ext uri="{FF2B5EF4-FFF2-40B4-BE49-F238E27FC236}">
                <a16:creationId xmlns:a16="http://schemas.microsoft.com/office/drawing/2014/main" id="{3F47D6A2-B726-455B-3A17-F4BFAE82B041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9918" b="29918"/>
          <a:stretch>
            <a:fillRect/>
          </a:stretch>
        </p:blipFill>
        <p:spPr>
          <a:xfrm>
            <a:off x="904876" y="2932114"/>
            <a:ext cx="2049463" cy="1228725"/>
          </a:xfrm>
          <a:prstGeom prst="rect">
            <a:avLst/>
          </a:prstGeom>
        </p:spPr>
      </p:pic>
      <p:pic>
        <p:nvPicPr>
          <p:cNvPr id="33" name="図プレースホルダー 32">
            <a:extLst>
              <a:ext uri="{FF2B5EF4-FFF2-40B4-BE49-F238E27FC236}">
                <a16:creationId xmlns:a16="http://schemas.microsoft.com/office/drawing/2014/main" id="{4867069B-8E8B-AD87-FDC1-115093709D0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095" b="10095"/>
          <a:stretch>
            <a:fillRect/>
          </a:stretch>
        </p:blipFill>
        <p:spPr>
          <a:xfrm>
            <a:off x="3013075" y="2932114"/>
            <a:ext cx="2051050" cy="1228725"/>
          </a:xfrm>
          <a:prstGeom prst="rect">
            <a:avLst/>
          </a:prstGeom>
        </p:spPr>
      </p:pic>
      <p:pic>
        <p:nvPicPr>
          <p:cNvPr id="34" name="図プレースホルダー 33">
            <a:extLst>
              <a:ext uri="{FF2B5EF4-FFF2-40B4-BE49-F238E27FC236}">
                <a16:creationId xmlns:a16="http://schemas.microsoft.com/office/drawing/2014/main" id="{E0B867F6-2AA0-6F94-5DEB-A555E610B77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493" b="6493"/>
          <a:stretch>
            <a:fillRect/>
          </a:stretch>
        </p:blipFill>
        <p:spPr>
          <a:xfrm>
            <a:off x="5122863" y="2932114"/>
            <a:ext cx="2049462" cy="1228725"/>
          </a:xfrm>
          <a:prstGeom prst="rect">
            <a:avLst/>
          </a:prstGeom>
        </p:spPr>
      </p:pic>
      <p:pic>
        <p:nvPicPr>
          <p:cNvPr id="35" name="図プレースホルダー 34">
            <a:extLst>
              <a:ext uri="{FF2B5EF4-FFF2-40B4-BE49-F238E27FC236}">
                <a16:creationId xmlns:a16="http://schemas.microsoft.com/office/drawing/2014/main" id="{D4D8ED3C-6749-E199-F8DF-5FE8221E809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367" b="9367"/>
          <a:stretch>
            <a:fillRect/>
          </a:stretch>
        </p:blipFill>
        <p:spPr>
          <a:xfrm>
            <a:off x="7231063" y="2932114"/>
            <a:ext cx="2049462" cy="1228725"/>
          </a:xfrm>
          <a:prstGeom prst="rect">
            <a:avLst/>
          </a:prstGeom>
        </p:spPr>
      </p:pic>
      <p:pic>
        <p:nvPicPr>
          <p:cNvPr id="31" name="図プレースホルダー 5"/>
          <p:cNvPicPr>
            <a:picLocks noGrp="1" noChangeAspect="1"/>
          </p:cNvPicPr>
          <p:nvPr>
            <p:ph type="pic" sz="quarter" idx="18"/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" b="110"/>
          <a:stretch>
            <a:fillRect/>
          </a:stretch>
        </p:blipFill>
        <p:spPr>
          <a:xfrm>
            <a:off x="9119232" y="5877272"/>
            <a:ext cx="506730" cy="505615"/>
          </a:xfrm>
        </p:spPr>
      </p:pic>
      <p:sp>
        <p:nvSpPr>
          <p:cNvPr id="37" name="テキスト プレースホルダー 9"/>
          <p:cNvSpPr>
            <a:spLocks noGrp="1"/>
          </p:cNvSpPr>
          <p:nvPr>
            <p:ph type="body" sz="quarter" idx="17"/>
          </p:nvPr>
        </p:nvSpPr>
        <p:spPr>
          <a:xfrm>
            <a:off x="5755709" y="5357422"/>
            <a:ext cx="3363523" cy="990038"/>
          </a:xfrm>
        </p:spPr>
        <p:txBody>
          <a:bodyPr/>
          <a:lstStyle/>
          <a:p>
            <a:r>
              <a:rPr lang="ja-JP" altLang="en-US" dirty="0"/>
              <a:t>実施希望日の４ケ月前までに仮予約いただき、ご相談ください。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 日程調整のうえ、詳しい実施条件をご案内いたします。　 </a:t>
            </a:r>
            <a:endParaRPr lang="en-US" altLang="ja-JP" dirty="0"/>
          </a:p>
          <a:p>
            <a:r>
              <a:rPr lang="ja-JP" altLang="en-US" dirty="0"/>
              <a:t>かるた体験が</a:t>
            </a:r>
            <a:r>
              <a:rPr lang="en-US" altLang="ja-JP" dirty="0"/>
              <a:t>17</a:t>
            </a:r>
            <a:r>
              <a:rPr lang="ja-JP" altLang="en-US" dirty="0"/>
              <a:t>時以降にかかる場合は別途夜間料金が必要となります。</a:t>
            </a:r>
            <a:endParaRPr lang="en-US" altLang="ja-JP" dirty="0"/>
          </a:p>
          <a:p>
            <a:r>
              <a:rPr lang="ja-JP" altLang="en-US" dirty="0"/>
              <a:t>ご希望に応じてアレンジ可能です。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 例）有段者の実演観覧、有段者と対戦してみたい等。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941389"/>
      </p:ext>
    </p:extLst>
  </p:cSld>
  <p:clrMapOvr>
    <a:masterClrMapping/>
  </p:clrMapOvr>
</p:sld>
</file>

<file path=ppt/theme/theme1.xml><?xml version="1.0" encoding="utf-8"?>
<a:theme xmlns:a="http://schemas.openxmlformats.org/drawingml/2006/main" name="1_テーマ1">
  <a:themeElements>
    <a:clrScheme name="Custom 25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00194C"/>
      </a:accent1>
      <a:accent2>
        <a:srgbClr val="EAB200"/>
      </a:accent2>
      <a:accent3>
        <a:srgbClr val="DDDDDD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ustom 28">
      <a:majorFont>
        <a:latin typeface="Gill Sans MT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56D87EF8-5029-40B6-B0EC-58F627F5F4C4}" vid="{C053D549-820A-47EA-9CBB-AF1AD2D757A8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12328</TotalTime>
  <Words>488</Words>
  <Application>Microsoft Office PowerPoint</Application>
  <PresentationFormat>A4 210 x 297 mm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Calibri</vt:lpstr>
      <vt:lpstr>Gill Sans Nova Light</vt:lpstr>
      <vt:lpstr>Wingdings</vt:lpstr>
      <vt:lpstr>1_テーマ1</vt:lpstr>
      <vt:lpstr>デザインの設定</vt:lpstr>
      <vt:lpstr>かるたの聖地・ 近江神宮での競技かるた体験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tb164</cp:lastModifiedBy>
  <cp:revision>487</cp:revision>
  <cp:lastPrinted>2023-05-30T23:44:43Z</cp:lastPrinted>
  <dcterms:created xsi:type="dcterms:W3CDTF">2017-09-04T00:58:00Z</dcterms:created>
  <dcterms:modified xsi:type="dcterms:W3CDTF">2023-06-06T08:58:09Z</dcterms:modified>
</cp:coreProperties>
</file>