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47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jpe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jpe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824874"/>
              </p:ext>
            </p:extLst>
          </p:nvPr>
        </p:nvGraphicFramePr>
        <p:xfrm>
          <a:off x="632520" y="4293096"/>
          <a:ext cx="2593561" cy="201622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8781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大津市・柳が崎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3138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通年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3138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3138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3437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432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動きやすい服装・タオル</a:t>
                      </a:r>
                      <a:endParaRPr lang="en-US" altLang="ja-JP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びわ湖と共に生活をしてきた現地の漁師さんの指導のもと、びわ湖で漁業（地引網）を体験します。漁業体験を通じて滋賀県での漁業の実情や、課題について調べてみましょう。また、一次産業が環境に、どのような影響を与え、滋賀県では環境保全のために、どういった取組を実施しているかについても学んでみましょう。</a:t>
            </a:r>
          </a:p>
        </p:txBody>
      </p:sp>
      <p:pic>
        <p:nvPicPr>
          <p:cNvPr id="65" name="図プレースホルダー 64">
            <a:extLst>
              <a:ext uri="{FF2B5EF4-FFF2-40B4-BE49-F238E27FC236}">
                <a16:creationId xmlns:a16="http://schemas.microsoft.com/office/drawing/2014/main" id="{0AB37F9C-7FFE-B559-B27D-B9D655E8852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pic>
        <p:nvPicPr>
          <p:cNvPr id="66" name="図プレースホルダー 65">
            <a:extLst>
              <a:ext uri="{FF2B5EF4-FFF2-40B4-BE49-F238E27FC236}">
                <a16:creationId xmlns:a16="http://schemas.microsoft.com/office/drawing/2014/main" id="{F6775FFE-F3C5-0E39-26E2-D1417F1AF89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pic>
        <p:nvPicPr>
          <p:cNvPr id="67" name="図プレースホルダー 66">
            <a:extLst>
              <a:ext uri="{FF2B5EF4-FFF2-40B4-BE49-F238E27FC236}">
                <a16:creationId xmlns:a16="http://schemas.microsoft.com/office/drawing/2014/main" id="{04919022-22BE-3E10-D506-CF1B0148CC0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pic>
        <p:nvPicPr>
          <p:cNvPr id="68" name="図プレースホルダー 67">
            <a:extLst>
              <a:ext uri="{FF2B5EF4-FFF2-40B4-BE49-F238E27FC236}">
                <a16:creationId xmlns:a16="http://schemas.microsoft.com/office/drawing/2014/main" id="{69BE4CDE-1562-909C-943F-30EBB31B840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32920" y="4238136"/>
            <a:ext cx="5544616" cy="829536"/>
          </a:xfrm>
        </p:spPr>
        <p:txBody>
          <a:bodyPr/>
          <a:lstStyle/>
          <a:p>
            <a:r>
              <a:rPr lang="ja-JP" altLang="en-US" dirty="0"/>
              <a:t>日本最大の淡水湖・びわ湖での地引網体験</a:t>
            </a:r>
            <a:endParaRPr lang="en-US" altLang="ja-JP" dirty="0"/>
          </a:p>
          <a:p>
            <a:r>
              <a:rPr lang="ja-JP" altLang="en-US" dirty="0"/>
              <a:t>現地の一次産業の課題、環境への影響、取組を参考に、地域の一次産業の今後について考える機会に</a:t>
            </a:r>
          </a:p>
          <a:p>
            <a:pPr fontAlgn="base"/>
            <a:r>
              <a:rPr lang="ja-JP" altLang="en-US" dirty="0"/>
              <a:t>漁業体験を通じて、現地の方と交流でき、楽しく滋賀県漁業の実情や課題について学べます。</a:t>
            </a:r>
          </a:p>
          <a:p>
            <a:pPr fontAlgn="base"/>
            <a:r>
              <a:rPr lang="ja-JP" altLang="en-US" dirty="0"/>
              <a:t>お土産にびわ湖産の湖魚（こぎょ）佃煮をプレゼント</a:t>
            </a:r>
            <a:endParaRPr lang="en-US" altLang="ja-JP" dirty="0"/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ja-JP" altLang="en-US" dirty="0"/>
              <a:t>  </a:t>
            </a:r>
            <a:r>
              <a:rPr lang="en-US" altLang="ja-JP" dirty="0"/>
              <a:t>9:30</a:t>
            </a:r>
            <a:r>
              <a:rPr lang="ja-JP" altLang="en-US" dirty="0"/>
              <a:t>　大津市柳が崎集合</a:t>
            </a:r>
          </a:p>
          <a:p>
            <a:r>
              <a:rPr lang="ja-JP" altLang="en-US" dirty="0"/>
              <a:t>   　　　　インストラクター紹介</a:t>
            </a:r>
          </a:p>
          <a:p>
            <a:r>
              <a:rPr lang="ja-JP" altLang="en-US" dirty="0"/>
              <a:t>  </a:t>
            </a:r>
            <a:r>
              <a:rPr lang="en-US" altLang="ja-JP" dirty="0"/>
              <a:t>9:45</a:t>
            </a:r>
            <a:r>
              <a:rPr lang="ja-JP" altLang="en-US" dirty="0"/>
              <a:t>　準備</a:t>
            </a:r>
          </a:p>
          <a:p>
            <a:r>
              <a:rPr lang="en-US" altLang="ja-JP" dirty="0"/>
              <a:t>10:00</a:t>
            </a:r>
            <a:r>
              <a:rPr lang="ja-JP" altLang="en-US" dirty="0"/>
              <a:t>　地引網体験</a:t>
            </a:r>
          </a:p>
          <a:p>
            <a:r>
              <a:rPr lang="en-US" altLang="ja-JP" dirty="0"/>
              <a:t>11:00  </a:t>
            </a:r>
            <a:r>
              <a:rPr lang="ja-JP" altLang="en-US" dirty="0"/>
              <a:t>片付け・まとめ</a:t>
            </a:r>
          </a:p>
          <a:p>
            <a:r>
              <a:rPr lang="en-US" altLang="ja-JP" dirty="0"/>
              <a:t>11:30  </a:t>
            </a:r>
            <a:r>
              <a:rPr lang="ja-JP" altLang="en-US" dirty="0"/>
              <a:t>終了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開始時間・終了時間はご相談に応じます。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3466478" cy="990038"/>
          </a:xfrm>
        </p:spPr>
        <p:txBody>
          <a:bodyPr/>
          <a:lstStyle/>
          <a:p>
            <a:r>
              <a:rPr lang="ja-JP" altLang="en-US" dirty="0"/>
              <a:t>雨天荒天時の中止は、前日</a:t>
            </a:r>
            <a:r>
              <a:rPr lang="en-US" altLang="ja-JP" dirty="0"/>
              <a:t>12:00</a:t>
            </a:r>
            <a:r>
              <a:rPr lang="ja-JP" altLang="en-US" dirty="0"/>
              <a:t>段階での気象予報により判断いたします。</a:t>
            </a:r>
          </a:p>
          <a:p>
            <a:r>
              <a:rPr lang="ja-JP" altLang="en-US" dirty="0"/>
              <a:t>体験場所までの移動は貸切バスをおすすめします。</a:t>
            </a:r>
            <a:endParaRPr lang="en-US" altLang="ja-JP" dirty="0"/>
          </a:p>
          <a:p>
            <a:r>
              <a:rPr lang="ja-JP" altLang="en-US" dirty="0"/>
              <a:t>実施については、滋賀県への申請および許可が必要となります。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実施希望日の４ケ月前までに仮予約いただき、県と協議の上、実施可能日を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 連絡させていただきます。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 </a:t>
            </a:r>
          </a:p>
        </p:txBody>
      </p:sp>
      <p:pic>
        <p:nvPicPr>
          <p:cNvPr id="6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地域の一次産業について調べてみる。</a:t>
            </a:r>
            <a:endParaRPr lang="en-US" altLang="ja-JP" dirty="0"/>
          </a:p>
          <a:p>
            <a:r>
              <a:rPr lang="ja-JP" altLang="en-US" dirty="0"/>
              <a:t>地域の課題を考えてみる。</a:t>
            </a:r>
            <a:endParaRPr lang="en-US" altLang="ja-JP" dirty="0"/>
          </a:p>
          <a:p>
            <a:r>
              <a:rPr lang="ja-JP" altLang="en-US" dirty="0"/>
              <a:t>びわ湖の漁業について調べてみる。</a:t>
            </a:r>
            <a:endParaRPr lang="en-US" altLang="ja-JP" dirty="0"/>
          </a:p>
          <a:p>
            <a:r>
              <a:rPr lang="ja-JP" altLang="en-US" dirty="0"/>
              <a:t>地域と現地の一次産業の課題や取組について調べてみる。</a:t>
            </a:r>
            <a:endParaRPr lang="en-US" altLang="ja-JP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44052" cy="617193"/>
          </a:xfrm>
        </p:spPr>
        <p:txBody>
          <a:bodyPr/>
          <a:lstStyle/>
          <a:p>
            <a:r>
              <a:rPr lang="ja-JP" altLang="en-US" dirty="0"/>
              <a:t>びわ湖での漁業を実際に体験する。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現地では、どんな課題があるかを理解する。</a:t>
            </a:r>
            <a:endParaRPr lang="en-US" altLang="ja-JP" dirty="0"/>
          </a:p>
          <a:p>
            <a:r>
              <a:rPr lang="ja-JP" altLang="en-US" dirty="0"/>
              <a:t>現地で課題解決のために、どんな取組を実施しているか聞いてみる。</a:t>
            </a:r>
            <a:endParaRPr lang="en-US" altLang="ja-JP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地域の一次産業の未来について自分の意見をまとめる。</a:t>
            </a:r>
            <a:endParaRPr lang="en-US" altLang="ja-JP" dirty="0"/>
          </a:p>
          <a:p>
            <a:r>
              <a:rPr lang="ja-JP" altLang="en-US" dirty="0"/>
              <a:t>一次産業と環境保全の関連性について調べる。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  <a:endParaRPr lang="en-US" altLang="ja-JP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5" y="368741"/>
            <a:ext cx="1138132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びわ湖・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地引網体験</a:t>
            </a:r>
          </a:p>
        </p:txBody>
      </p:sp>
      <p:pic>
        <p:nvPicPr>
          <p:cNvPr id="112" name="図 111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E399AD8-945C-37F3-972B-88DBDE801CC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5720" y="740499"/>
            <a:ext cx="270000" cy="270000"/>
          </a:xfrm>
          <a:prstGeom prst="rect">
            <a:avLst/>
          </a:prstGeom>
        </p:spPr>
      </p:pic>
      <p:pic>
        <p:nvPicPr>
          <p:cNvPr id="113" name="図 112" descr="ロゴ&#10;&#10;自動的に生成された説明">
            <a:extLst>
              <a:ext uri="{FF2B5EF4-FFF2-40B4-BE49-F238E27FC236}">
                <a16:creationId xmlns:a16="http://schemas.microsoft.com/office/drawing/2014/main" id="{491F41E8-3046-1EE2-4851-0A8E492003B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9052" y="740499"/>
            <a:ext cx="270000" cy="270000"/>
          </a:xfrm>
          <a:prstGeom prst="rect">
            <a:avLst/>
          </a:prstGeom>
        </p:spPr>
      </p:pic>
      <p:pic>
        <p:nvPicPr>
          <p:cNvPr id="114" name="図 113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D3F52D34-AB29-C38F-9E0F-4B2C65DEF0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5794" y="452966"/>
            <a:ext cx="270000" cy="270000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FB6F1E0B-8310-4D2D-0EC8-F0CDBEDA69F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2434" y="452966"/>
            <a:ext cx="270000" cy="270000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0844E56B-22FB-7473-86CB-9E6E2339670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4114" y="452966"/>
            <a:ext cx="270000" cy="270000"/>
          </a:xfrm>
          <a:prstGeom prst="rect">
            <a:avLst/>
          </a:prstGeom>
        </p:spPr>
      </p:pic>
      <p:pic>
        <p:nvPicPr>
          <p:cNvPr id="152" name="図 151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153" name="図 152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154" name="図 153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155" name="図 154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156" name="図 155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157" name="図 156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158" name="図 157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159" name="図 158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160" name="図 159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161" name="図 160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4E0D11-D72A-8277-EA5B-CC2A80079A58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106" name="角丸四角形 23">
              <a:extLst>
                <a:ext uri="{FF2B5EF4-FFF2-40B4-BE49-F238E27FC236}">
                  <a16:creationId xmlns:a16="http://schemas.microsoft.com/office/drawing/2014/main" id="{CC46C9A9-BCB4-96F9-F1A7-4CF9A3A8CA0A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8" name="角丸四角形 27">
              <a:extLst>
                <a:ext uri="{FF2B5EF4-FFF2-40B4-BE49-F238E27FC236}">
                  <a16:creationId xmlns:a16="http://schemas.microsoft.com/office/drawing/2014/main" id="{A2567D47-DCAB-E949-0F52-C4B9309A607E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1" name="角丸四角形 49">
              <a:extLst>
                <a:ext uri="{FF2B5EF4-FFF2-40B4-BE49-F238E27FC236}">
                  <a16:creationId xmlns:a16="http://schemas.microsoft.com/office/drawing/2014/main" id="{911E0962-5449-CE6F-EC45-EE990D65B1E7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" name="角丸四角形 24">
              <a:extLst>
                <a:ext uri="{FF2B5EF4-FFF2-40B4-BE49-F238E27FC236}">
                  <a16:creationId xmlns:a16="http://schemas.microsoft.com/office/drawing/2014/main" id="{98C5553A-7852-D9F9-F344-56A01E97B274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" name="角丸四角形 28">
              <a:extLst>
                <a:ext uri="{FF2B5EF4-FFF2-40B4-BE49-F238E27FC236}">
                  <a16:creationId xmlns:a16="http://schemas.microsoft.com/office/drawing/2014/main" id="{57B10B85-235D-2EEE-B73F-A62DD2601822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rgbClr val="00194C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31">
              <a:extLst>
                <a:ext uri="{FF2B5EF4-FFF2-40B4-BE49-F238E27FC236}">
                  <a16:creationId xmlns:a16="http://schemas.microsoft.com/office/drawing/2014/main" id="{2D5B73CF-DB37-39FB-1CFD-02FB5AEF2652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44" name="図 43"/>
          <p:cNvPicPr>
            <a:picLocks noChangeAspect="1"/>
          </p:cNvPicPr>
          <p:nvPr/>
        </p:nvPicPr>
        <p:blipFill rotWithShape="1">
          <a:blip r:embed="rId22"/>
          <a:srcRect l="25645" t="10469" r="23807" b="12712"/>
          <a:stretch/>
        </p:blipFill>
        <p:spPr>
          <a:xfrm>
            <a:off x="4690554" y="493678"/>
            <a:ext cx="489647" cy="52462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68" y="746519"/>
            <a:ext cx="263979" cy="26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58521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12330</TotalTime>
  <Words>457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びわ湖・ 地引網体験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484</cp:revision>
  <cp:lastPrinted>2023-05-30T23:44:43Z</cp:lastPrinted>
  <dcterms:created xsi:type="dcterms:W3CDTF">2017-09-04T00:58:00Z</dcterms:created>
  <dcterms:modified xsi:type="dcterms:W3CDTF">2023-06-06T07:13:46Z</dcterms:modified>
</cp:coreProperties>
</file>