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36"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F5DBB-AC6A-4824-89AA-6257E564CF37}"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F474F-E3FD-42AC-A4FA-9C4FC4ECADD2}" type="slidenum">
              <a:rPr kumimoji="1" lang="ja-JP" altLang="en-US" smtClean="0"/>
              <a:t>‹#›</a:t>
            </a:fld>
            <a:endParaRPr kumimoji="1" lang="ja-JP" altLang="en-US"/>
          </a:p>
        </p:txBody>
      </p:sp>
    </p:spTree>
    <p:extLst>
      <p:ext uri="{BB962C8B-B14F-4D97-AF65-F5344CB8AC3E}">
        <p14:creationId xmlns:p14="http://schemas.microsoft.com/office/powerpoint/2010/main" val="3782779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C223-7705-2DCC-B050-A7E2B298F2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8B57EA-F650-47D3-2FCD-2F483D12481B}"/>
              </a:ext>
            </a:extLst>
          </p:cNvPr>
          <p:cNvSpPr>
            <a:spLocks noGrp="1" noRot="1" noChangeAspect="1"/>
          </p:cNvSpPr>
          <p:nvPr>
            <p:ph type="sldImg"/>
          </p:nvPr>
        </p:nvSpPr>
        <p:spPr>
          <a:xfrm>
            <a:off x="487363" y="800100"/>
            <a:ext cx="5641975" cy="3989388"/>
          </a:xfrm>
        </p:spPr>
      </p:sp>
      <p:sp>
        <p:nvSpPr>
          <p:cNvPr id="3" name="ノート プレースホルダー 2">
            <a:extLst>
              <a:ext uri="{FF2B5EF4-FFF2-40B4-BE49-F238E27FC236}">
                <a16:creationId xmlns:a16="http://schemas.microsoft.com/office/drawing/2014/main" id="{FD2C3E7E-E78B-7278-929E-116FD7F66AA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3070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166279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7082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79477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2316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48682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27820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412985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852334973"/>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295260132"/>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121944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66698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126185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E6771-E95E-F857-9E16-43B84D43A81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B38EC325-906A-5866-ECB6-DD50A1C367FE}"/>
              </a:ext>
            </a:extLst>
          </p:cNvPr>
          <p:cNvSpPr>
            <a:spLocks noGrp="1"/>
          </p:cNvSpPr>
          <p:nvPr>
            <p:ph type="title"/>
          </p:nvPr>
        </p:nvSpPr>
        <p:spPr/>
        <p:txBody>
          <a:bodyPr>
            <a:normAutofit/>
          </a:bodyPr>
          <a:lstStyle/>
          <a:p>
            <a:r>
              <a:rPr lang="ja-JP" altLang="en-US" sz="1567" dirty="0"/>
              <a:t>びわ湖大津教育プログラム：</a:t>
            </a:r>
            <a:r>
              <a:rPr lang="en-US" altLang="ja-JP" sz="1567" dirty="0"/>
              <a:t>05</a:t>
            </a:r>
            <a:endParaRPr lang="ja-JP" altLang="en-US" sz="1567" dirty="0"/>
          </a:p>
        </p:txBody>
      </p:sp>
      <p:sp>
        <p:nvSpPr>
          <p:cNvPr id="6" name="コンテンツ プレースホルダー 5">
            <a:extLst>
              <a:ext uri="{FF2B5EF4-FFF2-40B4-BE49-F238E27FC236}">
                <a16:creationId xmlns:a16="http://schemas.microsoft.com/office/drawing/2014/main" id="{4DE4203A-07C4-21A9-21B3-B4D5F400C52B}"/>
              </a:ext>
            </a:extLst>
          </p:cNvPr>
          <p:cNvSpPr>
            <a:spLocks noGrp="1"/>
          </p:cNvSpPr>
          <p:nvPr>
            <p:ph idx="1"/>
          </p:nvPr>
        </p:nvSpPr>
        <p:spPr/>
        <p:txBody>
          <a:bodyPr/>
          <a:lstStyle/>
          <a:p>
            <a:r>
              <a:rPr lang="ja-JP" altLang="en-US" dirty="0"/>
              <a:t>町人文化の華 </a:t>
            </a:r>
            <a:r>
              <a:rPr lang="en-US" altLang="ja-JP" dirty="0"/>
              <a:t>-</a:t>
            </a:r>
            <a:r>
              <a:rPr lang="ja-JP" altLang="en-US" dirty="0"/>
              <a:t>大津祭 お囃子体験と大津百町散策</a:t>
            </a:r>
          </a:p>
        </p:txBody>
      </p:sp>
      <p:sp>
        <p:nvSpPr>
          <p:cNvPr id="8" name="コンテンツ プレースホルダー 7">
            <a:extLst>
              <a:ext uri="{FF2B5EF4-FFF2-40B4-BE49-F238E27FC236}">
                <a16:creationId xmlns:a16="http://schemas.microsoft.com/office/drawing/2014/main" id="{BFF38050-C378-6AEE-7F89-FBDC95757039}"/>
              </a:ext>
            </a:extLst>
          </p:cNvPr>
          <p:cNvSpPr>
            <a:spLocks noGrp="1"/>
          </p:cNvSpPr>
          <p:nvPr>
            <p:ph idx="14"/>
          </p:nvPr>
        </p:nvSpPr>
        <p:spPr>
          <a:xfrm>
            <a:off x="440596" y="1601034"/>
            <a:ext cx="9024810" cy="844357"/>
          </a:xfrm>
        </p:spPr>
        <p:txBody>
          <a:bodyPr/>
          <a:lstStyle/>
          <a:p>
            <a:r>
              <a:rPr lang="ja-JP" altLang="en-US" sz="1175" dirty="0"/>
              <a:t>四百年の歴史と伝統を持つ湖国三大祭のひとつ「大津祭」、町人文化の華といわれる大津祭の歴史や現在の取組を現地の方から学び、曳山展示館でお囃子を体験します。町人文化として継承されてきた地域文化の保護について考えるプログラムです。</a:t>
            </a:r>
            <a:endParaRPr lang="en-US" altLang="ja-JP" sz="1175" dirty="0"/>
          </a:p>
          <a:p>
            <a:r>
              <a:rPr lang="ja-JP" altLang="en-US" sz="1175" dirty="0"/>
              <a:t>曳山展示館での体験後は、通常は一般の方が立入ることが出来ない大津百町の町家の練習場所を見学します。</a:t>
            </a:r>
          </a:p>
        </p:txBody>
      </p:sp>
      <p:pic>
        <p:nvPicPr>
          <p:cNvPr id="17" name="図 16">
            <a:extLst>
              <a:ext uri="{FF2B5EF4-FFF2-40B4-BE49-F238E27FC236}">
                <a16:creationId xmlns:a16="http://schemas.microsoft.com/office/drawing/2014/main" id="{6C0EA894-D667-4FB5-5746-413183A586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38432" y="1085848"/>
            <a:ext cx="479436" cy="513682"/>
          </a:xfrm>
          <a:prstGeom prst="rect">
            <a:avLst/>
          </a:prstGeom>
        </p:spPr>
      </p:pic>
      <p:sp>
        <p:nvSpPr>
          <p:cNvPr id="18" name="テキスト ボックス 17">
            <a:extLst>
              <a:ext uri="{FF2B5EF4-FFF2-40B4-BE49-F238E27FC236}">
                <a16:creationId xmlns:a16="http://schemas.microsoft.com/office/drawing/2014/main" id="{AA52148D-03EA-356E-A795-CD8AA2588325}"/>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2FA8C514-47A8-1F7B-1C1D-D35F12BABE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9BE502BE-F92B-9452-1D44-97EC9A10F040}"/>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52852A90-6635-7BD1-9128-9D6DB5FF9C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sp>
        <p:nvSpPr>
          <p:cNvPr id="43" name="正方形/長方形 42">
            <a:extLst>
              <a:ext uri="{FF2B5EF4-FFF2-40B4-BE49-F238E27FC236}">
                <a16:creationId xmlns:a16="http://schemas.microsoft.com/office/drawing/2014/main" id="{85556D28-970F-50C4-A2CB-CA4AFFF275A1}"/>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大津祭について調べてみる。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地域のお祭や伝統文化について調べてみる。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“受け継ぐべき文化” とはどういったものなのか定義づける。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地域と現地の課題や取組について調べてみる。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8" name="正方形/長方形 47">
            <a:extLst>
              <a:ext uri="{FF2B5EF4-FFF2-40B4-BE49-F238E27FC236}">
                <a16:creationId xmlns:a16="http://schemas.microsoft.com/office/drawing/2014/main" id="{CD1903E0-2851-2115-D79A-28796DB25067}"/>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大津祭の曳山を見学、曳山のからくりについて学ぶ。</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大津祭のお囃子を体験する。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現地の方からお話を聞き、どのように伝統文化が継承されてきたのかを理解する。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9" name="正方形/長方形 48">
            <a:extLst>
              <a:ext uri="{FF2B5EF4-FFF2-40B4-BE49-F238E27FC236}">
                <a16:creationId xmlns:a16="http://schemas.microsoft.com/office/drawing/2014/main" id="{61845F11-BD93-CEC2-323E-88269B6DFFD6}"/>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自分の身の回りにある伝統文化・産業・工芸についてまとめる。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体験してみて感じたこと、気づいたこと、自分の住んでいる地域との違いを発表する。</a:t>
            </a:r>
          </a:p>
          <a:p>
            <a:pPr marL="167874" indent="-167874" defTabSz="895327">
              <a:lnSpc>
                <a:spcPct val="125000"/>
              </a:lnSpc>
              <a:buFont typeface="Arial" panose="020B0604020202020204" pitchFamily="34" charset="0"/>
              <a:buChar char="•"/>
            </a:pP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の観点で、自分が伝統継承にどう関われるのかを発表する。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graphicFrame>
        <p:nvGraphicFramePr>
          <p:cNvPr id="7" name="表 6">
            <a:extLst>
              <a:ext uri="{FF2B5EF4-FFF2-40B4-BE49-F238E27FC236}">
                <a16:creationId xmlns:a16="http://schemas.microsoft.com/office/drawing/2014/main" id="{7755F784-8C16-C7B1-B82D-976F07CE9A76}"/>
              </a:ext>
            </a:extLst>
          </p:cNvPr>
          <p:cNvGraphicFramePr>
            <a:graphicFrameLocks noGrp="1"/>
          </p:cNvGraphicFramePr>
          <p:nvPr/>
        </p:nvGraphicFramePr>
        <p:xfrm>
          <a:off x="2867950" y="4368000"/>
          <a:ext cx="6705063" cy="1163633"/>
        </p:xfrm>
        <a:graphic>
          <a:graphicData uri="http://schemas.openxmlformats.org/drawingml/2006/table">
            <a:tbl>
              <a:tblPr>
                <a:tableStyleId>{69CF1AB2-1976-4502-BF36-3FF5EA218861}</a:tableStyleId>
              </a:tblPr>
              <a:tblGrid>
                <a:gridCol w="680420">
                  <a:extLst>
                    <a:ext uri="{9D8B030D-6E8A-4147-A177-3AD203B41FA5}">
                      <a16:colId xmlns:a16="http://schemas.microsoft.com/office/drawing/2014/main" val="741602752"/>
                    </a:ext>
                  </a:extLst>
                </a:gridCol>
                <a:gridCol w="1650569">
                  <a:extLst>
                    <a:ext uri="{9D8B030D-6E8A-4147-A177-3AD203B41FA5}">
                      <a16:colId xmlns:a16="http://schemas.microsoft.com/office/drawing/2014/main" val="3389704294"/>
                    </a:ext>
                  </a:extLst>
                </a:gridCol>
                <a:gridCol w="607941">
                  <a:extLst>
                    <a:ext uri="{9D8B030D-6E8A-4147-A177-3AD203B41FA5}">
                      <a16:colId xmlns:a16="http://schemas.microsoft.com/office/drawing/2014/main" val="3252824643"/>
                    </a:ext>
                  </a:extLst>
                </a:gridCol>
                <a:gridCol w="3766133">
                  <a:extLst>
                    <a:ext uri="{9D8B030D-6E8A-4147-A177-3AD203B41FA5}">
                      <a16:colId xmlns:a16="http://schemas.microsoft.com/office/drawing/2014/main" val="1736356865"/>
                    </a:ext>
                  </a:extLst>
                </a:gridCol>
              </a:tblGrid>
              <a:tr h="193871">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大津百町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93871">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通年</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93871">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93871">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2.5</a:t>
                      </a:r>
                      <a:r>
                        <a:rPr lang="ja-JP" altLang="en-US" sz="80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193871">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10</a:t>
                      </a:r>
                      <a:r>
                        <a:rPr lang="ja-JP" altLang="en-US" sz="800" u="none" strike="noStrike" dirty="0">
                          <a:effectLst/>
                          <a:latin typeface="+mn-ea"/>
                          <a:ea typeface="+mn-ea"/>
                        </a:rPr>
                        <a:t>～</a:t>
                      </a:r>
                      <a:r>
                        <a:rPr lang="en-US" altLang="ja-JP" sz="800" u="none" strike="noStrike" dirty="0">
                          <a:effectLst/>
                          <a:latin typeface="+mn-ea"/>
                          <a:ea typeface="+mn-ea"/>
                        </a:rPr>
                        <a:t>40</a:t>
                      </a:r>
                      <a:r>
                        <a:rPr lang="ja-JP" altLang="en-US" sz="800" u="none" strike="noStrike" dirty="0">
                          <a:effectLst/>
                          <a:latin typeface="+mn-ea"/>
                          <a:ea typeface="+mn-ea"/>
                        </a:rPr>
                        <a:t>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194278">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特になし</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grpSp>
        <p:nvGrpSpPr>
          <p:cNvPr id="4" name="グループ化 3">
            <a:extLst>
              <a:ext uri="{FF2B5EF4-FFF2-40B4-BE49-F238E27FC236}">
                <a16:creationId xmlns:a16="http://schemas.microsoft.com/office/drawing/2014/main" id="{4C7EDD08-3651-6147-3705-83D3B8D44345}"/>
              </a:ext>
            </a:extLst>
          </p:cNvPr>
          <p:cNvGrpSpPr/>
          <p:nvPr/>
        </p:nvGrpSpPr>
        <p:grpSpPr>
          <a:xfrm>
            <a:off x="2839523" y="5505689"/>
            <a:ext cx="6726919" cy="509183"/>
            <a:chOff x="321177" y="5870745"/>
            <a:chExt cx="9338540" cy="520028"/>
          </a:xfrm>
        </p:grpSpPr>
        <p:sp>
          <p:nvSpPr>
            <p:cNvPr id="59" name="コンテンツ プレースホルダー 8">
              <a:extLst>
                <a:ext uri="{FF2B5EF4-FFF2-40B4-BE49-F238E27FC236}">
                  <a16:creationId xmlns:a16="http://schemas.microsoft.com/office/drawing/2014/main" id="{96012A26-A0C4-A368-97E5-53B6B61B71B8}"/>
                </a:ext>
              </a:extLst>
            </p:cNvPr>
            <p:cNvSpPr txBox="1">
              <a:spLocks/>
            </p:cNvSpPr>
            <p:nvPr/>
          </p:nvSpPr>
          <p:spPr>
            <a:xfrm>
              <a:off x="321177" y="5870745"/>
              <a:ext cx="9338540" cy="520028"/>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大津市曳山展示館までは、公共の交通機関利用をおすすめします。</a:t>
              </a:r>
              <a:br>
                <a:rPr lang="ja-JP" altLang="en-US" sz="783" dirty="0">
                  <a:solidFill>
                    <a:prstClr val="black"/>
                  </a:solidFill>
                  <a:latin typeface="Meiryo UI"/>
                  <a:ea typeface="Meiryo UI"/>
                </a:rPr>
              </a:br>
              <a:r>
                <a:rPr lang="en-US" altLang="ja-JP" sz="783" dirty="0">
                  <a:solidFill>
                    <a:prstClr val="black"/>
                  </a:solidFill>
                  <a:latin typeface="Meiryo UI"/>
                  <a:ea typeface="Meiryo UI"/>
                </a:rPr>
                <a:t>JR</a:t>
              </a:r>
              <a:r>
                <a:rPr lang="ja-JP" altLang="en-US" sz="783" dirty="0">
                  <a:solidFill>
                    <a:prstClr val="black"/>
                  </a:solidFill>
                  <a:latin typeface="Meiryo UI"/>
                  <a:ea typeface="Meiryo UI"/>
                </a:rPr>
                <a:t>大津駅から徒歩</a:t>
              </a:r>
              <a:r>
                <a:rPr lang="en-US" altLang="ja-JP" sz="783" dirty="0">
                  <a:solidFill>
                    <a:prstClr val="black"/>
                  </a:solidFill>
                  <a:latin typeface="Meiryo UI"/>
                  <a:ea typeface="Meiryo UI"/>
                </a:rPr>
                <a:t>11</a:t>
              </a:r>
              <a:r>
                <a:rPr lang="ja-JP" altLang="en-US" sz="783" dirty="0">
                  <a:solidFill>
                    <a:prstClr val="black"/>
                  </a:solidFill>
                  <a:latin typeface="Meiryo UI"/>
                  <a:ea typeface="Meiryo UI"/>
                </a:rPr>
                <a:t>分。京阪電車びわ湖浜大津駅から徒歩５分。</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大津市曳山展示館の休業日（月曜休館）、大津祭当日は体験できません。実施可能日は、事前にびわ湖大津観光協会までお問合せください。</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人数によりお囃子体験と町家見学を、入替制で実施する場合がございます。</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大津百町散策は、地元ガイドが同行します。</a:t>
              </a: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defTabSz="895327"/>
              <a:endParaRPr lang="ja-JP" altLang="en-US" sz="1028" dirty="0">
                <a:solidFill>
                  <a:srgbClr val="4B75BF"/>
                </a:solidFill>
                <a:latin typeface="Meiryo UI"/>
                <a:ea typeface="Meiryo UI"/>
              </a:endParaRPr>
            </a:p>
          </p:txBody>
        </p:sp>
        <p:cxnSp>
          <p:nvCxnSpPr>
            <p:cNvPr id="61" name="直線コネクタ 60">
              <a:extLst>
                <a:ext uri="{FF2B5EF4-FFF2-40B4-BE49-F238E27FC236}">
                  <a16:creationId xmlns:a16="http://schemas.microsoft.com/office/drawing/2014/main" id="{A603042F-0C4D-2C99-879C-6481D6ACCB2B}"/>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40" name="コンテンツ プレースホルダー 8">
            <a:extLst>
              <a:ext uri="{FF2B5EF4-FFF2-40B4-BE49-F238E27FC236}">
                <a16:creationId xmlns:a16="http://schemas.microsoft.com/office/drawing/2014/main" id="{8FCD6D16-53C6-BD9D-A8E2-389BE44E6B92}"/>
              </a:ext>
            </a:extLst>
          </p:cNvPr>
          <p:cNvSpPr txBox="1">
            <a:spLocks/>
          </p:cNvSpPr>
          <p:nvPr/>
        </p:nvSpPr>
        <p:spPr>
          <a:xfrm>
            <a:off x="5813264" y="4403943"/>
            <a:ext cx="3533255"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defTabSz="895327">
              <a:tabLst>
                <a:tab pos="351291" algn="r"/>
                <a:tab pos="530046" algn="l"/>
              </a:tabLst>
            </a:pPr>
            <a:r>
              <a:rPr lang="en-US" altLang="ja-JP" sz="783" dirty="0">
                <a:solidFill>
                  <a:prstClr val="black"/>
                </a:solidFill>
                <a:latin typeface="Meiryo UI"/>
                <a:ea typeface="Meiryo UI"/>
              </a:rPr>
              <a:t>	9:15	</a:t>
            </a:r>
            <a:r>
              <a:rPr lang="ja-JP" altLang="en-US" sz="783" dirty="0">
                <a:solidFill>
                  <a:prstClr val="black"/>
                </a:solidFill>
                <a:latin typeface="Meiryo UI"/>
                <a:ea typeface="Meiryo UI"/>
              </a:rPr>
              <a:t>大津市曳山展示館集合</a:t>
            </a:r>
          </a:p>
          <a:p>
            <a:pPr lvl="1" defTabSz="895327">
              <a:tabLst>
                <a:tab pos="351291" algn="r"/>
                <a:tab pos="530046" algn="l"/>
              </a:tabLst>
            </a:pPr>
            <a:r>
              <a:rPr lang="en-US" altLang="ja-JP" sz="783" dirty="0">
                <a:solidFill>
                  <a:prstClr val="black"/>
                </a:solidFill>
                <a:latin typeface="Meiryo UI"/>
                <a:ea typeface="Meiryo UI"/>
              </a:rPr>
              <a:t>	</a:t>
            </a:r>
            <a:r>
              <a:rPr lang="ja-JP" altLang="en-US" sz="783" dirty="0">
                <a:solidFill>
                  <a:prstClr val="black"/>
                </a:solidFill>
                <a:latin typeface="Meiryo UI"/>
                <a:ea typeface="Meiryo UI"/>
              </a:rPr>
              <a:t>　　</a:t>
            </a:r>
            <a:r>
              <a:rPr lang="en-US" altLang="ja-JP" sz="783" dirty="0">
                <a:solidFill>
                  <a:prstClr val="black"/>
                </a:solidFill>
                <a:latin typeface="Meiryo UI"/>
                <a:ea typeface="Meiryo UI"/>
              </a:rPr>
              <a:t>9:20</a:t>
            </a:r>
            <a:r>
              <a:rPr lang="ja-JP" altLang="en-US" sz="783" dirty="0">
                <a:solidFill>
                  <a:prstClr val="black"/>
                </a:solidFill>
                <a:latin typeface="Meiryo UI"/>
                <a:ea typeface="Meiryo UI"/>
              </a:rPr>
              <a:t>　　 大津祭に関するレクチャー</a:t>
            </a:r>
          </a:p>
          <a:p>
            <a:pPr lvl="1" defTabSz="895327">
              <a:tabLst>
                <a:tab pos="351291" algn="r"/>
                <a:tab pos="530046" algn="l"/>
              </a:tabLst>
            </a:pPr>
            <a:r>
              <a:rPr lang="en-US" altLang="ja-JP" sz="783" dirty="0">
                <a:solidFill>
                  <a:prstClr val="black"/>
                </a:solidFill>
                <a:latin typeface="Meiryo UI"/>
                <a:ea typeface="Meiryo UI"/>
              </a:rPr>
              <a:t>	9:50</a:t>
            </a:r>
            <a:r>
              <a:rPr lang="ja-JP" altLang="en-US" sz="783" dirty="0">
                <a:solidFill>
                  <a:prstClr val="black"/>
                </a:solidFill>
                <a:latin typeface="Meiryo UI"/>
                <a:ea typeface="Meiryo UI"/>
              </a:rPr>
              <a:t>　</a:t>
            </a:r>
            <a:r>
              <a:rPr lang="en-US" altLang="ja-JP" sz="783" dirty="0">
                <a:solidFill>
                  <a:prstClr val="black"/>
                </a:solidFill>
                <a:latin typeface="Meiryo UI"/>
                <a:ea typeface="Meiryo UI"/>
              </a:rPr>
              <a:t>	</a:t>
            </a:r>
            <a:r>
              <a:rPr lang="ja-JP" altLang="en-US" sz="783" dirty="0">
                <a:solidFill>
                  <a:prstClr val="black"/>
                </a:solidFill>
                <a:latin typeface="Meiryo UI"/>
                <a:ea typeface="Meiryo UI"/>
              </a:rPr>
              <a:t>大津祭お囃子体験</a:t>
            </a:r>
          </a:p>
          <a:p>
            <a:pPr lvl="1" defTabSz="895327">
              <a:tabLst>
                <a:tab pos="351291" algn="r"/>
                <a:tab pos="530046" algn="l"/>
              </a:tabLst>
            </a:pPr>
            <a:r>
              <a:rPr lang="en-US" altLang="ja-JP" sz="783" dirty="0">
                <a:solidFill>
                  <a:prstClr val="black"/>
                </a:solidFill>
                <a:latin typeface="Meiryo UI"/>
                <a:ea typeface="Meiryo UI"/>
              </a:rPr>
              <a:t>	10:30	</a:t>
            </a:r>
            <a:r>
              <a:rPr lang="ja-JP" altLang="en-US" sz="783" dirty="0">
                <a:solidFill>
                  <a:prstClr val="black"/>
                </a:solidFill>
                <a:latin typeface="Meiryo UI"/>
                <a:ea typeface="Meiryo UI"/>
              </a:rPr>
              <a:t>終了、館内見学</a:t>
            </a:r>
          </a:p>
          <a:p>
            <a:pPr lvl="1" defTabSz="895327">
              <a:tabLst>
                <a:tab pos="351291" algn="r"/>
                <a:tab pos="530046" algn="l"/>
              </a:tabLst>
            </a:pPr>
            <a:r>
              <a:rPr lang="en-US" altLang="ja-JP" sz="783" dirty="0">
                <a:solidFill>
                  <a:prstClr val="black"/>
                </a:solidFill>
                <a:latin typeface="Meiryo UI"/>
                <a:ea typeface="Meiryo UI"/>
              </a:rPr>
              <a:t>	10:40	</a:t>
            </a:r>
            <a:r>
              <a:rPr lang="ja-JP" altLang="en-US" sz="783" dirty="0">
                <a:solidFill>
                  <a:prstClr val="black"/>
                </a:solidFill>
                <a:latin typeface="Meiryo UI"/>
                <a:ea typeface="Meiryo UI"/>
              </a:rPr>
              <a:t>曳山町の町家（練習場所）見学</a:t>
            </a:r>
          </a:p>
          <a:p>
            <a:pPr lvl="1" defTabSz="895327">
              <a:tabLst>
                <a:tab pos="351291" algn="r"/>
                <a:tab pos="530046" algn="l"/>
              </a:tabLst>
            </a:pPr>
            <a:r>
              <a:rPr lang="en-US" altLang="ja-JP" sz="783" dirty="0">
                <a:solidFill>
                  <a:prstClr val="black"/>
                </a:solidFill>
                <a:latin typeface="Meiryo UI"/>
                <a:ea typeface="Meiryo UI"/>
              </a:rPr>
              <a:t>	11:30	</a:t>
            </a:r>
            <a:r>
              <a:rPr lang="ja-JP" altLang="en-US" sz="783" dirty="0">
                <a:solidFill>
                  <a:prstClr val="black"/>
                </a:solidFill>
                <a:latin typeface="Meiryo UI"/>
                <a:ea typeface="Meiryo UI"/>
              </a:rPr>
              <a:t>終了</a:t>
            </a:r>
            <a:endParaRPr lang="en-US" altLang="ja-JP" sz="783" dirty="0">
              <a:solidFill>
                <a:prstClr val="black"/>
              </a:solidFill>
              <a:latin typeface="Meiryo UI"/>
              <a:ea typeface="Meiryo UI"/>
            </a:endParaRPr>
          </a:p>
          <a:p>
            <a:pPr marL="261137" lvl="1" indent="-172538" defTabSz="895327">
              <a:buFont typeface="メイリオ" panose="020B0604030504040204" pitchFamily="50" charset="-128"/>
              <a:buChar char="※"/>
              <a:tabLst>
                <a:tab pos="351291" algn="r"/>
                <a:tab pos="530046" algn="l"/>
              </a:tabLst>
            </a:pPr>
            <a:r>
              <a:rPr lang="ja-JP" altLang="en-US" sz="783" dirty="0">
                <a:solidFill>
                  <a:prstClr val="black"/>
                </a:solidFill>
                <a:latin typeface="Meiryo UI"/>
                <a:ea typeface="Meiryo UI"/>
              </a:rPr>
              <a:t>散策時間の調整は可能です</a:t>
            </a:r>
            <a:endParaRPr lang="en-US" altLang="ja-JP" sz="783" dirty="0">
              <a:solidFill>
                <a:prstClr val="black"/>
              </a:solidFill>
              <a:latin typeface="Meiryo UI"/>
              <a:ea typeface="Meiryo UI"/>
            </a:endParaRPr>
          </a:p>
        </p:txBody>
      </p:sp>
      <p:pic>
        <p:nvPicPr>
          <p:cNvPr id="3" name="グラフィックス 2" descr="靴の足跡 枠線">
            <a:extLst>
              <a:ext uri="{FF2B5EF4-FFF2-40B4-BE49-F238E27FC236}">
                <a16:creationId xmlns:a16="http://schemas.microsoft.com/office/drawing/2014/main" id="{438032BF-4542-F69B-1EF3-E109F17F989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5708" y="4434669"/>
            <a:ext cx="422805" cy="422805"/>
          </a:xfrm>
          <a:prstGeom prst="rect">
            <a:avLst/>
          </a:prstGeom>
        </p:spPr>
      </p:pic>
      <p:sp>
        <p:nvSpPr>
          <p:cNvPr id="52" name="コンテンツ プレースホルダー 8">
            <a:extLst>
              <a:ext uri="{FF2B5EF4-FFF2-40B4-BE49-F238E27FC236}">
                <a16:creationId xmlns:a16="http://schemas.microsoft.com/office/drawing/2014/main" id="{EC8CE155-1318-73DB-2D06-AE7B0D48A958}"/>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74C36E62-2A4B-4535-7585-FA8472EC5C10}"/>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61A40B0A-3D70-A9CB-EA28-F18CDC4D756E}"/>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D82BBFAD-64DE-C7A0-6E6C-07CC928FABF9}"/>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143D33C1-FBB8-F571-5E0C-D810AEE1E36F}"/>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54" name="二等辺三角形 53">
            <a:extLst>
              <a:ext uri="{FF2B5EF4-FFF2-40B4-BE49-F238E27FC236}">
                <a16:creationId xmlns:a16="http://schemas.microsoft.com/office/drawing/2014/main" id="{1519DFB4-6AD6-EDC2-E8B4-AC7F3982ACCC}"/>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55" name="二等辺三角形 54">
            <a:extLst>
              <a:ext uri="{FF2B5EF4-FFF2-40B4-BE49-F238E27FC236}">
                <a16:creationId xmlns:a16="http://schemas.microsoft.com/office/drawing/2014/main" id="{406A19C7-FFA2-A207-79B1-999ECF8C7B3E}"/>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cxnSp>
        <p:nvCxnSpPr>
          <p:cNvPr id="78" name="直線コネクタ 77">
            <a:extLst>
              <a:ext uri="{FF2B5EF4-FFF2-40B4-BE49-F238E27FC236}">
                <a16:creationId xmlns:a16="http://schemas.microsoft.com/office/drawing/2014/main" id="{6D6E0781-8806-355F-B888-89D9B9552EB2}"/>
              </a:ext>
            </a:extLst>
          </p:cNvPr>
          <p:cNvCxnSpPr>
            <a:cxnSpLocks/>
          </p:cNvCxnSpPr>
          <p:nvPr/>
        </p:nvCxnSpPr>
        <p:spPr>
          <a:xfrm>
            <a:off x="4978661" y="2877151"/>
            <a:ext cx="0" cy="144522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9" name="直線コネクタ 78">
            <a:extLst>
              <a:ext uri="{FF2B5EF4-FFF2-40B4-BE49-F238E27FC236}">
                <a16:creationId xmlns:a16="http://schemas.microsoft.com/office/drawing/2014/main" id="{25C38998-119C-D6D3-EF4F-7E8C988F6556}"/>
              </a:ext>
            </a:extLst>
          </p:cNvPr>
          <p:cNvCxnSpPr>
            <a:cxnSpLocks/>
          </p:cNvCxnSpPr>
          <p:nvPr/>
        </p:nvCxnSpPr>
        <p:spPr>
          <a:xfrm>
            <a:off x="7295840" y="2877151"/>
            <a:ext cx="0" cy="144522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20" name="図 19" descr="アイコン が含まれている画像&#10;&#10;自動的に生成された説明">
            <a:extLst>
              <a:ext uri="{FF2B5EF4-FFF2-40B4-BE49-F238E27FC236}">
                <a16:creationId xmlns:a16="http://schemas.microsoft.com/office/drawing/2014/main" id="{0B342040-0CC2-D08E-4956-95BA8F806AD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75184" y="1203377"/>
            <a:ext cx="264369" cy="264369"/>
          </a:xfrm>
          <a:prstGeom prst="rect">
            <a:avLst/>
          </a:prstGeom>
        </p:spPr>
      </p:pic>
      <p:pic>
        <p:nvPicPr>
          <p:cNvPr id="56" name="図 55">
            <a:extLst>
              <a:ext uri="{FF2B5EF4-FFF2-40B4-BE49-F238E27FC236}">
                <a16:creationId xmlns:a16="http://schemas.microsoft.com/office/drawing/2014/main" id="{94FC2918-8D4C-B7D2-8FB1-4D6EF46E73D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4407" y="1203377"/>
            <a:ext cx="264369" cy="264369"/>
          </a:xfrm>
          <a:prstGeom prst="rect">
            <a:avLst/>
          </a:prstGeom>
        </p:spPr>
      </p:pic>
      <p:pic>
        <p:nvPicPr>
          <p:cNvPr id="60" name="図 59">
            <a:extLst>
              <a:ext uri="{FF2B5EF4-FFF2-40B4-BE49-F238E27FC236}">
                <a16:creationId xmlns:a16="http://schemas.microsoft.com/office/drawing/2014/main" id="{764FC3E4-1192-B9D2-F126-1EC891F0F83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79795" y="1203377"/>
            <a:ext cx="264369" cy="264369"/>
          </a:xfrm>
          <a:prstGeom prst="rect">
            <a:avLst/>
          </a:prstGeom>
        </p:spPr>
      </p:pic>
      <p:pic>
        <p:nvPicPr>
          <p:cNvPr id="35" name="図 34" descr="文字の書かれた紙&#10;&#10;自動的に生成された説明">
            <a:extLst>
              <a:ext uri="{FF2B5EF4-FFF2-40B4-BE49-F238E27FC236}">
                <a16:creationId xmlns:a16="http://schemas.microsoft.com/office/drawing/2014/main" id="{049F83A0-4A8B-80D0-9FFF-DC179B5175C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26062" y="1200565"/>
            <a:ext cx="296093" cy="296093"/>
          </a:xfrm>
          <a:prstGeom prst="rect">
            <a:avLst/>
          </a:prstGeom>
        </p:spPr>
      </p:pic>
      <p:pic>
        <p:nvPicPr>
          <p:cNvPr id="36" name="図 35" descr="アイコン&#10;&#10;自動的に生成された説明">
            <a:extLst>
              <a:ext uri="{FF2B5EF4-FFF2-40B4-BE49-F238E27FC236}">
                <a16:creationId xmlns:a16="http://schemas.microsoft.com/office/drawing/2014/main" id="{80B8EC0A-87B1-44ED-ED54-4E8876E6140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87026" y="1198340"/>
            <a:ext cx="296093" cy="296093"/>
          </a:xfrm>
          <a:prstGeom prst="rect">
            <a:avLst/>
          </a:prstGeom>
        </p:spPr>
      </p:pic>
      <p:pic>
        <p:nvPicPr>
          <p:cNvPr id="37" name="図 36" descr="停止の標識&#10;&#10;自動的に生成された説明">
            <a:extLst>
              <a:ext uri="{FF2B5EF4-FFF2-40B4-BE49-F238E27FC236}">
                <a16:creationId xmlns:a16="http://schemas.microsoft.com/office/drawing/2014/main" id="{90367672-EA43-D328-F5F0-BC41456DA52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709170" y="1201140"/>
            <a:ext cx="296093" cy="296093"/>
          </a:xfrm>
          <a:prstGeom prst="rect">
            <a:avLst/>
          </a:prstGeom>
        </p:spPr>
      </p:pic>
      <p:grpSp>
        <p:nvGrpSpPr>
          <p:cNvPr id="38" name="グループ化 37">
            <a:extLst>
              <a:ext uri="{FF2B5EF4-FFF2-40B4-BE49-F238E27FC236}">
                <a16:creationId xmlns:a16="http://schemas.microsoft.com/office/drawing/2014/main" id="{83A452A4-25F6-78F4-C971-38602E9E2F4E}"/>
              </a:ext>
            </a:extLst>
          </p:cNvPr>
          <p:cNvGrpSpPr/>
          <p:nvPr/>
        </p:nvGrpSpPr>
        <p:grpSpPr>
          <a:xfrm>
            <a:off x="440595" y="1141301"/>
            <a:ext cx="1265221" cy="410075"/>
            <a:chOff x="771224" y="904272"/>
            <a:chExt cx="1292168" cy="418809"/>
          </a:xfrm>
        </p:grpSpPr>
        <p:sp>
          <p:nvSpPr>
            <p:cNvPr id="45" name="角丸四角形 23">
              <a:extLst>
                <a:ext uri="{FF2B5EF4-FFF2-40B4-BE49-F238E27FC236}">
                  <a16:creationId xmlns:a16="http://schemas.microsoft.com/office/drawing/2014/main" id="{12E0F883-2430-AC45-8B7C-759037B8C835}"/>
                </a:ext>
              </a:extLst>
            </p:cNvPr>
            <p:cNvSpPr/>
            <p:nvPr userDrawn="1"/>
          </p:nvSpPr>
          <p:spPr>
            <a:xfrm>
              <a:off x="771224"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51" name="角丸四角形 27">
              <a:extLst>
                <a:ext uri="{FF2B5EF4-FFF2-40B4-BE49-F238E27FC236}">
                  <a16:creationId xmlns:a16="http://schemas.microsoft.com/office/drawing/2014/main" id="{4073308B-1175-B559-2A8B-6C41FA6A1090}"/>
                </a:ext>
              </a:extLst>
            </p:cNvPr>
            <p:cNvSpPr/>
            <p:nvPr userDrawn="1"/>
          </p:nvSpPr>
          <p:spPr>
            <a:xfrm>
              <a:off x="77122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62" name="角丸四角形 49">
              <a:extLst>
                <a:ext uri="{FF2B5EF4-FFF2-40B4-BE49-F238E27FC236}">
                  <a16:creationId xmlns:a16="http://schemas.microsoft.com/office/drawing/2014/main" id="{951B7AD3-89A2-5B6A-E5D6-A3C47EE4FF4C}"/>
                </a:ext>
              </a:extLst>
            </p:cNvPr>
            <p:cNvSpPr/>
            <p:nvPr userDrawn="1"/>
          </p:nvSpPr>
          <p:spPr>
            <a:xfrm>
              <a:off x="165205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63" name="角丸四角形 24">
              <a:extLst>
                <a:ext uri="{FF2B5EF4-FFF2-40B4-BE49-F238E27FC236}">
                  <a16:creationId xmlns:a16="http://schemas.microsoft.com/office/drawing/2014/main" id="{9CF1B63A-6984-6BD3-283D-770D7CFD5EC2}"/>
                </a:ext>
              </a:extLst>
            </p:cNvPr>
            <p:cNvSpPr/>
            <p:nvPr/>
          </p:nvSpPr>
          <p:spPr>
            <a:xfrm>
              <a:off x="1211640"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64" name="角丸四角形 28">
              <a:extLst>
                <a:ext uri="{FF2B5EF4-FFF2-40B4-BE49-F238E27FC236}">
                  <a16:creationId xmlns:a16="http://schemas.microsoft.com/office/drawing/2014/main" id="{FB36AF84-5DB5-F68F-89F0-5C59BD6B1262}"/>
                </a:ext>
              </a:extLst>
            </p:cNvPr>
            <p:cNvSpPr/>
            <p:nvPr/>
          </p:nvSpPr>
          <p:spPr>
            <a:xfrm>
              <a:off x="1652056"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80" name="角丸四角形 31">
              <a:extLst>
                <a:ext uri="{FF2B5EF4-FFF2-40B4-BE49-F238E27FC236}">
                  <a16:creationId xmlns:a16="http://schemas.microsoft.com/office/drawing/2014/main" id="{6FEB633E-D0A9-2061-5D14-2626FF45A010}"/>
                </a:ext>
              </a:extLst>
            </p:cNvPr>
            <p:cNvSpPr/>
            <p:nvPr/>
          </p:nvSpPr>
          <p:spPr>
            <a:xfrm>
              <a:off x="1211640"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sp>
        <p:nvSpPr>
          <p:cNvPr id="83" name="コンテンツ プレースホルダー 8">
            <a:extLst>
              <a:ext uri="{FF2B5EF4-FFF2-40B4-BE49-F238E27FC236}">
                <a16:creationId xmlns:a16="http://schemas.microsoft.com/office/drawing/2014/main" id="{E9FEBC4E-EA11-5BEA-1952-2069124A9FEF}"/>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84" name="直線矢印コネクタ 83">
            <a:extLst>
              <a:ext uri="{FF2B5EF4-FFF2-40B4-BE49-F238E27FC236}">
                <a16:creationId xmlns:a16="http://schemas.microsoft.com/office/drawing/2014/main" id="{A083909D-4115-4E2B-F852-2BDC53B075DA}"/>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85" name="コンテンツ プレースホルダー 8">
            <a:extLst>
              <a:ext uri="{FF2B5EF4-FFF2-40B4-BE49-F238E27FC236}">
                <a16:creationId xmlns:a16="http://schemas.microsoft.com/office/drawing/2014/main" id="{BE6C1690-7C36-9613-F556-35C8950EDBA3}"/>
              </a:ext>
            </a:extLst>
          </p:cNvPr>
          <p:cNvSpPr txBox="1">
            <a:spLocks/>
          </p:cNvSpPr>
          <p:nvPr/>
        </p:nvSpPr>
        <p:spPr>
          <a:xfrm>
            <a:off x="357819" y="2772958"/>
            <a:ext cx="2382401" cy="654617"/>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湖国三大祭の一つ、国指定重要無形民俗文化財「大津祭」について学びます。</a:t>
            </a:r>
          </a:p>
        </p:txBody>
      </p:sp>
      <p:sp>
        <p:nvSpPr>
          <p:cNvPr id="86" name="コンテンツ プレースホルダー 8">
            <a:extLst>
              <a:ext uri="{FF2B5EF4-FFF2-40B4-BE49-F238E27FC236}">
                <a16:creationId xmlns:a16="http://schemas.microsoft.com/office/drawing/2014/main" id="{AA875E45-8D30-B8C1-A580-3DBAC92027F5}"/>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pic>
        <p:nvPicPr>
          <p:cNvPr id="87" name="グラフィックス 86" descr="プレゼント 枠線">
            <a:extLst>
              <a:ext uri="{FF2B5EF4-FFF2-40B4-BE49-F238E27FC236}">
                <a16:creationId xmlns:a16="http://schemas.microsoft.com/office/drawing/2014/main" id="{A96E653E-4BB6-7259-978B-BEEABAEA4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708" y="5037424"/>
            <a:ext cx="422805" cy="422805"/>
          </a:xfrm>
          <a:prstGeom prst="rect">
            <a:avLst/>
          </a:prstGeom>
        </p:spPr>
      </p:pic>
      <p:pic>
        <p:nvPicPr>
          <p:cNvPr id="88" name="グラフィックス 87" descr="電球と鉛筆 枠線">
            <a:extLst>
              <a:ext uri="{FF2B5EF4-FFF2-40B4-BE49-F238E27FC236}">
                <a16:creationId xmlns:a16="http://schemas.microsoft.com/office/drawing/2014/main" id="{D97D906F-55A6-7F5E-3762-0F77AD8E773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55708" y="3674357"/>
            <a:ext cx="422805" cy="422805"/>
          </a:xfrm>
          <a:prstGeom prst="rect">
            <a:avLst/>
          </a:prstGeom>
        </p:spPr>
      </p:pic>
      <p:cxnSp>
        <p:nvCxnSpPr>
          <p:cNvPr id="90" name="直線矢印コネクタ 89">
            <a:extLst>
              <a:ext uri="{FF2B5EF4-FFF2-40B4-BE49-F238E27FC236}">
                <a16:creationId xmlns:a16="http://schemas.microsoft.com/office/drawing/2014/main" id="{9526B9DC-DE85-6DD7-D963-003FE81C0720}"/>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91" name="直線矢印コネクタ 90">
            <a:extLst>
              <a:ext uri="{FF2B5EF4-FFF2-40B4-BE49-F238E27FC236}">
                <a16:creationId xmlns:a16="http://schemas.microsoft.com/office/drawing/2014/main" id="{187D6B12-2B54-9194-3E04-96F876A57F06}"/>
              </a:ext>
            </a:extLst>
          </p:cNvPr>
          <p:cNvCxnSpPr>
            <a:cxnSpLocks/>
          </p:cNvCxnSpPr>
          <p:nvPr/>
        </p:nvCxnSpPr>
        <p:spPr>
          <a:xfrm>
            <a:off x="421044" y="3454183"/>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92" name="コンテンツ プレースホルダー 8">
            <a:extLst>
              <a:ext uri="{FF2B5EF4-FFF2-40B4-BE49-F238E27FC236}">
                <a16:creationId xmlns:a16="http://schemas.microsoft.com/office/drawing/2014/main" id="{655C3175-3470-C942-7E9C-B4EAB22E0AF6}"/>
              </a:ext>
            </a:extLst>
          </p:cNvPr>
          <p:cNvSpPr txBox="1">
            <a:spLocks/>
          </p:cNvSpPr>
          <p:nvPr/>
        </p:nvSpPr>
        <p:spPr>
          <a:xfrm>
            <a:off x="357819" y="3430428"/>
            <a:ext cx="2382401" cy="91066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大津祭の歴史、地域の伝統、曳山のからくりについて現地の方から学び、大津祭のお囃子を体験します。</a:t>
            </a:r>
          </a:p>
        </p:txBody>
      </p:sp>
      <p:sp>
        <p:nvSpPr>
          <p:cNvPr id="93" name="コンテンツ プレースホルダー 8">
            <a:extLst>
              <a:ext uri="{FF2B5EF4-FFF2-40B4-BE49-F238E27FC236}">
                <a16:creationId xmlns:a16="http://schemas.microsoft.com/office/drawing/2014/main" id="{FC333238-06A8-C692-7C5E-376DFB8C2E5C}"/>
              </a:ext>
            </a:extLst>
          </p:cNvPr>
          <p:cNvSpPr txBox="1">
            <a:spLocks/>
          </p:cNvSpPr>
          <p:nvPr/>
        </p:nvSpPr>
        <p:spPr>
          <a:xfrm>
            <a:off x="357819" y="4293579"/>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宿場町の面影が残る、通常は立入ることが出来ない町家の</a:t>
            </a:r>
            <a:endParaRPr lang="en-US" altLang="ja-JP" sz="1077" dirty="0">
              <a:solidFill>
                <a:prstClr val="black"/>
              </a:solidFill>
              <a:latin typeface="Meiryo UI"/>
              <a:ea typeface="Meiryo UI"/>
            </a:endParaRPr>
          </a:p>
          <a:p>
            <a:pPr defTabSz="895327">
              <a:buClr>
                <a:srgbClr val="4B75BD"/>
              </a:buClr>
            </a:pPr>
            <a:r>
              <a:rPr lang="ja-JP" altLang="en-US" sz="1077" dirty="0">
                <a:solidFill>
                  <a:prstClr val="black"/>
                </a:solidFill>
                <a:latin typeface="Meiryo UI"/>
                <a:ea typeface="Meiryo UI"/>
              </a:rPr>
              <a:t>練習場所を見学します。</a:t>
            </a:r>
          </a:p>
        </p:txBody>
      </p:sp>
      <p:sp>
        <p:nvSpPr>
          <p:cNvPr id="94" name="コンテンツ プレースホルダー 8">
            <a:extLst>
              <a:ext uri="{FF2B5EF4-FFF2-40B4-BE49-F238E27FC236}">
                <a16:creationId xmlns:a16="http://schemas.microsoft.com/office/drawing/2014/main" id="{1D32236C-2FB2-E6FB-448A-7C8A21D048A6}"/>
              </a:ext>
            </a:extLst>
          </p:cNvPr>
          <p:cNvSpPr txBox="1">
            <a:spLocks/>
          </p:cNvSpPr>
          <p:nvPr/>
        </p:nvSpPr>
        <p:spPr>
          <a:xfrm>
            <a:off x="357819" y="4951052"/>
            <a:ext cx="2382401" cy="595549"/>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自身が住む地域の伝統文化の継承について考える機会に。</a:t>
            </a:r>
          </a:p>
        </p:txBody>
      </p:sp>
      <p:cxnSp>
        <p:nvCxnSpPr>
          <p:cNvPr id="95" name="直線矢印コネクタ 94">
            <a:extLst>
              <a:ext uri="{FF2B5EF4-FFF2-40B4-BE49-F238E27FC236}">
                <a16:creationId xmlns:a16="http://schemas.microsoft.com/office/drawing/2014/main" id="{95C4BF69-E0D2-2086-9B75-1EF7715571B4}"/>
              </a:ext>
            </a:extLst>
          </p:cNvPr>
          <p:cNvCxnSpPr>
            <a:cxnSpLocks/>
          </p:cNvCxnSpPr>
          <p:nvPr/>
        </p:nvCxnSpPr>
        <p:spPr>
          <a:xfrm>
            <a:off x="421044" y="4317336"/>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6" name="直線矢印コネクタ 95">
            <a:extLst>
              <a:ext uri="{FF2B5EF4-FFF2-40B4-BE49-F238E27FC236}">
                <a16:creationId xmlns:a16="http://schemas.microsoft.com/office/drawing/2014/main" id="{53771481-56E0-DDBE-F938-74C64019EC05}"/>
              </a:ext>
            </a:extLst>
          </p:cNvPr>
          <p:cNvCxnSpPr>
            <a:cxnSpLocks/>
          </p:cNvCxnSpPr>
          <p:nvPr/>
        </p:nvCxnSpPr>
        <p:spPr>
          <a:xfrm>
            <a:off x="421044" y="4974808"/>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97" name="テキスト ボックス 96">
            <a:extLst>
              <a:ext uri="{FF2B5EF4-FFF2-40B4-BE49-F238E27FC236}">
                <a16:creationId xmlns:a16="http://schemas.microsoft.com/office/drawing/2014/main" id="{33FEC434-529B-BB2F-621F-77D11C9F4544}"/>
              </a:ext>
            </a:extLst>
          </p:cNvPr>
          <p:cNvSpPr txBox="1"/>
          <p:nvPr/>
        </p:nvSpPr>
        <p:spPr>
          <a:xfrm>
            <a:off x="353767" y="5546604"/>
            <a:ext cx="2395958" cy="737813"/>
          </a:xfrm>
          <a:prstGeom prst="roundRect">
            <a:avLst>
              <a:gd name="adj" fmla="val 7876"/>
            </a:avLst>
          </a:prstGeom>
          <a:solidFill>
            <a:srgbClr val="EAF6FC"/>
          </a:solidFill>
          <a:ln w="9525">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defTabSz="895327">
              <a:lnSpc>
                <a:spcPct val="120000"/>
              </a:lnSpc>
              <a:tabLst>
                <a:tab pos="438337" algn="l"/>
              </a:tabLst>
            </a:pPr>
            <a:r>
              <a:rPr lang="ja-JP" altLang="en-US" sz="881" b="1" dirty="0">
                <a:solidFill>
                  <a:srgbClr val="4B75BD"/>
                </a:solidFill>
                <a:latin typeface="Meiryo UI" panose="020B0604030504040204" pitchFamily="50" charset="-128"/>
                <a:ea typeface="Meiryo UI" panose="020B0604030504040204" pitchFamily="50" charset="-128"/>
              </a:rPr>
              <a:t>問合せ</a:t>
            </a:r>
            <a:r>
              <a:rPr lang="en-US" altLang="ja-JP" sz="881" b="1" dirty="0">
                <a:solidFill>
                  <a:srgbClr val="4B75BD"/>
                </a:solidFill>
                <a:latin typeface="Meiryo UI" panose="020B0604030504040204" pitchFamily="50" charset="-128"/>
                <a:ea typeface="Meiryo UI" panose="020B0604030504040204" pitchFamily="50" charset="-128"/>
              </a:rPr>
              <a:t>	</a:t>
            </a:r>
            <a:r>
              <a:rPr lang="ja-JP" altLang="en-US" sz="881" dirty="0">
                <a:solidFill>
                  <a:prstClr val="black"/>
                </a:solidFill>
                <a:latin typeface="Meiryo UI" panose="020B0604030504040204" pitchFamily="50" charset="-128"/>
                <a:ea typeface="Meiryo UI" panose="020B0604030504040204" pitchFamily="50" charset="-128"/>
              </a:rPr>
              <a:t>（公社）びわ湖大津観光協会</a:t>
            </a:r>
            <a:endParaRPr lang="en-US" altLang="ja-JP" sz="881"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TEL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077-528-2772</a:t>
            </a: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FAX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077-521-7330</a:t>
            </a: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Mail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info@otsu.or.jp</a:t>
            </a:r>
            <a:endParaRPr lang="ja-JP" altLang="en-US" sz="881" dirty="0">
              <a:solidFill>
                <a:prstClr val="black"/>
              </a:solidFill>
              <a:latin typeface="メイリオ" panose="020B0604030504040204" pitchFamily="50" charset="-128"/>
              <a:ea typeface="メイリオ" panose="020B0604030504040204" pitchFamily="50" charset="-128"/>
            </a:endParaRPr>
          </a:p>
        </p:txBody>
      </p:sp>
      <p:pic>
        <p:nvPicPr>
          <p:cNvPr id="98" name="グラフィックス 97" descr="電球と鉛筆 枠線">
            <a:extLst>
              <a:ext uri="{FF2B5EF4-FFF2-40B4-BE49-F238E27FC236}">
                <a16:creationId xmlns:a16="http://schemas.microsoft.com/office/drawing/2014/main" id="{1B125C13-DA05-E26F-9648-6A7296BF4B2B}"/>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55708" y="2904812"/>
            <a:ext cx="422805" cy="422805"/>
          </a:xfrm>
          <a:prstGeom prst="rect">
            <a:avLst/>
          </a:prstGeom>
        </p:spPr>
      </p:pic>
      <p:pic>
        <p:nvPicPr>
          <p:cNvPr id="10" name="図プレースホルダー 8">
            <a:extLst>
              <a:ext uri="{FF2B5EF4-FFF2-40B4-BE49-F238E27FC236}">
                <a16:creationId xmlns:a16="http://schemas.microsoft.com/office/drawing/2014/main" id="{4555CD3F-C833-77B8-6E61-96905F749FFA}"/>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a:xfrm>
            <a:off x="8075003" y="4620247"/>
            <a:ext cx="1459330" cy="874920"/>
          </a:xfrm>
          <a:prstGeom prst="rect">
            <a:avLst/>
          </a:prstGeom>
        </p:spPr>
      </p:pic>
    </p:spTree>
    <p:extLst>
      <p:ext uri="{BB962C8B-B14F-4D97-AF65-F5344CB8AC3E}">
        <p14:creationId xmlns:p14="http://schemas.microsoft.com/office/powerpoint/2010/main" val="3376168498"/>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573</Words>
  <Application>Microsoft Office PowerPoint</Application>
  <PresentationFormat>A4 210 x 297 mm</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びわ湖大津教育プログラム：05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びわ湖大津教育プログラム：05</dc:title>
  <dc:creator>tb164</dc:creator>
  <cp:lastModifiedBy>tb164</cp:lastModifiedBy>
  <cp:revision>1</cp:revision>
  <dcterms:created xsi:type="dcterms:W3CDTF">2025-04-03T05:41:58Z</dcterms:created>
  <dcterms:modified xsi:type="dcterms:W3CDTF">2025-04-03T05:42:29Z</dcterms:modified>
</cp:coreProperties>
</file>