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37"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7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4AAF90-5853-44BD-A491-D4796BA65CBF}"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4BED2-6E68-4553-94B8-10586D888016}" type="slidenum">
              <a:rPr kumimoji="1" lang="ja-JP" altLang="en-US" smtClean="0"/>
              <a:t>‹#›</a:t>
            </a:fld>
            <a:endParaRPr kumimoji="1" lang="ja-JP" altLang="en-US"/>
          </a:p>
        </p:txBody>
      </p:sp>
    </p:spTree>
    <p:extLst>
      <p:ext uri="{BB962C8B-B14F-4D97-AF65-F5344CB8AC3E}">
        <p14:creationId xmlns:p14="http://schemas.microsoft.com/office/powerpoint/2010/main" val="6859825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56EC2-9B7C-82A1-CD79-EBA6322FD2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DB408B-F078-B5B1-1898-CB07C633824A}"/>
              </a:ext>
            </a:extLst>
          </p:cNvPr>
          <p:cNvSpPr>
            <a:spLocks noGrp="1" noRot="1" noChangeAspect="1"/>
          </p:cNvSpPr>
          <p:nvPr>
            <p:ph type="sldImg"/>
          </p:nvPr>
        </p:nvSpPr>
        <p:spPr>
          <a:xfrm>
            <a:off x="428625" y="800100"/>
            <a:ext cx="5759450" cy="3989388"/>
          </a:xfrm>
        </p:spPr>
      </p:sp>
      <p:sp>
        <p:nvSpPr>
          <p:cNvPr id="3" name="ノート プレースホルダー 2">
            <a:extLst>
              <a:ext uri="{FF2B5EF4-FFF2-40B4-BE49-F238E27FC236}">
                <a16:creationId xmlns:a16="http://schemas.microsoft.com/office/drawing/2014/main" id="{3CE150A6-E59F-A8BF-7594-0F9999A3F0CC}"/>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85512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2026/9/2</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172364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087051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44803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40098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31333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3550487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2681301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2529218828"/>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383431763"/>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2805470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2918863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35825412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jpeg"/><Relationship Id="rId1" Type="http://schemas.openxmlformats.org/officeDocument/2006/relationships/slideLayout" Target="../slideLayouts/slideLayout8.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2AA85-4C5D-AC62-5480-E0F2D7DB7A1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2EACCDE-1E43-D489-AC29-2F8A0E61B3EF}"/>
              </a:ext>
            </a:extLst>
          </p:cNvPr>
          <p:cNvSpPr>
            <a:spLocks noGrp="1"/>
          </p:cNvSpPr>
          <p:nvPr>
            <p:ph type="title"/>
          </p:nvPr>
        </p:nvSpPr>
        <p:spPr/>
        <p:txBody>
          <a:bodyPr>
            <a:normAutofit/>
          </a:bodyPr>
          <a:lstStyle/>
          <a:p>
            <a:r>
              <a:rPr lang="ja-JP" altLang="en-US" sz="1567" dirty="0"/>
              <a:t>びわ湖大津教育プログラム：</a:t>
            </a:r>
            <a:r>
              <a:rPr lang="en-US" altLang="ja-JP" sz="1567" dirty="0"/>
              <a:t>06</a:t>
            </a:r>
            <a:endParaRPr lang="ja-JP" altLang="en-US" sz="1567" dirty="0"/>
          </a:p>
        </p:txBody>
      </p:sp>
      <p:sp>
        <p:nvSpPr>
          <p:cNvPr id="6" name="コンテンツ プレースホルダー 5">
            <a:extLst>
              <a:ext uri="{FF2B5EF4-FFF2-40B4-BE49-F238E27FC236}">
                <a16:creationId xmlns:a16="http://schemas.microsoft.com/office/drawing/2014/main" id="{59EBEB23-22F4-4991-8F56-484801347355}"/>
              </a:ext>
            </a:extLst>
          </p:cNvPr>
          <p:cNvSpPr>
            <a:spLocks noGrp="1"/>
          </p:cNvSpPr>
          <p:nvPr>
            <p:ph idx="1"/>
          </p:nvPr>
        </p:nvSpPr>
        <p:spPr/>
        <p:txBody>
          <a:bodyPr/>
          <a:lstStyle/>
          <a:p>
            <a:r>
              <a:rPr lang="en-US" altLang="ja-JP" dirty="0"/>
              <a:t>1300</a:t>
            </a:r>
            <a:r>
              <a:rPr lang="ja-JP" altLang="en-US" dirty="0"/>
              <a:t>年の歴史、三井寺（園城寺）の森・森林修復体験と特別公開見学</a:t>
            </a:r>
          </a:p>
        </p:txBody>
      </p:sp>
      <p:sp>
        <p:nvSpPr>
          <p:cNvPr id="8" name="コンテンツ プレースホルダー 7">
            <a:extLst>
              <a:ext uri="{FF2B5EF4-FFF2-40B4-BE49-F238E27FC236}">
                <a16:creationId xmlns:a16="http://schemas.microsoft.com/office/drawing/2014/main" id="{3DA3909A-CF63-E71F-9D67-D5392C4AE639}"/>
              </a:ext>
            </a:extLst>
          </p:cNvPr>
          <p:cNvSpPr>
            <a:spLocks noGrp="1"/>
          </p:cNvSpPr>
          <p:nvPr>
            <p:ph idx="14"/>
          </p:nvPr>
        </p:nvSpPr>
        <p:spPr>
          <a:xfrm>
            <a:off x="440596" y="1601034"/>
            <a:ext cx="9024810" cy="844357"/>
          </a:xfrm>
        </p:spPr>
        <p:txBody>
          <a:bodyPr/>
          <a:lstStyle/>
          <a:p>
            <a:r>
              <a:rPr lang="ja-JP" altLang="en-US" sz="1175" dirty="0"/>
              <a:t>天台寺門宗の総本山、多くの苦難を乗り越えてきた歴史から不死鳥の寺と呼ばれる三井寺（園城寺）で体験する</a:t>
            </a:r>
            <a:r>
              <a:rPr lang="en-US" altLang="ja-JP" sz="1175" dirty="0"/>
              <a:t>SDG</a:t>
            </a:r>
            <a:r>
              <a:rPr lang="ja-JP" altLang="en-US" sz="1175" dirty="0"/>
              <a:t>ｓ学習。</a:t>
            </a:r>
            <a:endParaRPr lang="en-US" altLang="ja-JP" sz="1175" dirty="0"/>
          </a:p>
          <a:p>
            <a:r>
              <a:rPr lang="en-US" altLang="ja-JP" sz="1175" dirty="0"/>
              <a:t>1300</a:t>
            </a:r>
            <a:r>
              <a:rPr lang="ja-JP" altLang="en-US" sz="1175" dirty="0"/>
              <a:t>余年続く「森から生まれた日本の文化」をテーマに、三井寺の森林修復作業を体験し、国宝をはじめとする貴重な文化財の修復や保存について</a:t>
            </a:r>
            <a:endParaRPr lang="en-US" altLang="ja-JP" sz="1175" dirty="0"/>
          </a:p>
          <a:p>
            <a:r>
              <a:rPr lang="ja-JP" altLang="en-US" sz="1175" dirty="0"/>
              <a:t>考えるプログラムです。</a:t>
            </a:r>
          </a:p>
        </p:txBody>
      </p:sp>
      <p:grpSp>
        <p:nvGrpSpPr>
          <p:cNvPr id="10" name="グループ化 9">
            <a:extLst>
              <a:ext uri="{FF2B5EF4-FFF2-40B4-BE49-F238E27FC236}">
                <a16:creationId xmlns:a16="http://schemas.microsoft.com/office/drawing/2014/main" id="{178C3C5B-C78B-BC6B-4274-301E9925CD7A}"/>
              </a:ext>
            </a:extLst>
          </p:cNvPr>
          <p:cNvGrpSpPr/>
          <p:nvPr/>
        </p:nvGrpSpPr>
        <p:grpSpPr>
          <a:xfrm>
            <a:off x="440595" y="1141301"/>
            <a:ext cx="1265221" cy="410075"/>
            <a:chOff x="771224" y="904272"/>
            <a:chExt cx="1292168" cy="418809"/>
          </a:xfrm>
        </p:grpSpPr>
        <p:sp>
          <p:nvSpPr>
            <p:cNvPr id="11" name="角丸四角形 23">
              <a:extLst>
                <a:ext uri="{FF2B5EF4-FFF2-40B4-BE49-F238E27FC236}">
                  <a16:creationId xmlns:a16="http://schemas.microsoft.com/office/drawing/2014/main" id="{B083D782-34BB-3D8C-232A-560EBB08890C}"/>
                </a:ext>
              </a:extLst>
            </p:cNvPr>
            <p:cNvSpPr/>
            <p:nvPr userDrawn="1"/>
          </p:nvSpPr>
          <p:spPr>
            <a:xfrm>
              <a:off x="771224"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2" name="角丸四角形 27">
              <a:extLst>
                <a:ext uri="{FF2B5EF4-FFF2-40B4-BE49-F238E27FC236}">
                  <a16:creationId xmlns:a16="http://schemas.microsoft.com/office/drawing/2014/main" id="{7F673338-7572-4A51-52AC-977B52CE60CE}"/>
                </a:ext>
              </a:extLst>
            </p:cNvPr>
            <p:cNvSpPr/>
            <p:nvPr userDrawn="1"/>
          </p:nvSpPr>
          <p:spPr>
            <a:xfrm>
              <a:off x="77122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3" name="角丸四角形 49">
              <a:extLst>
                <a:ext uri="{FF2B5EF4-FFF2-40B4-BE49-F238E27FC236}">
                  <a16:creationId xmlns:a16="http://schemas.microsoft.com/office/drawing/2014/main" id="{BB201224-7B94-8DAA-CCE8-354F47EC3AD4}"/>
                </a:ext>
              </a:extLst>
            </p:cNvPr>
            <p:cNvSpPr/>
            <p:nvPr userDrawn="1"/>
          </p:nvSpPr>
          <p:spPr>
            <a:xfrm>
              <a:off x="165205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4" name="角丸四角形 24">
              <a:extLst>
                <a:ext uri="{FF2B5EF4-FFF2-40B4-BE49-F238E27FC236}">
                  <a16:creationId xmlns:a16="http://schemas.microsoft.com/office/drawing/2014/main" id="{0765482E-DEB1-0D97-9B17-0E6060A7CB39}"/>
                </a:ext>
              </a:extLst>
            </p:cNvPr>
            <p:cNvSpPr/>
            <p:nvPr/>
          </p:nvSpPr>
          <p:spPr>
            <a:xfrm>
              <a:off x="1211640"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5" name="角丸四角形 28">
              <a:extLst>
                <a:ext uri="{FF2B5EF4-FFF2-40B4-BE49-F238E27FC236}">
                  <a16:creationId xmlns:a16="http://schemas.microsoft.com/office/drawing/2014/main" id="{B6FBA9CC-A275-63D5-8089-FD379007E90F}"/>
                </a:ext>
              </a:extLst>
            </p:cNvPr>
            <p:cNvSpPr/>
            <p:nvPr/>
          </p:nvSpPr>
          <p:spPr>
            <a:xfrm>
              <a:off x="1652056"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6" name="角丸四角形 31">
              <a:extLst>
                <a:ext uri="{FF2B5EF4-FFF2-40B4-BE49-F238E27FC236}">
                  <a16:creationId xmlns:a16="http://schemas.microsoft.com/office/drawing/2014/main" id="{241FA665-B3FF-1F87-154A-4E02FD8DF4DB}"/>
                </a:ext>
              </a:extLst>
            </p:cNvPr>
            <p:cNvSpPr/>
            <p:nvPr/>
          </p:nvSpPr>
          <p:spPr>
            <a:xfrm>
              <a:off x="1211640"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pic>
        <p:nvPicPr>
          <p:cNvPr id="17" name="図 16">
            <a:extLst>
              <a:ext uri="{FF2B5EF4-FFF2-40B4-BE49-F238E27FC236}">
                <a16:creationId xmlns:a16="http://schemas.microsoft.com/office/drawing/2014/main" id="{350F20DC-90DE-D812-1EA0-F5894745B17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38432" y="1085848"/>
            <a:ext cx="479436" cy="513682"/>
          </a:xfrm>
          <a:prstGeom prst="rect">
            <a:avLst/>
          </a:prstGeom>
        </p:spPr>
      </p:pic>
      <p:sp>
        <p:nvSpPr>
          <p:cNvPr id="18" name="テキスト ボックス 17">
            <a:extLst>
              <a:ext uri="{FF2B5EF4-FFF2-40B4-BE49-F238E27FC236}">
                <a16:creationId xmlns:a16="http://schemas.microsoft.com/office/drawing/2014/main" id="{64527865-24B6-12CD-C71E-22CAA798D313}"/>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6A9AF852-9252-6DBF-4EF9-B92DA07E41B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E32ED084-48E1-498F-835A-A800B037EA4C}"/>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F08DE6D2-0455-B6D5-E00D-9C054F6033C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sp>
        <p:nvSpPr>
          <p:cNvPr id="43" name="正方形/長方形 42">
            <a:extLst>
              <a:ext uri="{FF2B5EF4-FFF2-40B4-BE49-F238E27FC236}">
                <a16:creationId xmlns:a16="http://schemas.microsoft.com/office/drawing/2014/main" id="{91F2F174-FDD5-75DE-BA1E-F778A4A936C2}"/>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三井寺の歴史について調べてみる。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三井寺の文化財（国宝・重要文化財）について調べてみる。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地域の文化財について調べてみる。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地域の文化財保護に関する課題や取組を調べてみる。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8" name="正方形/長方形 47">
            <a:extLst>
              <a:ext uri="{FF2B5EF4-FFF2-40B4-BE49-F238E27FC236}">
                <a16:creationId xmlns:a16="http://schemas.microsoft.com/office/drawing/2014/main" id="{1C962993-277C-E7FF-CD39-34B0B84D6896}"/>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三井寺の歴史や文化財保護について学ぶ。</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三井寺の森林修復作業を体験する。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僧侶からお話を聞き、境内と特別公開の文化財を見学する。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現地では課題解決のために、どんな取組を実施しているか聞いてみる。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9" name="正方形/長方形 48">
            <a:extLst>
              <a:ext uri="{FF2B5EF4-FFF2-40B4-BE49-F238E27FC236}">
                <a16:creationId xmlns:a16="http://schemas.microsoft.com/office/drawing/2014/main" id="{1F261BC9-B42B-FB7B-3692-D7EE5F89DD98}"/>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地域の文化財保護について自分の意見をまとめる。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森林の保護と日本文化の関連性について調べる。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日本の文化財の特色について発表する。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自分たちにできることを発表する。</a:t>
            </a:r>
          </a:p>
        </p:txBody>
      </p:sp>
      <p:graphicFrame>
        <p:nvGraphicFramePr>
          <p:cNvPr id="7" name="表 6">
            <a:extLst>
              <a:ext uri="{FF2B5EF4-FFF2-40B4-BE49-F238E27FC236}">
                <a16:creationId xmlns:a16="http://schemas.microsoft.com/office/drawing/2014/main" id="{51784648-FF5D-C1E6-EA3C-8645D2E0B28A}"/>
              </a:ext>
            </a:extLst>
          </p:cNvPr>
          <p:cNvGraphicFramePr>
            <a:graphicFrameLocks noGrp="1"/>
          </p:cNvGraphicFramePr>
          <p:nvPr>
            <p:extLst>
              <p:ext uri="{D42A27DB-BD31-4B8C-83A1-F6EECF244321}">
                <p14:modId xmlns:p14="http://schemas.microsoft.com/office/powerpoint/2010/main" val="4221829929"/>
              </p:ext>
            </p:extLst>
          </p:nvPr>
        </p:nvGraphicFramePr>
        <p:xfrm>
          <a:off x="2867950" y="4569642"/>
          <a:ext cx="6705063" cy="1163633"/>
        </p:xfrm>
        <a:graphic>
          <a:graphicData uri="http://schemas.openxmlformats.org/drawingml/2006/table">
            <a:tbl>
              <a:tblPr>
                <a:tableStyleId>{69CF1AB2-1976-4502-BF36-3FF5EA218861}</a:tableStyleId>
              </a:tblPr>
              <a:tblGrid>
                <a:gridCol w="680420">
                  <a:extLst>
                    <a:ext uri="{9D8B030D-6E8A-4147-A177-3AD203B41FA5}">
                      <a16:colId xmlns:a16="http://schemas.microsoft.com/office/drawing/2014/main" val="741602752"/>
                    </a:ext>
                  </a:extLst>
                </a:gridCol>
                <a:gridCol w="1650569">
                  <a:extLst>
                    <a:ext uri="{9D8B030D-6E8A-4147-A177-3AD203B41FA5}">
                      <a16:colId xmlns:a16="http://schemas.microsoft.com/office/drawing/2014/main" val="3389704294"/>
                    </a:ext>
                  </a:extLst>
                </a:gridCol>
                <a:gridCol w="607941">
                  <a:extLst>
                    <a:ext uri="{9D8B030D-6E8A-4147-A177-3AD203B41FA5}">
                      <a16:colId xmlns:a16="http://schemas.microsoft.com/office/drawing/2014/main" val="3252824643"/>
                    </a:ext>
                  </a:extLst>
                </a:gridCol>
                <a:gridCol w="3766133">
                  <a:extLst>
                    <a:ext uri="{9D8B030D-6E8A-4147-A177-3AD203B41FA5}">
                      <a16:colId xmlns:a16="http://schemas.microsoft.com/office/drawing/2014/main" val="1736356865"/>
                    </a:ext>
                  </a:extLst>
                </a:gridCol>
              </a:tblGrid>
              <a:tr h="193871">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zh-TW" altLang="en-US" sz="800" u="none" strike="noStrike" dirty="0">
                          <a:effectLst/>
                          <a:latin typeface="+mn-ea"/>
                          <a:ea typeface="+mn-ea"/>
                        </a:rPr>
                        <a:t>園城寺（三井寺）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6">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93871">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通年</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93871">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zh-CN" altLang="en-US" sz="800" u="none" strike="noStrike" dirty="0">
                          <a:effectLst/>
                          <a:latin typeface="+mn-ea"/>
                          <a:ea typeface="+mn-ea"/>
                        </a:rPr>
                        <a:t>小学</a:t>
                      </a:r>
                      <a:r>
                        <a:rPr lang="ja-JP" altLang="en-US" sz="800" u="none" strike="noStrike" dirty="0">
                          <a:effectLst/>
                          <a:latin typeface="+mn-ea"/>
                          <a:ea typeface="+mn-ea"/>
                        </a:rPr>
                        <a:t>生・中学生・</a:t>
                      </a:r>
                      <a:r>
                        <a:rPr lang="zh-CN" altLang="en-US" sz="800" u="none" strike="noStrike" dirty="0">
                          <a:effectLst/>
                          <a:latin typeface="+mn-ea"/>
                          <a:ea typeface="+mn-ea"/>
                        </a:rPr>
                        <a:t>高校生</a:t>
                      </a:r>
                      <a:endParaRPr lang="zh-CN"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193871">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2.5</a:t>
                      </a:r>
                      <a:r>
                        <a:rPr lang="ja-JP" altLang="en-US" sz="800" u="none" strike="noStrike" dirty="0">
                          <a:effectLst/>
                          <a:latin typeface="+mn-ea"/>
                          <a:ea typeface="+mn-ea"/>
                        </a:rPr>
                        <a:t>時間</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r h="193871">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20</a:t>
                      </a:r>
                      <a:r>
                        <a:rPr lang="ja-JP" altLang="en-US" sz="800" u="none" strike="noStrike" dirty="0">
                          <a:effectLst/>
                          <a:latin typeface="+mn-ea"/>
                          <a:ea typeface="+mn-ea"/>
                        </a:rPr>
                        <a:t>～</a:t>
                      </a:r>
                      <a:r>
                        <a:rPr lang="en-US" altLang="ja-JP" sz="800" u="none" strike="noStrike" dirty="0">
                          <a:effectLst/>
                          <a:latin typeface="+mn-ea"/>
                          <a:ea typeface="+mn-ea"/>
                        </a:rPr>
                        <a:t>40</a:t>
                      </a:r>
                      <a:r>
                        <a:rPr lang="ja-JP" altLang="en-US" sz="800" u="none" strike="noStrike" dirty="0">
                          <a:effectLst/>
                          <a:latin typeface="+mn-ea"/>
                          <a:ea typeface="+mn-ea"/>
                        </a:rPr>
                        <a:t>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3570284"/>
                  </a:ext>
                </a:extLst>
              </a:tr>
              <a:tr h="194278">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動きやすい服装</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5381699"/>
                  </a:ext>
                </a:extLst>
              </a:tr>
            </a:tbl>
          </a:graphicData>
        </a:graphic>
      </p:graphicFrame>
      <p:grpSp>
        <p:nvGrpSpPr>
          <p:cNvPr id="4" name="グループ化 3">
            <a:extLst>
              <a:ext uri="{FF2B5EF4-FFF2-40B4-BE49-F238E27FC236}">
                <a16:creationId xmlns:a16="http://schemas.microsoft.com/office/drawing/2014/main" id="{30BBFC56-9782-549C-5105-CBF2E58C0424}"/>
              </a:ext>
            </a:extLst>
          </p:cNvPr>
          <p:cNvGrpSpPr/>
          <p:nvPr/>
        </p:nvGrpSpPr>
        <p:grpSpPr>
          <a:xfrm>
            <a:off x="2839523" y="5773258"/>
            <a:ext cx="6726919" cy="509183"/>
            <a:chOff x="321177" y="5870745"/>
            <a:chExt cx="9338540" cy="520028"/>
          </a:xfrm>
        </p:grpSpPr>
        <p:sp>
          <p:nvSpPr>
            <p:cNvPr id="59" name="コンテンツ プレースホルダー 8">
              <a:extLst>
                <a:ext uri="{FF2B5EF4-FFF2-40B4-BE49-F238E27FC236}">
                  <a16:creationId xmlns:a16="http://schemas.microsoft.com/office/drawing/2014/main" id="{0F588EC4-BF8F-3833-DEEC-26226B94C0A1}"/>
                </a:ext>
              </a:extLst>
            </p:cNvPr>
            <p:cNvSpPr txBox="1">
              <a:spLocks/>
            </p:cNvSpPr>
            <p:nvPr/>
          </p:nvSpPr>
          <p:spPr>
            <a:xfrm>
              <a:off x="321177" y="5870745"/>
              <a:ext cx="9338540" cy="520028"/>
            </a:xfrm>
            <a:prstGeom prst="rect">
              <a:avLst/>
            </a:prstGeom>
          </p:spPr>
          <p:txBody>
            <a:bodyPr vert="horz" lIns="89533" tIns="44767" rIns="89533" bIns="44767" numCol="2" spcCol="216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雨天荒天時の中止は、前日</a:t>
              </a:r>
              <a:r>
                <a:rPr lang="en-US" altLang="ja-JP" sz="783" dirty="0">
                  <a:solidFill>
                    <a:prstClr val="black"/>
                  </a:solidFill>
                  <a:latin typeface="Meiryo UI"/>
                  <a:ea typeface="Meiryo UI"/>
                </a:rPr>
                <a:t>12:00</a:t>
              </a:r>
              <a:r>
                <a:rPr lang="ja-JP" altLang="en-US" sz="783" dirty="0">
                  <a:solidFill>
                    <a:prstClr val="black"/>
                  </a:solidFill>
                  <a:latin typeface="Meiryo UI"/>
                  <a:ea typeface="Meiryo UI"/>
                </a:rPr>
                <a:t>段階での気象予報により判断いたします。　 雨天時の対応（作業のみ中止等）は、事前にご相談させていただきます。</a:t>
              </a: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実施希望日の４ケ月前までに仮予約をお願いいたします。</a:t>
              </a: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defTabSz="895327"/>
              <a:endParaRPr lang="ja-JP" altLang="en-US" sz="1028" dirty="0">
                <a:solidFill>
                  <a:srgbClr val="4B75BF"/>
                </a:solidFill>
                <a:latin typeface="Meiryo UI"/>
                <a:ea typeface="Meiryo UI"/>
              </a:endParaRPr>
            </a:p>
          </p:txBody>
        </p:sp>
        <p:cxnSp>
          <p:nvCxnSpPr>
            <p:cNvPr id="61" name="直線コネクタ 60">
              <a:extLst>
                <a:ext uri="{FF2B5EF4-FFF2-40B4-BE49-F238E27FC236}">
                  <a16:creationId xmlns:a16="http://schemas.microsoft.com/office/drawing/2014/main" id="{685A3135-DCF8-7D95-A577-F69B6B7F802E}"/>
                </a:ext>
              </a:extLst>
            </p:cNvPr>
            <p:cNvCxnSpPr>
              <a:cxnSpLocks/>
            </p:cNvCxnSpPr>
            <p:nvPr/>
          </p:nvCxnSpPr>
          <p:spPr>
            <a:xfrm>
              <a:off x="761323" y="6010275"/>
              <a:ext cx="8869896"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sp>
        <p:nvSpPr>
          <p:cNvPr id="40" name="コンテンツ プレースホルダー 8">
            <a:extLst>
              <a:ext uri="{FF2B5EF4-FFF2-40B4-BE49-F238E27FC236}">
                <a16:creationId xmlns:a16="http://schemas.microsoft.com/office/drawing/2014/main" id="{E7CF5631-A62B-129B-D2A1-053D0D350E3D}"/>
              </a:ext>
            </a:extLst>
          </p:cNvPr>
          <p:cNvSpPr txBox="1">
            <a:spLocks/>
          </p:cNvSpPr>
          <p:nvPr/>
        </p:nvSpPr>
        <p:spPr>
          <a:xfrm>
            <a:off x="5813264" y="4605586"/>
            <a:ext cx="3533255" cy="1135063"/>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1" defTabSz="895327">
              <a:tabLst>
                <a:tab pos="351291" algn="r"/>
                <a:tab pos="530046" algn="l"/>
              </a:tabLst>
            </a:pPr>
            <a:r>
              <a:rPr lang="en-US" altLang="ja-JP" sz="783" dirty="0">
                <a:solidFill>
                  <a:prstClr val="black"/>
                </a:solidFill>
                <a:latin typeface="Meiryo UI"/>
                <a:ea typeface="Meiryo UI"/>
              </a:rPr>
              <a:t>	9:00	</a:t>
            </a:r>
            <a:r>
              <a:rPr lang="ja-JP" altLang="en-US" sz="783" dirty="0">
                <a:solidFill>
                  <a:prstClr val="black"/>
                </a:solidFill>
                <a:latin typeface="Meiryo UI"/>
                <a:ea typeface="Meiryo UI"/>
              </a:rPr>
              <a:t>三井寺集合、僧侶による境内案内と文化財、保護についてのレクチャー</a:t>
            </a:r>
          </a:p>
          <a:p>
            <a:pPr lvl="1" defTabSz="895327">
              <a:tabLst>
                <a:tab pos="351291" algn="r"/>
                <a:tab pos="530046" algn="l"/>
              </a:tabLst>
            </a:pPr>
            <a:r>
              <a:rPr lang="en-US" altLang="ja-JP" sz="783" dirty="0">
                <a:solidFill>
                  <a:prstClr val="black"/>
                </a:solidFill>
                <a:latin typeface="Meiryo UI"/>
                <a:ea typeface="Meiryo UI"/>
              </a:rPr>
              <a:t>		</a:t>
            </a:r>
            <a:r>
              <a:rPr lang="ja-JP" altLang="en-US" sz="783" dirty="0">
                <a:solidFill>
                  <a:prstClr val="black"/>
                </a:solidFill>
                <a:latin typeface="Meiryo UI"/>
                <a:ea typeface="Meiryo UI"/>
              </a:rPr>
              <a:t>・ 国宝金堂の檜皮葺屋根</a:t>
            </a:r>
          </a:p>
          <a:p>
            <a:pPr lvl="1" defTabSz="895327">
              <a:tabLst>
                <a:tab pos="351291" algn="r"/>
                <a:tab pos="530046" algn="l"/>
              </a:tabLst>
            </a:pPr>
            <a:r>
              <a:rPr lang="en-US" altLang="ja-JP" sz="783" dirty="0">
                <a:solidFill>
                  <a:prstClr val="black"/>
                </a:solidFill>
                <a:latin typeface="Meiryo UI"/>
                <a:ea typeface="Meiryo UI"/>
              </a:rPr>
              <a:t>		</a:t>
            </a:r>
            <a:r>
              <a:rPr lang="ja-JP" altLang="en-US" sz="783" dirty="0">
                <a:solidFill>
                  <a:prstClr val="black"/>
                </a:solidFill>
                <a:latin typeface="Meiryo UI"/>
                <a:ea typeface="Meiryo UI"/>
              </a:rPr>
              <a:t>・ 国宝勧学院障壁画</a:t>
            </a:r>
          </a:p>
          <a:p>
            <a:pPr lvl="1" defTabSz="895327">
              <a:tabLst>
                <a:tab pos="351291" algn="r"/>
                <a:tab pos="530046" algn="l"/>
              </a:tabLst>
            </a:pPr>
            <a:r>
              <a:rPr lang="en-US" altLang="ja-JP" sz="783" dirty="0">
                <a:solidFill>
                  <a:prstClr val="black"/>
                </a:solidFill>
                <a:latin typeface="Meiryo UI"/>
                <a:ea typeface="Meiryo UI"/>
              </a:rPr>
              <a:t>	10:30	</a:t>
            </a:r>
            <a:r>
              <a:rPr lang="ja-JP" altLang="en-US" sz="783" dirty="0">
                <a:solidFill>
                  <a:prstClr val="black"/>
                </a:solidFill>
                <a:latin typeface="Meiryo UI"/>
                <a:ea typeface="Meiryo UI"/>
              </a:rPr>
              <a:t>森林修復作業</a:t>
            </a:r>
          </a:p>
          <a:p>
            <a:pPr lvl="1" defTabSz="895327">
              <a:tabLst>
                <a:tab pos="351291" algn="r"/>
                <a:tab pos="530046" algn="l"/>
              </a:tabLst>
            </a:pPr>
            <a:r>
              <a:rPr lang="en-US" altLang="ja-JP" sz="783" dirty="0">
                <a:solidFill>
                  <a:prstClr val="black"/>
                </a:solidFill>
                <a:latin typeface="Meiryo UI"/>
                <a:ea typeface="Meiryo UI"/>
              </a:rPr>
              <a:t>	12:00	</a:t>
            </a:r>
            <a:r>
              <a:rPr lang="ja-JP" altLang="en-US" sz="783" dirty="0">
                <a:solidFill>
                  <a:prstClr val="black"/>
                </a:solidFill>
                <a:latin typeface="Meiryo UI"/>
                <a:ea typeface="Meiryo UI"/>
              </a:rPr>
              <a:t>終了</a:t>
            </a:r>
            <a:endParaRPr lang="en-US" altLang="ja-JP" sz="783" dirty="0">
              <a:solidFill>
                <a:prstClr val="black"/>
              </a:solidFill>
              <a:latin typeface="Meiryo UI"/>
              <a:ea typeface="Meiryo UI"/>
            </a:endParaRPr>
          </a:p>
        </p:txBody>
      </p:sp>
      <p:sp>
        <p:nvSpPr>
          <p:cNvPr id="52" name="コンテンツ プレースホルダー 8">
            <a:extLst>
              <a:ext uri="{FF2B5EF4-FFF2-40B4-BE49-F238E27FC236}">
                <a16:creationId xmlns:a16="http://schemas.microsoft.com/office/drawing/2014/main" id="{F94A52FF-9713-3B8B-5686-0EDF6F178F5A}"/>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15FA932E-7637-7FB9-2DF1-4786496076E0}"/>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0DC36484-4A33-B85F-DB10-A96B6588253D}"/>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375B2DB5-F16D-1A2A-4415-F2A5016B8218}"/>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D457D760-D1BE-11A9-35D4-1A2DAD7CBCA5}"/>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事後学習</a:t>
            </a:r>
          </a:p>
        </p:txBody>
      </p:sp>
      <p:sp>
        <p:nvSpPr>
          <p:cNvPr id="54" name="二等辺三角形 53">
            <a:extLst>
              <a:ext uri="{FF2B5EF4-FFF2-40B4-BE49-F238E27FC236}">
                <a16:creationId xmlns:a16="http://schemas.microsoft.com/office/drawing/2014/main" id="{6F5D13F2-C880-BAE5-BABE-8048E4A46FD8}"/>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sp>
        <p:nvSpPr>
          <p:cNvPr id="55" name="二等辺三角形 54">
            <a:extLst>
              <a:ext uri="{FF2B5EF4-FFF2-40B4-BE49-F238E27FC236}">
                <a16:creationId xmlns:a16="http://schemas.microsoft.com/office/drawing/2014/main" id="{FB37F16C-0B02-55E3-F175-7787AF5673EA}"/>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pic>
        <p:nvPicPr>
          <p:cNvPr id="47" name="グラフィックス 46" descr="電球と鉛筆 枠線">
            <a:extLst>
              <a:ext uri="{FF2B5EF4-FFF2-40B4-BE49-F238E27FC236}">
                <a16:creationId xmlns:a16="http://schemas.microsoft.com/office/drawing/2014/main" id="{DFDB6FE3-FAAC-9AAB-DB71-3FAB873A2448}"/>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49022" y="2927012"/>
            <a:ext cx="422805" cy="422805"/>
          </a:xfrm>
          <a:prstGeom prst="rect">
            <a:avLst/>
          </a:prstGeom>
        </p:spPr>
      </p:pic>
      <p:cxnSp>
        <p:nvCxnSpPr>
          <p:cNvPr id="78" name="直線コネクタ 77">
            <a:extLst>
              <a:ext uri="{FF2B5EF4-FFF2-40B4-BE49-F238E27FC236}">
                <a16:creationId xmlns:a16="http://schemas.microsoft.com/office/drawing/2014/main" id="{C19BBB93-9AAA-167C-9803-002948B07152}"/>
              </a:ext>
            </a:extLst>
          </p:cNvPr>
          <p:cNvCxnSpPr>
            <a:cxnSpLocks/>
          </p:cNvCxnSpPr>
          <p:nvPr/>
        </p:nvCxnSpPr>
        <p:spPr>
          <a:xfrm>
            <a:off x="4978661"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FE9D2F2D-154F-005F-1BFB-CD1D4143C3B7}"/>
              </a:ext>
            </a:extLst>
          </p:cNvPr>
          <p:cNvCxnSpPr>
            <a:cxnSpLocks/>
          </p:cNvCxnSpPr>
          <p:nvPr/>
        </p:nvCxnSpPr>
        <p:spPr>
          <a:xfrm>
            <a:off x="7295840" y="2877151"/>
            <a:ext cx="0" cy="144522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pic>
        <p:nvPicPr>
          <p:cNvPr id="75" name="グラフィックス 74" descr="フラグ 1 枠線">
            <a:extLst>
              <a:ext uri="{FF2B5EF4-FFF2-40B4-BE49-F238E27FC236}">
                <a16:creationId xmlns:a16="http://schemas.microsoft.com/office/drawing/2014/main" id="{1834D2B6-0E7B-74E9-981E-8BD0816ED5A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449022" y="3603599"/>
            <a:ext cx="422805" cy="422805"/>
          </a:xfrm>
          <a:prstGeom prst="rect">
            <a:avLst/>
          </a:prstGeom>
        </p:spPr>
      </p:pic>
      <p:pic>
        <p:nvPicPr>
          <p:cNvPr id="77" name="グラフィックス 76" descr="落葉樹 枠線">
            <a:extLst>
              <a:ext uri="{FF2B5EF4-FFF2-40B4-BE49-F238E27FC236}">
                <a16:creationId xmlns:a16="http://schemas.microsoft.com/office/drawing/2014/main" id="{CD077816-E839-AE9B-2920-7DCFEFA02FA3}"/>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49022" y="4982707"/>
            <a:ext cx="422805" cy="422805"/>
          </a:xfrm>
          <a:prstGeom prst="rect">
            <a:avLst/>
          </a:prstGeom>
        </p:spPr>
      </p:pic>
      <p:pic>
        <p:nvPicPr>
          <p:cNvPr id="23" name="図 22" descr="アイコン が含まれている画像&#10;&#10;自動的に生成された説明">
            <a:extLst>
              <a:ext uri="{FF2B5EF4-FFF2-40B4-BE49-F238E27FC236}">
                <a16:creationId xmlns:a16="http://schemas.microsoft.com/office/drawing/2014/main" id="{D0AABB6C-E86F-85F8-4860-B4ADA86DD44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875184" y="1203377"/>
            <a:ext cx="264369" cy="264369"/>
          </a:xfrm>
          <a:prstGeom prst="rect">
            <a:avLst/>
          </a:prstGeom>
        </p:spPr>
      </p:pic>
      <p:pic>
        <p:nvPicPr>
          <p:cNvPr id="24" name="図 23">
            <a:extLst>
              <a:ext uri="{FF2B5EF4-FFF2-40B4-BE49-F238E27FC236}">
                <a16:creationId xmlns:a16="http://schemas.microsoft.com/office/drawing/2014/main" id="{BB85BD40-63FB-064B-186E-7273C0A84CD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84407" y="1203377"/>
            <a:ext cx="264369" cy="264369"/>
          </a:xfrm>
          <a:prstGeom prst="rect">
            <a:avLst/>
          </a:prstGeom>
        </p:spPr>
      </p:pic>
      <p:pic>
        <p:nvPicPr>
          <p:cNvPr id="25" name="図 24">
            <a:extLst>
              <a:ext uri="{FF2B5EF4-FFF2-40B4-BE49-F238E27FC236}">
                <a16:creationId xmlns:a16="http://schemas.microsoft.com/office/drawing/2014/main" id="{189662FB-1453-661B-0991-DEF629C1230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579795" y="1203377"/>
            <a:ext cx="264369" cy="264369"/>
          </a:xfrm>
          <a:prstGeom prst="rect">
            <a:avLst/>
          </a:prstGeom>
        </p:spPr>
      </p:pic>
      <p:pic>
        <p:nvPicPr>
          <p:cNvPr id="26" name="図 25" descr="アイコン が含まれている画像&#10;&#10;自動的に生成された説明">
            <a:extLst>
              <a:ext uri="{FF2B5EF4-FFF2-40B4-BE49-F238E27FC236}">
                <a16:creationId xmlns:a16="http://schemas.microsoft.com/office/drawing/2014/main" id="{EFAC770C-2DFB-851C-28EE-9B105214E4A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182917" y="1204454"/>
            <a:ext cx="264369" cy="264369"/>
          </a:xfrm>
          <a:prstGeom prst="rect">
            <a:avLst/>
          </a:prstGeom>
        </p:spPr>
      </p:pic>
      <p:pic>
        <p:nvPicPr>
          <p:cNvPr id="27" name="図 26">
            <a:extLst>
              <a:ext uri="{FF2B5EF4-FFF2-40B4-BE49-F238E27FC236}">
                <a16:creationId xmlns:a16="http://schemas.microsoft.com/office/drawing/2014/main" id="{B6AA5F83-7041-E921-9345-DB22495B97DF}"/>
              </a:ext>
            </a:extLst>
          </p:cNvPr>
          <p:cNvPicPr>
            <a:picLocks noChangeAspect="1"/>
          </p:cNvPicPr>
          <p:nvPr/>
        </p:nvPicPr>
        <p:blipFill>
          <a:blip r:embed="rId13" cstate="print">
            <a:extLst>
              <a:ext uri="{28A0092B-C50C-407E-A947-70E740481C1C}">
                <a14:useLocalDpi xmlns:a14="http://schemas.microsoft.com/office/drawing/2010/main"/>
              </a:ext>
            </a:extLst>
          </a:blip>
          <a:srcRect/>
          <a:stretch/>
        </p:blipFill>
        <p:spPr>
          <a:xfrm>
            <a:off x="4496251" y="1202643"/>
            <a:ext cx="263332" cy="264369"/>
          </a:xfrm>
          <a:prstGeom prst="rect">
            <a:avLst/>
          </a:prstGeom>
        </p:spPr>
      </p:pic>
      <p:pic>
        <p:nvPicPr>
          <p:cNvPr id="28" name="図 27">
            <a:extLst>
              <a:ext uri="{FF2B5EF4-FFF2-40B4-BE49-F238E27FC236}">
                <a16:creationId xmlns:a16="http://schemas.microsoft.com/office/drawing/2014/main" id="{B127ABD1-E659-8B0E-C2C5-31F9ABFF3FFE}"/>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7026062" y="1202751"/>
            <a:ext cx="296093" cy="296093"/>
          </a:xfrm>
          <a:prstGeom prst="rect">
            <a:avLst/>
          </a:prstGeom>
        </p:spPr>
      </p:pic>
      <p:pic>
        <p:nvPicPr>
          <p:cNvPr id="29" name="図 28">
            <a:extLst>
              <a:ext uri="{FF2B5EF4-FFF2-40B4-BE49-F238E27FC236}">
                <a16:creationId xmlns:a16="http://schemas.microsoft.com/office/drawing/2014/main" id="{305625C7-6BDB-5712-9F6B-096607AD2322}"/>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7348206" y="1205552"/>
            <a:ext cx="296093" cy="296093"/>
          </a:xfrm>
          <a:prstGeom prst="rect">
            <a:avLst/>
          </a:prstGeom>
        </p:spPr>
      </p:pic>
      <p:pic>
        <p:nvPicPr>
          <p:cNvPr id="35" name="図 34">
            <a:extLst>
              <a:ext uri="{FF2B5EF4-FFF2-40B4-BE49-F238E27FC236}">
                <a16:creationId xmlns:a16="http://schemas.microsoft.com/office/drawing/2014/main" id="{57373EFC-279D-E8B1-E097-C247369CAF10}"/>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7664616" y="1203067"/>
            <a:ext cx="295468" cy="295468"/>
          </a:xfrm>
          <a:prstGeom prst="rect">
            <a:avLst/>
          </a:prstGeom>
        </p:spPr>
      </p:pic>
      <p:pic>
        <p:nvPicPr>
          <p:cNvPr id="36" name="図 35">
            <a:extLst>
              <a:ext uri="{FF2B5EF4-FFF2-40B4-BE49-F238E27FC236}">
                <a16:creationId xmlns:a16="http://schemas.microsoft.com/office/drawing/2014/main" id="{7C47A730-42BB-1846-3281-4DA199EC5ECD}"/>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6388695" y="1198340"/>
            <a:ext cx="296093" cy="296093"/>
          </a:xfrm>
          <a:prstGeom prst="rect">
            <a:avLst/>
          </a:prstGeom>
        </p:spPr>
      </p:pic>
      <p:pic>
        <p:nvPicPr>
          <p:cNvPr id="37" name="図 36" descr="アイコン&#10;&#10;自動的に生成された説明">
            <a:extLst>
              <a:ext uri="{FF2B5EF4-FFF2-40B4-BE49-F238E27FC236}">
                <a16:creationId xmlns:a16="http://schemas.microsoft.com/office/drawing/2014/main" id="{922234B2-D848-ACAA-8A10-8764487715BA}"/>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6709798" y="1198340"/>
            <a:ext cx="295468" cy="296093"/>
          </a:xfrm>
          <a:prstGeom prst="rect">
            <a:avLst/>
          </a:prstGeom>
        </p:spPr>
      </p:pic>
      <p:grpSp>
        <p:nvGrpSpPr>
          <p:cNvPr id="63" name="グループ化 62">
            <a:extLst>
              <a:ext uri="{FF2B5EF4-FFF2-40B4-BE49-F238E27FC236}">
                <a16:creationId xmlns:a16="http://schemas.microsoft.com/office/drawing/2014/main" id="{9F926188-E98C-41F8-C3CA-FB50DE2E4B5F}"/>
              </a:ext>
            </a:extLst>
          </p:cNvPr>
          <p:cNvGrpSpPr/>
          <p:nvPr/>
        </p:nvGrpSpPr>
        <p:grpSpPr>
          <a:xfrm>
            <a:off x="7348208" y="5007222"/>
            <a:ext cx="2164286" cy="682164"/>
            <a:chOff x="1161541" y="2933161"/>
            <a:chExt cx="3891686" cy="1226627"/>
          </a:xfrm>
        </p:grpSpPr>
        <p:pic>
          <p:nvPicPr>
            <p:cNvPr id="64" name="図プレースホルダー 19">
              <a:extLst>
                <a:ext uri="{FF2B5EF4-FFF2-40B4-BE49-F238E27FC236}">
                  <a16:creationId xmlns:a16="http://schemas.microsoft.com/office/drawing/2014/main" id="{13514E8C-8BBB-49AE-7605-570DE76E01F9}"/>
                </a:ext>
              </a:extLst>
            </p:cNvPr>
            <p:cNvPicPr>
              <a:picLocks noChangeAspect="1"/>
            </p:cNvPicPr>
            <p:nvPr/>
          </p:nvPicPr>
          <p:blipFill>
            <a:blip r:embed="rId19">
              <a:extLst>
                <a:ext uri="{28A0092B-C50C-407E-A947-70E740481C1C}">
                  <a14:useLocalDpi xmlns:a14="http://schemas.microsoft.com/office/drawing/2010/main" val="0"/>
                </a:ext>
              </a:extLst>
            </a:blip>
            <a:srcRect l="6522" r="6522"/>
            <a:stretch/>
          </p:blipFill>
          <p:spPr>
            <a:xfrm>
              <a:off x="1161541" y="2934959"/>
              <a:ext cx="1783487" cy="1223032"/>
            </a:xfrm>
            <a:prstGeom prst="rect">
              <a:avLst/>
            </a:prstGeom>
          </p:spPr>
        </p:pic>
        <p:pic>
          <p:nvPicPr>
            <p:cNvPr id="80" name="図プレースホルダー 24">
              <a:extLst>
                <a:ext uri="{FF2B5EF4-FFF2-40B4-BE49-F238E27FC236}">
                  <a16:creationId xmlns:a16="http://schemas.microsoft.com/office/drawing/2014/main" id="{4815CDA8-3A70-E676-51EF-355F83A780F0}"/>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3003770" y="2933161"/>
              <a:ext cx="2049457" cy="1226627"/>
            </a:xfrm>
            <a:prstGeom prst="rect">
              <a:avLst/>
            </a:prstGeom>
          </p:spPr>
        </p:pic>
      </p:grpSp>
      <p:pic>
        <p:nvPicPr>
          <p:cNvPr id="84" name="グラフィックス 83" descr="電球と鉛筆 枠線">
            <a:extLst>
              <a:ext uri="{FF2B5EF4-FFF2-40B4-BE49-F238E27FC236}">
                <a16:creationId xmlns:a16="http://schemas.microsoft.com/office/drawing/2014/main" id="{4A375415-7573-3C87-5944-3291CFF70855}"/>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49022" y="4293153"/>
            <a:ext cx="422805" cy="422805"/>
          </a:xfrm>
          <a:prstGeom prst="rect">
            <a:avLst/>
          </a:prstGeom>
        </p:spPr>
      </p:pic>
      <p:sp>
        <p:nvSpPr>
          <p:cNvPr id="85" name="コンテンツ プレースホルダー 8">
            <a:extLst>
              <a:ext uri="{FF2B5EF4-FFF2-40B4-BE49-F238E27FC236}">
                <a16:creationId xmlns:a16="http://schemas.microsoft.com/office/drawing/2014/main" id="{632E7F16-3FDB-CD2E-2818-B76B410EB9D9}"/>
              </a:ext>
            </a:extLst>
          </p:cNvPr>
          <p:cNvSpPr txBox="1">
            <a:spLocks/>
          </p:cNvSpPr>
          <p:nvPr/>
        </p:nvSpPr>
        <p:spPr>
          <a:xfrm>
            <a:off x="357819" y="2772956"/>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三井寺</a:t>
            </a:r>
            <a:r>
              <a:rPr lang="en-US" altLang="ja-JP" sz="1077" dirty="0">
                <a:solidFill>
                  <a:prstClr val="black"/>
                </a:solidFill>
                <a:latin typeface="Meiryo UI"/>
                <a:ea typeface="Meiryo UI"/>
              </a:rPr>
              <a:t>1300</a:t>
            </a:r>
            <a:r>
              <a:rPr lang="ja-JP" altLang="en-US" sz="1077" dirty="0">
                <a:solidFill>
                  <a:prstClr val="black"/>
                </a:solidFill>
                <a:latin typeface="Meiryo UI"/>
                <a:ea typeface="Meiryo UI"/>
              </a:rPr>
              <a:t>余年の歴史、「森から生まれた日本の文化」について学びます。</a:t>
            </a:r>
          </a:p>
        </p:txBody>
      </p:sp>
      <p:sp>
        <p:nvSpPr>
          <p:cNvPr id="86" name="コンテンツ プレースホルダー 8">
            <a:extLst>
              <a:ext uri="{FF2B5EF4-FFF2-40B4-BE49-F238E27FC236}">
                <a16:creationId xmlns:a16="http://schemas.microsoft.com/office/drawing/2014/main" id="{608E813D-240C-3547-2542-A9E8F9E38C37}"/>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91" name="直線矢印コネクタ 90">
            <a:extLst>
              <a:ext uri="{FF2B5EF4-FFF2-40B4-BE49-F238E27FC236}">
                <a16:creationId xmlns:a16="http://schemas.microsoft.com/office/drawing/2014/main" id="{FDFF89A6-B308-F1D9-3F23-D71AB7EEDD52}"/>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92" name="直線矢印コネクタ 91">
            <a:extLst>
              <a:ext uri="{FF2B5EF4-FFF2-40B4-BE49-F238E27FC236}">
                <a16:creationId xmlns:a16="http://schemas.microsoft.com/office/drawing/2014/main" id="{613BF6E0-8B26-977F-7568-36DB238D8BDE}"/>
              </a:ext>
            </a:extLst>
          </p:cNvPr>
          <p:cNvCxnSpPr>
            <a:cxnSpLocks/>
          </p:cNvCxnSpPr>
          <p:nvPr/>
        </p:nvCxnSpPr>
        <p:spPr>
          <a:xfrm>
            <a:off x="421044" y="3470225"/>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3" name="コンテンツ プレースホルダー 8">
            <a:extLst>
              <a:ext uri="{FF2B5EF4-FFF2-40B4-BE49-F238E27FC236}">
                <a16:creationId xmlns:a16="http://schemas.microsoft.com/office/drawing/2014/main" id="{5F6C2535-DF33-ECB2-21BF-DC7233809367}"/>
              </a:ext>
            </a:extLst>
          </p:cNvPr>
          <p:cNvSpPr txBox="1">
            <a:spLocks/>
          </p:cNvSpPr>
          <p:nvPr/>
        </p:nvSpPr>
        <p:spPr>
          <a:xfrm>
            <a:off x="357819" y="3462510"/>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僧侶による境内案内と特別公開文化財の見学。</a:t>
            </a:r>
          </a:p>
        </p:txBody>
      </p:sp>
      <p:sp>
        <p:nvSpPr>
          <p:cNvPr id="94" name="コンテンツ プレースホルダー 8">
            <a:extLst>
              <a:ext uri="{FF2B5EF4-FFF2-40B4-BE49-F238E27FC236}">
                <a16:creationId xmlns:a16="http://schemas.microsoft.com/office/drawing/2014/main" id="{4F0DB3F5-470C-F2DE-3BE7-0A3E4DCA243A}"/>
              </a:ext>
            </a:extLst>
          </p:cNvPr>
          <p:cNvSpPr txBox="1">
            <a:spLocks/>
          </p:cNvSpPr>
          <p:nvPr/>
        </p:nvSpPr>
        <p:spPr>
          <a:xfrm>
            <a:off x="357819" y="4152063"/>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国宝金堂の檜皮葺屋根、国宝勧学院障壁画等文化財保護について学びます。</a:t>
            </a:r>
          </a:p>
        </p:txBody>
      </p:sp>
      <p:sp>
        <p:nvSpPr>
          <p:cNvPr id="95" name="コンテンツ プレースホルダー 8">
            <a:extLst>
              <a:ext uri="{FF2B5EF4-FFF2-40B4-BE49-F238E27FC236}">
                <a16:creationId xmlns:a16="http://schemas.microsoft.com/office/drawing/2014/main" id="{EB349341-8091-90ED-7449-97CCFC66E389}"/>
              </a:ext>
            </a:extLst>
          </p:cNvPr>
          <p:cNvSpPr txBox="1">
            <a:spLocks/>
          </p:cNvSpPr>
          <p:nvPr/>
        </p:nvSpPr>
        <p:spPr>
          <a:xfrm>
            <a:off x="357819" y="4841617"/>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三井寺の森林修復および</a:t>
            </a:r>
            <a:br>
              <a:rPr lang="ja-JP" altLang="en-US" sz="1077" dirty="0">
                <a:solidFill>
                  <a:prstClr val="black"/>
                </a:solidFill>
                <a:latin typeface="Meiryo UI"/>
                <a:ea typeface="Meiryo UI"/>
              </a:rPr>
            </a:br>
            <a:r>
              <a:rPr lang="ja-JP" altLang="en-US" sz="1077" dirty="0">
                <a:solidFill>
                  <a:prstClr val="black"/>
                </a:solidFill>
                <a:latin typeface="Meiryo UI"/>
                <a:ea typeface="Meiryo UI"/>
              </a:rPr>
              <a:t>保存のための作業を体験。</a:t>
            </a:r>
          </a:p>
        </p:txBody>
      </p:sp>
      <p:cxnSp>
        <p:nvCxnSpPr>
          <p:cNvPr id="96" name="直線矢印コネクタ 95">
            <a:extLst>
              <a:ext uri="{FF2B5EF4-FFF2-40B4-BE49-F238E27FC236}">
                <a16:creationId xmlns:a16="http://schemas.microsoft.com/office/drawing/2014/main" id="{475E3540-43C9-B0AB-F064-368ED5FA9DBD}"/>
              </a:ext>
            </a:extLst>
          </p:cNvPr>
          <p:cNvCxnSpPr>
            <a:cxnSpLocks/>
          </p:cNvCxnSpPr>
          <p:nvPr/>
        </p:nvCxnSpPr>
        <p:spPr>
          <a:xfrm>
            <a:off x="421044" y="4159779"/>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97" name="直線矢印コネクタ 96">
            <a:extLst>
              <a:ext uri="{FF2B5EF4-FFF2-40B4-BE49-F238E27FC236}">
                <a16:creationId xmlns:a16="http://schemas.microsoft.com/office/drawing/2014/main" id="{02A6623D-7E21-CCED-43D5-852121354683}"/>
              </a:ext>
            </a:extLst>
          </p:cNvPr>
          <p:cNvCxnSpPr>
            <a:cxnSpLocks/>
          </p:cNvCxnSpPr>
          <p:nvPr/>
        </p:nvCxnSpPr>
        <p:spPr>
          <a:xfrm>
            <a:off x="421044" y="4849332"/>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8" name="テキスト ボックス 97">
            <a:extLst>
              <a:ext uri="{FF2B5EF4-FFF2-40B4-BE49-F238E27FC236}">
                <a16:creationId xmlns:a16="http://schemas.microsoft.com/office/drawing/2014/main" id="{93EAAB26-2B4D-4ED6-E76B-1A42C01933C7}"/>
              </a:ext>
            </a:extLst>
          </p:cNvPr>
          <p:cNvSpPr txBox="1"/>
          <p:nvPr/>
        </p:nvSpPr>
        <p:spPr>
          <a:xfrm>
            <a:off x="353767" y="5546604"/>
            <a:ext cx="2395958" cy="737813"/>
          </a:xfrm>
          <a:prstGeom prst="roundRect">
            <a:avLst>
              <a:gd name="adj" fmla="val 7876"/>
            </a:avLst>
          </a:prstGeom>
          <a:solidFill>
            <a:srgbClr val="EAF6FC"/>
          </a:solidFill>
          <a:ln w="9525">
            <a:noFill/>
          </a:ln>
        </p:spPr>
        <p:style>
          <a:lnRef idx="2">
            <a:schemeClr val="dk1"/>
          </a:lnRef>
          <a:fillRef idx="1">
            <a:schemeClr val="lt1"/>
          </a:fillRef>
          <a:effectRef idx="0">
            <a:schemeClr val="dk1"/>
          </a:effectRef>
          <a:fontRef idx="minor">
            <a:schemeClr val="dk1"/>
          </a:fontRef>
        </p:style>
        <p:txBody>
          <a:bodyPr wrap="square" rtlCol="0" anchor="ctr">
            <a:noAutofit/>
          </a:bodyPr>
          <a:lstStyle/>
          <a:p>
            <a:pPr defTabSz="895327">
              <a:lnSpc>
                <a:spcPct val="120000"/>
              </a:lnSpc>
              <a:tabLst>
                <a:tab pos="438337" algn="l"/>
              </a:tabLst>
            </a:pPr>
            <a:r>
              <a:rPr lang="ja-JP" altLang="en-US" sz="881" b="1" dirty="0">
                <a:solidFill>
                  <a:srgbClr val="4B75BD"/>
                </a:solidFill>
                <a:latin typeface="Meiryo UI" panose="020B0604030504040204" pitchFamily="50" charset="-128"/>
                <a:ea typeface="Meiryo UI" panose="020B0604030504040204" pitchFamily="50" charset="-128"/>
              </a:rPr>
              <a:t>問合せ</a:t>
            </a:r>
            <a:r>
              <a:rPr lang="en-US" altLang="ja-JP" sz="881" b="1" dirty="0">
                <a:solidFill>
                  <a:srgbClr val="4B75BD"/>
                </a:solidFill>
                <a:latin typeface="Meiryo UI" panose="020B0604030504040204" pitchFamily="50" charset="-128"/>
                <a:ea typeface="Meiryo UI" panose="020B0604030504040204" pitchFamily="50" charset="-128"/>
              </a:rPr>
              <a:t>	</a:t>
            </a:r>
            <a:r>
              <a:rPr lang="ja-JP" altLang="en-US" sz="881" dirty="0">
                <a:solidFill>
                  <a:prstClr val="black"/>
                </a:solidFill>
                <a:latin typeface="Meiryo UI" panose="020B0604030504040204" pitchFamily="50" charset="-128"/>
                <a:ea typeface="Meiryo UI" panose="020B0604030504040204" pitchFamily="50" charset="-128"/>
              </a:rPr>
              <a:t>（公社）びわ湖大津観光協会</a:t>
            </a:r>
            <a:endParaRPr lang="en-US" altLang="ja-JP" sz="881"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TEL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077-528-2772</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FAX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077-521-7330</a:t>
            </a:r>
          </a:p>
          <a:p>
            <a:pPr defTabSz="895327">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Mail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info@otsu.or.jp</a:t>
            </a:r>
            <a:endParaRPr lang="ja-JP" altLang="en-US" sz="881"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71539937"/>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488</Words>
  <Application>Microsoft Office PowerPoint</Application>
  <PresentationFormat>A4 210 x 297 mm</PresentationFormat>
  <Paragraphs>65</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メイリオ</vt:lpstr>
      <vt:lpstr>メイリオ</vt:lpstr>
      <vt:lpstr>游ゴシック</vt:lpstr>
      <vt:lpstr>Arial</vt:lpstr>
      <vt:lpstr>Wingdings</vt:lpstr>
      <vt:lpstr>デザインの設定</vt:lpstr>
      <vt:lpstr>びわ湖大津教育プログラム：06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びわ湖大津教育プログラム：06</dc:title>
  <dc:creator>tb164</dc:creator>
  <cp:lastModifiedBy>事務局 びわ湖大津観光協会</cp:lastModifiedBy>
  <cp:revision>2</cp:revision>
  <dcterms:created xsi:type="dcterms:W3CDTF">2025-04-03T05:42:39Z</dcterms:created>
  <dcterms:modified xsi:type="dcterms:W3CDTF">2026-09-02T05:43:26Z</dcterms:modified>
</cp:coreProperties>
</file>