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34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49BC9-D280-497A-9233-4FFB21E50A03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A589C-8CD4-4550-B074-FCCA1661F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4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9EBF-84E7-C896-5AB4-3C681571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61EE2F-EF63-F82B-3CA3-B34DB8F75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87363" y="800100"/>
            <a:ext cx="5641975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3E3B6D-ECD6-68EB-0BD2-8E646D74D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629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297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048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796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89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4047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51898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12839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840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3462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412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4B447-D2A7-7E6C-16BD-0D4015DB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9AE59A3-3DFD-64D7-446F-4F822D85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03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0ACCCC3-E1F9-DE91-974A-50C84B32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びわ湖の湖上で学ぶ・刺し網漁見学と遊覧船貸切体験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61AB4801-EAC6-05B8-BF99-5C0CC17527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滋賀県大津市の堅田地区は、かつて琵琶湖上に関所を構えた堅田衆の歴史が息づく地域です。このプログラムでは、遊覧船を貸し切り、湖上から伝統的な刺し網漁を見学します。琵琶湖の自然と漁業の関わりについて学んだ後、琵琶湖で唯一の造船所「杢兵衛造船所」を訪れ、湖と地域産業のつながりを学ぶことで、琵琶湖の環境や地域の取り組みへの理解を深め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58C3EDB-31AC-6B6F-F8CF-689C9D1BDB23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28279708-E305-D96A-7DE3-53F9C29F25BA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4E8438BC-3B3E-D7B0-EC39-CE10458CCFF2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242BD3D5-AA98-1360-5266-6A8CBFE7252C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A9D3B815-9929-C8EC-949E-6E29E666AF90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8BDE953D-3E91-3EA5-FDE4-40F66C69C315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BA9E913C-9747-8E22-3171-0A22AF2B6628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894D3B67-013C-1404-F68C-3A1C4C17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44E971-B53C-BFC4-F583-7EF9E0A1F3A5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4E7E055-2322-2190-B920-2B64B840B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3445DF-66FE-153E-8181-7D2F3F43547A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D24EE4D-51BA-163A-46FE-193E810C2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C047563-9A64-1A6D-ADDE-E66DD3ACA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379" y="1231419"/>
            <a:ext cx="246744" cy="246744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6CB1F916-F074-3B4B-7424-3B3E9C1112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569" y="1231419"/>
            <a:ext cx="246744" cy="246744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5ABFFC0-480E-D157-878D-C416C6C534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898" y="1231419"/>
            <a:ext cx="246744" cy="24674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88BFE86-E5FC-C071-FA88-3D90C0EBE6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06" y="1231419"/>
            <a:ext cx="246744" cy="24674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BF14B73-4D3A-C75B-600A-5840FA2B25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094" y="1231419"/>
            <a:ext cx="246744" cy="2467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08A520F-D144-8185-6B04-60973BDF34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087" y="1231419"/>
            <a:ext cx="246744" cy="246744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ACA4BC70-E6E6-6C00-CB27-971D5BCEE2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4E61812E-1109-353C-FCFF-38FCDC8A5E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971EF974-B9A1-DCB6-A2EA-B208AA59AF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6354FEE-A616-C2BC-E61B-D293D2035F2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73ABC62D-EA0D-BC6A-1C83-5116E7CE4C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38E142AA-4044-6B35-1071-8512733907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ED9790D6-DD10-2131-0E5B-80AF5CE81D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ADF47F3C-BC01-FB22-813D-5BD0018D8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F5EFE3D4-AFC7-5989-DADE-4889A421D42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913421F7-3299-C5E6-BC60-8D42867F83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13CFE1-BEF7-E7CD-DC76-B1E9FA96F77E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びわ湖の漁業や産業について調べてみる。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びわ湖の環境保全の課題を考えてみる。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地域と現地の産業や環境の課題や取組について調べてみる。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E10CEBA-DA06-BCE7-0374-2E69E929FB68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びわ湖での刺し網漁見学と遊覧船貸切体験。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現地では、どんな課題があるかを理解する。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D59784F-CD12-67B3-5B35-ECAE2365F9AC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環境保全ための自分の意見をまとめる。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漁業・産業・環境保全の関連性について調べる。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1C32A42-24FC-32A6-C2CF-257F04AC7F69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569642"/>
          <a:ext cx="6705063" cy="1163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938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琵琶湖・堅田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938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93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93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2.5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938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名人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19427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643CA2-215E-3E05-34C9-EA5CA5CBD723}"/>
              </a:ext>
            </a:extLst>
          </p:cNvPr>
          <p:cNvGrpSpPr/>
          <p:nvPr/>
        </p:nvGrpSpPr>
        <p:grpSpPr>
          <a:xfrm>
            <a:off x="2839523" y="5773258"/>
            <a:ext cx="6726919" cy="509183"/>
            <a:chOff x="321177" y="5870745"/>
            <a:chExt cx="9338540" cy="520028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013753E8-F36E-F70F-A4B4-EBEE97737561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5"/>
              <a:ext cx="9338540" cy="520028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雨天荒天時の中止は、前日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12:00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段階での気象予報により判断いたします。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雨天決行ですが、台風等の影響で中止の場合がございます。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体験場所までの移動は貸切バスをおすすめします。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実施希望日の４ケ月前までに仮予約いただき、ご相談ください。</a:t>
              </a:r>
            </a:p>
            <a:p>
              <a:pPr defTabSz="895327"/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94E82F9-9FFB-7674-EC4C-3A51B3E03B8C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コンテンツ プレースホルダー 8">
            <a:extLst>
              <a:ext uri="{FF2B5EF4-FFF2-40B4-BE49-F238E27FC236}">
                <a16:creationId xmlns:a16="http://schemas.microsoft.com/office/drawing/2014/main" id="{0B589AAC-DA27-EEC1-654A-462C5B0EB10F}"/>
              </a:ext>
            </a:extLst>
          </p:cNvPr>
          <p:cNvSpPr txBox="1">
            <a:spLocks/>
          </p:cNvSpPr>
          <p:nvPr/>
        </p:nvSpPr>
        <p:spPr>
          <a:xfrm>
            <a:off x="5813264" y="4605586"/>
            <a:ext cx="3533255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杢兵衛造船所集合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9:15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遊覧船乗船、船内でのレクチャ、刺し網漁見学　　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10:45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下船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11:20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杢兵衛造船所見学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500F084B-7B9B-D0EA-75A5-4356375991D7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C4BFFD96-FF64-F78F-03A8-42BBE4DD432F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5FE6DE5-B432-4BAD-E9C0-C089EB8ABB71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7C14A824-6175-369F-D221-6572A5333F6C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D3E83661-D681-844C-E421-FBD4CAE3DE3A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0AE3594-AB94-5238-8B6C-73B0F6DA26C2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3C110AA9-24A1-2190-D497-4977BAD923DF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CCAE178C-3CBB-AF46-2197-C81217FD4DBE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E06C4AC5-D51A-C70D-FCEC-781EF81CA7E9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DABB0CF-8314-AB92-01E8-AE13030458C9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B59C640-A7AA-B128-42B0-533B964A0CE9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5CF4D9DC-BE72-B3AD-B0F6-1CEE2F82933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282" y="1231419"/>
            <a:ext cx="246744" cy="24674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15FF1DA-7293-CAD7-B042-32D97DC719E3}"/>
              </a:ext>
            </a:extLst>
          </p:cNvPr>
          <p:cNvGrpSpPr/>
          <p:nvPr/>
        </p:nvGrpSpPr>
        <p:grpSpPr>
          <a:xfrm>
            <a:off x="7389933" y="5037428"/>
            <a:ext cx="2144392" cy="626172"/>
            <a:chOff x="8083457" y="5259038"/>
            <a:chExt cx="1548441" cy="452152"/>
          </a:xfrm>
        </p:grpSpPr>
        <p:pic>
          <p:nvPicPr>
            <p:cNvPr id="46" name="図プレースホルダー 19">
              <a:extLst>
                <a:ext uri="{FF2B5EF4-FFF2-40B4-BE49-F238E27FC236}">
                  <a16:creationId xmlns:a16="http://schemas.microsoft.com/office/drawing/2014/main" id="{92CE6824-3B44-61FB-AD9F-1FBFE08A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83457" y="5259038"/>
              <a:ext cx="754755" cy="452152"/>
            </a:xfrm>
            <a:prstGeom prst="rect">
              <a:avLst/>
            </a:prstGeom>
          </p:spPr>
        </p:pic>
        <p:pic>
          <p:nvPicPr>
            <p:cNvPr id="57" name="図プレースホルダー 18">
              <a:extLst>
                <a:ext uri="{FF2B5EF4-FFF2-40B4-BE49-F238E27FC236}">
                  <a16:creationId xmlns:a16="http://schemas.microsoft.com/office/drawing/2014/main" id="{905F44C1-8E8C-5107-35F3-E3003FE2F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77726" y="5259038"/>
              <a:ext cx="754172" cy="452152"/>
            </a:xfrm>
            <a:prstGeom prst="rect">
              <a:avLst/>
            </a:prstGeom>
          </p:spPr>
        </p:pic>
      </p:grpSp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537B4F33-87F3-1F74-C6D2-FFCEC92BA7D0}"/>
              </a:ext>
            </a:extLst>
          </p:cNvPr>
          <p:cNvSpPr txBox="1">
            <a:spLocks/>
          </p:cNvSpPr>
          <p:nvPr/>
        </p:nvSpPr>
        <p:spPr>
          <a:xfrm>
            <a:off x="357819" y="2772956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びわ湖の湖上から貸切遊覧船で刺し網漁を見学。</a:t>
            </a:r>
          </a:p>
        </p:txBody>
      </p:sp>
      <p:sp>
        <p:nvSpPr>
          <p:cNvPr id="63" name="コンテンツ プレースホルダー 8">
            <a:extLst>
              <a:ext uri="{FF2B5EF4-FFF2-40B4-BE49-F238E27FC236}">
                <a16:creationId xmlns:a16="http://schemas.microsoft.com/office/drawing/2014/main" id="{24DB07CA-7C5A-850B-83BF-0F05D20E55E8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pic>
        <p:nvPicPr>
          <p:cNvPr id="64" name="グラフィックス 63" descr="プレゼント 枠線">
            <a:extLst>
              <a:ext uri="{FF2B5EF4-FFF2-40B4-BE49-F238E27FC236}">
                <a16:creationId xmlns:a16="http://schemas.microsoft.com/office/drawing/2014/main" id="{CF6DBDCC-BB26-425D-BEE5-05352E31A1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40595" y="5037424"/>
            <a:ext cx="422805" cy="422805"/>
          </a:xfrm>
          <a:prstGeom prst="rect">
            <a:avLst/>
          </a:prstGeom>
        </p:spPr>
      </p:pic>
      <p:pic>
        <p:nvPicPr>
          <p:cNvPr id="65" name="グラフィックス 64" descr="電球と鉛筆 枠線">
            <a:extLst>
              <a:ext uri="{FF2B5EF4-FFF2-40B4-BE49-F238E27FC236}">
                <a16:creationId xmlns:a16="http://schemas.microsoft.com/office/drawing/2014/main" id="{6C130AA9-11B5-9B3A-DCB8-D4E7FC10DA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40595" y="4434669"/>
            <a:ext cx="422805" cy="422805"/>
          </a:xfrm>
          <a:prstGeom prst="rect">
            <a:avLst/>
          </a:prstGeom>
        </p:spPr>
      </p:pic>
      <p:pic>
        <p:nvPicPr>
          <p:cNvPr id="72" name="グラフィックス 71" descr="コイ 枠線">
            <a:extLst>
              <a:ext uri="{FF2B5EF4-FFF2-40B4-BE49-F238E27FC236}">
                <a16:creationId xmlns:a16="http://schemas.microsoft.com/office/drawing/2014/main" id="{7D82D770-EB8C-98CD-BB39-98C7FACE224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60642" y="2934092"/>
            <a:ext cx="382711" cy="382711"/>
          </a:xfrm>
          <a:prstGeom prst="rect">
            <a:avLst/>
          </a:prstGeom>
        </p:spPr>
      </p:pic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6FD3B0D1-E1CA-F33F-6CEC-FB271E54BAAA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5D9C7645-B052-8ABF-C711-95F531756441}"/>
              </a:ext>
            </a:extLst>
          </p:cNvPr>
          <p:cNvCxnSpPr>
            <a:cxnSpLocks/>
          </p:cNvCxnSpPr>
          <p:nvPr/>
        </p:nvCxnSpPr>
        <p:spPr>
          <a:xfrm>
            <a:off x="421044" y="345418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E451068C-05DE-D643-1E74-DC6693838511}"/>
              </a:ext>
            </a:extLst>
          </p:cNvPr>
          <p:cNvSpPr txBox="1">
            <a:spLocks/>
          </p:cNvSpPr>
          <p:nvPr/>
        </p:nvSpPr>
        <p:spPr>
          <a:xfrm>
            <a:off x="357819" y="3430428"/>
            <a:ext cx="2382401" cy="91066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船内で琵琶湖の漁業や環境保全についてのレクチャーを行います。</a:t>
            </a:r>
          </a:p>
        </p:txBody>
      </p:sp>
      <p:sp>
        <p:nvSpPr>
          <p:cNvPr id="81" name="コンテンツ プレースホルダー 8">
            <a:extLst>
              <a:ext uri="{FF2B5EF4-FFF2-40B4-BE49-F238E27FC236}">
                <a16:creationId xmlns:a16="http://schemas.microsoft.com/office/drawing/2014/main" id="{976F2B74-3BBD-B583-DF4C-1EEBA2E9C1B5}"/>
              </a:ext>
            </a:extLst>
          </p:cNvPr>
          <p:cNvSpPr txBox="1">
            <a:spLocks/>
          </p:cNvSpPr>
          <p:nvPr/>
        </p:nvSpPr>
        <p:spPr>
          <a:xfrm>
            <a:off x="357819" y="4293579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海のない滋賀県で唯一の</a:t>
            </a:r>
          </a:p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造船所を見学します。</a:t>
            </a:r>
          </a:p>
        </p:txBody>
      </p:sp>
      <p:sp>
        <p:nvSpPr>
          <p:cNvPr id="82" name="コンテンツ プレースホルダー 8">
            <a:extLst>
              <a:ext uri="{FF2B5EF4-FFF2-40B4-BE49-F238E27FC236}">
                <a16:creationId xmlns:a16="http://schemas.microsoft.com/office/drawing/2014/main" id="{6A96DDAB-8389-67A2-E49D-AE771A257ADD}"/>
              </a:ext>
            </a:extLst>
          </p:cNvPr>
          <p:cNvSpPr txBox="1">
            <a:spLocks/>
          </p:cNvSpPr>
          <p:nvPr/>
        </p:nvSpPr>
        <p:spPr>
          <a:xfrm>
            <a:off x="357819" y="4951052"/>
            <a:ext cx="2382401" cy="595549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お土産にびわ湖産の湖魚</a:t>
            </a:r>
            <a:b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</a:b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佃煮をプレゼント。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9295F936-7E15-5AD0-4665-C4BF7737AAE1}"/>
              </a:ext>
            </a:extLst>
          </p:cNvPr>
          <p:cNvCxnSpPr>
            <a:cxnSpLocks/>
          </p:cNvCxnSpPr>
          <p:nvPr/>
        </p:nvCxnSpPr>
        <p:spPr>
          <a:xfrm>
            <a:off x="421044" y="4317336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4D0AB97B-F982-ACF7-8F84-07774394EC75}"/>
              </a:ext>
            </a:extLst>
          </p:cNvPr>
          <p:cNvCxnSpPr>
            <a:cxnSpLocks/>
          </p:cNvCxnSpPr>
          <p:nvPr/>
        </p:nvCxnSpPr>
        <p:spPr>
          <a:xfrm>
            <a:off x="421044" y="497480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B822152-CB63-5E3A-CD6E-04A42015C0FE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（公社）びわ湖大津観光協会</a:t>
            </a:r>
            <a:endParaRPr lang="en-US" altLang="ja-JP" sz="88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077-528-2772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077-521-7330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info@otsu.or.jp</a:t>
            </a:r>
            <a:endParaRPr lang="ja-JP" altLang="en-US" sz="88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6" name="グラフィックス 85" descr="電球と鉛筆 枠線">
            <a:extLst>
              <a:ext uri="{FF2B5EF4-FFF2-40B4-BE49-F238E27FC236}">
                <a16:creationId xmlns:a16="http://schemas.microsoft.com/office/drawing/2014/main" id="{ACD47CB3-D1FE-2021-E5EA-BFBAB750D6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440595" y="3663018"/>
            <a:ext cx="422805" cy="4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066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484</Words>
  <Application>Microsoft Office PowerPoint</Application>
  <PresentationFormat>A4 210 x 297 mm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びわ湖大津教育プログラム：03</dc:title>
  <dc:creator>tb164</dc:creator>
  <cp:lastModifiedBy>tb164</cp:lastModifiedBy>
  <cp:revision>1</cp:revision>
  <dcterms:created xsi:type="dcterms:W3CDTF">2025-04-03T05:39:47Z</dcterms:created>
  <dcterms:modified xsi:type="dcterms:W3CDTF">2025-04-03T05:40:19Z</dcterms:modified>
</cp:coreProperties>
</file>