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51"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5" autoAdjust="0"/>
    <p:restoredTop sz="76799" autoAdjust="0"/>
  </p:normalViewPr>
  <p:slideViewPr>
    <p:cSldViewPr>
      <p:cViewPr varScale="1">
        <p:scale>
          <a:sx n="111" d="100"/>
          <a:sy n="111" d="100"/>
        </p:scale>
        <p:origin x="1794" y="114"/>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2023/9/14</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2023/9/14</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2023/9/14</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ma14="http://schemas.microsoft.com/office/mac/drawingml/2011/main" xmlns=""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935717430"/>
              </p:ext>
            </p:extLst>
          </p:nvPr>
        </p:nvGraphicFramePr>
        <p:xfrm>
          <a:off x="632826" y="4263042"/>
          <a:ext cx="2593561" cy="1776045"/>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3642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大津百町</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zh-TW" sz="900" u="none" strike="noStrike" dirty="0">
                          <a:effectLst/>
                          <a:latin typeface="メイリオ" panose="020B0604030504040204" pitchFamily="50" charset="-128"/>
                          <a:ea typeface="メイリオ" panose="020B0604030504040204" pitchFamily="50" charset="-128"/>
                        </a:rPr>
                        <a:t>2</a:t>
                      </a:r>
                      <a:r>
                        <a:rPr lang="zh-TW" altLang="en-US" sz="900" u="none" strike="noStrike" dirty="0">
                          <a:effectLst/>
                          <a:latin typeface="メイリオ" panose="020B0604030504040204" pitchFamily="50" charset="-128"/>
                          <a:ea typeface="メイリオ" panose="020B0604030504040204" pitchFamily="50" charset="-128"/>
                        </a:rPr>
                        <a:t>時間</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zh-TW" altLang="en-US" sz="900" u="none" strike="noStrike" dirty="0">
                          <a:effectLst/>
                          <a:latin typeface="メイリオ" panose="020B0604030504040204" pitchFamily="50" charset="-128"/>
                          <a:ea typeface="メイリオ" panose="020B0604030504040204" pitchFamily="50" charset="-128"/>
                        </a:rPr>
                        <a:t>体験</a:t>
                      </a:r>
                      <a:r>
                        <a:rPr lang="en-US" altLang="zh-TW" sz="900" u="none" strike="noStrike" dirty="0">
                          <a:effectLst/>
                          <a:latin typeface="メイリオ" panose="020B0604030504040204" pitchFamily="50" charset="-128"/>
                          <a:ea typeface="メイリオ" panose="020B0604030504040204" pitchFamily="50" charset="-128"/>
                        </a:rPr>
                        <a:t>70</a:t>
                      </a:r>
                      <a:r>
                        <a:rPr lang="zh-TW" altLang="en-US" sz="900" u="none" strike="noStrike" dirty="0">
                          <a:effectLst/>
                          <a:latin typeface="メイリオ" panose="020B0604030504040204" pitchFamily="50" charset="-128"/>
                          <a:ea typeface="メイリオ" panose="020B0604030504040204" pitchFamily="50" charset="-128"/>
                        </a:rPr>
                        <a:t>分＋散策</a:t>
                      </a:r>
                      <a:r>
                        <a:rPr lang="en-US" altLang="zh-TW" sz="900" u="none" strike="noStrike" dirty="0">
                          <a:effectLst/>
                          <a:latin typeface="メイリオ" panose="020B0604030504040204" pitchFamily="50" charset="-128"/>
                          <a:ea typeface="メイリオ" panose="020B0604030504040204" pitchFamily="50" charset="-128"/>
                        </a:rPr>
                        <a:t>50</a:t>
                      </a:r>
                      <a:r>
                        <a:rPr lang="zh-TW" altLang="en-US" sz="900" u="none" strike="noStrike" dirty="0">
                          <a:effectLst/>
                          <a:latin typeface="メイリオ" panose="020B0604030504040204" pitchFamily="50" charset="-128"/>
                          <a:ea typeface="メイリオ" panose="020B0604030504040204" pitchFamily="50" charset="-128"/>
                        </a:rPr>
                        <a:t>分～</a:t>
                      </a:r>
                      <a:r>
                        <a:rPr lang="ja-JP" altLang="en-US" sz="900" u="none" strike="noStrike" dirty="0">
                          <a:effectLst/>
                          <a:latin typeface="メイリオ" panose="020B0604030504040204" pitchFamily="50" charset="-128"/>
                          <a:ea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40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特になし</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四百年の歴史と伝統を持つ湖国三大祭のひとつ「大津祭」、町人文化の華といわれる大津祭の歴史や現在の取組を現地の方から学び、曳山展示館でお囃子を体験します。町人文化として継承されてきた地域文化の保護について考えるプログラムです。曳山展示館での体験後は、地元ガイドの案内でかつての宿場町で大津百町を散策します。</a:t>
            </a:r>
          </a:p>
        </p:txBody>
      </p:sp>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p:txBody>
          <a:bodyPr/>
          <a:lstStyle/>
          <a:p>
            <a:r>
              <a:rPr lang="ja-JP" altLang="en-US" dirty="0"/>
              <a:t>湖国三大祭の一つ、国指定重要無形民俗文化財「大津祭」について学びます。</a:t>
            </a:r>
          </a:p>
          <a:p>
            <a:r>
              <a:rPr lang="ja-JP" altLang="en-US" dirty="0"/>
              <a:t>大津祭の歴史、地域の伝統、曳山のからくりについて現地の方から学び、大津祭のお囃子を体験します。</a:t>
            </a:r>
          </a:p>
          <a:p>
            <a:r>
              <a:rPr lang="ja-JP" altLang="en-US" dirty="0"/>
              <a:t>体験後、宿場町の面影が残る大津百町の街並みを地元ガイドの案内で散策します。</a:t>
            </a:r>
            <a:endParaRPr lang="en-US" altLang="ja-JP" dirty="0"/>
          </a:p>
          <a:p>
            <a:r>
              <a:rPr lang="ja-JP" altLang="en-US" dirty="0"/>
              <a:t>自身が住む地域の伝統文化の継承について考える機会に。</a:t>
            </a:r>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p:txBody>
          <a:bodyPr/>
          <a:lstStyle/>
          <a:p>
            <a:r>
              <a:rPr lang="en-US" altLang="ja-JP" dirty="0"/>
              <a:t>  9:30 </a:t>
            </a:r>
            <a:r>
              <a:rPr lang="ja-JP" altLang="en-US" dirty="0"/>
              <a:t>大津市曳山展示館集合</a:t>
            </a:r>
          </a:p>
          <a:p>
            <a:r>
              <a:rPr lang="ja-JP" altLang="en-US" dirty="0"/>
              <a:t> 　　  　 大津祭レクチャー</a:t>
            </a:r>
          </a:p>
          <a:p>
            <a:r>
              <a:rPr lang="ja-JP" altLang="en-US" dirty="0"/>
              <a:t>  </a:t>
            </a:r>
            <a:r>
              <a:rPr lang="en-US" altLang="ja-JP" dirty="0"/>
              <a:t>9:50 3F</a:t>
            </a:r>
            <a:r>
              <a:rPr lang="ja-JP" altLang="en-US" dirty="0"/>
              <a:t>ホール集合　　　</a:t>
            </a:r>
          </a:p>
          <a:p>
            <a:r>
              <a:rPr lang="en-US" altLang="ja-JP" dirty="0"/>
              <a:t>10:00 </a:t>
            </a:r>
            <a:r>
              <a:rPr lang="ja-JP" altLang="en-US" dirty="0"/>
              <a:t>大津祭お囃子体験　　　　　</a:t>
            </a:r>
          </a:p>
          <a:p>
            <a:r>
              <a:rPr lang="en-US" altLang="ja-JP" dirty="0"/>
              <a:t>10:40 </a:t>
            </a:r>
            <a:r>
              <a:rPr lang="ja-JP" altLang="en-US" dirty="0"/>
              <a:t>終了、館内見学</a:t>
            </a:r>
          </a:p>
          <a:p>
            <a:r>
              <a:rPr lang="en-US" altLang="ja-JP" dirty="0"/>
              <a:t>11:00 </a:t>
            </a:r>
            <a:r>
              <a:rPr lang="ja-JP" altLang="en-US" dirty="0"/>
              <a:t>大津百町を地元ガイドの案内で散策</a:t>
            </a:r>
          </a:p>
          <a:p>
            <a:r>
              <a:rPr lang="en-US" altLang="ja-JP" dirty="0"/>
              <a:t>11:30 </a:t>
            </a:r>
            <a:r>
              <a:rPr lang="ja-JP" altLang="en-US" dirty="0"/>
              <a:t>終了　</a:t>
            </a:r>
            <a:r>
              <a:rPr lang="en-US" altLang="ja-JP" dirty="0"/>
              <a:t>※</a:t>
            </a:r>
            <a:r>
              <a:rPr lang="ja-JP" altLang="en-US" dirty="0"/>
              <a:t>散策時間の調整は可能です。</a:t>
            </a:r>
          </a:p>
        </p:txBody>
      </p:sp>
      <p:sp>
        <p:nvSpPr>
          <p:cNvPr id="24"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755709" y="5357422"/>
            <a:ext cx="3445763" cy="1095914"/>
          </a:xfrm>
        </p:spPr>
        <p:txBody>
          <a:bodyPr/>
          <a:lstStyle/>
          <a:p>
            <a:r>
              <a:rPr lang="ja-JP" altLang="en-US" dirty="0"/>
              <a:t>大津市曳山展示館までは、公共の交通機関利用をおすすめします。</a:t>
            </a:r>
            <a:br>
              <a:rPr lang="en-US" altLang="ja-JP" dirty="0"/>
            </a:br>
            <a:r>
              <a:rPr lang="en-US" altLang="ja-JP" dirty="0"/>
              <a:t>JR</a:t>
            </a:r>
            <a:r>
              <a:rPr lang="ja-JP" altLang="en-US" dirty="0"/>
              <a:t>大津駅から徒歩</a:t>
            </a:r>
            <a:r>
              <a:rPr lang="en-US" altLang="ja-JP" dirty="0"/>
              <a:t>11</a:t>
            </a:r>
            <a:r>
              <a:rPr lang="ja-JP" altLang="en-US" dirty="0"/>
              <a:t>分。京阪電車びわ湖浜大津駅から徒歩５分。</a:t>
            </a:r>
            <a:endParaRPr lang="en-US" altLang="ja-JP" dirty="0"/>
          </a:p>
          <a:p>
            <a:r>
              <a:rPr lang="ja-JP" altLang="en-US" dirty="0"/>
              <a:t>大津市曳山展示館の休業日（月曜休館）、大津祭当日は体験できません。</a:t>
            </a:r>
            <a:br>
              <a:rPr lang="en-US" altLang="ja-JP" dirty="0"/>
            </a:br>
            <a:r>
              <a:rPr lang="ja-JP" altLang="en-US" dirty="0"/>
              <a:t>実施可能日は、事前にびわ湖大津観光協会までお問合せください。</a:t>
            </a:r>
            <a:endParaRPr lang="en-US" altLang="ja-JP" dirty="0"/>
          </a:p>
          <a:p>
            <a:r>
              <a:rPr lang="ja-JP" altLang="en-US" dirty="0"/>
              <a:t>お囃子体験は、入替制となる場合がございます。</a:t>
            </a:r>
            <a:endParaRPr lang="en-US" altLang="ja-JP" dirty="0"/>
          </a:p>
          <a:p>
            <a:r>
              <a:rPr lang="ja-JP" altLang="en-US" dirty="0"/>
              <a:t>大津百町散策は、地元ガイドが同行します。</a:t>
            </a:r>
            <a:endParaRPr lang="en-US" altLang="ja-JP" dirty="0"/>
          </a:p>
          <a:p>
            <a:endParaRPr lang="en-US" altLang="ja-JP" dirty="0"/>
          </a:p>
        </p:txBody>
      </p:sp>
      <p:sp>
        <p:nvSpPr>
          <p:cNvPr id="26" name="テキスト プレースホルダー 25">
            <a:extLst>
              <a:ext uri="{FF2B5EF4-FFF2-40B4-BE49-F238E27FC236}">
                <a16:creationId xmlns:a16="http://schemas.microsoft.com/office/drawing/2014/main" id="{5B5A57CD-6D69-A3E3-BA23-DA35BC46B9D8}"/>
              </a:ext>
            </a:extLst>
          </p:cNvPr>
          <p:cNvSpPr>
            <a:spLocks noGrp="1"/>
          </p:cNvSpPr>
          <p:nvPr>
            <p:ph type="body" sz="quarter" idx="19"/>
          </p:nvPr>
        </p:nvSpPr>
        <p:spPr/>
        <p:txBody>
          <a:bodyPr/>
          <a:lstStyle/>
          <a:p>
            <a:r>
              <a:rPr lang="ja-JP" altLang="en-US" dirty="0"/>
              <a:t>大津祭について調べてみる。</a:t>
            </a:r>
            <a:endParaRPr lang="en-US" altLang="ja-JP" dirty="0"/>
          </a:p>
          <a:p>
            <a:r>
              <a:rPr lang="ja-JP" altLang="en-US" dirty="0"/>
              <a:t>地域のお祭や伝統文化について調べてみる。</a:t>
            </a:r>
            <a:endParaRPr lang="en-US" altLang="ja-JP" dirty="0"/>
          </a:p>
          <a:p>
            <a:r>
              <a:rPr lang="en-US" altLang="ja-JP" dirty="0"/>
              <a:t>“</a:t>
            </a:r>
            <a:r>
              <a:rPr lang="ja-JP" altLang="en-US" dirty="0"/>
              <a:t>受け継ぐべき文化</a:t>
            </a:r>
            <a:r>
              <a:rPr lang="en-US" altLang="ja-JP" dirty="0"/>
              <a:t>” </a:t>
            </a:r>
            <a:r>
              <a:rPr lang="ja-JP" altLang="en-US" dirty="0"/>
              <a:t>とはどういったものなのか定義づける。</a:t>
            </a:r>
            <a:endParaRPr lang="en-US" altLang="ja-JP" dirty="0"/>
          </a:p>
          <a:p>
            <a:r>
              <a:rPr lang="ja-JP" altLang="en-US" dirty="0"/>
              <a:t>地域と現地の課題や取組について調べてみる。</a:t>
            </a:r>
            <a:endParaRPr lang="en-US" altLang="ja-JP" dirty="0"/>
          </a:p>
          <a:p>
            <a:endParaRPr lang="en-US" altLang="ja-JP" dirty="0"/>
          </a:p>
          <a:p>
            <a:endParaRPr lang="ja-JP" altLang="en-US" dirty="0"/>
          </a:p>
        </p:txBody>
      </p:sp>
      <p:sp>
        <p:nvSpPr>
          <p:cNvPr id="27" name="テキスト プレースホルダー 26">
            <a:extLst>
              <a:ext uri="{FF2B5EF4-FFF2-40B4-BE49-F238E27FC236}">
                <a16:creationId xmlns:a16="http://schemas.microsoft.com/office/drawing/2014/main" id="{FFC69071-83AC-E0D8-245F-8AE1169A7420}"/>
              </a:ext>
            </a:extLst>
          </p:cNvPr>
          <p:cNvSpPr>
            <a:spLocks noGrp="1"/>
          </p:cNvSpPr>
          <p:nvPr>
            <p:ph type="body" sz="quarter" idx="20"/>
          </p:nvPr>
        </p:nvSpPr>
        <p:spPr/>
        <p:txBody>
          <a:bodyPr/>
          <a:lstStyle/>
          <a:p>
            <a:r>
              <a:rPr lang="ja-JP" altLang="en-US" dirty="0"/>
              <a:t>大津祭の曳山を見学、曳山のからくりについて学ぶ。</a:t>
            </a:r>
            <a:endParaRPr lang="en-US" altLang="ja-JP" dirty="0"/>
          </a:p>
          <a:p>
            <a:r>
              <a:rPr lang="ja-JP" altLang="en-US" dirty="0"/>
              <a:t>大津祭のお囃子を体験する。</a:t>
            </a:r>
            <a:endParaRPr lang="en-US" altLang="ja-JP" dirty="0"/>
          </a:p>
          <a:p>
            <a:r>
              <a:rPr lang="ja-JP" altLang="en-US" dirty="0"/>
              <a:t>現地の方からお話を聞き、どのように伝統文化が継承されてきたのかを理解する。</a:t>
            </a:r>
            <a:endParaRPr lang="en-US" altLang="ja-JP" dirty="0"/>
          </a:p>
          <a:p>
            <a:pPr marL="0" indent="0">
              <a:buNone/>
            </a:pPr>
            <a:endParaRPr lang="ja-JP" altLang="en-US" dirty="0"/>
          </a:p>
        </p:txBody>
      </p:sp>
      <p:sp>
        <p:nvSpPr>
          <p:cNvPr id="28" name="テキスト プレースホルダー 27">
            <a:extLst>
              <a:ext uri="{FF2B5EF4-FFF2-40B4-BE49-F238E27FC236}">
                <a16:creationId xmlns:a16="http://schemas.microsoft.com/office/drawing/2014/main" id="{BDEA7D0E-437E-EE3D-1924-D738516FF9E6}"/>
              </a:ext>
            </a:extLst>
          </p:cNvPr>
          <p:cNvSpPr>
            <a:spLocks noGrp="1"/>
          </p:cNvSpPr>
          <p:nvPr>
            <p:ph type="body" sz="quarter" idx="21"/>
          </p:nvPr>
        </p:nvSpPr>
        <p:spPr/>
        <p:txBody>
          <a:bodyPr/>
          <a:lstStyle/>
          <a:p>
            <a:r>
              <a:rPr lang="ja-JP" altLang="en-US" dirty="0"/>
              <a:t>自分の身の回りにある伝統文化・産業・工芸についてまとめる。</a:t>
            </a:r>
            <a:endParaRPr lang="en-US" altLang="ja-JP" dirty="0"/>
          </a:p>
          <a:p>
            <a:r>
              <a:rPr lang="ja-JP" altLang="en-US" dirty="0"/>
              <a:t>体験してみて感じたこと、気づいたこと、自分の住んでいる地域との違いを発表する。</a:t>
            </a:r>
            <a:endParaRPr lang="en-US" altLang="ja-JP" dirty="0"/>
          </a:p>
          <a:p>
            <a:r>
              <a:rPr lang="en-US" altLang="ja-JP" dirty="0"/>
              <a:t>SDGs</a:t>
            </a:r>
            <a:r>
              <a:rPr lang="ja-JP" altLang="en-US" dirty="0"/>
              <a:t>の観点で、自分が伝統継承にどう関われるのかを発表する。</a:t>
            </a:r>
            <a:endParaRPr lang="en-US" altLang="ja-JP" dirty="0"/>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97015" y="368742"/>
            <a:ext cx="2380011" cy="535531"/>
          </a:xfrm>
        </p:spPr>
        <p:txBody>
          <a:bodyPr/>
          <a:lstStyle/>
          <a:p>
            <a:r>
              <a:rPr lang="ja-JP" altLang="en-US" dirty="0">
                <a:solidFill>
                  <a:srgbClr val="328CCC"/>
                </a:solidFill>
              </a:rPr>
              <a:t>町人文化の華</a:t>
            </a:r>
            <a:r>
              <a:rPr lang="en-US" altLang="ja-JP" dirty="0">
                <a:solidFill>
                  <a:srgbClr val="328CCC"/>
                </a:solidFill>
              </a:rPr>
              <a:t>-</a:t>
            </a:r>
            <a:r>
              <a:rPr lang="ja-JP" altLang="en-US" dirty="0">
                <a:solidFill>
                  <a:srgbClr val="328CCC"/>
                </a:solidFill>
              </a:rPr>
              <a:t>大津祭</a:t>
            </a:r>
            <a:br>
              <a:rPr lang="en-US" altLang="ja-JP" dirty="0">
                <a:solidFill>
                  <a:srgbClr val="328CCC"/>
                </a:solidFill>
              </a:rPr>
            </a:br>
            <a:r>
              <a:rPr lang="ja-JP" altLang="en-US" dirty="0">
                <a:solidFill>
                  <a:srgbClr val="328CCC"/>
                </a:solidFill>
              </a:rPr>
              <a:t>お囃子体験と大津百町散策</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9" name="図プレースホルダー 8">
            <a:extLst>
              <a:ext uri="{FF2B5EF4-FFF2-40B4-BE49-F238E27FC236}">
                <a16:creationId xmlns:a16="http://schemas.microsoft.com/office/drawing/2014/main" id="{F68B1604-94AA-8DF5-6A1B-DCF58C68777A}"/>
              </a:ext>
            </a:extLst>
          </p:cNvPr>
          <p:cNvPicPr>
            <a:picLocks noGrp="1" noChangeAspect="1"/>
          </p:cNvPicPr>
          <p:nvPr>
            <p:ph type="pic" sz="quarter" idx="11"/>
          </p:nvPr>
        </p:nvPicPr>
        <p:blipFill>
          <a:blip r:embed="rId2" cstate="print">
            <a:extLst>
              <a:ext uri="{28A0092B-C50C-407E-A947-70E740481C1C}">
                <a14:useLocalDpi xmlns:a14="http://schemas.microsoft.com/office/drawing/2010/main"/>
              </a:ext>
            </a:extLst>
          </a:blip>
          <a:srcRect t="5035" b="5035"/>
          <a:stretch>
            <a:fillRect/>
          </a:stretch>
        </p:blipFill>
        <p:spPr>
          <a:xfrm>
            <a:off x="904876" y="2932114"/>
            <a:ext cx="2049463" cy="1228725"/>
          </a:xfrm>
          <a:prstGeom prst="rect">
            <a:avLst/>
          </a:prstGeom>
        </p:spPr>
      </p:pic>
      <p:pic>
        <p:nvPicPr>
          <p:cNvPr id="11" name="図プレースホルダー 10">
            <a:extLst>
              <a:ext uri="{FF2B5EF4-FFF2-40B4-BE49-F238E27FC236}">
                <a16:creationId xmlns:a16="http://schemas.microsoft.com/office/drawing/2014/main" id="{2B008543-FC8D-847A-544E-790AFE34F496}"/>
              </a:ext>
            </a:extLst>
          </p:cNvPr>
          <p:cNvPicPr>
            <a:picLocks noGrp="1" noChangeAspect="1"/>
          </p:cNvPicPr>
          <p:nvPr>
            <p:ph type="pic" sz="quarter" idx="12"/>
          </p:nvPr>
        </p:nvPicPr>
        <p:blipFill>
          <a:blip r:embed="rId3" cstate="print">
            <a:extLst>
              <a:ext uri="{28A0092B-C50C-407E-A947-70E740481C1C}">
                <a14:useLocalDpi xmlns:a14="http://schemas.microsoft.com/office/drawing/2010/main"/>
              </a:ext>
            </a:extLst>
          </a:blip>
          <a:srcRect t="5963" b="5963"/>
          <a:stretch>
            <a:fillRect/>
          </a:stretch>
        </p:blipFill>
        <p:spPr>
          <a:xfrm>
            <a:off x="3013075" y="2932114"/>
            <a:ext cx="2051050" cy="1228725"/>
          </a:xfrm>
          <a:prstGeom prst="rect">
            <a:avLst/>
          </a:prstGeom>
        </p:spPr>
      </p:pic>
      <p:pic>
        <p:nvPicPr>
          <p:cNvPr id="13" name="図プレースホルダー 12">
            <a:extLst>
              <a:ext uri="{FF2B5EF4-FFF2-40B4-BE49-F238E27FC236}">
                <a16:creationId xmlns:a16="http://schemas.microsoft.com/office/drawing/2014/main" id="{C3DAA314-800E-3A90-BDD4-7958E2111514}"/>
              </a:ext>
            </a:extLst>
          </p:cNvPr>
          <p:cNvPicPr>
            <a:picLocks noGrp="1" noChangeAspect="1"/>
          </p:cNvPicPr>
          <p:nvPr>
            <p:ph type="pic" sz="quarter" idx="13"/>
          </p:nvPr>
        </p:nvPicPr>
        <p:blipFill>
          <a:blip r:embed="rId4"/>
          <a:srcRect t="4809" b="4809"/>
          <a:stretch>
            <a:fillRect/>
          </a:stretch>
        </p:blipFill>
        <p:spPr>
          <a:xfrm>
            <a:off x="5122863" y="2932114"/>
            <a:ext cx="2049462" cy="1228725"/>
          </a:xfrm>
          <a:prstGeom prst="rect">
            <a:avLst/>
          </a:prstGeom>
        </p:spPr>
      </p:pic>
      <p:pic>
        <p:nvPicPr>
          <p:cNvPr id="15" name="図プレースホルダー 14">
            <a:extLst>
              <a:ext uri="{FF2B5EF4-FFF2-40B4-BE49-F238E27FC236}">
                <a16:creationId xmlns:a16="http://schemas.microsoft.com/office/drawing/2014/main" id="{31A5CBA1-BB93-D93E-9F76-401B6317C211}"/>
              </a:ext>
            </a:extLst>
          </p:cNvPr>
          <p:cNvPicPr>
            <a:picLocks noGrp="1" noChangeAspect="1"/>
          </p:cNvPicPr>
          <p:nvPr>
            <p:ph type="pic" sz="quarter" idx="14"/>
          </p:nvPr>
        </p:nvPicPr>
        <p:blipFill>
          <a:blip r:embed="rId5"/>
          <a:srcRect t="4809" b="4809"/>
          <a:stretch>
            <a:fillRect/>
          </a:stretch>
        </p:blipFill>
        <p:spPr>
          <a:xfrm>
            <a:off x="7231063" y="2932114"/>
            <a:ext cx="2049462" cy="1228725"/>
          </a:xfrm>
          <a:prstGeom prst="rect">
            <a:avLst/>
          </a:prstGeom>
        </p:spPr>
      </p:pic>
      <p:pic>
        <p:nvPicPr>
          <p:cNvPr id="20" name="図 19" descr="アイコン が含まれている画像&#10;&#10;自動的に生成された説明">
            <a:extLst>
              <a:ext uri="{FF2B5EF4-FFF2-40B4-BE49-F238E27FC236}">
                <a16:creationId xmlns:a16="http://schemas.microsoft.com/office/drawing/2014/main" id="{DE2EB590-216C-5A41-8580-6C2BF1A4EFFC}"/>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505794" y="619396"/>
            <a:ext cx="270000" cy="270000"/>
          </a:xfrm>
          <a:prstGeom prst="rect">
            <a:avLst/>
          </a:prstGeom>
        </p:spPr>
      </p:pic>
      <p:pic>
        <p:nvPicPr>
          <p:cNvPr id="25" name="図 24">
            <a:extLst>
              <a:ext uri="{FF2B5EF4-FFF2-40B4-BE49-F238E27FC236}">
                <a16:creationId xmlns:a16="http://schemas.microsoft.com/office/drawing/2014/main" id="{BDABC469-2F07-70A2-A02A-1CB029C1A120}"/>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02434" y="619396"/>
            <a:ext cx="270000" cy="270000"/>
          </a:xfrm>
          <a:prstGeom prst="rect">
            <a:avLst/>
          </a:prstGeom>
        </p:spPr>
      </p:pic>
      <p:pic>
        <p:nvPicPr>
          <p:cNvPr id="30" name="図 29">
            <a:extLst>
              <a:ext uri="{FF2B5EF4-FFF2-40B4-BE49-F238E27FC236}">
                <a16:creationId xmlns:a16="http://schemas.microsoft.com/office/drawing/2014/main" id="{4C2B675F-D4AA-3251-C56C-3C71E201BB00}"/>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204114" y="619396"/>
            <a:ext cx="270000" cy="270000"/>
          </a:xfrm>
          <a:prstGeom prst="rect">
            <a:avLst/>
          </a:prstGeom>
        </p:spPr>
      </p:pic>
      <p:pic>
        <p:nvPicPr>
          <p:cNvPr id="31" name="図 30" descr="文字の書かれた紙&#10;&#10;自動的に生成された説明">
            <a:extLst>
              <a:ext uri="{FF2B5EF4-FFF2-40B4-BE49-F238E27FC236}">
                <a16:creationId xmlns:a16="http://schemas.microsoft.com/office/drawing/2014/main" id="{736FFDB8-FCD6-8B3E-3050-02E94C9747FF}"/>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8474188" y="605733"/>
            <a:ext cx="302400" cy="302400"/>
          </a:xfrm>
          <a:prstGeom prst="rect">
            <a:avLst/>
          </a:prstGeom>
        </p:spPr>
      </p:pic>
      <p:pic>
        <p:nvPicPr>
          <p:cNvPr id="32" name="図 31" descr="アイコン&#10;&#10;自動的に生成された説明">
            <a:extLst>
              <a:ext uri="{FF2B5EF4-FFF2-40B4-BE49-F238E27FC236}">
                <a16:creationId xmlns:a16="http://schemas.microsoft.com/office/drawing/2014/main" id="{6D7B5BB0-463C-B2DC-C90C-2EE098FE5C7D}"/>
              </a:ext>
            </a:extLst>
          </p:cNvPr>
          <p:cNvPicPr>
            <a:picLocks noChangeAspect="1"/>
          </p:cNvPicPr>
          <p:nvPr/>
        </p:nvPicPr>
        <p:blipFill>
          <a:blip r:embed="rId10" cstate="hqprint">
            <a:extLst>
              <a:ext uri="{28A0092B-C50C-407E-A947-70E740481C1C}">
                <a14:useLocalDpi xmlns:a14="http://schemas.microsoft.com/office/drawing/2010/main"/>
              </a:ext>
            </a:extLst>
          </a:blip>
          <a:stretch>
            <a:fillRect/>
          </a:stretch>
        </p:blipFill>
        <p:spPr>
          <a:xfrm>
            <a:off x="7821541" y="603460"/>
            <a:ext cx="302400" cy="302400"/>
          </a:xfrm>
          <a:prstGeom prst="rect">
            <a:avLst/>
          </a:prstGeom>
        </p:spPr>
      </p:pic>
      <p:pic>
        <p:nvPicPr>
          <p:cNvPr id="33" name="図 32" descr="停止の標識&#10;&#10;自動的に生成された説明">
            <a:extLst>
              <a:ext uri="{FF2B5EF4-FFF2-40B4-BE49-F238E27FC236}">
                <a16:creationId xmlns:a16="http://schemas.microsoft.com/office/drawing/2014/main" id="{46C27154-7637-37EA-6EB0-DCEFBCE0CB3B}"/>
              </a:ext>
            </a:extLst>
          </p:cNvPr>
          <p:cNvPicPr>
            <a:picLocks noChangeAspect="1"/>
          </p:cNvPicPr>
          <p:nvPr/>
        </p:nvPicPr>
        <p:blipFill>
          <a:blip r:embed="rId11" cstate="hqprint">
            <a:extLst>
              <a:ext uri="{28A0092B-C50C-407E-A947-70E740481C1C}">
                <a14:useLocalDpi xmlns:a14="http://schemas.microsoft.com/office/drawing/2010/main"/>
              </a:ext>
            </a:extLst>
          </a:blip>
          <a:stretch>
            <a:fillRect/>
          </a:stretch>
        </p:blipFill>
        <p:spPr>
          <a:xfrm>
            <a:off x="8150546" y="606320"/>
            <a:ext cx="302400" cy="302400"/>
          </a:xfrm>
          <a:prstGeom prst="rect">
            <a:avLst/>
          </a:prstGeom>
        </p:spPr>
      </p:pic>
      <p:pic>
        <p:nvPicPr>
          <p:cNvPr id="34" name="図プレースホルダー 5"/>
          <p:cNvPicPr>
            <a:picLocks noGrp="1" noChangeAspect="1"/>
          </p:cNvPicPr>
          <p:nvPr>
            <p:ph type="pic" sz="quarter" idx="18"/>
          </p:nvPr>
        </p:nvPicPr>
        <p:blipFill>
          <a:blip r:embed="rId12" cstate="print">
            <a:extLst>
              <a:ext uri="{28A0092B-C50C-407E-A947-70E740481C1C}">
                <a14:useLocalDpi xmlns:a14="http://schemas.microsoft.com/office/drawing/2010/main" val="0"/>
              </a:ext>
            </a:extLst>
          </a:blip>
          <a:srcRect t="110" b="110"/>
          <a:stretch>
            <a:fillRect/>
          </a:stretch>
        </p:blipFill>
        <p:spPr>
          <a:xfrm>
            <a:off x="9119232" y="5877272"/>
            <a:ext cx="506730" cy="505615"/>
          </a:xfrm>
        </p:spPr>
      </p:pic>
    </p:spTree>
    <p:extLst>
      <p:ext uri="{BB962C8B-B14F-4D97-AF65-F5344CB8AC3E}">
        <p14:creationId xmlns:p14="http://schemas.microsoft.com/office/powerpoint/2010/main" val="1707386259"/>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525</Words>
  <Application>Microsoft Office PowerPoint</Application>
  <PresentationFormat>A4 210 x 297 mm</PresentationFormat>
  <Paragraphs>46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町人文化の華-大津祭 お囃子体験と大津百町散策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486</cp:revision>
  <cp:lastPrinted>2023-05-30T23:44:43Z</cp:lastPrinted>
  <dcterms:created xsi:type="dcterms:W3CDTF">2017-09-04T00:58:00Z</dcterms:created>
  <dcterms:modified xsi:type="dcterms:W3CDTF">2023-09-14T09:08:47Z</dcterms:modified>
</cp:coreProperties>
</file>