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44" r:id="rId2"/>
  </p:sldIdLst>
  <p:sldSz cx="10826750" cy="8120063" type="B4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C57C7-26F0-40F0-9F64-A590D18E88F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A84DD-90DF-472C-BADE-BE90A75FC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86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7B3C3-98E3-C1FE-E8E3-4E4888F7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8E270F-3285-E927-04AA-3C52999AA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49288" y="800100"/>
            <a:ext cx="5318125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057D6D3-2F2C-6388-F4FC-8A732A52C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019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344" y="1328909"/>
            <a:ext cx="8120063" cy="282698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55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44" y="4264914"/>
            <a:ext cx="8120063" cy="19604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23"/>
            </a:lvl1pPr>
            <a:lvl2pPr marL="499674" indent="0" algn="ctr">
              <a:buNone/>
              <a:defRPr sz="2186"/>
            </a:lvl2pPr>
            <a:lvl3pPr marL="999347" indent="0" algn="ctr">
              <a:buNone/>
              <a:defRPr sz="1967"/>
            </a:lvl3pPr>
            <a:lvl4pPr marL="1499021" indent="0" algn="ctr">
              <a:buNone/>
              <a:defRPr sz="1749"/>
            </a:lvl4pPr>
            <a:lvl5pPr marL="1998694" indent="0" algn="ctr">
              <a:buNone/>
              <a:defRPr sz="1749"/>
            </a:lvl5pPr>
            <a:lvl6pPr marL="2498368" indent="0" algn="ctr">
              <a:buNone/>
              <a:defRPr sz="1749"/>
            </a:lvl6pPr>
            <a:lvl7pPr marL="2998041" indent="0" algn="ctr">
              <a:buNone/>
              <a:defRPr sz="1749"/>
            </a:lvl7pPr>
            <a:lvl8pPr marL="3497715" indent="0" algn="ctr">
              <a:buNone/>
              <a:defRPr sz="1749"/>
            </a:lvl8pPr>
            <a:lvl9pPr marL="3997388" indent="0" algn="ctr">
              <a:buNone/>
              <a:defRPr sz="1749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341" y="7526099"/>
            <a:ext cx="4582857" cy="432318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364" y="7526099"/>
            <a:ext cx="3654028" cy="43231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6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62299" y="53281"/>
            <a:ext cx="10702154" cy="7704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67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0" y="52839"/>
            <a:ext cx="9652876" cy="663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86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234" y="99835"/>
            <a:ext cx="1023114" cy="34544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6509" y="5253664"/>
            <a:ext cx="10073735" cy="11973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6509" y="770869"/>
            <a:ext cx="10073735" cy="25931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60205" y="669544"/>
            <a:ext cx="9906341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8848" y="7757474"/>
            <a:ext cx="5414099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2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2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2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2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9663232" y="7757474"/>
            <a:ext cx="1101220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202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202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53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627448" y="2501019"/>
            <a:ext cx="3241187" cy="83815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74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968721" y="2501019"/>
            <a:ext cx="3241187" cy="83815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74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7297538" y="2501019"/>
            <a:ext cx="3239859" cy="83815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874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814020" y="6105977"/>
            <a:ext cx="2343534" cy="142122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874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630042" y="2070819"/>
            <a:ext cx="1188401" cy="243471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8365" tIns="51151" rIns="98365" bIns="511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93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93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109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627445" y="2381081"/>
            <a:ext cx="1158462" cy="22602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93" b="1" spc="328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968718" y="2381081"/>
            <a:ext cx="1158462" cy="22602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93" b="1" spc="328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7297535" y="2388434"/>
            <a:ext cx="1158462" cy="22602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93" b="1" spc="328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7801" y="1427762"/>
            <a:ext cx="9909484" cy="51126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093">
                <a:solidFill>
                  <a:schemeClr val="tx1"/>
                </a:solidFill>
              </a:defRPr>
            </a:lvl1pPr>
            <a:lvl2pPr>
              <a:defRPr sz="1093">
                <a:solidFill>
                  <a:schemeClr val="tx1"/>
                </a:solidFill>
              </a:defRPr>
            </a:lvl2pPr>
            <a:lvl3pPr>
              <a:defRPr sz="1093">
                <a:solidFill>
                  <a:schemeClr val="tx1"/>
                </a:solidFill>
              </a:defRPr>
            </a:lvl3pPr>
            <a:lvl4pPr>
              <a:defRPr sz="1093">
                <a:solidFill>
                  <a:schemeClr val="tx1"/>
                </a:solidFill>
              </a:defRPr>
            </a:lvl4pPr>
            <a:lvl5pPr>
              <a:defRPr sz="1093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745" y="3470968"/>
            <a:ext cx="2426893" cy="14548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117294" y="3470968"/>
            <a:ext cx="2426893" cy="14548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613843" y="3470968"/>
            <a:ext cx="2426893" cy="14548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8110392" y="3470968"/>
            <a:ext cx="2426893" cy="14548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840158" y="5050418"/>
            <a:ext cx="720622" cy="243471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8365" tIns="51151" rIns="98365" bIns="5115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93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93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1093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0172" y="5038806"/>
            <a:ext cx="6017116" cy="98219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57377" indent="-157377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1093">
                <a:solidFill>
                  <a:schemeClr val="tx1"/>
                </a:solidFill>
              </a:defRPr>
            </a:lvl1pPr>
            <a:lvl2pPr>
              <a:defRPr sz="1093">
                <a:solidFill>
                  <a:schemeClr val="tx1"/>
                </a:solidFill>
              </a:defRPr>
            </a:lvl2pPr>
            <a:lvl3pPr>
              <a:defRPr sz="1093">
                <a:solidFill>
                  <a:schemeClr val="tx1"/>
                </a:solidFill>
              </a:defRPr>
            </a:lvl3pPr>
            <a:lvl4pPr>
              <a:defRPr sz="1093">
                <a:solidFill>
                  <a:schemeClr val="tx1"/>
                </a:solidFill>
              </a:defRPr>
            </a:lvl4pPr>
            <a:lvl5pPr>
              <a:defRPr sz="1093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814021" y="6105973"/>
            <a:ext cx="576243" cy="2141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9346" rIns="59020" bIns="39346" rtlCol="0">
            <a:noAutofit/>
          </a:bodyPr>
          <a:lstStyle/>
          <a:p>
            <a:pPr marL="0" marR="0" lvl="0" indent="0" algn="ctr" defTabSz="999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66" spc="328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766" spc="328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5453" y="6343336"/>
            <a:ext cx="2318730" cy="1172233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874">
                <a:solidFill>
                  <a:schemeClr val="tx1"/>
                </a:solidFill>
              </a:defRPr>
            </a:lvl1pPr>
            <a:lvl2pPr>
              <a:defRPr sz="1093">
                <a:solidFill>
                  <a:schemeClr val="tx1"/>
                </a:solidFill>
              </a:defRPr>
            </a:lvl2pPr>
            <a:lvl3pPr>
              <a:defRPr sz="1093">
                <a:solidFill>
                  <a:schemeClr val="tx1"/>
                </a:solidFill>
              </a:defRPr>
            </a:lvl3pPr>
            <a:lvl4pPr>
              <a:defRPr sz="1093">
                <a:solidFill>
                  <a:schemeClr val="tx1"/>
                </a:solidFill>
              </a:defRPr>
            </a:lvl4pPr>
            <a:lvl5pPr>
              <a:defRPr sz="1093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0697" y="6343336"/>
            <a:ext cx="3266713" cy="1172233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18033" indent="-118033">
              <a:lnSpc>
                <a:spcPct val="100000"/>
              </a:lnSpc>
              <a:spcBef>
                <a:spcPts val="0"/>
              </a:spcBef>
              <a:spcAft>
                <a:spcPts val="656"/>
              </a:spcAft>
              <a:buFont typeface="Wingdings" panose="05000000000000000000" pitchFamily="2" charset="2"/>
              <a:buChar char="l"/>
              <a:defRPr sz="874">
                <a:solidFill>
                  <a:schemeClr val="tx1"/>
                </a:solidFill>
              </a:defRPr>
            </a:lvl1pPr>
            <a:lvl2pPr>
              <a:defRPr sz="1093">
                <a:solidFill>
                  <a:schemeClr val="tx1"/>
                </a:solidFill>
              </a:defRPr>
            </a:lvl2pPr>
            <a:lvl3pPr>
              <a:defRPr sz="1093">
                <a:solidFill>
                  <a:schemeClr val="tx1"/>
                </a:solidFill>
              </a:defRPr>
            </a:lvl3pPr>
            <a:lvl4pPr>
              <a:defRPr sz="1093">
                <a:solidFill>
                  <a:schemeClr val="tx1"/>
                </a:solidFill>
              </a:defRPr>
            </a:lvl4pPr>
            <a:lvl5pPr>
              <a:defRPr sz="1093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71070" y="6663070"/>
            <a:ext cx="852500" cy="852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6290696" y="6105973"/>
            <a:ext cx="576243" cy="2141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9346" rIns="59020" bIns="39346" rtlCol="0">
            <a:noAutofit/>
          </a:bodyPr>
          <a:lstStyle/>
          <a:p>
            <a:pPr marL="0" marR="0" lvl="0" indent="0" algn="ctr" defTabSz="999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66" spc="328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766" spc="328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935" y="2619924"/>
            <a:ext cx="3234698" cy="7307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18033" indent="-11803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74">
                <a:solidFill>
                  <a:schemeClr val="tx1"/>
                </a:solidFill>
              </a:defRPr>
            </a:lvl1pPr>
            <a:lvl2pPr>
              <a:defRPr sz="1093">
                <a:solidFill>
                  <a:schemeClr val="tx1"/>
                </a:solidFill>
              </a:defRPr>
            </a:lvl2pPr>
            <a:lvl3pPr>
              <a:defRPr sz="1093">
                <a:solidFill>
                  <a:schemeClr val="tx1"/>
                </a:solidFill>
              </a:defRPr>
            </a:lvl3pPr>
            <a:lvl4pPr>
              <a:defRPr sz="1093">
                <a:solidFill>
                  <a:schemeClr val="tx1"/>
                </a:solidFill>
              </a:defRPr>
            </a:lvl4pPr>
            <a:lvl5pPr>
              <a:defRPr sz="1093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75208" y="2619924"/>
            <a:ext cx="3234698" cy="7307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18033" indent="-11803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74">
                <a:solidFill>
                  <a:schemeClr val="tx1"/>
                </a:solidFill>
              </a:defRPr>
            </a:lvl1pPr>
            <a:lvl2pPr>
              <a:defRPr sz="1093">
                <a:solidFill>
                  <a:schemeClr val="tx1"/>
                </a:solidFill>
              </a:defRPr>
            </a:lvl2pPr>
            <a:lvl3pPr>
              <a:defRPr sz="1093">
                <a:solidFill>
                  <a:schemeClr val="tx1"/>
                </a:solidFill>
              </a:defRPr>
            </a:lvl3pPr>
            <a:lvl4pPr>
              <a:defRPr sz="1093">
                <a:solidFill>
                  <a:schemeClr val="tx1"/>
                </a:solidFill>
              </a:defRPr>
            </a:lvl4pPr>
            <a:lvl5pPr>
              <a:defRPr sz="1093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09991" y="2619924"/>
            <a:ext cx="3234698" cy="7307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18033" indent="-11803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874">
                <a:solidFill>
                  <a:schemeClr val="tx1"/>
                </a:solidFill>
              </a:defRPr>
            </a:lvl1pPr>
            <a:lvl2pPr>
              <a:defRPr sz="1093">
                <a:solidFill>
                  <a:schemeClr val="tx1"/>
                </a:solidFill>
              </a:defRPr>
            </a:lvl2pPr>
            <a:lvl3pPr>
              <a:defRPr sz="1093">
                <a:solidFill>
                  <a:schemeClr val="tx1"/>
                </a:solidFill>
              </a:defRPr>
            </a:lvl3pPr>
            <a:lvl4pPr>
              <a:defRPr sz="1093">
                <a:solidFill>
                  <a:schemeClr val="tx1"/>
                </a:solidFill>
              </a:defRPr>
            </a:lvl4pPr>
            <a:lvl5pPr>
              <a:defRPr sz="1093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83" y="465232"/>
            <a:ext cx="2678938" cy="5768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749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1022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1" y="1"/>
            <a:ext cx="10826750" cy="8120063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3" y="1"/>
            <a:ext cx="7443390" cy="8120063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67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1"/>
            <a:ext cx="3586362" cy="8120063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67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62299" y="53282"/>
            <a:ext cx="10702154" cy="80135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67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48" y="1110923"/>
            <a:ext cx="9338072" cy="1092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3060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538805" y="2137108"/>
            <a:ext cx="83255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459984" y="2203010"/>
            <a:ext cx="86905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323" y="2495105"/>
            <a:ext cx="5135766" cy="952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8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52081" y="7757474"/>
            <a:ext cx="5414099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2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9663232" y="7757474"/>
            <a:ext cx="1101220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202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202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955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5007371" y="0"/>
            <a:ext cx="5819380" cy="4060032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962349" y="3"/>
            <a:ext cx="4848543" cy="5289318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67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48" y="580707"/>
            <a:ext cx="9338072" cy="1092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3060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538805" y="1606890"/>
            <a:ext cx="83255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459984" y="1672792"/>
            <a:ext cx="86905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323" y="1964889"/>
            <a:ext cx="5135766" cy="9529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8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52081" y="7757474"/>
            <a:ext cx="5414099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2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2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2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2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9663232" y="7757474"/>
            <a:ext cx="1101220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202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202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978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733109"/>
            <a:ext cx="7774407" cy="475172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967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983226" y="4"/>
            <a:ext cx="1843525" cy="663777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9922" tIns="49948" rIns="99922" bIns="4994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1093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0" y="52839"/>
            <a:ext cx="9652876" cy="6637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86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09" y="727441"/>
            <a:ext cx="10073735" cy="43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967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234" y="99835"/>
            <a:ext cx="1023114" cy="34544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6509" y="5253664"/>
            <a:ext cx="10073735" cy="11973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6509" y="1281358"/>
            <a:ext cx="10073735" cy="1130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99934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99934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52081" y="7757474"/>
            <a:ext cx="5414099" cy="3097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2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9663232" y="7757474"/>
            <a:ext cx="1101220" cy="3097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202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202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1" y="3123972"/>
            <a:ext cx="10826750" cy="463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967"/>
          </a:p>
        </p:txBody>
      </p:sp>
    </p:spTree>
    <p:extLst>
      <p:ext uri="{BB962C8B-B14F-4D97-AF65-F5344CB8AC3E}">
        <p14:creationId xmlns:p14="http://schemas.microsoft.com/office/powerpoint/2010/main" val="6223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983226" y="4"/>
            <a:ext cx="1843525" cy="663777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9922" tIns="49948" rIns="99922" bIns="4994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1093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0" y="52839"/>
            <a:ext cx="9652876" cy="6637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86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09" y="727441"/>
            <a:ext cx="10073735" cy="43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967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234" y="99835"/>
            <a:ext cx="1023114" cy="34544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6509" y="5253664"/>
            <a:ext cx="10073735" cy="11973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6509" y="1281361"/>
            <a:ext cx="10073735" cy="25931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52081" y="7757474"/>
            <a:ext cx="5414099" cy="3097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2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9663232" y="7757474"/>
            <a:ext cx="1101220" cy="3097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202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202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733109"/>
            <a:ext cx="8983225" cy="475172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967"/>
          </a:p>
        </p:txBody>
      </p:sp>
    </p:spTree>
    <p:extLst>
      <p:ext uri="{BB962C8B-B14F-4D97-AF65-F5344CB8AC3E}">
        <p14:creationId xmlns:p14="http://schemas.microsoft.com/office/powerpoint/2010/main" val="316357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1" y="2893165"/>
            <a:ext cx="10826750" cy="5226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967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733109"/>
            <a:ext cx="7774407" cy="475172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967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983226" y="4"/>
            <a:ext cx="1843525" cy="663777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9922" tIns="49948" rIns="99922" bIns="4994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1093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0" y="52839"/>
            <a:ext cx="9652876" cy="6637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86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09" y="727441"/>
            <a:ext cx="10073735" cy="43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967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234" y="99835"/>
            <a:ext cx="1023114" cy="34544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6509" y="5253664"/>
            <a:ext cx="10073735" cy="11973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6509" y="1202394"/>
            <a:ext cx="10073735" cy="1021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99934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99934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52081" y="7757474"/>
            <a:ext cx="5414099" cy="3097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2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9663232" y="7757474"/>
            <a:ext cx="1101220" cy="3097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202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202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" y="2893162"/>
            <a:ext cx="5413376" cy="43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530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413376" y="2893162"/>
            <a:ext cx="5413376" cy="43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530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62051" y="3565985"/>
            <a:ext cx="4917149" cy="3946954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311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31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9934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328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99934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116" y="3565985"/>
            <a:ext cx="4917149" cy="3946954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311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31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9934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328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99934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21593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1" y="965630"/>
            <a:ext cx="10826750" cy="7154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967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733109"/>
            <a:ext cx="7774407" cy="475172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967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983226" y="4"/>
            <a:ext cx="1843525" cy="663777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9922" tIns="49948" rIns="99922" bIns="4994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1093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0" y="52839"/>
            <a:ext cx="9652876" cy="6637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86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09" y="727441"/>
            <a:ext cx="10073735" cy="43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967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234" y="99835"/>
            <a:ext cx="1023114" cy="34544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52081" y="7757474"/>
            <a:ext cx="5414099" cy="3097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2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9663232" y="7757474"/>
            <a:ext cx="1101220" cy="3097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202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202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9183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1" y="2893165"/>
            <a:ext cx="10826750" cy="5226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967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983226" y="4"/>
            <a:ext cx="1843525" cy="663777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9922" tIns="49948" rIns="99922" bIns="4994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1093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0" y="52839"/>
            <a:ext cx="9652876" cy="6637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86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09" y="727441"/>
            <a:ext cx="10073735" cy="430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967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234" y="99835"/>
            <a:ext cx="1023114" cy="34544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6509" y="5253664"/>
            <a:ext cx="10073735" cy="11973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6509" y="1872127"/>
            <a:ext cx="10073735" cy="1021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52081" y="7757474"/>
            <a:ext cx="5414099" cy="3097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2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9663232" y="7757474"/>
            <a:ext cx="1101220" cy="3097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202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202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733109"/>
            <a:ext cx="8991900" cy="475172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967"/>
          </a:p>
        </p:txBody>
      </p:sp>
    </p:spTree>
    <p:extLst>
      <p:ext uri="{BB962C8B-B14F-4D97-AF65-F5344CB8AC3E}">
        <p14:creationId xmlns:p14="http://schemas.microsoft.com/office/powerpoint/2010/main" val="292022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62299" y="53281"/>
            <a:ext cx="10702154" cy="7704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67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238" y="52839"/>
            <a:ext cx="7438146" cy="6637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86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234" y="99835"/>
            <a:ext cx="1023114" cy="34544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6509" y="5253664"/>
            <a:ext cx="10073735" cy="11973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6509" y="770869"/>
            <a:ext cx="10073735" cy="25931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530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60205" y="669544"/>
            <a:ext cx="9906341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8848" y="7757474"/>
            <a:ext cx="5414099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2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2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2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2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2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9663232" y="7757474"/>
            <a:ext cx="1101220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202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202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11" y="144947"/>
            <a:ext cx="2343329" cy="4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2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46392" y="7526099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31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42" y="432321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342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396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99347" rtl="0" eaLnBrk="1" latinLnBrk="0" hangingPunct="1">
        <a:lnSpc>
          <a:spcPct val="90000"/>
        </a:lnSpc>
        <a:spcBef>
          <a:spcPct val="0"/>
        </a:spcBef>
        <a:buNone/>
        <a:defRPr kumimoji="1" sz="48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9934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31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9934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31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9934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31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9934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9934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2748205" indent="-249837" algn="l" defTabSz="999347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3247878" indent="-249837" algn="l" defTabSz="999347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747552" indent="-249837" algn="l" defTabSz="999347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4247225" indent="-249837" algn="l" defTabSz="999347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9347" rtl="0" eaLnBrk="1" latinLnBrk="0" hangingPunct="1"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1pPr>
      <a:lvl2pPr marL="499674" algn="l" defTabSz="999347" rtl="0" eaLnBrk="1" latinLnBrk="0" hangingPunct="1"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2pPr>
      <a:lvl3pPr marL="999347" algn="l" defTabSz="999347" rtl="0" eaLnBrk="1" latinLnBrk="0" hangingPunct="1"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3pPr>
      <a:lvl4pPr marL="1499021" algn="l" defTabSz="999347" rtl="0" eaLnBrk="1" latinLnBrk="0" hangingPunct="1"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1998694" algn="l" defTabSz="999347" rtl="0" eaLnBrk="1" latinLnBrk="0" hangingPunct="1"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498368" algn="l" defTabSz="999347" rtl="0" eaLnBrk="1" latinLnBrk="0" hangingPunct="1"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998041" algn="l" defTabSz="999347" rtl="0" eaLnBrk="1" latinLnBrk="0" hangingPunct="1"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497715" algn="l" defTabSz="999347" rtl="0" eaLnBrk="1" latinLnBrk="0" hangingPunct="1"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997388" algn="l" defTabSz="999347" rtl="0" eaLnBrk="1" latinLnBrk="0" hangingPunct="1"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A7FE3-972B-CB08-57C0-62FA671A2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2A9305E-58E5-1531-0C19-28F291533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宿泊施設で実施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ヨシ紙笛づくり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B0585A4-BCA4-C53A-2A43-7BFAF3046AB0}"/>
              </a:ext>
            </a:extLst>
          </p:cNvPr>
          <p:cNvGrpSpPr/>
          <p:nvPr/>
        </p:nvGrpSpPr>
        <p:grpSpPr>
          <a:xfrm>
            <a:off x="376508" y="1506440"/>
            <a:ext cx="1412274" cy="457737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47FE61B7-489E-F402-62DA-09956CEE00BF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99347">
                <a:defRPr/>
              </a:pPr>
              <a:r>
                <a:rPr kumimoji="1" lang="ja-JP" altLang="en-US" sz="874" b="1" dirty="0">
                  <a:solidFill>
                    <a:srgbClr val="FFFFFF"/>
                  </a:solidFill>
                  <a:latin typeface="Meiryo UI"/>
                  <a:ea typeface="Meiryo UI"/>
                </a:rPr>
                <a:t>自 然</a:t>
              </a:r>
              <a:endParaRPr kumimoji="1" lang="en-US" altLang="ja-JP" sz="874" b="1" dirty="0">
                <a:solidFill>
                  <a:srgbClr val="FFFFFF"/>
                </a:solidFill>
                <a:latin typeface="Meiryo UI"/>
                <a:ea typeface="Meiryo UI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A58430A5-1CF7-09B5-066C-34D98B09146A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99347">
                <a:defRPr/>
              </a:pPr>
              <a:r>
                <a:rPr kumimoji="1" lang="ja-JP" altLang="en-US" sz="874" b="1" dirty="0">
                  <a:solidFill>
                    <a:srgbClr val="FFFFFF"/>
                  </a:solidFill>
                  <a:latin typeface="Meiryo UI"/>
                  <a:ea typeface="Meiryo UI"/>
                </a:rPr>
                <a:t>歴 史</a:t>
              </a:r>
              <a:endParaRPr kumimoji="1" lang="en-US" altLang="ja-JP" sz="874" b="1" dirty="0">
                <a:solidFill>
                  <a:srgbClr val="FFFFFF"/>
                </a:solidFill>
                <a:latin typeface="Meiryo UI"/>
                <a:ea typeface="Meiryo UI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57757996-77D4-3516-D5C1-BE24C41C392A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99347">
                <a:defRPr/>
              </a:pPr>
              <a:r>
                <a:rPr kumimoji="1" lang="ja-JP" altLang="en-US" sz="874" b="1" dirty="0">
                  <a:solidFill>
                    <a:srgbClr val="FFFFFF"/>
                  </a:solidFill>
                  <a:latin typeface="Meiryo UI"/>
                  <a:ea typeface="Meiryo UI"/>
                </a:rPr>
                <a:t>経 済</a:t>
              </a:r>
              <a:endParaRPr kumimoji="1" lang="en-US" altLang="ja-JP" sz="874" b="1" dirty="0">
                <a:solidFill>
                  <a:srgbClr val="FFFFFF"/>
                </a:solidFill>
                <a:latin typeface="Meiryo UI"/>
                <a:ea typeface="Meiryo UI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031C5103-B7E5-2C93-BBA4-EE389D2B429B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99347">
                <a:defRPr/>
              </a:pPr>
              <a:r>
                <a:rPr kumimoji="1" lang="ja-JP" altLang="en-US" sz="874" b="1" dirty="0">
                  <a:solidFill>
                    <a:srgbClr val="FFFFFF"/>
                  </a:solidFill>
                  <a:latin typeface="Meiryo UI"/>
                  <a:ea typeface="Meiryo UI"/>
                </a:rPr>
                <a:t>環 境</a:t>
              </a:r>
              <a:endParaRPr kumimoji="1" lang="en-US" altLang="ja-JP" sz="874" b="1" dirty="0">
                <a:solidFill>
                  <a:srgbClr val="FFFFFF"/>
                </a:solidFill>
                <a:latin typeface="Meiryo UI"/>
                <a:ea typeface="Meiryo UI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7FE11C08-42B4-0A78-764F-323065CC2C95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99347">
                <a:defRPr/>
              </a:pPr>
              <a:r>
                <a:rPr kumimoji="1" lang="ja-JP" altLang="en-US" sz="874" b="1" dirty="0">
                  <a:solidFill>
                    <a:srgbClr val="FFFFFF"/>
                  </a:solidFill>
                  <a:latin typeface="Meiryo UI"/>
                  <a:ea typeface="Meiryo UI"/>
                </a:rPr>
                <a:t>産 業</a:t>
              </a:r>
              <a:endParaRPr kumimoji="1" lang="en-US" altLang="ja-JP" sz="874" b="1" dirty="0">
                <a:solidFill>
                  <a:srgbClr val="FFFFFF"/>
                </a:solidFill>
                <a:latin typeface="Meiryo UI"/>
                <a:ea typeface="Meiryo UI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CB44C854-B206-3F49-9A49-878F34BC5094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99347">
                <a:defRPr/>
              </a:pPr>
              <a:r>
                <a:rPr kumimoji="1" lang="ja-JP" altLang="en-US" sz="874" b="1" dirty="0">
                  <a:solidFill>
                    <a:srgbClr val="FFFFFF"/>
                  </a:solidFill>
                  <a:latin typeface="Meiryo UI"/>
                  <a:ea typeface="Meiryo UI"/>
                </a:rPr>
                <a:t>文 化</a:t>
              </a:r>
              <a:endParaRPr kumimoji="1" lang="en-US" altLang="ja-JP" sz="874" b="1" dirty="0">
                <a:solidFill>
                  <a:srgbClr val="FFFFFF"/>
                </a:solidFill>
                <a:latin typeface="Meiryo UI"/>
                <a:ea typeface="Meiryo UI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4D9ADD-ECD3-D03D-50E1-E80817B5A9EB}"/>
              </a:ext>
            </a:extLst>
          </p:cNvPr>
          <p:cNvSpPr txBox="1"/>
          <p:nvPr/>
        </p:nvSpPr>
        <p:spPr>
          <a:xfrm>
            <a:off x="2555727" y="1506437"/>
            <a:ext cx="3090841" cy="45773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999347"/>
            <a:endParaRPr kumimoji="1" lang="en-US" altLang="ja-JP" sz="874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60C7C13F-D42E-8FDE-7309-E9CDFDF7B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508" y="1515054"/>
            <a:ext cx="797563" cy="435809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0A2E04C-AC3D-BAFA-FA23-BB65915B37BA}"/>
              </a:ext>
            </a:extLst>
          </p:cNvPr>
          <p:cNvSpPr txBox="1"/>
          <p:nvPr/>
        </p:nvSpPr>
        <p:spPr>
          <a:xfrm>
            <a:off x="5730131" y="1506437"/>
            <a:ext cx="4996679" cy="45773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999347"/>
            <a:endParaRPr kumimoji="1" lang="en-US" altLang="ja-JP" sz="874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A7ECB75D-3898-20CF-DC36-0B4F20648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121" y="1562348"/>
            <a:ext cx="1071962" cy="327130"/>
          </a:xfrm>
          <a:prstGeom prst="rect">
            <a:avLst/>
          </a:prstGeom>
          <a:noFill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3EF23E7-1374-1DF0-D727-79111F823A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847" y="1576419"/>
            <a:ext cx="295096" cy="295096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EB26A6E5-1CB0-4BFB-6B3F-DC26057BDD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673" y="1570053"/>
            <a:ext cx="330507" cy="330507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6E5CB397-15D0-14DA-D499-A805A4DBFE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075" y="1570053"/>
            <a:ext cx="329810" cy="330507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532DF8E9-2EB6-3FFE-B9D0-382B6854AF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895" y="1570053"/>
            <a:ext cx="330507" cy="330507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353C671F-D2ED-AA1A-AAC9-2DE34D4766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17" y="1570053"/>
            <a:ext cx="330507" cy="330507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13BA66FE-AF19-DEF4-9FE3-615F6EC527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938" y="1570053"/>
            <a:ext cx="330507" cy="330507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0E5204C4-7855-6D50-888D-6CAFD8537A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462" y="1570053"/>
            <a:ext cx="329810" cy="330507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672349D6-D91E-B625-DEE7-1C0DDE4D99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282" y="1570053"/>
            <a:ext cx="330507" cy="330507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3C5D5B7C-B0D5-FD55-A79E-37A9875C75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03" y="1570053"/>
            <a:ext cx="330507" cy="330507"/>
          </a:xfrm>
          <a:prstGeom prst="rect">
            <a:avLst/>
          </a:prstGeom>
        </p:spPr>
      </p:pic>
      <p:pic>
        <p:nvPicPr>
          <p:cNvPr id="37" name="図 36" descr="白黒の写真にテキストが書いてある絵&#10;&#10;低い精度で自動的に生成された説明">
            <a:extLst>
              <a:ext uri="{FF2B5EF4-FFF2-40B4-BE49-F238E27FC236}">
                <a16:creationId xmlns:a16="http://schemas.microsoft.com/office/drawing/2014/main" id="{0EDD2B47-141D-72C3-845C-BB452201D9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327" y="1570053"/>
            <a:ext cx="329810" cy="330507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1A1E5CCD-48BB-3BBE-CEF5-9ACD37A2D47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8147" y="1570053"/>
            <a:ext cx="330507" cy="330507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43E150CF-EC77-8B5F-0701-C1CE3A15A62E}"/>
              </a:ext>
            </a:extLst>
          </p:cNvPr>
          <p:cNvSpPr/>
          <p:nvPr/>
        </p:nvSpPr>
        <p:spPr>
          <a:xfrm>
            <a:off x="3085986" y="3394368"/>
            <a:ext cx="2340018" cy="1937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038" tIns="354115" rIns="118038" bIns="0" rtlCol="0" anchor="t" anchorCtr="0"/>
          <a:lstStyle/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983" dirty="0">
                <a:solidFill>
                  <a:prstClr val="black"/>
                </a:solidFill>
                <a:latin typeface="Meiryo UI"/>
                <a:ea typeface="Meiryo UI"/>
              </a:rPr>
              <a:t>びわ湖の環境保全について調べてみる。</a:t>
            </a:r>
          </a:p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983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人と自然の繋がりについて考えてみる。</a:t>
            </a:r>
          </a:p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983" dirty="0">
                <a:solidFill>
                  <a:prstClr val="black"/>
                </a:solidFill>
                <a:latin typeface="Meiryo UI"/>
                <a:ea typeface="Meiryo UI"/>
              </a:rPr>
              <a:t>地域と現地の環境についての課題や取組について調べてみる。</a:t>
            </a:r>
          </a:p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9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2529DB1-58C4-33E5-4035-EE33F4851181}"/>
              </a:ext>
            </a:extLst>
          </p:cNvPr>
          <p:cNvSpPr/>
          <p:nvPr/>
        </p:nvSpPr>
        <p:spPr>
          <a:xfrm>
            <a:off x="5662074" y="3394368"/>
            <a:ext cx="2340018" cy="1937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038" tIns="354115" rIns="118038" bIns="0" rtlCol="0" anchor="t" anchorCtr="0"/>
          <a:lstStyle/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983" dirty="0">
                <a:solidFill>
                  <a:prstClr val="black"/>
                </a:solidFill>
                <a:latin typeface="Meiryo UI"/>
                <a:ea typeface="Meiryo UI"/>
              </a:rPr>
              <a:t>ヨシ紙を使ったヨシ紙笛づくりを体験。</a:t>
            </a:r>
          </a:p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983" dirty="0">
                <a:solidFill>
                  <a:prstClr val="black"/>
                </a:solidFill>
                <a:latin typeface="Meiryo UI"/>
                <a:ea typeface="Meiryo UI"/>
              </a:rPr>
              <a:t>びわ湖のヨシについて学ぶ。</a:t>
            </a:r>
          </a:p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983" dirty="0">
                <a:solidFill>
                  <a:prstClr val="black"/>
                </a:solidFill>
                <a:latin typeface="Meiryo UI"/>
                <a:ea typeface="Meiryo UI"/>
              </a:rPr>
              <a:t>現地の方からお話を聞き、地域との違いを考える。</a:t>
            </a:r>
          </a:p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983" dirty="0">
                <a:solidFill>
                  <a:prstClr val="black"/>
                </a:solidFill>
                <a:latin typeface="Meiryo UI"/>
                <a:ea typeface="Meiryo UI"/>
              </a:rPr>
              <a:t>現地では課題解決のために、どんな取組を実施しているか聞いてみる。</a:t>
            </a:r>
          </a:p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9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02D35D28-3D7A-745D-9196-F5D6EDE310FF}"/>
              </a:ext>
            </a:extLst>
          </p:cNvPr>
          <p:cNvSpPr/>
          <p:nvPr/>
        </p:nvSpPr>
        <p:spPr>
          <a:xfrm>
            <a:off x="8238160" y="3394368"/>
            <a:ext cx="2340018" cy="1937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038" tIns="354115" rIns="118038" bIns="0" rtlCol="0" anchor="t" anchorCtr="0"/>
          <a:lstStyle/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983" dirty="0">
                <a:solidFill>
                  <a:prstClr val="black"/>
                </a:solidFill>
                <a:latin typeface="Meiryo UI"/>
                <a:ea typeface="Meiryo UI"/>
              </a:rPr>
              <a:t>環境保全について自分の意見をまとめる。</a:t>
            </a:r>
          </a:p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983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人と自然の繋がりについて調べてみる。</a:t>
            </a:r>
          </a:p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983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  <a:p>
            <a:pPr marL="187378" indent="-187378" defTabSz="99934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9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5C9EB48-2773-F8C8-7D68-A847D2E179F6}"/>
              </a:ext>
            </a:extLst>
          </p:cNvPr>
          <p:cNvGrpSpPr/>
          <p:nvPr/>
        </p:nvGrpSpPr>
        <p:grpSpPr>
          <a:xfrm>
            <a:off x="3054255" y="6490102"/>
            <a:ext cx="7508767" cy="757228"/>
            <a:chOff x="321177" y="5699966"/>
            <a:chExt cx="9338540" cy="692830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6E7BB2EB-1FA6-1D3B-9B18-536A7F7E927E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699966"/>
              <a:ext cx="9338540" cy="692830"/>
            </a:xfrm>
            <a:prstGeom prst="rect">
              <a:avLst/>
            </a:prstGeom>
          </p:spPr>
          <p:txBody>
            <a:bodyPr vert="horz" lIns="99940" tIns="49970" rIns="99940" bIns="49970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99347"/>
              <a:r>
                <a:rPr lang="ja-JP" altLang="en-US" sz="874" b="1" dirty="0">
                  <a:solidFill>
                    <a:srgbClr val="4B75BF"/>
                  </a:solidFill>
                  <a:latin typeface="Meiryo UI"/>
                  <a:ea typeface="Meiryo UI"/>
                </a:rPr>
                <a:t>備考</a:t>
              </a:r>
              <a:endParaRPr lang="en-US" altLang="ja-JP" sz="874" b="1" dirty="0">
                <a:solidFill>
                  <a:srgbClr val="4B75BF"/>
                </a:solidFill>
                <a:latin typeface="Meiryo UI"/>
                <a:ea typeface="Meiryo UI"/>
              </a:endParaRPr>
            </a:p>
            <a:p>
              <a:pPr marL="187378" indent="-187378" defTabSz="99934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874" dirty="0">
                  <a:solidFill>
                    <a:prstClr val="black"/>
                  </a:solidFill>
                  <a:latin typeface="Meiryo UI"/>
                  <a:ea typeface="Meiryo UI"/>
                </a:rPr>
                <a:t>会場使用料は別途、宿泊施設にご確認ください。</a:t>
              </a:r>
            </a:p>
            <a:p>
              <a:pPr marL="187378" indent="-187378" defTabSz="99934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874" dirty="0">
                  <a:solidFill>
                    <a:prstClr val="black"/>
                  </a:solidFill>
                  <a:latin typeface="Meiryo UI"/>
                  <a:ea typeface="Meiryo UI"/>
                </a:rPr>
                <a:t>テーブルレイアウトは、班ごとに協力して活動するため「島型形式」をお薦めしますが、「スクール形式」での開催も可能です。</a:t>
              </a:r>
              <a:endParaRPr lang="en-US" altLang="ja-JP" sz="874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87378" indent="-187378" defTabSz="99934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874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87378" indent="-187378" defTabSz="99934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874" dirty="0">
                  <a:solidFill>
                    <a:prstClr val="black"/>
                  </a:solidFill>
                  <a:latin typeface="Meiryo UI"/>
                  <a:ea typeface="Meiryo UI"/>
                </a:rPr>
                <a:t>中学</a:t>
              </a:r>
              <a:r>
                <a:rPr lang="en-US" altLang="ja-JP" sz="874" dirty="0">
                  <a:solidFill>
                    <a:prstClr val="black"/>
                  </a:solidFill>
                  <a:latin typeface="Meiryo UI"/>
                  <a:ea typeface="Meiryo UI"/>
                </a:rPr>
                <a:t>3</a:t>
              </a:r>
              <a:r>
                <a:rPr lang="ja-JP" altLang="en-US" sz="874" dirty="0">
                  <a:solidFill>
                    <a:prstClr val="black"/>
                  </a:solidFill>
                  <a:latin typeface="Meiryo UI"/>
                  <a:ea typeface="Meiryo UI"/>
                </a:rPr>
                <a:t>年生以上を対象とした場合、体験時間は</a:t>
              </a:r>
              <a:r>
                <a:rPr lang="en-US" altLang="ja-JP" sz="874" dirty="0">
                  <a:solidFill>
                    <a:prstClr val="black"/>
                  </a:solidFill>
                  <a:latin typeface="Meiryo UI"/>
                  <a:ea typeface="Meiryo UI"/>
                </a:rPr>
                <a:t>60</a:t>
              </a:r>
              <a:r>
                <a:rPr lang="ja-JP" altLang="en-US" sz="874" dirty="0">
                  <a:solidFill>
                    <a:prstClr val="black"/>
                  </a:solidFill>
                  <a:latin typeface="Meiryo UI"/>
                  <a:ea typeface="Meiryo UI"/>
                </a:rPr>
                <a:t>分を標準とします。学年に応じて時間調整を行うことがあります。</a:t>
              </a:r>
            </a:p>
            <a:p>
              <a:pPr marL="187378" indent="-187378" defTabSz="99934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874" dirty="0">
                  <a:solidFill>
                    <a:prstClr val="black"/>
                  </a:solidFill>
                  <a:latin typeface="Meiryo UI"/>
                  <a:ea typeface="Meiryo UI"/>
                </a:rPr>
                <a:t>ご利用に関するお問い合わせ、体験内容詳細はお気軽にご相談ください。</a:t>
              </a: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7CA219E0-3DFB-6B15-0B8D-A33A8D4F49AA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5839497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EC02E997-2155-47A7-591E-5FC081E2A1CD}"/>
              </a:ext>
            </a:extLst>
          </p:cNvPr>
          <p:cNvSpPr txBox="1">
            <a:spLocks/>
          </p:cNvSpPr>
          <p:nvPr/>
        </p:nvSpPr>
        <p:spPr>
          <a:xfrm>
            <a:off x="3041950" y="2996294"/>
            <a:ext cx="7536229" cy="4342448"/>
          </a:xfrm>
          <a:prstGeom prst="rect">
            <a:avLst/>
          </a:prstGeom>
        </p:spPr>
        <p:txBody>
          <a:bodyPr vert="horz" lIns="99940" tIns="49970" rIns="99940" bIns="4997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9347"/>
            <a:r>
              <a:rPr lang="ja-JP" altLang="en-US" sz="1311" b="1" dirty="0">
                <a:solidFill>
                  <a:srgbClr val="4B75BF"/>
                </a:solidFill>
                <a:latin typeface="Meiryo UI"/>
                <a:ea typeface="Meiryo UI"/>
              </a:rPr>
              <a:t>プログラムの概要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6A9DEA71-50E5-AA91-4ADD-926AC649F944}"/>
              </a:ext>
            </a:extLst>
          </p:cNvPr>
          <p:cNvCxnSpPr>
            <a:cxnSpLocks/>
          </p:cNvCxnSpPr>
          <p:nvPr/>
        </p:nvCxnSpPr>
        <p:spPr>
          <a:xfrm>
            <a:off x="3106880" y="3327738"/>
            <a:ext cx="7395923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3A387501-6E4E-5563-9C95-B704C835BD43}"/>
              </a:ext>
            </a:extLst>
          </p:cNvPr>
          <p:cNvSpPr/>
          <p:nvPr/>
        </p:nvSpPr>
        <p:spPr>
          <a:xfrm>
            <a:off x="3190092" y="3444043"/>
            <a:ext cx="1062644" cy="25509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999347">
              <a:lnSpc>
                <a:spcPct val="125000"/>
              </a:lnSpc>
            </a:pPr>
            <a:r>
              <a:rPr kumimoji="1" lang="ja-JP" altLang="en-US" sz="1093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E8EA6E7C-5F1E-604F-BEEB-7E5DF8869B2A}"/>
              </a:ext>
            </a:extLst>
          </p:cNvPr>
          <p:cNvSpPr/>
          <p:nvPr/>
        </p:nvSpPr>
        <p:spPr>
          <a:xfrm>
            <a:off x="5766179" y="3444045"/>
            <a:ext cx="1062644" cy="255093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999347">
              <a:lnSpc>
                <a:spcPct val="125000"/>
              </a:lnSpc>
            </a:pPr>
            <a:r>
              <a:rPr lang="ja-JP" altLang="en-US" sz="1093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9BF06A37-73CB-5B34-218D-8E2C479CAE69}"/>
              </a:ext>
            </a:extLst>
          </p:cNvPr>
          <p:cNvSpPr/>
          <p:nvPr/>
        </p:nvSpPr>
        <p:spPr>
          <a:xfrm>
            <a:off x="8342267" y="3444045"/>
            <a:ext cx="1062644" cy="255093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999347">
              <a:lnSpc>
                <a:spcPct val="125000"/>
              </a:lnSpc>
            </a:pPr>
            <a:r>
              <a:rPr lang="ja-JP" altLang="en-US" sz="1093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sp>
        <p:nvSpPr>
          <p:cNvPr id="77" name="コンテンツ プレースホルダー 8">
            <a:extLst>
              <a:ext uri="{FF2B5EF4-FFF2-40B4-BE49-F238E27FC236}">
                <a16:creationId xmlns:a16="http://schemas.microsoft.com/office/drawing/2014/main" id="{1FF22D5B-70E5-561A-7C55-1FAB2CFAB93F}"/>
              </a:ext>
            </a:extLst>
          </p:cNvPr>
          <p:cNvSpPr txBox="1">
            <a:spLocks/>
          </p:cNvSpPr>
          <p:nvPr/>
        </p:nvSpPr>
        <p:spPr>
          <a:xfrm>
            <a:off x="256396" y="2996294"/>
            <a:ext cx="2714737" cy="4342448"/>
          </a:xfrm>
          <a:prstGeom prst="rect">
            <a:avLst/>
          </a:prstGeom>
        </p:spPr>
        <p:txBody>
          <a:bodyPr vert="horz" lIns="99940" tIns="49970" rIns="99940" bIns="4997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9347"/>
            <a:r>
              <a:rPr lang="ja-JP" altLang="en-US" sz="1311" b="1" dirty="0">
                <a:solidFill>
                  <a:srgbClr val="4B75BF"/>
                </a:solidFill>
                <a:latin typeface="Meiryo UI"/>
                <a:ea typeface="Meiryo UI"/>
              </a:rPr>
              <a:t>プログラムのポイント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10679B5B-2A1E-86F1-CD16-F3FB8A03206B}"/>
              </a:ext>
            </a:extLst>
          </p:cNvPr>
          <p:cNvCxnSpPr>
            <a:cxnSpLocks/>
          </p:cNvCxnSpPr>
          <p:nvPr/>
        </p:nvCxnSpPr>
        <p:spPr>
          <a:xfrm>
            <a:off x="283861" y="3327738"/>
            <a:ext cx="2659800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コンテンツ プレースホルダー 8">
            <a:extLst>
              <a:ext uri="{FF2B5EF4-FFF2-40B4-BE49-F238E27FC236}">
                <a16:creationId xmlns:a16="http://schemas.microsoft.com/office/drawing/2014/main" id="{6D939C15-A885-6CA5-1840-9CD31082F6EE}"/>
              </a:ext>
            </a:extLst>
          </p:cNvPr>
          <p:cNvSpPr txBox="1">
            <a:spLocks/>
          </p:cNvSpPr>
          <p:nvPr/>
        </p:nvSpPr>
        <p:spPr>
          <a:xfrm>
            <a:off x="256396" y="2996294"/>
            <a:ext cx="2714737" cy="4342448"/>
          </a:xfrm>
          <a:prstGeom prst="rect">
            <a:avLst/>
          </a:prstGeom>
        </p:spPr>
        <p:txBody>
          <a:bodyPr vert="horz" lIns="99940" tIns="49970" rIns="99940" bIns="4997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9347"/>
            <a:r>
              <a:rPr lang="ja-JP" altLang="en-US" sz="1311" b="1" dirty="0">
                <a:solidFill>
                  <a:srgbClr val="4B75BF"/>
                </a:solidFill>
                <a:latin typeface="Meiryo UI"/>
                <a:ea typeface="Meiryo UI"/>
              </a:rPr>
              <a:t>プログラムのポイント</a:t>
            </a: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5427DEFC-DCCC-6E0B-7AB3-F39DFA971221}"/>
              </a:ext>
            </a:extLst>
          </p:cNvPr>
          <p:cNvCxnSpPr>
            <a:cxnSpLocks/>
          </p:cNvCxnSpPr>
          <p:nvPr/>
        </p:nvCxnSpPr>
        <p:spPr>
          <a:xfrm>
            <a:off x="283861" y="3327738"/>
            <a:ext cx="2659800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5517F216-8843-57BE-7DA2-080EFDCADC4A}"/>
              </a:ext>
            </a:extLst>
          </p:cNvPr>
          <p:cNvCxnSpPr>
            <a:cxnSpLocks/>
          </p:cNvCxnSpPr>
          <p:nvPr/>
        </p:nvCxnSpPr>
        <p:spPr>
          <a:xfrm>
            <a:off x="354684" y="4267510"/>
            <a:ext cx="2518154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コンテンツ プレースホルダー 8">
            <a:extLst>
              <a:ext uri="{FF2B5EF4-FFF2-40B4-BE49-F238E27FC236}">
                <a16:creationId xmlns:a16="http://schemas.microsoft.com/office/drawing/2014/main" id="{911D7471-3827-1FEC-FD9B-8B737E99D42D}"/>
              </a:ext>
            </a:extLst>
          </p:cNvPr>
          <p:cNvSpPr txBox="1">
            <a:spLocks/>
          </p:cNvSpPr>
          <p:nvPr/>
        </p:nvSpPr>
        <p:spPr>
          <a:xfrm>
            <a:off x="284111" y="3327742"/>
            <a:ext cx="2659300" cy="905286"/>
          </a:xfrm>
          <a:prstGeom prst="rect">
            <a:avLst/>
          </a:prstGeom>
          <a:noFill/>
        </p:spPr>
        <p:txBody>
          <a:bodyPr vert="horz" lIns="668885" tIns="49970" rIns="98365" bIns="4997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9347">
              <a:buClr>
                <a:srgbClr val="4B75BD"/>
              </a:buClr>
            </a:pPr>
            <a:r>
              <a:rPr lang="ja-JP" altLang="en-US" sz="1202" dirty="0">
                <a:solidFill>
                  <a:prstClr val="black"/>
                </a:solidFill>
                <a:latin typeface="Meiryo UI"/>
                <a:ea typeface="Meiryo UI"/>
              </a:rPr>
              <a:t>びわ湖の環境で重要な役割を担っているヨシについて学びます。</a:t>
            </a:r>
          </a:p>
        </p:txBody>
      </p:sp>
      <p:sp>
        <p:nvSpPr>
          <p:cNvPr id="84" name="コンテンツ プレースホルダー 8">
            <a:extLst>
              <a:ext uri="{FF2B5EF4-FFF2-40B4-BE49-F238E27FC236}">
                <a16:creationId xmlns:a16="http://schemas.microsoft.com/office/drawing/2014/main" id="{5890D6DE-AFD8-E3A5-2FEA-34A57968DD72}"/>
              </a:ext>
            </a:extLst>
          </p:cNvPr>
          <p:cNvSpPr txBox="1">
            <a:spLocks/>
          </p:cNvSpPr>
          <p:nvPr/>
        </p:nvSpPr>
        <p:spPr>
          <a:xfrm>
            <a:off x="284111" y="4301999"/>
            <a:ext cx="2659300" cy="905286"/>
          </a:xfrm>
          <a:prstGeom prst="rect">
            <a:avLst/>
          </a:prstGeom>
          <a:noFill/>
        </p:spPr>
        <p:txBody>
          <a:bodyPr vert="horz" lIns="668885" tIns="49970" rIns="98365" bIns="4997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9347">
              <a:buClr>
                <a:srgbClr val="4B75BD"/>
              </a:buClr>
            </a:pPr>
            <a:r>
              <a:rPr lang="ja-JP" altLang="en-US" sz="1202" dirty="0">
                <a:solidFill>
                  <a:prstClr val="black"/>
                </a:solidFill>
                <a:latin typeface="Meiryo UI"/>
                <a:ea typeface="Meiryo UI"/>
              </a:rPr>
              <a:t>ヨシ紙を使って</a:t>
            </a:r>
            <a:r>
              <a:rPr lang="en-US" altLang="ja-JP" sz="1202" dirty="0">
                <a:solidFill>
                  <a:prstClr val="black"/>
                </a:solidFill>
                <a:latin typeface="Meiryo UI"/>
                <a:ea typeface="Meiryo UI"/>
              </a:rPr>
              <a:t>8</a:t>
            </a:r>
            <a:r>
              <a:rPr lang="ja-JP" altLang="en-US" sz="1202" dirty="0">
                <a:solidFill>
                  <a:prstClr val="black"/>
                </a:solidFill>
                <a:latin typeface="Meiryo UI"/>
                <a:ea typeface="Meiryo UI"/>
              </a:rPr>
              <a:t>音階出せる笛を作成します。</a:t>
            </a:r>
          </a:p>
        </p:txBody>
      </p:sp>
      <p:sp>
        <p:nvSpPr>
          <p:cNvPr id="85" name="コンテンツ プレースホルダー 8">
            <a:extLst>
              <a:ext uri="{FF2B5EF4-FFF2-40B4-BE49-F238E27FC236}">
                <a16:creationId xmlns:a16="http://schemas.microsoft.com/office/drawing/2014/main" id="{A05455E7-63C9-5DF6-8DAC-7DA4FCFB4795}"/>
              </a:ext>
            </a:extLst>
          </p:cNvPr>
          <p:cNvSpPr txBox="1">
            <a:spLocks/>
          </p:cNvSpPr>
          <p:nvPr/>
        </p:nvSpPr>
        <p:spPr>
          <a:xfrm>
            <a:off x="284113" y="5248496"/>
            <a:ext cx="2706533" cy="905286"/>
          </a:xfrm>
          <a:prstGeom prst="rect">
            <a:avLst/>
          </a:prstGeom>
          <a:noFill/>
        </p:spPr>
        <p:txBody>
          <a:bodyPr vert="horz" lIns="668885" tIns="49970" rIns="98365" bIns="4997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9347">
              <a:buClr>
                <a:srgbClr val="4B75BD"/>
              </a:buClr>
            </a:pPr>
            <a:r>
              <a:rPr lang="ja-JP" altLang="en-US" sz="1147" dirty="0">
                <a:solidFill>
                  <a:prstClr val="black"/>
                </a:solidFill>
                <a:latin typeface="Meiryo UI"/>
                <a:ea typeface="Meiryo UI"/>
              </a:rPr>
              <a:t>自然素材を用いたクラフト体験で「人と自然の繋がりを感じる力」を養うプログラムです。</a:t>
            </a: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A005944F-166D-BFF3-2F6E-17DEA02BEC08}"/>
              </a:ext>
            </a:extLst>
          </p:cNvPr>
          <p:cNvCxnSpPr>
            <a:cxnSpLocks/>
          </p:cNvCxnSpPr>
          <p:nvPr/>
        </p:nvCxnSpPr>
        <p:spPr>
          <a:xfrm>
            <a:off x="354684" y="5241767"/>
            <a:ext cx="2518154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グラフィックス 88" descr="音符 枠線">
            <a:extLst>
              <a:ext uri="{FF2B5EF4-FFF2-40B4-BE49-F238E27FC236}">
                <a16:creationId xmlns:a16="http://schemas.microsoft.com/office/drawing/2014/main" id="{35F07479-5D16-3168-B171-A0870F6D64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96567" y="4539486"/>
            <a:ext cx="471946" cy="471946"/>
          </a:xfrm>
          <a:prstGeom prst="rect">
            <a:avLst/>
          </a:prstGeom>
        </p:spPr>
      </p:pic>
      <p:pic>
        <p:nvPicPr>
          <p:cNvPr id="92" name="グラフィックス 91" descr="考え 枠線">
            <a:extLst>
              <a:ext uri="{FF2B5EF4-FFF2-40B4-BE49-F238E27FC236}">
                <a16:creationId xmlns:a16="http://schemas.microsoft.com/office/drawing/2014/main" id="{0C0D160D-EEB8-F86E-4A8F-FD7978D56E9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96567" y="5465162"/>
            <a:ext cx="471946" cy="471946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BC3B17A1-CCA9-BE06-053A-FB98A8F5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749" dirty="0"/>
              <a:t>びわ湖大津教育プログラム：</a:t>
            </a:r>
            <a:r>
              <a:rPr lang="en-US" altLang="ja-JP" sz="1749" dirty="0"/>
              <a:t>14</a:t>
            </a:r>
            <a:endParaRPr lang="ja-JP" altLang="en-US" sz="1749" dirty="0"/>
          </a:p>
        </p:txBody>
      </p:sp>
      <p:sp>
        <p:nvSpPr>
          <p:cNvPr id="25" name="コンテンツ プレースホルダー 24">
            <a:extLst>
              <a:ext uri="{FF2B5EF4-FFF2-40B4-BE49-F238E27FC236}">
                <a16:creationId xmlns:a16="http://schemas.microsoft.com/office/drawing/2014/main" id="{50BE5749-9BDE-09BA-D27B-10C865DF186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ct val="114000"/>
              </a:lnSpc>
              <a:tabLst>
                <a:tab pos="1466056" algn="l"/>
              </a:tabLst>
              <a:defRPr/>
            </a:pPr>
            <a:r>
              <a:rPr kumimoji="0" lang="ja-JP" altLang="en-US" sz="1311" dirty="0">
                <a:solidFill>
                  <a:prstClr val="black"/>
                </a:solidFill>
                <a:latin typeface="+mn-ea"/>
              </a:rPr>
              <a:t>宿泊施設で実施するプログラムです。</a:t>
            </a:r>
            <a:endParaRPr kumimoji="0" lang="en-US" altLang="ja-JP" sz="1311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ct val="114000"/>
              </a:lnSpc>
              <a:tabLst>
                <a:tab pos="1466056" algn="l"/>
              </a:tabLst>
              <a:defRPr/>
            </a:pPr>
            <a:r>
              <a:rPr kumimoji="0" lang="ja-JP" altLang="en-US" sz="1311" dirty="0">
                <a:solidFill>
                  <a:prstClr val="black"/>
                </a:solidFill>
                <a:latin typeface="+mn-ea"/>
              </a:rPr>
              <a:t>びわ湖の環境で重要な役割を担っているヨシについて学びます。</a:t>
            </a:r>
          </a:p>
          <a:p>
            <a:pPr>
              <a:lnSpc>
                <a:spcPct val="114000"/>
              </a:lnSpc>
              <a:tabLst>
                <a:tab pos="1466056" algn="l"/>
              </a:tabLst>
              <a:defRPr/>
            </a:pPr>
            <a:r>
              <a:rPr kumimoji="0" lang="ja-JP" altLang="en-US" sz="1311" dirty="0">
                <a:solidFill>
                  <a:prstClr val="black"/>
                </a:solidFill>
                <a:latin typeface="+mn-ea"/>
              </a:rPr>
              <a:t>ヨシ紙を使った笛づくりを通して「人と自然の繋がりを感じる力」を養います。</a:t>
            </a:r>
          </a:p>
        </p:txBody>
      </p:sp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4AD34D07-13FC-E635-DB8B-4619F16C3FB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986" y="1576419"/>
            <a:ext cx="295096" cy="29509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CF060BF-C999-AF09-8864-74583F86BCB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371" y="1576419"/>
            <a:ext cx="294603" cy="295096"/>
          </a:xfrm>
          <a:prstGeom prst="rect">
            <a:avLst/>
          </a:prstGeom>
        </p:spPr>
      </p:pic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2CBDC99C-D437-0E07-DA72-6020E35FCB66}"/>
              </a:ext>
            </a:extLst>
          </p:cNvPr>
          <p:cNvGraphicFramePr>
            <a:graphicFrameLocks noGrp="1"/>
          </p:cNvGraphicFramePr>
          <p:nvPr/>
        </p:nvGraphicFramePr>
        <p:xfrm>
          <a:off x="3085987" y="5062923"/>
          <a:ext cx="7484371" cy="141754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59503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842410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78600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4203858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2147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9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+mn-ea"/>
                          <a:ea typeface="+mn-ea"/>
                        </a:rPr>
                        <a:t>宿泊ホテル</a:t>
                      </a: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9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2147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9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+mn-ea"/>
                          <a:ea typeface="+mn-ea"/>
                        </a:rPr>
                        <a:t>通年</a:t>
                      </a:r>
                      <a:endParaRPr lang="ja-JP" altLang="en-US" sz="10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21477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9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10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10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21477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9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r>
                        <a:rPr lang="en-US" altLang="ja-JP" sz="1000" b="0" i="0" u="none" strike="noStrike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1000" b="0" i="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21477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9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10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000" u="none" strike="noStrike" dirty="0"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ja-JP" altLang="en-US" sz="1000" u="none" strike="noStrike" dirty="0">
                          <a:effectLst/>
                          <a:latin typeface="+mn-ea"/>
                          <a:ea typeface="+mn-ea"/>
                        </a:rPr>
                        <a:t>人</a:t>
                      </a:r>
                      <a:endParaRPr lang="ja-JP" altLang="en-US" sz="10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3436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9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u="none" strike="noStrike" dirty="0">
                          <a:effectLst/>
                          <a:latin typeface="+mn-ea"/>
                          <a:ea typeface="+mn-ea"/>
                        </a:rPr>
                        <a:t>特になし</a:t>
                      </a:r>
                    </a:p>
                  </a:txBody>
                  <a:tcPr marL="7747" marR="7747" marT="7747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96AD38-D794-37A4-980C-7DF706280159}"/>
              </a:ext>
            </a:extLst>
          </p:cNvPr>
          <p:cNvCxnSpPr>
            <a:cxnSpLocks/>
          </p:cNvCxnSpPr>
          <p:nvPr/>
        </p:nvCxnSpPr>
        <p:spPr>
          <a:xfrm>
            <a:off x="5442018" y="3444042"/>
            <a:ext cx="0" cy="1534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E3FB585-444B-6EE9-5B22-D3D2B8001D38}"/>
              </a:ext>
            </a:extLst>
          </p:cNvPr>
          <p:cNvCxnSpPr>
            <a:cxnSpLocks/>
          </p:cNvCxnSpPr>
          <p:nvPr/>
        </p:nvCxnSpPr>
        <p:spPr>
          <a:xfrm>
            <a:off x="8028515" y="3444042"/>
            <a:ext cx="0" cy="1534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08AC2F13-1023-5EEC-873B-74480435F904}"/>
              </a:ext>
            </a:extLst>
          </p:cNvPr>
          <p:cNvSpPr/>
          <p:nvPr/>
        </p:nvSpPr>
        <p:spPr>
          <a:xfrm rot="5400000">
            <a:off x="5377201" y="4129211"/>
            <a:ext cx="307249" cy="16416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9347"/>
            <a:endParaRPr kumimoji="1" lang="ja-JP" altLang="en-US" sz="1967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762DAEDA-0669-5643-8BBD-9AF9E670FC69}"/>
              </a:ext>
            </a:extLst>
          </p:cNvPr>
          <p:cNvSpPr/>
          <p:nvPr/>
        </p:nvSpPr>
        <p:spPr>
          <a:xfrm rot="5400000">
            <a:off x="7961496" y="4129211"/>
            <a:ext cx="307249" cy="16416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9347"/>
            <a:endParaRPr kumimoji="1" lang="ja-JP" altLang="en-US" sz="1967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39" name="コンテンツ プレースホルダー 8">
            <a:extLst>
              <a:ext uri="{FF2B5EF4-FFF2-40B4-BE49-F238E27FC236}">
                <a16:creationId xmlns:a16="http://schemas.microsoft.com/office/drawing/2014/main" id="{D03C6A02-5972-44D6-2580-3E7F14A6CB96}"/>
              </a:ext>
            </a:extLst>
          </p:cNvPr>
          <p:cNvSpPr txBox="1">
            <a:spLocks/>
          </p:cNvSpPr>
          <p:nvPr/>
        </p:nvSpPr>
        <p:spPr>
          <a:xfrm>
            <a:off x="6373622" y="5146865"/>
            <a:ext cx="3284593" cy="1266988"/>
          </a:xfrm>
          <a:prstGeom prst="rect">
            <a:avLst/>
          </a:prstGeom>
          <a:noFill/>
        </p:spPr>
        <p:txBody>
          <a:bodyPr vert="horz" lIns="99940" tIns="0" rIns="99940" bIns="4997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9347">
              <a:spcBef>
                <a:spcPts val="219"/>
              </a:spcBef>
              <a:tabLst>
                <a:tab pos="392105" algn="r"/>
                <a:tab pos="591628" algn="l"/>
              </a:tabLst>
            </a:pPr>
            <a:r>
              <a:rPr lang="ja-JP" altLang="en-US" sz="874" dirty="0">
                <a:solidFill>
                  <a:prstClr val="black"/>
                </a:solidFill>
                <a:latin typeface="Meiryo UI"/>
                <a:ea typeface="Meiryo UI"/>
              </a:rPr>
              <a:t>宿泊施設で実施</a:t>
            </a:r>
          </a:p>
          <a:p>
            <a:pPr defTabSz="999347">
              <a:spcBef>
                <a:spcPts val="219"/>
              </a:spcBef>
              <a:tabLst>
                <a:tab pos="392105" algn="r"/>
                <a:tab pos="591628" algn="l"/>
              </a:tabLst>
            </a:pPr>
            <a:r>
              <a:rPr lang="en-US" altLang="ja-JP" sz="874" dirty="0">
                <a:solidFill>
                  <a:prstClr val="black"/>
                </a:solidFill>
                <a:latin typeface="Meiryo UI"/>
                <a:ea typeface="Meiryo UI"/>
              </a:rPr>
              <a:t>	19:45	</a:t>
            </a:r>
            <a:r>
              <a:rPr lang="ja-JP" altLang="en-US" sz="874" dirty="0">
                <a:solidFill>
                  <a:prstClr val="black"/>
                </a:solidFill>
                <a:latin typeface="Meiryo UI"/>
                <a:ea typeface="Meiryo UI"/>
              </a:rPr>
              <a:t>夕食後、会場移動。準備</a:t>
            </a:r>
          </a:p>
          <a:p>
            <a:pPr defTabSz="999347">
              <a:spcBef>
                <a:spcPts val="219"/>
              </a:spcBef>
              <a:tabLst>
                <a:tab pos="392105" algn="r"/>
                <a:tab pos="591628" algn="l"/>
              </a:tabLst>
            </a:pPr>
            <a:r>
              <a:rPr lang="en-US" altLang="ja-JP" sz="874" dirty="0">
                <a:solidFill>
                  <a:prstClr val="black"/>
                </a:solidFill>
                <a:latin typeface="Meiryo UI"/>
                <a:ea typeface="Meiryo UI"/>
              </a:rPr>
              <a:t>	20:00	</a:t>
            </a:r>
            <a:r>
              <a:rPr lang="ja-JP" altLang="en-US" sz="874" dirty="0">
                <a:solidFill>
                  <a:prstClr val="black"/>
                </a:solidFill>
                <a:latin typeface="Meiryo UI"/>
                <a:ea typeface="Meiryo UI"/>
              </a:rPr>
              <a:t>ヨシ紙笛づくり（</a:t>
            </a:r>
            <a:r>
              <a:rPr lang="en-US" altLang="ja-JP" sz="874" dirty="0">
                <a:solidFill>
                  <a:prstClr val="black"/>
                </a:solidFill>
                <a:latin typeface="Meiryo UI"/>
                <a:ea typeface="Meiryo UI"/>
              </a:rPr>
              <a:t>60</a:t>
            </a:r>
            <a:r>
              <a:rPr lang="ja-JP" altLang="en-US" sz="874" dirty="0">
                <a:solidFill>
                  <a:prstClr val="black"/>
                </a:solidFill>
                <a:latin typeface="Meiryo UI"/>
                <a:ea typeface="Meiryo UI"/>
              </a:rPr>
              <a:t>分）</a:t>
            </a:r>
          </a:p>
          <a:p>
            <a:pPr defTabSz="999347">
              <a:spcBef>
                <a:spcPts val="219"/>
              </a:spcBef>
              <a:tabLst>
                <a:tab pos="392105" algn="r"/>
                <a:tab pos="591628" algn="l"/>
              </a:tabLst>
            </a:pPr>
            <a:r>
              <a:rPr lang="en-US" altLang="ja-JP" sz="874" dirty="0">
                <a:solidFill>
                  <a:prstClr val="black"/>
                </a:solidFill>
                <a:latin typeface="Meiryo UI"/>
                <a:ea typeface="Meiryo UI"/>
              </a:rPr>
              <a:t>	21:00	</a:t>
            </a:r>
            <a:r>
              <a:rPr lang="ja-JP" altLang="en-US" sz="874" dirty="0">
                <a:solidFill>
                  <a:prstClr val="black"/>
                </a:solidFill>
                <a:latin typeface="Meiryo UI"/>
                <a:ea typeface="Meiryo UI"/>
              </a:rPr>
              <a:t>終了、片付け</a:t>
            </a:r>
          </a:p>
          <a:p>
            <a:pPr defTabSz="999347">
              <a:spcBef>
                <a:spcPts val="219"/>
              </a:spcBef>
              <a:tabLst>
                <a:tab pos="392105" algn="r"/>
                <a:tab pos="591628" algn="l"/>
              </a:tabLst>
            </a:pPr>
            <a:r>
              <a:rPr lang="en-US" altLang="ja-JP" sz="874" dirty="0">
                <a:solidFill>
                  <a:prstClr val="black"/>
                </a:solidFill>
                <a:latin typeface="Meiryo UI"/>
                <a:ea typeface="Meiryo UI"/>
              </a:rPr>
              <a:t>	21:15</a:t>
            </a:r>
            <a:r>
              <a:rPr lang="ja-JP" altLang="en-US" sz="874" dirty="0">
                <a:solidFill>
                  <a:prstClr val="black"/>
                </a:solidFill>
                <a:latin typeface="Meiryo UI"/>
                <a:ea typeface="Meiryo UI"/>
              </a:rPr>
              <a:t>　</a:t>
            </a:r>
            <a:r>
              <a:rPr lang="en-US" altLang="ja-JP" sz="874" dirty="0">
                <a:solidFill>
                  <a:prstClr val="black"/>
                </a:solidFill>
                <a:latin typeface="Meiryo UI"/>
                <a:ea typeface="Meiryo UI"/>
              </a:rPr>
              <a:t>	</a:t>
            </a:r>
            <a:r>
              <a:rPr lang="ja-JP" altLang="en-US" sz="874" dirty="0">
                <a:solidFill>
                  <a:prstClr val="black"/>
                </a:solidFill>
                <a:latin typeface="Meiryo UI"/>
                <a:ea typeface="Meiryo UI"/>
              </a:rPr>
              <a:t>解散</a:t>
            </a:r>
          </a:p>
        </p:txBody>
      </p:sp>
      <p:pic>
        <p:nvPicPr>
          <p:cNvPr id="40" name="図 39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DDDCFD8E-C140-7006-3735-489FC78CA7A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07" y="1576419"/>
            <a:ext cx="295096" cy="29509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093E5E61-4E2A-6E0C-B802-A6A1A984754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226" y="1576419"/>
            <a:ext cx="295096" cy="295096"/>
          </a:xfrm>
          <a:prstGeom prst="rect">
            <a:avLst/>
          </a:prstGeom>
        </p:spPr>
      </p:pic>
      <p:pic>
        <p:nvPicPr>
          <p:cNvPr id="44" name="グラフィックス 43" descr="電球と鉛筆 枠線">
            <a:extLst>
              <a:ext uri="{FF2B5EF4-FFF2-40B4-BE49-F238E27FC236}">
                <a16:creationId xmlns:a16="http://schemas.microsoft.com/office/drawing/2014/main" id="{8C6BDED1-C0BF-AAE9-7019-DF2EA416FE0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396567" y="3544408"/>
            <a:ext cx="471946" cy="471946"/>
          </a:xfrm>
          <a:prstGeom prst="rect">
            <a:avLst/>
          </a:prstGeom>
        </p:spPr>
      </p:pic>
      <p:pic>
        <p:nvPicPr>
          <p:cNvPr id="2" name="図プレースホルダー 74" descr="人, 屋内, テーブル, 女性 が含まれている画像&#10;&#10;自動的に生成された説明">
            <a:extLst>
              <a:ext uri="{FF2B5EF4-FFF2-40B4-BE49-F238E27FC236}">
                <a16:creationId xmlns:a16="http://schemas.microsoft.com/office/drawing/2014/main" id="{F28DF41A-0C04-5A6D-6216-72386175497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17"/>
          <a:stretch/>
        </p:blipFill>
        <p:spPr>
          <a:xfrm>
            <a:off x="8957357" y="5097970"/>
            <a:ext cx="1479638" cy="699083"/>
          </a:xfrm>
          <a:prstGeom prst="rect">
            <a:avLst/>
          </a:prstGeom>
        </p:spPr>
      </p:pic>
      <p:pic>
        <p:nvPicPr>
          <p:cNvPr id="45" name="図プレースホルダー 31" descr="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6C33DDA-0E65-E610-84D8-9B0B8574B0D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03" b="22832"/>
          <a:stretch/>
        </p:blipFill>
        <p:spPr>
          <a:xfrm>
            <a:off x="8957580" y="5846474"/>
            <a:ext cx="1479415" cy="59568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0211F1-F13B-B254-9A57-EC87A62E2811}"/>
              </a:ext>
            </a:extLst>
          </p:cNvPr>
          <p:cNvSpPr txBox="1"/>
          <p:nvPr/>
        </p:nvSpPr>
        <p:spPr>
          <a:xfrm>
            <a:off x="279588" y="6181543"/>
            <a:ext cx="2674432" cy="1065780"/>
          </a:xfrm>
          <a:custGeom>
            <a:avLst/>
            <a:gdLst>
              <a:gd name="connsiteX0" fmla="*/ 53810 w 2446988"/>
              <a:gd name="connsiteY0" fmla="*/ 0 h 975142"/>
              <a:gd name="connsiteX1" fmla="*/ 2393178 w 2446988"/>
              <a:gd name="connsiteY1" fmla="*/ 0 h 975142"/>
              <a:gd name="connsiteX2" fmla="*/ 2446988 w 2446988"/>
              <a:gd name="connsiteY2" fmla="*/ 53810 h 975142"/>
              <a:gd name="connsiteX3" fmla="*/ 2446988 w 2446988"/>
              <a:gd name="connsiteY3" fmla="*/ 103910 h 975142"/>
              <a:gd name="connsiteX4" fmla="*/ 2446988 w 2446988"/>
              <a:gd name="connsiteY4" fmla="*/ 871232 h 975142"/>
              <a:gd name="connsiteX5" fmla="*/ 2446988 w 2446988"/>
              <a:gd name="connsiteY5" fmla="*/ 921332 h 975142"/>
              <a:gd name="connsiteX6" fmla="*/ 2393178 w 2446988"/>
              <a:gd name="connsiteY6" fmla="*/ 975142 h 975142"/>
              <a:gd name="connsiteX7" fmla="*/ 53810 w 2446988"/>
              <a:gd name="connsiteY7" fmla="*/ 975142 h 975142"/>
              <a:gd name="connsiteX8" fmla="*/ 0 w 2446988"/>
              <a:gd name="connsiteY8" fmla="*/ 921332 h 975142"/>
              <a:gd name="connsiteX9" fmla="*/ 0 w 2446988"/>
              <a:gd name="connsiteY9" fmla="*/ 871232 h 975142"/>
              <a:gd name="connsiteX10" fmla="*/ 0 w 2446988"/>
              <a:gd name="connsiteY10" fmla="*/ 103910 h 975142"/>
              <a:gd name="connsiteX11" fmla="*/ 0 w 2446988"/>
              <a:gd name="connsiteY11" fmla="*/ 53810 h 975142"/>
              <a:gd name="connsiteX12" fmla="*/ 53810 w 2446988"/>
              <a:gd name="connsiteY12" fmla="*/ 0 h 97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6988" h="975142">
                <a:moveTo>
                  <a:pt x="53810" y="0"/>
                </a:moveTo>
                <a:lnTo>
                  <a:pt x="2393178" y="0"/>
                </a:lnTo>
                <a:cubicBezTo>
                  <a:pt x="2422896" y="0"/>
                  <a:pt x="2446988" y="24092"/>
                  <a:pt x="2446988" y="53810"/>
                </a:cubicBezTo>
                <a:lnTo>
                  <a:pt x="2446988" y="103910"/>
                </a:lnTo>
                <a:lnTo>
                  <a:pt x="2446988" y="871232"/>
                </a:lnTo>
                <a:lnTo>
                  <a:pt x="2446988" y="921332"/>
                </a:lnTo>
                <a:cubicBezTo>
                  <a:pt x="2446988" y="951050"/>
                  <a:pt x="2422896" y="975142"/>
                  <a:pt x="2393178" y="975142"/>
                </a:cubicBezTo>
                <a:lnTo>
                  <a:pt x="53810" y="975142"/>
                </a:lnTo>
                <a:cubicBezTo>
                  <a:pt x="24092" y="975142"/>
                  <a:pt x="0" y="951050"/>
                  <a:pt x="0" y="921332"/>
                </a:cubicBezTo>
                <a:lnTo>
                  <a:pt x="0" y="871232"/>
                </a:lnTo>
                <a:lnTo>
                  <a:pt x="0" y="103910"/>
                </a:lnTo>
                <a:lnTo>
                  <a:pt x="0" y="53810"/>
                </a:lnTo>
                <a:cubicBezTo>
                  <a:pt x="0" y="24092"/>
                  <a:pt x="24092" y="0"/>
                  <a:pt x="53810" y="0"/>
                </a:cubicBezTo>
                <a:close/>
              </a:path>
            </a:pathLst>
          </a:cu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9346" rIns="39346" rtlCol="0" anchor="ctr">
            <a:noAutofit/>
          </a:bodyPr>
          <a:lstStyle/>
          <a:p>
            <a:pPr defTabSz="999347">
              <a:lnSpc>
                <a:spcPct val="120000"/>
              </a:lnSpc>
              <a:tabLst>
                <a:tab pos="489264" algn="l"/>
              </a:tabLst>
            </a:pPr>
            <a:r>
              <a:rPr lang="ja-JP" altLang="en-US" sz="929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929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オーパルオプテックス株式会社</a:t>
            </a:r>
            <a:endParaRPr lang="en-US" altLang="ja-JP" sz="929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99347">
              <a:lnSpc>
                <a:spcPct val="120000"/>
              </a:lnSpc>
              <a:tabLst>
                <a:tab pos="489264" algn="l"/>
              </a:tabLst>
            </a:pP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</a:t>
            </a:r>
            <a: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：大津市雄琴</a:t>
            </a:r>
            <a: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5-265-1</a:t>
            </a:r>
          </a:p>
          <a:p>
            <a:pPr defTabSz="999347">
              <a:lnSpc>
                <a:spcPct val="120000"/>
              </a:lnSpc>
              <a:tabLst>
                <a:tab pos="489264" algn="l"/>
              </a:tabLst>
            </a:pP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</a:t>
            </a:r>
            <a: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077-579-7111</a:t>
            </a: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pPr defTabSz="999347">
              <a:lnSpc>
                <a:spcPct val="120000"/>
              </a:lnSpc>
              <a:tabLst>
                <a:tab pos="489264" algn="l"/>
              </a:tabLst>
            </a:pP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受付時間</a:t>
            </a:r>
            <a: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9:30</a:t>
            </a: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17:30</a:t>
            </a:r>
            <a:b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定休日</a:t>
            </a:r>
            <a: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：木曜日、</a:t>
            </a:r>
            <a: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月は水・木曜、夏季無休</a:t>
            </a:r>
            <a:endParaRPr lang="en-US" altLang="ja-JP" sz="929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99347">
              <a:lnSpc>
                <a:spcPct val="120000"/>
              </a:lnSpc>
              <a:tabLst>
                <a:tab pos="489264" algn="l"/>
              </a:tabLst>
            </a:pPr>
            <a:r>
              <a:rPr lang="en-US" altLang="ja-JP" sz="92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https://www.o-pal.com/</a:t>
            </a:r>
            <a:endParaRPr lang="ja-JP" altLang="en-US" sz="929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634588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448</Words>
  <Application>Microsoft Office PowerPoint</Application>
  <PresentationFormat>B4 (ISO) 250x353 mm</PresentationFormat>
  <Paragraphs>59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びわ湖大津教育プログラム：14</dc:title>
  <dc:creator>tb164</dc:creator>
  <cp:lastModifiedBy>tb164</cp:lastModifiedBy>
  <cp:revision>1</cp:revision>
  <dcterms:created xsi:type="dcterms:W3CDTF">2025-04-03T06:25:10Z</dcterms:created>
  <dcterms:modified xsi:type="dcterms:W3CDTF">2025-04-03T06:25:45Z</dcterms:modified>
</cp:coreProperties>
</file>