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61"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35" autoAdjust="0"/>
    <p:restoredTop sz="76799" autoAdjust="0"/>
  </p:normalViewPr>
  <p:slideViewPr>
    <p:cSldViewPr>
      <p:cViewPr varScale="1">
        <p:scale>
          <a:sx n="85" d="100"/>
          <a:sy n="85" d="100"/>
        </p:scale>
        <p:origin x="1526" y="67"/>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ma14="http://schemas.microsoft.com/office/mac/drawingml/2011/main" xmlns=""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5.jpg"/><Relationship Id="rId21" Type="http://schemas.openxmlformats.org/officeDocument/2006/relationships/image" Target="../media/image22.png"/><Relationship Id="rId7" Type="http://schemas.openxmlformats.org/officeDocument/2006/relationships/image" Target="../media/image9.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4.jpe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hyperlink" Target="https://www.o-pal.com/" TargetMode="External"/><Relationship Id="rId5" Type="http://schemas.openxmlformats.org/officeDocument/2006/relationships/image" Target="../media/image7.jpg"/><Relationship Id="rId15" Type="http://schemas.openxmlformats.org/officeDocument/2006/relationships/image" Target="../media/image16.png"/><Relationship Id="rId10" Type="http://schemas.openxmlformats.org/officeDocument/2006/relationships/image" Target="../media/image12.PNG"/><Relationship Id="rId19" Type="http://schemas.openxmlformats.org/officeDocument/2006/relationships/image" Target="../media/image20.png"/><Relationship Id="rId4" Type="http://schemas.openxmlformats.org/officeDocument/2006/relationships/image" Target="../media/image6.jpg"/><Relationship Id="rId9" Type="http://schemas.openxmlformats.org/officeDocument/2006/relationships/image" Target="../media/image11.png"/><Relationship Id="rId14" Type="http://schemas.openxmlformats.org/officeDocument/2006/relationships/image" Target="../media/image15.png"/><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155701557"/>
              </p:ext>
            </p:extLst>
          </p:nvPr>
        </p:nvGraphicFramePr>
        <p:xfrm>
          <a:off x="574410" y="4286958"/>
          <a:ext cx="2593561" cy="1752404"/>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36423">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雄琴</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通年</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5776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３時間</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28239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80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46028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特になし</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sp>
        <p:nvSpPr>
          <p:cNvPr id="17"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p:txBody>
          <a:bodyPr/>
          <a:lstStyle/>
          <a:p>
            <a:r>
              <a:rPr lang="ja-JP" altLang="en-US" dirty="0"/>
              <a:t>①びわ湖の環境で重要な役割を担っているヨシのヨシ紙を使った笛づくり、②和紙を製作工程をたどり、コースターをつくるクラフト体験、</a:t>
            </a:r>
            <a:endParaRPr lang="en-US" altLang="ja-JP" dirty="0"/>
          </a:p>
          <a:p>
            <a:r>
              <a:rPr lang="en-US" altLang="ja-JP" dirty="0"/>
              <a:t>2</a:t>
            </a:r>
            <a:r>
              <a:rPr lang="ja-JP" altLang="en-US" dirty="0"/>
              <a:t>つの体験で、人と自然の繋がりを感じる力を養います。</a:t>
            </a:r>
          </a:p>
        </p:txBody>
      </p:sp>
      <p:sp>
        <p:nvSpPr>
          <p:cNvPr id="22" name="テキスト プレースホルダー 21">
            <a:extLst>
              <a:ext uri="{FF2B5EF4-FFF2-40B4-BE49-F238E27FC236}">
                <a16:creationId xmlns:a16="http://schemas.microsoft.com/office/drawing/2014/main" id="{6A75FCC1-BEDA-8E3B-2695-9E516515DD84}"/>
              </a:ext>
            </a:extLst>
          </p:cNvPr>
          <p:cNvSpPr>
            <a:spLocks noGrp="1"/>
          </p:cNvSpPr>
          <p:nvPr>
            <p:ph type="body" sz="quarter" idx="15"/>
          </p:nvPr>
        </p:nvSpPr>
        <p:spPr/>
        <p:txBody>
          <a:bodyPr/>
          <a:lstStyle/>
          <a:p>
            <a:r>
              <a:rPr lang="ja-JP" altLang="en-US" dirty="0"/>
              <a:t>ヨシ紙を使って</a:t>
            </a:r>
            <a:r>
              <a:rPr lang="en-US" altLang="ja-JP" dirty="0"/>
              <a:t>8</a:t>
            </a:r>
            <a:r>
              <a:rPr lang="ja-JP" altLang="en-US" dirty="0"/>
              <a:t>音階出せる笛を作成します。</a:t>
            </a:r>
            <a:endParaRPr lang="en-US" altLang="ja-JP" dirty="0"/>
          </a:p>
          <a:p>
            <a:r>
              <a:rPr lang="ja-JP" altLang="en-US" dirty="0"/>
              <a:t>びわ湖の環境で重要な役割を担っているヨシについて学びます。</a:t>
            </a:r>
          </a:p>
          <a:p>
            <a:r>
              <a:rPr lang="ja-JP" altLang="en-US" dirty="0"/>
              <a:t>昔ながらの和紙の製作工程を理解し、自然素材について学びえます。</a:t>
            </a:r>
          </a:p>
          <a:p>
            <a:r>
              <a:rPr lang="ja-JP" altLang="en-US" dirty="0"/>
              <a:t>自然素材を用いたクラフト体験で「人と自然の繋がりを感じる力」や創造力を養うプログラム。</a:t>
            </a:r>
          </a:p>
        </p:txBody>
      </p:sp>
      <p:sp>
        <p:nvSpPr>
          <p:cNvPr id="23" name="テキスト プレースホルダー 22">
            <a:extLst>
              <a:ext uri="{FF2B5EF4-FFF2-40B4-BE49-F238E27FC236}">
                <a16:creationId xmlns:a16="http://schemas.microsoft.com/office/drawing/2014/main" id="{CBA330E7-5852-7EF2-8E9C-846FE76EF1AC}"/>
              </a:ext>
            </a:extLst>
          </p:cNvPr>
          <p:cNvSpPr>
            <a:spLocks noGrp="1"/>
          </p:cNvSpPr>
          <p:nvPr>
            <p:ph type="body" sz="quarter" idx="16"/>
          </p:nvPr>
        </p:nvSpPr>
        <p:spPr/>
        <p:txBody>
          <a:bodyPr/>
          <a:lstStyle/>
          <a:p>
            <a:r>
              <a:rPr lang="en-US" altLang="ja-JP" dirty="0"/>
              <a:t>9:30 </a:t>
            </a:r>
            <a:r>
              <a:rPr lang="ja-JP" altLang="en-US" dirty="0"/>
              <a:t>オーパル到着・開校式・荷物移動</a:t>
            </a:r>
            <a:endParaRPr lang="en-US" altLang="ja-JP" dirty="0"/>
          </a:p>
          <a:p>
            <a:r>
              <a:rPr lang="en-US" altLang="ja-JP" dirty="0"/>
              <a:t>10:00 </a:t>
            </a:r>
            <a:r>
              <a:rPr lang="ja-JP" altLang="en-US" dirty="0"/>
              <a:t>①ヨシ紙笛づくり</a:t>
            </a:r>
          </a:p>
          <a:p>
            <a:r>
              <a:rPr lang="en-US" altLang="ja-JP" dirty="0"/>
              <a:t>11:10 </a:t>
            </a:r>
            <a:r>
              <a:rPr lang="ja-JP" altLang="en-US" dirty="0"/>
              <a:t>②和紙コースターづくり</a:t>
            </a:r>
            <a:endParaRPr lang="en-US" altLang="ja-JP" dirty="0"/>
          </a:p>
          <a:p>
            <a:r>
              <a:rPr lang="en-US" altLang="ja-JP" dirty="0"/>
              <a:t>12:30 </a:t>
            </a:r>
            <a:r>
              <a:rPr lang="ja-JP" altLang="en-US" dirty="0"/>
              <a:t>オーパル出発</a:t>
            </a:r>
          </a:p>
          <a:p>
            <a:endParaRPr lang="ja-JP" altLang="en-US" dirty="0"/>
          </a:p>
        </p:txBody>
      </p:sp>
      <p:sp>
        <p:nvSpPr>
          <p:cNvPr id="26" name="テキスト プレースホルダー 25">
            <a:extLst>
              <a:ext uri="{FF2B5EF4-FFF2-40B4-BE49-F238E27FC236}">
                <a16:creationId xmlns:a16="http://schemas.microsoft.com/office/drawing/2014/main" id="{5B5A57CD-6D69-A3E3-BA23-DA35BC46B9D8}"/>
              </a:ext>
            </a:extLst>
          </p:cNvPr>
          <p:cNvSpPr>
            <a:spLocks noGrp="1"/>
          </p:cNvSpPr>
          <p:nvPr>
            <p:ph type="body" sz="quarter" idx="19"/>
          </p:nvPr>
        </p:nvSpPr>
        <p:spPr/>
        <p:txBody>
          <a:bodyPr/>
          <a:lstStyle/>
          <a:p>
            <a:r>
              <a:rPr lang="ja-JP" altLang="en-US" dirty="0"/>
              <a:t>びわ湖の環境保全について調べてみる。</a:t>
            </a:r>
            <a:endParaRPr lang="en-US" altLang="ja-JP" dirty="0"/>
          </a:p>
          <a:p>
            <a:r>
              <a:rPr lang="ja-JP" altLang="en-US" dirty="0"/>
              <a:t>人と自然の繋がりについて考えてみる。</a:t>
            </a:r>
            <a:endParaRPr lang="en-US" altLang="ja-JP" dirty="0"/>
          </a:p>
          <a:p>
            <a:r>
              <a:rPr lang="ja-JP" altLang="en-US" dirty="0"/>
              <a:t>地域と現地の環境についての課題や取組について調べてみる。</a:t>
            </a:r>
          </a:p>
        </p:txBody>
      </p:sp>
      <p:sp>
        <p:nvSpPr>
          <p:cNvPr id="27" name="テキスト プレースホルダー 26">
            <a:extLst>
              <a:ext uri="{FF2B5EF4-FFF2-40B4-BE49-F238E27FC236}">
                <a16:creationId xmlns:a16="http://schemas.microsoft.com/office/drawing/2014/main" id="{FFC69071-83AC-E0D8-245F-8AE1169A7420}"/>
              </a:ext>
            </a:extLst>
          </p:cNvPr>
          <p:cNvSpPr>
            <a:spLocks noGrp="1"/>
          </p:cNvSpPr>
          <p:nvPr>
            <p:ph type="body" sz="quarter" idx="20"/>
          </p:nvPr>
        </p:nvSpPr>
        <p:spPr>
          <a:xfrm>
            <a:off x="3637140" y="2212718"/>
            <a:ext cx="3051180" cy="617193"/>
          </a:xfrm>
        </p:spPr>
        <p:txBody>
          <a:bodyPr/>
          <a:lstStyle/>
          <a:p>
            <a:r>
              <a:rPr lang="ja-JP" altLang="en-US" dirty="0"/>
              <a:t>ヨシ紙を使った笛や、和紙のコースターづくりを体験。</a:t>
            </a:r>
            <a:endParaRPr lang="en-US" altLang="ja-JP" dirty="0"/>
          </a:p>
          <a:p>
            <a:r>
              <a:rPr lang="ja-JP" altLang="en-US" dirty="0"/>
              <a:t>びわ湖のヨシについて学ぶ。</a:t>
            </a:r>
            <a:endParaRPr lang="en-US" altLang="ja-JP" dirty="0"/>
          </a:p>
          <a:p>
            <a:r>
              <a:rPr lang="ja-JP" altLang="en-US" dirty="0"/>
              <a:t>現地の方からお話を聞き、地域との違いを考える。</a:t>
            </a:r>
            <a:endParaRPr lang="en-US" altLang="ja-JP" dirty="0"/>
          </a:p>
          <a:p>
            <a:r>
              <a:rPr lang="ja-JP" altLang="en-US" dirty="0"/>
              <a:t>現地では課題解決のために、どんな取組を実施しているか聞いてみる。</a:t>
            </a:r>
            <a:endParaRPr lang="en-US" altLang="ja-JP" dirty="0"/>
          </a:p>
          <a:p>
            <a:endParaRPr lang="en-US" altLang="ja-JP" dirty="0"/>
          </a:p>
          <a:p>
            <a:endParaRPr lang="ja-JP" altLang="en-US" dirty="0"/>
          </a:p>
        </p:txBody>
      </p:sp>
      <p:sp>
        <p:nvSpPr>
          <p:cNvPr id="28" name="テキスト プレースホルダー 27">
            <a:extLst>
              <a:ext uri="{FF2B5EF4-FFF2-40B4-BE49-F238E27FC236}">
                <a16:creationId xmlns:a16="http://schemas.microsoft.com/office/drawing/2014/main" id="{BDEA7D0E-437E-EE3D-1924-D738516FF9E6}"/>
              </a:ext>
            </a:extLst>
          </p:cNvPr>
          <p:cNvSpPr>
            <a:spLocks noGrp="1"/>
          </p:cNvSpPr>
          <p:nvPr>
            <p:ph type="body" sz="quarter" idx="21"/>
          </p:nvPr>
        </p:nvSpPr>
        <p:spPr/>
        <p:txBody>
          <a:bodyPr/>
          <a:lstStyle/>
          <a:p>
            <a:r>
              <a:rPr lang="ja-JP" altLang="en-US" dirty="0"/>
              <a:t>環境保全について自分の意見をまとめる。</a:t>
            </a:r>
            <a:endParaRPr lang="en-US" altLang="ja-JP" dirty="0"/>
          </a:p>
          <a:p>
            <a:r>
              <a:rPr lang="ja-JP" altLang="en-US" dirty="0"/>
              <a:t>人と自然の繋がりについて調べてみる。</a:t>
            </a:r>
            <a:endParaRPr lang="en-US" altLang="ja-JP" dirty="0"/>
          </a:p>
          <a:p>
            <a:r>
              <a:rPr lang="ja-JP" altLang="en-US" dirty="0"/>
              <a:t>自分たちにできることを発表する。</a:t>
            </a:r>
          </a:p>
          <a:p>
            <a:endParaRPr lang="ja-JP" altLang="en-US" dirty="0"/>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097014" y="368741"/>
            <a:ext cx="2455288" cy="535531"/>
          </a:xfrm>
        </p:spPr>
        <p:txBody>
          <a:bodyPr/>
          <a:lstStyle/>
          <a:p>
            <a:r>
              <a:rPr lang="ja-JP" altLang="en-US" dirty="0">
                <a:solidFill>
                  <a:srgbClr val="328CCC"/>
                </a:solidFill>
              </a:rPr>
              <a:t>自然素材を用いた造形による</a:t>
            </a:r>
            <a:br>
              <a:rPr lang="en-US" altLang="ja-JP" dirty="0">
                <a:solidFill>
                  <a:srgbClr val="328CCC"/>
                </a:solidFill>
              </a:rPr>
            </a:br>
            <a:r>
              <a:rPr lang="ja-JP" altLang="en-US" dirty="0">
                <a:solidFill>
                  <a:srgbClr val="328CCC"/>
                </a:solidFill>
              </a:rPr>
              <a:t>創造力を養う</a:t>
            </a:r>
          </a:p>
        </p:txBody>
      </p:sp>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20" name="図プレースホルダー 19" descr="人, 屋内, テーブル, 女性 が含まれている画像&#10;&#10;自動的に生成された説明">
            <a:extLst>
              <a:ext uri="{FF2B5EF4-FFF2-40B4-BE49-F238E27FC236}">
                <a16:creationId xmlns:a16="http://schemas.microsoft.com/office/drawing/2014/main" id="{F7BFFB88-B44E-C2B7-C9E3-7A77E23AF892}"/>
              </a:ext>
            </a:extLst>
          </p:cNvPr>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t="10031" b="10031"/>
          <a:stretch>
            <a:fillRect/>
          </a:stretch>
        </p:blipFill>
        <p:spPr/>
      </p:pic>
      <p:pic>
        <p:nvPicPr>
          <p:cNvPr id="30" name="図プレースホルダー 29" descr="グラフィカル ユーザー インターフェイス が含まれている画像&#10;&#10;自動的に生成された説明">
            <a:extLst>
              <a:ext uri="{FF2B5EF4-FFF2-40B4-BE49-F238E27FC236}">
                <a16:creationId xmlns:a16="http://schemas.microsoft.com/office/drawing/2014/main" id="{58202B16-EF17-298B-04AF-0CBD655444E1}"/>
              </a:ext>
            </a:extLst>
          </p:cNvPr>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t="4944" b="4944"/>
          <a:stretch>
            <a:fillRect/>
          </a:stretch>
        </p:blipFill>
        <p:spPr/>
      </p:pic>
      <p:pic>
        <p:nvPicPr>
          <p:cNvPr id="32" name="図プレースホルダー 31" descr="座る, テーブル が含まれている画像&#10;&#10;自動的に生成された説明">
            <a:extLst>
              <a:ext uri="{FF2B5EF4-FFF2-40B4-BE49-F238E27FC236}">
                <a16:creationId xmlns:a16="http://schemas.microsoft.com/office/drawing/2014/main" id="{774BD781-1D00-46FB-FEE0-7AF517F619DB}"/>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4910" b="4910"/>
          <a:stretch>
            <a:fillRect/>
          </a:stretch>
        </p:blipFill>
        <p:spPr/>
      </p:pic>
      <p:pic>
        <p:nvPicPr>
          <p:cNvPr id="15" name="図プレースホルダー 14" descr="グラフィカル ユーザー インターフェイス が含まれている画像&#10;&#10;自動的に生成された説明">
            <a:extLst>
              <a:ext uri="{FF2B5EF4-FFF2-40B4-BE49-F238E27FC236}">
                <a16:creationId xmlns:a16="http://schemas.microsoft.com/office/drawing/2014/main" id="{37EE3155-1895-EC9C-6C26-B12150758DF7}"/>
              </a:ext>
            </a:extLst>
          </p:cNvPr>
          <p:cNvPicPr>
            <a:picLocks noGrp="1" noChangeAspect="1"/>
          </p:cNvPicPr>
          <p:nvPr>
            <p:ph type="pic" sz="quarter" idx="14"/>
          </p:nvPr>
        </p:nvPicPr>
        <p:blipFill>
          <a:blip r:embed="rId5" cstate="print">
            <a:extLst>
              <a:ext uri="{28A0092B-C50C-407E-A947-70E740481C1C}">
                <a14:useLocalDpi xmlns:a14="http://schemas.microsoft.com/office/drawing/2010/main" val="0"/>
              </a:ext>
            </a:extLst>
          </a:blip>
          <a:srcRect t="4910" b="4910"/>
          <a:stretch>
            <a:fillRect/>
          </a:stretch>
        </p:blipFill>
        <p:spPr/>
      </p:pic>
      <p:pic>
        <p:nvPicPr>
          <p:cNvPr id="39" name="図 38" descr="アイコン が含まれている画像&#10;&#10;自動的に生成された説明">
            <a:extLst>
              <a:ext uri="{FF2B5EF4-FFF2-40B4-BE49-F238E27FC236}">
                <a16:creationId xmlns:a16="http://schemas.microsoft.com/office/drawing/2014/main" id="{E629755B-3449-1B14-9463-E6978853C0E5}"/>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624162" y="455967"/>
            <a:ext cx="270000" cy="270000"/>
          </a:xfrm>
          <a:prstGeom prst="rect">
            <a:avLst/>
          </a:prstGeom>
        </p:spPr>
      </p:pic>
      <p:pic>
        <p:nvPicPr>
          <p:cNvPr id="42" name="図 41">
            <a:extLst>
              <a:ext uri="{FF2B5EF4-FFF2-40B4-BE49-F238E27FC236}">
                <a16:creationId xmlns:a16="http://schemas.microsoft.com/office/drawing/2014/main" id="{B2AF3BFB-0E48-5E29-9EBD-1FE504C37C92}"/>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031746" y="452966"/>
            <a:ext cx="270000" cy="270000"/>
          </a:xfrm>
          <a:prstGeom prst="rect">
            <a:avLst/>
          </a:prstGeom>
        </p:spPr>
      </p:pic>
      <p:pic>
        <p:nvPicPr>
          <p:cNvPr id="9" name="図 8">
            <a:extLst>
              <a:ext uri="{FF2B5EF4-FFF2-40B4-BE49-F238E27FC236}">
                <a16:creationId xmlns:a16="http://schemas.microsoft.com/office/drawing/2014/main" id="{DBF640D4-3BD0-B593-33C4-2D83643AE3F5}"/>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6032198" y="748873"/>
            <a:ext cx="269549" cy="270000"/>
          </a:xfrm>
          <a:prstGeom prst="rect">
            <a:avLst/>
          </a:prstGeom>
        </p:spPr>
      </p:pic>
      <p:pic>
        <p:nvPicPr>
          <p:cNvPr id="11" name="図 10">
            <a:extLst>
              <a:ext uri="{FF2B5EF4-FFF2-40B4-BE49-F238E27FC236}">
                <a16:creationId xmlns:a16="http://schemas.microsoft.com/office/drawing/2014/main" id="{FC371E71-BEA8-B001-9196-7C1EC0246110}"/>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6335530" y="748873"/>
            <a:ext cx="269549" cy="270000"/>
          </a:xfrm>
          <a:prstGeom prst="rect">
            <a:avLst/>
          </a:prstGeom>
        </p:spPr>
      </p:pic>
      <p:pic>
        <p:nvPicPr>
          <p:cNvPr id="40" name="図プレースホルダー 5"/>
          <p:cNvPicPr>
            <a:picLocks noGrp="1" noChangeAspect="1"/>
          </p:cNvPicPr>
          <p:nvPr>
            <p:ph type="pic" sz="quarter" idx="18"/>
          </p:nvPr>
        </p:nvPicPr>
        <p:blipFill>
          <a:blip r:embed="rId10" cstate="print">
            <a:extLst>
              <a:ext uri="{28A0092B-C50C-407E-A947-70E740481C1C}">
                <a14:useLocalDpi xmlns:a14="http://schemas.microsoft.com/office/drawing/2010/main" val="0"/>
              </a:ext>
            </a:extLst>
          </a:blip>
          <a:srcRect t="110" b="110"/>
          <a:stretch>
            <a:fillRect/>
          </a:stretch>
        </p:blipFill>
        <p:spPr>
          <a:xfrm>
            <a:off x="9119232" y="5877272"/>
            <a:ext cx="506730" cy="505615"/>
          </a:xfrm>
        </p:spPr>
      </p:pic>
      <p:sp>
        <p:nvSpPr>
          <p:cNvPr id="38" name="テキスト ボックス 37"/>
          <p:cNvSpPr txBox="1"/>
          <p:nvPr/>
        </p:nvSpPr>
        <p:spPr>
          <a:xfrm>
            <a:off x="2122644" y="6487359"/>
            <a:ext cx="5931432" cy="384721"/>
          </a:xfrm>
          <a:prstGeom prst="rect">
            <a:avLst/>
          </a:prstGeom>
          <a:solidFill>
            <a:schemeClr val="bg1"/>
          </a:solidFill>
        </p:spPr>
        <p:txBody>
          <a:bodyPr wrap="none" rtlCol="0">
            <a:spAutoFit/>
          </a:bodyPr>
          <a:lstStyle/>
          <a:p>
            <a:r>
              <a:rPr lang="ja-JP" altLang="en-US" sz="1000" dirty="0">
                <a:latin typeface="Meiryo UI" panose="020B0604030504040204" pitchFamily="50" charset="-128"/>
                <a:ea typeface="Meiryo UI" panose="020B0604030504040204" pitchFamily="50" charset="-128"/>
              </a:rPr>
              <a:t>オーパルオプテックス株式会社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住所</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大津市雄琴</a:t>
            </a:r>
            <a:r>
              <a:rPr lang="en-US" altLang="ja-JP" sz="1000" dirty="0">
                <a:latin typeface="Meiryo UI" panose="020B0604030504040204" pitchFamily="50" charset="-128"/>
                <a:ea typeface="Meiryo UI" panose="020B0604030504040204" pitchFamily="50" charset="-128"/>
              </a:rPr>
              <a:t>5-265-1</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【TEL】077-579-7111</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受付時間：</a:t>
            </a:r>
            <a:r>
              <a:rPr lang="en-US" altLang="ja-JP" sz="900" dirty="0">
                <a:latin typeface="Meiryo UI" panose="020B0604030504040204" pitchFamily="50" charset="-128"/>
                <a:ea typeface="Meiryo UI" panose="020B0604030504040204" pitchFamily="50" charset="-128"/>
              </a:rPr>
              <a:t>9:30</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17:30</a:t>
            </a:r>
            <a:r>
              <a:rPr lang="ja-JP" altLang="en-US" sz="900" dirty="0">
                <a:latin typeface="Meiryo UI" panose="020B0604030504040204" pitchFamily="50" charset="-128"/>
                <a:ea typeface="Meiryo UI" panose="020B0604030504040204" pitchFamily="50" charset="-128"/>
              </a:rPr>
              <a:t>（定休日：木曜日、</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月は水・木曜、夏季無休）　</a:t>
            </a:r>
            <a:r>
              <a:rPr lang="en-US" altLang="ja-JP" sz="900" dirty="0">
                <a:latin typeface="Meiryo UI" panose="020B0604030504040204" pitchFamily="50" charset="-128"/>
                <a:ea typeface="Meiryo UI" panose="020B0604030504040204" pitchFamily="50" charset="-128"/>
              </a:rPr>
              <a:t>【</a:t>
            </a:r>
            <a:r>
              <a:rPr lang="en-US" altLang="ja-JP" sz="900" dirty="0" err="1">
                <a:latin typeface="Meiryo UI" panose="020B0604030504040204" pitchFamily="50" charset="-128"/>
                <a:ea typeface="Meiryo UI" panose="020B0604030504040204" pitchFamily="50" charset="-128"/>
              </a:rPr>
              <a:t>URL】</a:t>
            </a:r>
            <a:r>
              <a:rPr lang="en-US" altLang="ja-JP" sz="900" u="sng" dirty="0" err="1">
                <a:latin typeface="Meiryo UI" panose="020B0604030504040204" pitchFamily="50" charset="-128"/>
                <a:ea typeface="Meiryo UI" panose="020B0604030504040204" pitchFamily="50" charset="-128"/>
                <a:hlinkClick r:id="rId11"/>
              </a:rPr>
              <a:t>https</a:t>
            </a:r>
            <a:r>
              <a:rPr lang="en-US" altLang="ja-JP" sz="900" u="sng" dirty="0">
                <a:latin typeface="Meiryo UI" panose="020B0604030504040204" pitchFamily="50" charset="-128"/>
                <a:ea typeface="Meiryo UI" panose="020B0604030504040204" pitchFamily="50" charset="-128"/>
                <a:hlinkClick r:id="rId11"/>
              </a:rPr>
              <a:t>://www.o-pal.com/</a:t>
            </a:r>
            <a:endParaRPr lang="en-US" altLang="ja-JP" sz="900" dirty="0">
              <a:latin typeface="Meiryo UI" panose="020B0604030504040204" pitchFamily="50" charset="-128"/>
              <a:ea typeface="Meiryo UI" panose="020B0604030504040204" pitchFamily="50" charset="-128"/>
            </a:endParaRPr>
          </a:p>
        </p:txBody>
      </p:sp>
      <p:pic>
        <p:nvPicPr>
          <p:cNvPr id="41" name="図 4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339437" y="457804"/>
            <a:ext cx="263979" cy="263979"/>
          </a:xfrm>
          <a:prstGeom prst="rect">
            <a:avLst/>
          </a:prstGeom>
        </p:spPr>
      </p:pic>
      <p:pic>
        <p:nvPicPr>
          <p:cNvPr id="43" name="図 42" descr="文字の書かれた紙&#10;&#10;自動的に生成された説明">
            <a:extLst>
              <a:ext uri="{FF2B5EF4-FFF2-40B4-BE49-F238E27FC236}">
                <a16:creationId xmlns:a16="http://schemas.microsoft.com/office/drawing/2014/main" id="{CD646CED-5CDE-8AF8-5428-0B9A0146FF7D}"/>
              </a:ext>
            </a:extLst>
          </p:cNvPr>
          <p:cNvPicPr>
            <a:picLocks noChangeAspect="1"/>
          </p:cNvPicPr>
          <p:nvPr/>
        </p:nvPicPr>
        <p:blipFill>
          <a:blip r:embed="rId13" cstate="hqprint">
            <a:extLst>
              <a:ext uri="{28A0092B-C50C-407E-A947-70E740481C1C}">
                <a14:useLocalDpi xmlns:a14="http://schemas.microsoft.com/office/drawing/2010/main"/>
              </a:ext>
            </a:extLst>
          </a:blip>
          <a:stretch>
            <a:fillRect/>
          </a:stretch>
        </p:blipFill>
        <p:spPr>
          <a:xfrm>
            <a:off x="9057897" y="718101"/>
            <a:ext cx="302400" cy="302400"/>
          </a:xfrm>
          <a:prstGeom prst="rect">
            <a:avLst/>
          </a:prstGeom>
        </p:spPr>
      </p:pic>
      <p:pic>
        <p:nvPicPr>
          <p:cNvPr id="54" name="図 53" descr="アイコン&#10;&#10;自動的に生成された説明">
            <a:extLst>
              <a:ext uri="{FF2B5EF4-FFF2-40B4-BE49-F238E27FC236}">
                <a16:creationId xmlns:a16="http://schemas.microsoft.com/office/drawing/2014/main" id="{4B73FE1F-B7C7-C871-84A5-AEADB978BC61}"/>
              </a:ext>
            </a:extLst>
          </p:cNvPr>
          <p:cNvPicPr>
            <a:picLocks noChangeAspect="1"/>
          </p:cNvPicPr>
          <p:nvPr/>
        </p:nvPicPr>
        <p:blipFill>
          <a:blip r:embed="rId14" cstate="hqprint">
            <a:extLst>
              <a:ext uri="{28A0092B-C50C-407E-A947-70E740481C1C}">
                <a14:useLocalDpi xmlns:a14="http://schemas.microsoft.com/office/drawing/2010/main"/>
              </a:ext>
            </a:extLst>
          </a:blip>
          <a:stretch>
            <a:fillRect/>
          </a:stretch>
        </p:blipFill>
        <p:spPr>
          <a:xfrm>
            <a:off x="7913271" y="452966"/>
            <a:ext cx="301761" cy="302400"/>
          </a:xfrm>
          <a:prstGeom prst="rect">
            <a:avLst/>
          </a:prstGeom>
        </p:spPr>
      </p:pic>
      <p:pic>
        <p:nvPicPr>
          <p:cNvPr id="55" name="図 54" descr="アイコン&#10;&#10;自動的に生成された説明">
            <a:extLst>
              <a:ext uri="{FF2B5EF4-FFF2-40B4-BE49-F238E27FC236}">
                <a16:creationId xmlns:a16="http://schemas.microsoft.com/office/drawing/2014/main" id="{3475614F-0E81-0FC2-2D50-FEB66AFBA759}"/>
              </a:ext>
            </a:extLst>
          </p:cNvPr>
          <p:cNvPicPr>
            <a:picLocks noChangeAspect="1"/>
          </p:cNvPicPr>
          <p:nvPr/>
        </p:nvPicPr>
        <p:blipFill>
          <a:blip r:embed="rId15" cstate="hqprint">
            <a:extLst>
              <a:ext uri="{28A0092B-C50C-407E-A947-70E740481C1C}">
                <a14:useLocalDpi xmlns:a14="http://schemas.microsoft.com/office/drawing/2010/main"/>
              </a:ext>
            </a:extLst>
          </a:blip>
          <a:stretch>
            <a:fillRect/>
          </a:stretch>
        </p:blipFill>
        <p:spPr>
          <a:xfrm>
            <a:off x="8242352" y="452966"/>
            <a:ext cx="302400" cy="302400"/>
          </a:xfrm>
          <a:prstGeom prst="rect">
            <a:avLst/>
          </a:prstGeom>
        </p:spPr>
      </p:pic>
      <p:pic>
        <p:nvPicPr>
          <p:cNvPr id="56" name="図 55" descr="アイコン&#10;&#10;自動的に生成された説明">
            <a:extLst>
              <a:ext uri="{FF2B5EF4-FFF2-40B4-BE49-F238E27FC236}">
                <a16:creationId xmlns:a16="http://schemas.microsoft.com/office/drawing/2014/main" id="{428F7826-9FCF-D300-C926-F40F045217DF}"/>
              </a:ext>
            </a:extLst>
          </p:cNvPr>
          <p:cNvPicPr>
            <a:picLocks noChangeAspect="1"/>
          </p:cNvPicPr>
          <p:nvPr/>
        </p:nvPicPr>
        <p:blipFill>
          <a:blip r:embed="rId16" cstate="hqprint">
            <a:extLst>
              <a:ext uri="{28A0092B-C50C-407E-A947-70E740481C1C}">
                <a14:useLocalDpi xmlns:a14="http://schemas.microsoft.com/office/drawing/2010/main"/>
              </a:ext>
            </a:extLst>
          </a:blip>
          <a:stretch>
            <a:fillRect/>
          </a:stretch>
        </p:blipFill>
        <p:spPr>
          <a:xfrm>
            <a:off x="8568300" y="449907"/>
            <a:ext cx="302400" cy="302400"/>
          </a:xfrm>
          <a:prstGeom prst="rect">
            <a:avLst/>
          </a:prstGeom>
        </p:spPr>
      </p:pic>
      <p:pic>
        <p:nvPicPr>
          <p:cNvPr id="57" name="図 56" descr="ロゴ, アイコン&#10;&#10;自動的に生成された説明">
            <a:extLst>
              <a:ext uri="{FF2B5EF4-FFF2-40B4-BE49-F238E27FC236}">
                <a16:creationId xmlns:a16="http://schemas.microsoft.com/office/drawing/2014/main" id="{96E99D22-726B-AD97-CECD-89CB1B939943}"/>
              </a:ext>
            </a:extLst>
          </p:cNvPr>
          <p:cNvPicPr>
            <a:picLocks noChangeAspect="1"/>
          </p:cNvPicPr>
          <p:nvPr/>
        </p:nvPicPr>
        <p:blipFill>
          <a:blip r:embed="rId17" cstate="hqprint">
            <a:extLst>
              <a:ext uri="{28A0092B-C50C-407E-A947-70E740481C1C}">
                <a14:useLocalDpi xmlns:a14="http://schemas.microsoft.com/office/drawing/2010/main"/>
              </a:ext>
            </a:extLst>
          </a:blip>
          <a:stretch>
            <a:fillRect/>
          </a:stretch>
        </p:blipFill>
        <p:spPr>
          <a:xfrm>
            <a:off x="8894248" y="449907"/>
            <a:ext cx="302400" cy="302400"/>
          </a:xfrm>
          <a:prstGeom prst="rect">
            <a:avLst/>
          </a:prstGeom>
        </p:spPr>
      </p:pic>
      <p:pic>
        <p:nvPicPr>
          <p:cNvPr id="58" name="図 57" descr="アイコン&#10;&#10;自動的に生成された説明">
            <a:extLst>
              <a:ext uri="{FF2B5EF4-FFF2-40B4-BE49-F238E27FC236}">
                <a16:creationId xmlns:a16="http://schemas.microsoft.com/office/drawing/2014/main" id="{E3A76E28-B502-1DF3-D318-5198F98B1CB5}"/>
              </a:ext>
            </a:extLst>
          </p:cNvPr>
          <p:cNvPicPr>
            <a:picLocks noChangeAspect="1"/>
          </p:cNvPicPr>
          <p:nvPr/>
        </p:nvPicPr>
        <p:blipFill>
          <a:blip r:embed="rId18" cstate="hqprint">
            <a:extLst>
              <a:ext uri="{28A0092B-C50C-407E-A947-70E740481C1C}">
                <a14:useLocalDpi xmlns:a14="http://schemas.microsoft.com/office/drawing/2010/main"/>
              </a:ext>
            </a:extLst>
          </a:blip>
          <a:stretch>
            <a:fillRect/>
          </a:stretch>
        </p:blipFill>
        <p:spPr>
          <a:xfrm>
            <a:off x="9222187" y="449907"/>
            <a:ext cx="301761" cy="302400"/>
          </a:xfrm>
          <a:prstGeom prst="rect">
            <a:avLst/>
          </a:prstGeom>
        </p:spPr>
      </p:pic>
      <p:pic>
        <p:nvPicPr>
          <p:cNvPr id="59" name="図 58" descr="アイコン&#10;&#10;自動的に生成された説明">
            <a:extLst>
              <a:ext uri="{FF2B5EF4-FFF2-40B4-BE49-F238E27FC236}">
                <a16:creationId xmlns:a16="http://schemas.microsoft.com/office/drawing/2014/main" id="{01C39A1B-B283-400D-B96D-98785073513D}"/>
              </a:ext>
            </a:extLst>
          </p:cNvPr>
          <p:cNvPicPr>
            <a:picLocks noChangeAspect="1"/>
          </p:cNvPicPr>
          <p:nvPr/>
        </p:nvPicPr>
        <p:blipFill>
          <a:blip r:embed="rId19" cstate="hqprint">
            <a:extLst>
              <a:ext uri="{28A0092B-C50C-407E-A947-70E740481C1C}">
                <a14:useLocalDpi xmlns:a14="http://schemas.microsoft.com/office/drawing/2010/main"/>
              </a:ext>
            </a:extLst>
          </a:blip>
          <a:stretch>
            <a:fillRect/>
          </a:stretch>
        </p:blipFill>
        <p:spPr>
          <a:xfrm>
            <a:off x="7751676" y="715828"/>
            <a:ext cx="302400" cy="302400"/>
          </a:xfrm>
          <a:prstGeom prst="rect">
            <a:avLst/>
          </a:prstGeom>
        </p:spPr>
      </p:pic>
      <p:pic>
        <p:nvPicPr>
          <p:cNvPr id="60" name="図 59" descr="停止の標識&#10;&#10;自動的に生成された説明">
            <a:extLst>
              <a:ext uri="{FF2B5EF4-FFF2-40B4-BE49-F238E27FC236}">
                <a16:creationId xmlns:a16="http://schemas.microsoft.com/office/drawing/2014/main" id="{0A5BD3D6-CAF0-1748-02D2-3CC10AF4B8DC}"/>
              </a:ext>
            </a:extLst>
          </p:cNvPr>
          <p:cNvPicPr>
            <a:picLocks noChangeAspect="1"/>
          </p:cNvPicPr>
          <p:nvPr/>
        </p:nvPicPr>
        <p:blipFill>
          <a:blip r:embed="rId20" cstate="hqprint">
            <a:extLst>
              <a:ext uri="{28A0092B-C50C-407E-A947-70E740481C1C}">
                <a14:useLocalDpi xmlns:a14="http://schemas.microsoft.com/office/drawing/2010/main"/>
              </a:ext>
            </a:extLst>
          </a:blip>
          <a:stretch>
            <a:fillRect/>
          </a:stretch>
        </p:blipFill>
        <p:spPr>
          <a:xfrm>
            <a:off x="8080681" y="718688"/>
            <a:ext cx="302400" cy="302400"/>
          </a:xfrm>
          <a:prstGeom prst="rect">
            <a:avLst/>
          </a:prstGeom>
        </p:spPr>
      </p:pic>
      <p:pic>
        <p:nvPicPr>
          <p:cNvPr id="61" name="図 60" descr="白黒の写真にテキストが書いてある絵&#10;&#10;低い精度で自動的に生成された説明">
            <a:extLst>
              <a:ext uri="{FF2B5EF4-FFF2-40B4-BE49-F238E27FC236}">
                <a16:creationId xmlns:a16="http://schemas.microsoft.com/office/drawing/2014/main" id="{7E2B40A8-F6D7-E67D-159E-EC55B38A3855}"/>
              </a:ext>
            </a:extLst>
          </p:cNvPr>
          <p:cNvPicPr>
            <a:picLocks noChangeAspect="1"/>
          </p:cNvPicPr>
          <p:nvPr/>
        </p:nvPicPr>
        <p:blipFill>
          <a:blip r:embed="rId21" cstate="hqprint">
            <a:extLst>
              <a:ext uri="{28A0092B-C50C-407E-A947-70E740481C1C}">
                <a14:useLocalDpi xmlns:a14="http://schemas.microsoft.com/office/drawing/2010/main"/>
              </a:ext>
            </a:extLst>
          </a:blip>
          <a:stretch>
            <a:fillRect/>
          </a:stretch>
        </p:blipFill>
        <p:spPr>
          <a:xfrm>
            <a:off x="8403827" y="715828"/>
            <a:ext cx="301761" cy="302400"/>
          </a:xfrm>
          <a:prstGeom prst="rect">
            <a:avLst/>
          </a:prstGeom>
        </p:spPr>
      </p:pic>
      <p:pic>
        <p:nvPicPr>
          <p:cNvPr id="62" name="図 61" descr="アイコン&#10;&#10;自動的に生成された説明">
            <a:extLst>
              <a:ext uri="{FF2B5EF4-FFF2-40B4-BE49-F238E27FC236}">
                <a16:creationId xmlns:a16="http://schemas.microsoft.com/office/drawing/2014/main" id="{09DB6B45-27B4-F3FF-A8FA-7BBD50F50EEE}"/>
              </a:ext>
            </a:extLst>
          </p:cNvPr>
          <p:cNvPicPr>
            <a:picLocks noChangeAspect="1"/>
          </p:cNvPicPr>
          <p:nvPr/>
        </p:nvPicPr>
        <p:blipFill>
          <a:blip r:embed="rId22" cstate="hqprint">
            <a:extLst>
              <a:ext uri="{28A0092B-C50C-407E-A947-70E740481C1C}">
                <a14:useLocalDpi xmlns:a14="http://schemas.microsoft.com/office/drawing/2010/main"/>
              </a:ext>
            </a:extLst>
          </a:blip>
          <a:stretch>
            <a:fillRect/>
          </a:stretch>
        </p:blipFill>
        <p:spPr>
          <a:xfrm>
            <a:off x="8732669" y="715828"/>
            <a:ext cx="302400" cy="302400"/>
          </a:xfrm>
          <a:prstGeom prst="rect">
            <a:avLst/>
          </a:prstGeom>
        </p:spPr>
      </p:pic>
      <p:sp>
        <p:nvSpPr>
          <p:cNvPr id="63" name="テキスト ボックス 62"/>
          <p:cNvSpPr txBox="1"/>
          <p:nvPr/>
        </p:nvSpPr>
        <p:spPr>
          <a:xfrm>
            <a:off x="4016100" y="5151604"/>
            <a:ext cx="1226618" cy="21544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人数により①～③入替</a:t>
            </a:r>
          </a:p>
        </p:txBody>
      </p:sp>
      <p:sp>
        <p:nvSpPr>
          <p:cNvPr id="64" name="テキスト プレースホルダー 23">
            <a:extLst>
              <a:ext uri="{FF2B5EF4-FFF2-40B4-BE49-F238E27FC236}">
                <a16:creationId xmlns:a16="http://schemas.microsoft.com/office/drawing/2014/main" id="{92D1AD22-E6AE-06AB-3AE6-BF7938751702}"/>
              </a:ext>
            </a:extLst>
          </p:cNvPr>
          <p:cNvSpPr>
            <a:spLocks noGrp="1"/>
          </p:cNvSpPr>
          <p:nvPr>
            <p:ph type="body" sz="quarter" idx="17"/>
          </p:nvPr>
        </p:nvSpPr>
        <p:spPr>
          <a:xfrm>
            <a:off x="5755709" y="5357422"/>
            <a:ext cx="3373755" cy="990038"/>
          </a:xfrm>
        </p:spPr>
        <p:txBody>
          <a:bodyPr/>
          <a:lstStyle/>
          <a:p>
            <a:r>
              <a:rPr lang="ja-JP" altLang="en-US" dirty="0"/>
              <a:t>体験場所までの移動は貸切バスをおすすめします。</a:t>
            </a:r>
            <a:endParaRPr lang="en-US" altLang="ja-JP" dirty="0"/>
          </a:p>
          <a:p>
            <a:r>
              <a:rPr lang="ja-JP" altLang="en-US" dirty="0"/>
              <a:t>昼食手配も対応可能です。事前にご相談ください。</a:t>
            </a:r>
            <a:endParaRPr lang="en-US" altLang="ja-JP" dirty="0"/>
          </a:p>
          <a:p>
            <a:r>
              <a:rPr lang="ja-JP" altLang="en-US" dirty="0"/>
              <a:t>ご利用に関するお問い合わせ、体験内容詳細はお気軽にご相談ください。</a:t>
            </a:r>
            <a:endParaRPr lang="en-US" altLang="ja-JP" dirty="0"/>
          </a:p>
          <a:p>
            <a:endParaRPr lang="ja-JP" altLang="en-US" dirty="0"/>
          </a:p>
        </p:txBody>
      </p:sp>
    </p:spTree>
    <p:extLst>
      <p:ext uri="{BB962C8B-B14F-4D97-AF65-F5344CB8AC3E}">
        <p14:creationId xmlns:p14="http://schemas.microsoft.com/office/powerpoint/2010/main" val="1769547253"/>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12328</TotalTime>
  <Words>408</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自然素材を用いた造形による 創造力を養う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489</cp:revision>
  <cp:lastPrinted>2023-05-30T23:44:43Z</cp:lastPrinted>
  <dcterms:created xsi:type="dcterms:W3CDTF">2017-09-04T00:58:00Z</dcterms:created>
  <dcterms:modified xsi:type="dcterms:W3CDTF">2023-06-06T09:02:28Z</dcterms:modified>
</cp:coreProperties>
</file>