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56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jpe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hyperlink" Target="https://www.biwakokisen.co.jp/" TargetMode="External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962029"/>
              </p:ext>
            </p:extLst>
          </p:nvPr>
        </p:nvGraphicFramePr>
        <p:xfrm>
          <a:off x="649761" y="4280853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びわ湖・浜大津他各港発着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月末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</a:t>
                      </a:r>
                      <a:endParaRPr lang="en-US" altLang="ja-JP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乗船定員は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環境学習船「</a:t>
            </a:r>
            <a:r>
              <a:rPr lang="en-US" altLang="ja-JP" dirty="0" err="1"/>
              <a:t>megumi</a:t>
            </a:r>
            <a:r>
              <a:rPr lang="ja-JP" altLang="en-US" dirty="0"/>
              <a:t>」（メグミ）で行う、見て、触れて、感じるびわ湖学習。</a:t>
            </a:r>
            <a:endParaRPr lang="en-US" altLang="ja-JP" dirty="0"/>
          </a:p>
          <a:p>
            <a:r>
              <a:rPr lang="ja-JP" altLang="en-US" dirty="0"/>
              <a:t>環境学習器材を使用したびわ湖水の採水、プランクトンの観察の他、びわ湖を取り囲む風景から考察する滋賀の歴史文化レクチャーも可能です。</a:t>
            </a:r>
          </a:p>
        </p:txBody>
      </p:sp>
      <p:pic>
        <p:nvPicPr>
          <p:cNvPr id="34" name="図プレースホルダー 33" descr="海の上を走っている船&#10;&#10;自動的に生成された説明">
            <a:extLst>
              <a:ext uri="{FF2B5EF4-FFF2-40B4-BE49-F238E27FC236}">
                <a16:creationId xmlns:a16="http://schemas.microsoft.com/office/drawing/2014/main" id="{CA299F0F-7E3A-6ED2-628A-290453B6170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" b="5080"/>
          <a:stretch/>
        </p:blipFill>
        <p:spPr/>
      </p:pic>
      <p:pic>
        <p:nvPicPr>
          <p:cNvPr id="37" name="図プレースホルダー 36" descr="水, 人, 民衆, ボート が含まれている画像&#10;&#10;自動的に生成された説明">
            <a:extLst>
              <a:ext uri="{FF2B5EF4-FFF2-40B4-BE49-F238E27FC236}">
                <a16:creationId xmlns:a16="http://schemas.microsoft.com/office/drawing/2014/main" id="{4088FF25-584F-4EE5-01B7-2895F47DE70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" r="2943"/>
          <a:stretch/>
        </p:blipFill>
        <p:spPr/>
      </p:pic>
      <p:pic>
        <p:nvPicPr>
          <p:cNvPr id="54" name="図プレースホルダー 53" descr="ボートに乗っている男性&#10;&#10;低い精度で自動的に生成された説明">
            <a:extLst>
              <a:ext uri="{FF2B5EF4-FFF2-40B4-BE49-F238E27FC236}">
                <a16:creationId xmlns:a16="http://schemas.microsoft.com/office/drawing/2014/main" id="{E666154B-D1CA-F8B9-F587-808B546CD7A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8" b="10058"/>
          <a:stretch/>
        </p:blipFill>
        <p:spPr/>
      </p:pic>
      <p:pic>
        <p:nvPicPr>
          <p:cNvPr id="56" name="図プレースホルダー 55" descr="川の上の橋を渡っている人たち&#10;&#10;低い精度で自動的に生成された説明">
            <a:extLst>
              <a:ext uri="{FF2B5EF4-FFF2-40B4-BE49-F238E27FC236}">
                <a16:creationId xmlns:a16="http://schemas.microsoft.com/office/drawing/2014/main" id="{7190EBDB-95A1-306C-9717-F446A8A3324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8" b="10058"/>
          <a:stretch/>
        </p:blipFill>
        <p:spPr/>
      </p:pic>
      <p:sp>
        <p:nvSpPr>
          <p:cNvPr id="57" name="テキスト プレースホルダー 56">
            <a:extLst>
              <a:ext uri="{FF2B5EF4-FFF2-40B4-BE49-F238E27FC236}">
                <a16:creationId xmlns:a16="http://schemas.microsoft.com/office/drawing/2014/main" id="{28A22A84-6927-8D89-74C4-8F86257595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34842" y="4260811"/>
            <a:ext cx="5614702" cy="829536"/>
          </a:xfrm>
        </p:spPr>
        <p:txBody>
          <a:bodyPr/>
          <a:lstStyle/>
          <a:p>
            <a:r>
              <a:rPr lang="ja-JP" altLang="en-US" dirty="0"/>
              <a:t>滋賀県ならではの環境学習船を貸切り利用。五感で感じる環境学習体験プログラム。</a:t>
            </a:r>
            <a:endParaRPr lang="en-US" altLang="ja-JP" dirty="0"/>
          </a:p>
          <a:p>
            <a:r>
              <a:rPr lang="ja-JP" altLang="en-US" dirty="0"/>
              <a:t>日本最大にして最古の湖の湖上で学ぶ</a:t>
            </a:r>
            <a:r>
              <a:rPr lang="en-US" altLang="ja-JP" dirty="0"/>
              <a:t>SDGs</a:t>
            </a:r>
            <a:r>
              <a:rPr lang="ja-JP" altLang="en-US" dirty="0"/>
              <a:t>探究学習。</a:t>
            </a:r>
            <a:endParaRPr lang="en-US" altLang="ja-JP" dirty="0"/>
          </a:p>
          <a:p>
            <a:r>
              <a:rPr lang="ja-JP" altLang="en-US" dirty="0"/>
              <a:t>普段触ることのない環境学習機材を使用して調査・観察できます。</a:t>
            </a:r>
            <a:endParaRPr lang="en-US" altLang="ja-JP" dirty="0"/>
          </a:p>
          <a:p>
            <a:r>
              <a:rPr lang="ja-JP" altLang="en-US" dirty="0"/>
              <a:t>観察・実験を通して、びわ湖の水環境、歴史・文化、生き物について、考えながら学んでいただける機会に。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00372" y="5360490"/>
            <a:ext cx="2518860" cy="990038"/>
          </a:xfrm>
        </p:spPr>
        <p:txBody>
          <a:bodyPr/>
          <a:lstStyle/>
          <a:p>
            <a:r>
              <a:rPr lang="ja-JP" altLang="en-US" dirty="0"/>
              <a:t>天候等により内容を変更する場合があります。</a:t>
            </a:r>
            <a:endParaRPr lang="en-US" altLang="ja-JP" dirty="0"/>
          </a:p>
          <a:p>
            <a:r>
              <a:rPr lang="ja-JP" altLang="en-US" dirty="0"/>
              <a:t>チャーター料金の他に、環境学習費が必要です。</a:t>
            </a:r>
            <a:endParaRPr lang="en-US" altLang="ja-JP" dirty="0"/>
          </a:p>
          <a:p>
            <a:r>
              <a:rPr lang="ja-JP" altLang="en-US" dirty="0"/>
              <a:t>浜大津港以外の港から発着することが可能です。</a:t>
            </a:r>
            <a:endParaRPr lang="en-US" altLang="ja-JP" dirty="0"/>
          </a:p>
          <a:p>
            <a:r>
              <a:rPr lang="ja-JP" altLang="en-US" dirty="0"/>
              <a:t>発着港、プログラム内容、回送費など、ご相談のうえ、手配いたします。まずはご相談ください。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60" name="テキスト プレースホルダー 59">
            <a:extLst>
              <a:ext uri="{FF2B5EF4-FFF2-40B4-BE49-F238E27FC236}">
                <a16:creationId xmlns:a16="http://schemas.microsoft.com/office/drawing/2014/main" id="{2C22B7D8-0FF4-898B-DD9F-DBEF2D4A60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びわ湖について調べてみる。</a:t>
            </a:r>
            <a:endParaRPr lang="en-US" altLang="ja-JP" dirty="0"/>
          </a:p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地域と現地の環境保全の課題や取組について調べてみる。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61" name="テキスト プレースホルダー 60">
            <a:extLst>
              <a:ext uri="{FF2B5EF4-FFF2-40B4-BE49-F238E27FC236}">
                <a16:creationId xmlns:a16="http://schemas.microsoft.com/office/drawing/2014/main" id="{1BAF2194-3A5E-3ED1-100B-93F06CDEB29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ja-JP" altLang="en-US" dirty="0"/>
              <a:t>環境学習船での水質検査やプランクトン観察を体験する。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現地では、どんな課題があるかを理解する。</a:t>
            </a:r>
            <a:endParaRPr lang="en-US" altLang="ja-JP" dirty="0"/>
          </a:p>
          <a:p>
            <a:r>
              <a:rPr lang="ja-JP" altLang="en-US" dirty="0"/>
              <a:t>現地で課題解決のために、どんな取組を実施しているか聞いてみる。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62" name="テキスト プレースホルダー 61">
            <a:extLst>
              <a:ext uri="{FF2B5EF4-FFF2-40B4-BE49-F238E27FC236}">
                <a16:creationId xmlns:a16="http://schemas.microsoft.com/office/drawing/2014/main" id="{FF904B3F-F511-3C9B-6E0E-E183591A8A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環境保全について自分の意見をまとめる。</a:t>
            </a:r>
            <a:endParaRPr lang="en-US" altLang="ja-JP" dirty="0"/>
          </a:p>
          <a:p>
            <a:r>
              <a:rPr lang="ja-JP" altLang="en-US" dirty="0"/>
              <a:t>本プログラムで学んだことについて発表する。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812" y="411576"/>
            <a:ext cx="2112245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環境学習船「</a:t>
            </a:r>
            <a:r>
              <a:rPr lang="en-US" altLang="ja-JP" dirty="0" err="1">
                <a:solidFill>
                  <a:srgbClr val="328CCC"/>
                </a:solidFill>
              </a:rPr>
              <a:t>megumi</a:t>
            </a:r>
            <a:r>
              <a:rPr lang="ja-JP" altLang="en-US" dirty="0">
                <a:solidFill>
                  <a:srgbClr val="328CCC"/>
                </a:solidFill>
              </a:rPr>
              <a:t>」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びわ湖環境体験学習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3" name="図 12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78613953-0255-DB8B-9C5B-618955A3C1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2462" y="748873"/>
            <a:ext cx="270000" cy="270000"/>
          </a:xfrm>
          <a:prstGeom prst="rect">
            <a:avLst/>
          </a:prstGeom>
        </p:spPr>
      </p:pic>
      <p:pic>
        <p:nvPicPr>
          <p:cNvPr id="15" name="図 14" descr="ロゴ&#10;&#10;自動的に生成された説明">
            <a:extLst>
              <a:ext uri="{FF2B5EF4-FFF2-40B4-BE49-F238E27FC236}">
                <a16:creationId xmlns:a16="http://schemas.microsoft.com/office/drawing/2014/main" id="{FD669022-BA33-A61B-27DA-284F62DF2E9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5794" y="748873"/>
            <a:ext cx="270000" cy="27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86B56C7-85BF-6C01-CA70-863A3209B0F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2434" y="452966"/>
            <a:ext cx="270000" cy="2700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4723713-1783-72B5-CFF3-F068DF592D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07115" y="452966"/>
            <a:ext cx="263999" cy="270000"/>
          </a:xfrm>
          <a:prstGeom prst="rect">
            <a:avLst/>
          </a:prstGeom>
        </p:spPr>
      </p:pic>
      <p:pic>
        <p:nvPicPr>
          <p:cNvPr id="30" name="図 29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C4E333F7-7212-737A-7F89-B7C1E8C9F6F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1796" y="748873"/>
            <a:ext cx="270000" cy="27000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08F9FF4-C62E-0823-8810-E48A76C193D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5794" y="452966"/>
            <a:ext cx="270000" cy="270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12"/>
          <a:srcRect l="25645" t="10469" r="23807" b="12712"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sp>
        <p:nvSpPr>
          <p:cNvPr id="10" name="テキスト プレースホルダー 9"/>
          <p:cNvSpPr>
            <a:spLocks noGrp="1"/>
          </p:cNvSpPr>
          <p:nvPr>
            <p:ph type="body" sz="quarter" idx="16"/>
          </p:nvPr>
        </p:nvSpPr>
        <p:spPr>
          <a:xfrm>
            <a:off x="3506586" y="5147723"/>
            <a:ext cx="3096626" cy="1156517"/>
          </a:xfrm>
        </p:spPr>
        <p:txBody>
          <a:bodyPr/>
          <a:lstStyle/>
          <a:p>
            <a:r>
              <a:rPr lang="ja-JP" altLang="en-US" dirty="0"/>
              <a:t>　　　　　　　中高生</a:t>
            </a:r>
            <a:r>
              <a:rPr lang="en-US" altLang="ja-JP" dirty="0"/>
              <a:t>80</a:t>
            </a:r>
            <a:r>
              <a:rPr lang="ja-JP" altLang="en-US" dirty="0"/>
              <a:t>人／大津発着</a:t>
            </a:r>
            <a:r>
              <a:rPr lang="en-US" altLang="ja-JP" dirty="0"/>
              <a:t>2</a:t>
            </a:r>
            <a:r>
              <a:rPr lang="ja-JP" altLang="en-US" dirty="0"/>
              <a:t>時間</a:t>
            </a:r>
            <a:r>
              <a:rPr lang="en-US" altLang="ja-JP" dirty="0"/>
              <a:t>30</a:t>
            </a:r>
            <a:r>
              <a:rPr lang="ja-JP" altLang="en-US" dirty="0"/>
              <a:t>分／環境学習</a:t>
            </a:r>
            <a:r>
              <a:rPr lang="en-US" altLang="ja-JP" dirty="0"/>
              <a:t>2</a:t>
            </a:r>
            <a:r>
              <a:rPr lang="ja-JP" altLang="en-US" dirty="0"/>
              <a:t>講座</a:t>
            </a:r>
            <a:endParaRPr lang="en-US" altLang="ja-JP" dirty="0"/>
          </a:p>
          <a:p>
            <a:endParaRPr lang="ja-JP" altLang="en-US" dirty="0"/>
          </a:p>
          <a:p>
            <a:r>
              <a:rPr lang="en-US" altLang="ja-JP" dirty="0"/>
              <a:t>9:00 </a:t>
            </a:r>
            <a:r>
              <a:rPr lang="ja-JP" altLang="en-US" dirty="0"/>
              <a:t>　大津港集合／乗船開始</a:t>
            </a:r>
          </a:p>
          <a:p>
            <a:r>
              <a:rPr lang="en-US" altLang="ja-JP" dirty="0"/>
              <a:t>9:10 </a:t>
            </a:r>
            <a:r>
              <a:rPr lang="ja-JP" altLang="en-US" dirty="0"/>
              <a:t>　大津港出発　</a:t>
            </a:r>
            <a:endParaRPr lang="en-US" altLang="ja-JP" dirty="0"/>
          </a:p>
          <a:p>
            <a:r>
              <a:rPr lang="ja-JP" altLang="en-US" dirty="0"/>
              <a:t>　　　　　</a:t>
            </a:r>
            <a:r>
              <a:rPr lang="en-US" altLang="ja-JP" dirty="0"/>
              <a:t>【A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プランクトン観察　</a:t>
            </a:r>
            <a:r>
              <a:rPr lang="en-US" altLang="ja-JP" dirty="0"/>
              <a:t> 【B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びわ湖水質調査　</a:t>
            </a:r>
          </a:p>
          <a:p>
            <a:r>
              <a:rPr lang="en-US" altLang="ja-JP" dirty="0"/>
              <a:t>10:00 </a:t>
            </a:r>
            <a:r>
              <a:rPr lang="ja-JP" altLang="en-US" dirty="0"/>
              <a:t>移動</a:t>
            </a:r>
          </a:p>
          <a:p>
            <a:r>
              <a:rPr lang="en-US" altLang="ja-JP" dirty="0"/>
              <a:t>10:05 【A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びわ湖水質調査　</a:t>
            </a:r>
            <a:r>
              <a:rPr lang="en-US" altLang="ja-JP" dirty="0"/>
              <a:t>【B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プランクトン観察</a:t>
            </a:r>
          </a:p>
          <a:p>
            <a:r>
              <a:rPr lang="en-US" altLang="ja-JP" dirty="0"/>
              <a:t>10:55</a:t>
            </a:r>
            <a:r>
              <a:rPr lang="ja-JP" altLang="en-US" dirty="0"/>
              <a:t>　湖上観察</a:t>
            </a:r>
          </a:p>
          <a:p>
            <a:r>
              <a:rPr lang="en-US" altLang="ja-JP" dirty="0"/>
              <a:t>11:40</a:t>
            </a:r>
            <a:r>
              <a:rPr lang="ja-JP" altLang="en-US" dirty="0"/>
              <a:t>　大津港到着／下船</a:t>
            </a:r>
          </a:p>
          <a:p>
            <a:endParaRPr kumimoji="1" lang="ja-JP" altLang="en-US" b="1" dirty="0"/>
          </a:p>
        </p:txBody>
      </p:sp>
      <p:pic>
        <p:nvPicPr>
          <p:cNvPr id="55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pic>
        <p:nvPicPr>
          <p:cNvPr id="43" name="図 42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58" name="図 57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59" name="図 58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63" name="図 62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64" name="図 63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65" name="図 64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66" name="図 65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7" name="図 66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8" name="図 67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69" name="図 68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70" name="テキスト ボックス 69"/>
          <p:cNvSpPr txBox="1"/>
          <p:nvPr/>
        </p:nvSpPr>
        <p:spPr>
          <a:xfrm>
            <a:off x="2122644" y="6487359"/>
            <a:ext cx="566373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びわ湖汽船株式会社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大津市浜大津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5-1-1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【TEL】077-524-1919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【FAX】077-524-7896</a:t>
            </a:r>
            <a:b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 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10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24"/>
              </a:rPr>
              <a:t>https</a:t>
            </a:r>
            <a:r>
              <a:rPr lang="en-US" altLang="ja-JP" sz="1000" u="sng" dirty="0">
                <a:latin typeface="Meiryo UI" panose="020B0604030504040204" pitchFamily="50" charset="-128"/>
                <a:ea typeface="Meiryo UI" panose="020B0604030504040204" pitchFamily="50" charset="-128"/>
                <a:hlinkClick r:id="rId24"/>
              </a:rPr>
              <a:t>://www.biwakokisen.co.jp/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561005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495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環境学習船「megumi」 びわ湖環境体験学習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493</cp:revision>
  <cp:lastPrinted>2023-05-30T23:44:43Z</cp:lastPrinted>
  <dcterms:created xsi:type="dcterms:W3CDTF">2017-09-04T00:58:00Z</dcterms:created>
  <dcterms:modified xsi:type="dcterms:W3CDTF">2023-06-06T09:12:56Z</dcterms:modified>
</cp:coreProperties>
</file>