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649"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4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81526-3FB6-4D0A-860D-DF764D0F32D4}"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C217E-9ABE-44AC-8992-582A8E18F095}" type="slidenum">
              <a:rPr kumimoji="1" lang="ja-JP" altLang="en-US" smtClean="0"/>
              <a:t>‹#›</a:t>
            </a:fld>
            <a:endParaRPr kumimoji="1" lang="ja-JP" altLang="en-US"/>
          </a:p>
        </p:txBody>
      </p:sp>
    </p:spTree>
    <p:extLst>
      <p:ext uri="{BB962C8B-B14F-4D97-AF65-F5344CB8AC3E}">
        <p14:creationId xmlns:p14="http://schemas.microsoft.com/office/powerpoint/2010/main" val="41818011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87CE9-63B0-29AE-E185-362037EFF0D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611404-69C8-F3BE-F326-AA769DDFB6FD}"/>
              </a:ext>
            </a:extLst>
          </p:cNvPr>
          <p:cNvSpPr>
            <a:spLocks noGrp="1" noRot="1" noChangeAspect="1"/>
          </p:cNvSpPr>
          <p:nvPr>
            <p:ph type="sldImg"/>
          </p:nvPr>
        </p:nvSpPr>
        <p:spPr>
          <a:xfrm>
            <a:off x="428625" y="800100"/>
            <a:ext cx="5759450" cy="3989388"/>
          </a:xfrm>
        </p:spPr>
      </p:sp>
      <p:sp>
        <p:nvSpPr>
          <p:cNvPr id="3" name="ノート プレースホルダー 2">
            <a:extLst>
              <a:ext uri="{FF2B5EF4-FFF2-40B4-BE49-F238E27FC236}">
                <a16:creationId xmlns:a16="http://schemas.microsoft.com/office/drawing/2014/main" id="{D2C81F09-9DF8-C16E-73D5-3F56B78D748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734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4DB5D7-9EE1-4EE8-378B-A51BB3913336}"/>
              </a:ext>
            </a:extLst>
          </p:cNvPr>
          <p:cNvSpPr>
            <a:spLocks noGrp="1"/>
          </p:cNvSpPr>
          <p:nvPr>
            <p:ph type="ctrTitle"/>
          </p:nvPr>
        </p:nvSpPr>
        <p:spPr>
          <a:xfrm>
            <a:off x="1238250" y="1122363"/>
            <a:ext cx="7429500" cy="2387600"/>
          </a:xfrm>
          <a:prstGeom prst="rect">
            <a:avLst/>
          </a:prstGeom>
        </p:spPr>
        <p:txBody>
          <a:bodyPr anchor="b">
            <a:noAutofit/>
          </a:bodyPr>
          <a:lstStyle>
            <a:lvl1pPr algn="ctr">
              <a:defRPr sz="5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73EEAD-5FF6-8FD5-2099-3B0200706FCE}"/>
              </a:ext>
            </a:extLst>
          </p:cNvPr>
          <p:cNvSpPr>
            <a:spLocks noGrp="1"/>
          </p:cNvSpPr>
          <p:nvPr>
            <p:ph type="subTitle" idx="1"/>
          </p:nvPr>
        </p:nvSpPr>
        <p:spPr>
          <a:xfrm>
            <a:off x="1238250" y="3602039"/>
            <a:ext cx="7429500" cy="1655762"/>
          </a:xfrm>
          <a:prstGeom prst="rect">
            <a:avLst/>
          </a:prstGeom>
        </p:spPr>
        <p:txBody>
          <a:bodyPr>
            <a:noAutofit/>
          </a:bodyPr>
          <a:lstStyle>
            <a:lvl1pPr marL="0" indent="0" algn="ctr">
              <a:buNone/>
              <a:defRPr sz="2350"/>
            </a:lvl1pPr>
            <a:lvl2pPr marL="447663" indent="0" algn="ctr">
              <a:buNone/>
              <a:defRPr sz="1959"/>
            </a:lvl2pPr>
            <a:lvl3pPr marL="895327" indent="0" algn="ctr">
              <a:buNone/>
              <a:defRPr sz="1763"/>
            </a:lvl3pPr>
            <a:lvl4pPr marL="1342990" indent="0" algn="ctr">
              <a:buNone/>
              <a:defRPr sz="1567"/>
            </a:lvl4pPr>
            <a:lvl5pPr marL="1790653" indent="0" algn="ctr">
              <a:buNone/>
              <a:defRPr sz="1567"/>
            </a:lvl5pPr>
            <a:lvl6pPr marL="2238316" indent="0" algn="ctr">
              <a:buNone/>
              <a:defRPr sz="1567"/>
            </a:lvl6pPr>
            <a:lvl7pPr marL="2685980" indent="0" algn="ctr">
              <a:buNone/>
              <a:defRPr sz="1567"/>
            </a:lvl7pPr>
            <a:lvl8pPr marL="3133643" indent="0" algn="ctr">
              <a:buNone/>
              <a:defRPr sz="1567"/>
            </a:lvl8pPr>
            <a:lvl9pPr marL="3581306" indent="0" algn="ctr">
              <a:buNone/>
              <a:defRPr sz="156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93E31D-C1C7-429D-5E0D-B8B731743F1B}"/>
              </a:ext>
            </a:extLst>
          </p:cNvPr>
          <p:cNvSpPr>
            <a:spLocks noGrp="1"/>
          </p:cNvSpPr>
          <p:nvPr>
            <p:ph type="dt" sz="half" idx="10"/>
          </p:nvPr>
        </p:nvSpPr>
        <p:spPr>
          <a:xfrm>
            <a:off x="681040" y="6356353"/>
            <a:ext cx="4193112" cy="365125"/>
          </a:xfrm>
          <a:prstGeom prst="rect">
            <a:avLst/>
          </a:prstGeom>
        </p:spPr>
        <p:txBody>
          <a:bodyPr>
            <a:noAutofit/>
          </a:bodyPr>
          <a:lstStyle/>
          <a:p>
            <a:fld id="{20A71D18-CCEC-4E5B-94D0-2B0D72A69628}"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9C5D6313-750C-62E3-527C-81A91115D27A}"/>
              </a:ext>
            </a:extLst>
          </p:cNvPr>
          <p:cNvSpPr>
            <a:spLocks noGrp="1"/>
          </p:cNvSpPr>
          <p:nvPr>
            <p:ph type="ftr" sz="quarter" idx="11"/>
          </p:nvPr>
        </p:nvSpPr>
        <p:spPr>
          <a:xfrm>
            <a:off x="3281365" y="6356353"/>
            <a:ext cx="3343275" cy="365125"/>
          </a:xfrm>
          <a:prstGeom prst="rect">
            <a:avLst/>
          </a:prstGeom>
        </p:spPr>
        <p:txBody>
          <a:bodyPr>
            <a:noAutofit/>
          </a:bodyPr>
          <a:lstStyle/>
          <a:p>
            <a:endParaRPr kumimoji="1" lang="ja-JP" altLang="en-US"/>
          </a:p>
        </p:txBody>
      </p:sp>
      <p:sp>
        <p:nvSpPr>
          <p:cNvPr id="6" name="スライド番号プレースホルダー 5">
            <a:extLst>
              <a:ext uri="{FF2B5EF4-FFF2-40B4-BE49-F238E27FC236}">
                <a16:creationId xmlns:a16="http://schemas.microsoft.com/office/drawing/2014/main" id="{EB4F505F-6697-D846-D5B1-8557C2E9E687}"/>
              </a:ext>
            </a:extLst>
          </p:cNvPr>
          <p:cNvSpPr>
            <a:spLocks noGrp="1"/>
          </p:cNvSpPr>
          <p:nvPr>
            <p:ph type="sldNum" sz="quarter" idx="12"/>
          </p:nvPr>
        </p:nvSpPr>
        <p:spPr/>
        <p:txBody>
          <a:bodyPr>
            <a:noAutofit/>
          </a:bodyPr>
          <a:lstStyle/>
          <a:p>
            <a:fld id="{4D6524D0-507A-4FC2-B120-BF918C6BA113}" type="slidenum">
              <a:rPr kumimoji="1" lang="ja-JP" altLang="en-US" smtClean="0"/>
              <a:t>‹#›</a:t>
            </a:fld>
            <a:endParaRPr kumimoji="1" lang="ja-JP" altLang="en-US"/>
          </a:p>
        </p:txBody>
      </p:sp>
    </p:spTree>
    <p:extLst>
      <p:ext uri="{BB962C8B-B14F-4D97-AF65-F5344CB8AC3E}">
        <p14:creationId xmlns:p14="http://schemas.microsoft.com/office/powerpoint/2010/main" val="194299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60501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7"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5"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6" y="2112297"/>
            <a:ext cx="2964329"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61" y="5156953"/>
            <a:ext cx="2144231" cy="1200329"/>
          </a:xfrm>
          <a:prstGeom prst="rect">
            <a:avLst/>
          </a:prstGeom>
          <a:noFill/>
          <a:ln w="9525">
            <a:solidFill>
              <a:schemeClr val="bg1">
                <a:lumMod val="75000"/>
              </a:schemeClr>
            </a:solidFill>
          </a:ln>
        </p:spPr>
        <p:txBody>
          <a:bodyPr wrap="squar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61"/>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ja-JP" altLang="en-US" sz="979"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1"/>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6"/>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en-US" altLang="ja-JP" sz="979" b="1" dirty="0">
                <a:solidFill>
                  <a:schemeClr val="bg1"/>
                </a:solidFill>
                <a:latin typeface="Meiryo UI" panose="020B0604030504040204" pitchFamily="50" charset="-128"/>
                <a:ea typeface="Meiryo UI" panose="020B0604030504040204" pitchFamily="50" charset="-128"/>
              </a:rPr>
              <a:t>POINT</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8" y="4255648"/>
            <a:ext cx="5505397" cy="829536"/>
          </a:xfrm>
          <a:prstGeom prst="rect">
            <a:avLst/>
          </a:prstGeom>
          <a:ln>
            <a:noFill/>
          </a:ln>
        </p:spPr>
        <p:txBody>
          <a:bodyPr anchor="t"/>
          <a:lstStyle>
            <a:lvl1pPr marL="140996" indent="-140996">
              <a:lnSpc>
                <a:spcPct val="120000"/>
              </a:lnSpc>
              <a:spcBef>
                <a:spcPts val="0"/>
              </a:spcBef>
              <a:buClr>
                <a:srgbClr val="328CCC"/>
              </a:buClr>
              <a:buFont typeface="Wingdings" panose="05000000000000000000" pitchFamily="2" charset="2"/>
              <a:buChar char="l"/>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61"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行程例</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5357422"/>
            <a:ext cx="212153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11" y="5357422"/>
            <a:ext cx="2988899" cy="990038"/>
          </a:xfrm>
          <a:prstGeom prst="rect">
            <a:avLst/>
          </a:prstGeom>
          <a:ln>
            <a:noFill/>
          </a:ln>
        </p:spPr>
        <p:txBody>
          <a:bodyPr lIns="72000" rIns="72000" anchor="t"/>
          <a:lstStyle>
            <a:lvl1pPr marL="105747" indent="-105747">
              <a:lnSpc>
                <a:spcPct val="100000"/>
              </a:lnSpc>
              <a:spcBef>
                <a:spcPts val="0"/>
              </a:spcBef>
              <a:spcAft>
                <a:spcPts val="588"/>
              </a:spcAft>
              <a:buFont typeface="Wingdings" panose="05000000000000000000" pitchFamily="2" charset="2"/>
              <a:buChar char="l"/>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4"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10"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備考</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4" y="368744"/>
            <a:ext cx="2473754" cy="535531"/>
          </a:xfrm>
          <a:prstGeom prst="rect">
            <a:avLst/>
          </a:prstGeom>
        </p:spPr>
        <p:txBody>
          <a:bodyPr vert="horz" wrap="none" lIns="91440" tIns="45720" rIns="91440" bIns="45720" rtlCol="0" anchor="ctr">
            <a:spAutoFit/>
          </a:bodyPr>
          <a:lstStyle>
            <a:lvl1pPr>
              <a:defRPr sz="1567"/>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384351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a:stretch/>
        </p:blipFill>
        <p:spPr>
          <a:xfrm>
            <a:off x="0" y="0"/>
            <a:ext cx="9906000" cy="6858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2" y="0"/>
            <a:ext cx="6810375" cy="6858000"/>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9" name="正方形/長方形 8">
            <a:extLst>
              <a:ext uri="{FF2B5EF4-FFF2-40B4-BE49-F238E27FC236}">
                <a16:creationId xmlns:a16="http://schemas.microsoft.com/office/drawing/2014/main" id="{7E54CD92-E70C-8A7B-E64F-5DDC5B91B5C0}"/>
              </a:ext>
            </a:extLst>
          </p:cNvPr>
          <p:cNvSpPr/>
          <p:nvPr userDrawn="1"/>
        </p:nvSpPr>
        <p:spPr>
          <a:xfrm>
            <a:off x="0" y="0"/>
            <a:ext cx="3281363"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10" name="正方形/長方形 9">
            <a:extLst>
              <a:ext uri="{FF2B5EF4-FFF2-40B4-BE49-F238E27FC236}">
                <a16:creationId xmlns:a16="http://schemas.microsoft.com/office/drawing/2014/main" id="{A7E06592-898F-A3F5-71CE-5E0C9022FA90}"/>
              </a:ext>
            </a:extLst>
          </p:cNvPr>
          <p:cNvSpPr/>
          <p:nvPr userDrawn="1"/>
        </p:nvSpPr>
        <p:spPr>
          <a:xfrm>
            <a:off x="57000" y="45000"/>
            <a:ext cx="9792000" cy="676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938258"/>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804947"/>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860606"/>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2107303"/>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232811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t="4980" b="1996"/>
          <a:stretch/>
        </p:blipFill>
        <p:spPr>
          <a:xfrm>
            <a:off x="4581524" y="0"/>
            <a:ext cx="5324476" cy="3429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1795464" y="3"/>
            <a:ext cx="4436203" cy="4467225"/>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490450"/>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357139"/>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412798"/>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1659495"/>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accent3"/>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248518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rgbClr val="EAF6FC"/>
        </a:solidFill>
        <a:effectLst/>
      </p:bgPr>
    </p:bg>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3"/>
            <a:ext cx="9217024" cy="954726"/>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2" name="正方形/長方形 21">
            <a:extLst>
              <a:ext uri="{FF2B5EF4-FFF2-40B4-BE49-F238E27FC236}">
                <a16:creationId xmlns:a16="http://schemas.microsoft.com/office/drawing/2014/main" id="{EE82A4C4-81B5-55F3-880C-FFB08355EEC0}"/>
              </a:ext>
            </a:extLst>
          </p:cNvPr>
          <p:cNvSpPr/>
          <p:nvPr userDrawn="1"/>
        </p:nvSpPr>
        <p:spPr>
          <a:xfrm>
            <a:off x="0" y="2638428"/>
            <a:ext cx="9906000" cy="3913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Tree>
    <p:extLst>
      <p:ext uri="{BB962C8B-B14F-4D97-AF65-F5344CB8AC3E}">
        <p14:creationId xmlns:p14="http://schemas.microsoft.com/office/powerpoint/2010/main" val="78243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タイトルとコンテンツ">
    <p:bg>
      <p:bgPr>
        <a:solidFill>
          <a:srgbClr val="EAF6FC"/>
        </a:solidFill>
        <a:effectLst/>
      </p:bgPr>
    </p:bg>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chemeClr val="accent4"/>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5"/>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6" name="フリーフォーム: 図形 5">
            <a:extLst>
              <a:ext uri="{FF2B5EF4-FFF2-40B4-BE49-F238E27FC236}">
                <a16:creationId xmlns:a16="http://schemas.microsoft.com/office/drawing/2014/main" id="{FCB4ABC5-DFDF-7701-B261-D015F5E2AF24}"/>
              </a:ext>
            </a:extLst>
          </p:cNvPr>
          <p:cNvSpPr/>
          <p:nvPr userDrawn="1"/>
        </p:nvSpPr>
        <p:spPr>
          <a:xfrm>
            <a:off x="0" y="619166"/>
            <a:ext cx="8219255" cy="401318"/>
          </a:xfrm>
          <a:custGeom>
            <a:avLst/>
            <a:gdLst>
              <a:gd name="connsiteX0" fmla="*/ 0 w 8219255"/>
              <a:gd name="connsiteY0" fmla="*/ 0 h 401318"/>
              <a:gd name="connsiteX1" fmla="*/ 1106015 w 8219255"/>
              <a:gd name="connsiteY1" fmla="*/ 0 h 401318"/>
              <a:gd name="connsiteX2" fmla="*/ 7113240 w 8219255"/>
              <a:gd name="connsiteY2" fmla="*/ 0 h 401318"/>
              <a:gd name="connsiteX3" fmla="*/ 8219255 w 8219255"/>
              <a:gd name="connsiteY3" fmla="*/ 0 h 401318"/>
              <a:gd name="connsiteX4" fmla="*/ 7951945 w 8219255"/>
              <a:gd name="connsiteY4" fmla="*/ 401318 h 401318"/>
              <a:gd name="connsiteX5" fmla="*/ 6845930 w 8219255"/>
              <a:gd name="connsiteY5" fmla="*/ 401318 h 401318"/>
              <a:gd name="connsiteX6" fmla="*/ 1106015 w 8219255"/>
              <a:gd name="connsiteY6" fmla="*/ 401318 h 401318"/>
              <a:gd name="connsiteX7" fmla="*/ 0 w 8219255"/>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5" h="401318">
                <a:moveTo>
                  <a:pt x="0" y="0"/>
                </a:moveTo>
                <a:lnTo>
                  <a:pt x="1106015" y="0"/>
                </a:lnTo>
                <a:lnTo>
                  <a:pt x="7113240" y="0"/>
                </a:lnTo>
                <a:lnTo>
                  <a:pt x="8219255" y="0"/>
                </a:lnTo>
                <a:lnTo>
                  <a:pt x="7951945" y="401318"/>
                </a:lnTo>
                <a:lnTo>
                  <a:pt x="6845930" y="401318"/>
                </a:lnTo>
                <a:lnTo>
                  <a:pt x="1106015"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263603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1551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endParaRPr kumimoji="1" lang="en-US" altLang="ja-JP" dirty="0"/>
          </a:p>
          <a:p>
            <a:pPr lvl="0"/>
            <a:endParaRPr kumimoji="1" lang="ja-JP" altLang="en-US" dirty="0"/>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5" name="コンテンツ プレースホルダー 2">
            <a:extLst>
              <a:ext uri="{FF2B5EF4-FFF2-40B4-BE49-F238E27FC236}">
                <a16:creationId xmlns:a16="http://schemas.microsoft.com/office/drawing/2014/main" id="{C422DA80-5498-837E-229D-07504407DAB3}"/>
              </a:ext>
            </a:extLst>
          </p:cNvPr>
          <p:cNvSpPr>
            <a:spLocks noGrp="1"/>
          </p:cNvSpPr>
          <p:nvPr>
            <p:ph idx="15" hasCustomPrompt="1"/>
          </p:nvPr>
        </p:nvSpPr>
        <p:spPr>
          <a:xfrm>
            <a:off x="3"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6" name="コンテンツ プレースホルダー 2">
            <a:extLst>
              <a:ext uri="{FF2B5EF4-FFF2-40B4-BE49-F238E27FC236}">
                <a16:creationId xmlns:a16="http://schemas.microsoft.com/office/drawing/2014/main" id="{52EE3076-7F43-DAD1-793E-CFF64B553612}"/>
              </a:ext>
            </a:extLst>
          </p:cNvPr>
          <p:cNvSpPr>
            <a:spLocks noGrp="1"/>
          </p:cNvSpPr>
          <p:nvPr>
            <p:ph idx="16" hasCustomPrompt="1"/>
          </p:nvPr>
        </p:nvSpPr>
        <p:spPr>
          <a:xfrm>
            <a:off x="4953001"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17" name="テキスト プレースホルダー 13">
            <a:extLst>
              <a:ext uri="{FF2B5EF4-FFF2-40B4-BE49-F238E27FC236}">
                <a16:creationId xmlns:a16="http://schemas.microsoft.com/office/drawing/2014/main" id="{8426D69E-F5A4-41D3-9C98-3593328E1747}"/>
              </a:ext>
            </a:extLst>
          </p:cNvPr>
          <p:cNvSpPr>
            <a:spLocks noGrp="1"/>
          </p:cNvSpPr>
          <p:nvPr>
            <p:ph type="body" sz="quarter" idx="20" hasCustomPrompt="1"/>
          </p:nvPr>
        </p:nvSpPr>
        <p:spPr>
          <a:xfrm>
            <a:off x="5180528"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
        <p:nvSpPr>
          <p:cNvPr id="18" name="テキスト プレースホルダー 13">
            <a:extLst>
              <a:ext uri="{FF2B5EF4-FFF2-40B4-BE49-F238E27FC236}">
                <a16:creationId xmlns:a16="http://schemas.microsoft.com/office/drawing/2014/main" id="{88DE078B-3F10-CA17-32DB-371881110BC1}"/>
              </a:ext>
            </a:extLst>
          </p:cNvPr>
          <p:cNvSpPr>
            <a:spLocks noGrp="1"/>
          </p:cNvSpPr>
          <p:nvPr>
            <p:ph type="body" sz="quarter" idx="21" hasCustomPrompt="1"/>
          </p:nvPr>
        </p:nvSpPr>
        <p:spPr>
          <a:xfrm>
            <a:off x="227015"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Tree>
    <p:extLst>
      <p:ext uri="{BB962C8B-B14F-4D97-AF65-F5344CB8AC3E}">
        <p14:creationId xmlns:p14="http://schemas.microsoft.com/office/powerpoint/2010/main" val="1711432148"/>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815547"/>
            <a:ext cx="9906000" cy="60424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634898567"/>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58115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7" name="フリーフォーム: 図形 6">
            <a:extLst>
              <a:ext uri="{FF2B5EF4-FFF2-40B4-BE49-F238E27FC236}">
                <a16:creationId xmlns:a16="http://schemas.microsoft.com/office/drawing/2014/main" id="{9767A700-138B-A673-3B20-9FEB275FDA6E}"/>
              </a:ext>
            </a:extLst>
          </p:cNvPr>
          <p:cNvSpPr/>
          <p:nvPr userDrawn="1"/>
        </p:nvSpPr>
        <p:spPr>
          <a:xfrm>
            <a:off x="2" y="619166"/>
            <a:ext cx="8227193" cy="401318"/>
          </a:xfrm>
          <a:custGeom>
            <a:avLst/>
            <a:gdLst>
              <a:gd name="connsiteX0" fmla="*/ 0 w 8227193"/>
              <a:gd name="connsiteY0" fmla="*/ 0 h 401318"/>
              <a:gd name="connsiteX1" fmla="*/ 1113953 w 8227193"/>
              <a:gd name="connsiteY1" fmla="*/ 0 h 401318"/>
              <a:gd name="connsiteX2" fmla="*/ 7113240 w 8227193"/>
              <a:gd name="connsiteY2" fmla="*/ 0 h 401318"/>
              <a:gd name="connsiteX3" fmla="*/ 8227193 w 8227193"/>
              <a:gd name="connsiteY3" fmla="*/ 0 h 401318"/>
              <a:gd name="connsiteX4" fmla="*/ 7959883 w 8227193"/>
              <a:gd name="connsiteY4" fmla="*/ 401318 h 401318"/>
              <a:gd name="connsiteX5" fmla="*/ 6845930 w 8227193"/>
              <a:gd name="connsiteY5" fmla="*/ 401318 h 401318"/>
              <a:gd name="connsiteX6" fmla="*/ 1113953 w 8227193"/>
              <a:gd name="connsiteY6" fmla="*/ 401318 h 401318"/>
              <a:gd name="connsiteX7" fmla="*/ 0 w 8227193"/>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7193" h="401318">
                <a:moveTo>
                  <a:pt x="0" y="0"/>
                </a:moveTo>
                <a:lnTo>
                  <a:pt x="1113953" y="0"/>
                </a:lnTo>
                <a:lnTo>
                  <a:pt x="7113240" y="0"/>
                </a:lnTo>
                <a:lnTo>
                  <a:pt x="8227193" y="0"/>
                </a:lnTo>
                <a:lnTo>
                  <a:pt x="7959883" y="401318"/>
                </a:lnTo>
                <a:lnTo>
                  <a:pt x="6845930" y="401318"/>
                </a:lnTo>
                <a:lnTo>
                  <a:pt x="1113953"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162228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2370869" y="44626"/>
            <a:ext cx="6805576"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pic>
        <p:nvPicPr>
          <p:cNvPr id="6" name="図 5" descr="テキスト&#10;&#10;自動的に生成された説明">
            <a:extLst>
              <a:ext uri="{FF2B5EF4-FFF2-40B4-BE49-F238E27FC236}">
                <a16:creationId xmlns:a16="http://schemas.microsoft.com/office/drawing/2014/main" id="{8D97568E-06F6-A4CA-C4F6-B9C38E79DA6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828" y="122419"/>
            <a:ext cx="2144043" cy="376415"/>
          </a:xfrm>
          <a:prstGeom prst="rect">
            <a:avLst/>
          </a:prstGeom>
        </p:spPr>
      </p:pic>
    </p:spTree>
    <p:extLst>
      <p:ext uri="{BB962C8B-B14F-4D97-AF65-F5344CB8AC3E}">
        <p14:creationId xmlns:p14="http://schemas.microsoft.com/office/powerpoint/2010/main" val="402707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D1A713B8-140C-CE5D-C2C6-22356C252425}"/>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noAutofit/>
          </a:bodyPr>
          <a:lstStyle>
            <a:lvl1pPr algn="r">
              <a:defRPr sz="1175">
                <a:solidFill>
                  <a:schemeClr val="tx1">
                    <a:tint val="82000"/>
                  </a:schemeClr>
                </a:solidFill>
              </a:defRPr>
            </a:lvl1pPr>
          </a:lstStyle>
          <a:p>
            <a:fld id="{4D6524D0-507A-4FC2-B120-BF918C6BA113}" type="slidenum">
              <a:rPr kumimoji="1" lang="ja-JP" altLang="en-US" smtClean="0"/>
              <a:t>‹#›</a:t>
            </a:fld>
            <a:endParaRPr kumimoji="1" lang="ja-JP" altLang="en-US"/>
          </a:p>
        </p:txBody>
      </p:sp>
      <p:sp>
        <p:nvSpPr>
          <p:cNvPr id="4" name="タイトル プレースホルダー 3">
            <a:extLst>
              <a:ext uri="{FF2B5EF4-FFF2-40B4-BE49-F238E27FC236}">
                <a16:creationId xmlns:a16="http://schemas.microsoft.com/office/drawing/2014/main" id="{D08B66D2-71B3-5348-923C-81111C5D289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テキスト プレースホルダー 4">
            <a:extLst>
              <a:ext uri="{FF2B5EF4-FFF2-40B4-BE49-F238E27FC236}">
                <a16:creationId xmlns:a16="http://schemas.microsoft.com/office/drawing/2014/main" id="{9463ED86-7F4C-B818-96F2-92D284BD0FD2}"/>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617099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95327"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1pPr>
      <a:lvl2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2pPr>
      <a:lvl3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3pPr>
      <a:lvl4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4pPr>
      <a:lvl5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5pPr>
      <a:lvl6pPr marL="246214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11"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75"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3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orient="horz" pos="3997">
          <p15:clr>
            <a:srgbClr val="F26B43"/>
          </p15:clr>
        </p15:guide>
        <p15:guide id="4" pos="149">
          <p15:clr>
            <a:srgbClr val="F26B43"/>
          </p15:clr>
        </p15:guide>
        <p15:guide id="5" pos="609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jpe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42F52-4BB4-A5FF-E547-E2BF3E3E2609}"/>
            </a:ext>
          </a:extLst>
        </p:cNvPr>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03AC8184-450C-D339-F7DE-D3EA1465B87C}"/>
              </a:ext>
            </a:extLst>
          </p:cNvPr>
          <p:cNvSpPr>
            <a:spLocks noGrp="1"/>
          </p:cNvSpPr>
          <p:nvPr>
            <p:ph idx="1"/>
          </p:nvPr>
        </p:nvSpPr>
        <p:spPr/>
        <p:txBody>
          <a:bodyPr/>
          <a:lstStyle/>
          <a:p>
            <a:r>
              <a:rPr lang="ja-JP" altLang="en-US" dirty="0"/>
              <a:t>比叡山トレッキング</a:t>
            </a:r>
            <a:r>
              <a:rPr lang="en-US" altLang="ja-JP" dirty="0"/>
              <a:t>3</a:t>
            </a:r>
            <a:r>
              <a:rPr lang="ja-JP" altLang="en-US" dirty="0"/>
              <a:t>時間コース（難易度：やさしい）</a:t>
            </a:r>
          </a:p>
        </p:txBody>
      </p:sp>
      <p:grpSp>
        <p:nvGrpSpPr>
          <p:cNvPr id="10" name="グループ化 9">
            <a:extLst>
              <a:ext uri="{FF2B5EF4-FFF2-40B4-BE49-F238E27FC236}">
                <a16:creationId xmlns:a16="http://schemas.microsoft.com/office/drawing/2014/main" id="{192D374C-1686-FE0A-0ACB-9F368AE7FBE6}"/>
              </a:ext>
            </a:extLst>
          </p:cNvPr>
          <p:cNvGrpSpPr/>
          <p:nvPr/>
        </p:nvGrpSpPr>
        <p:grpSpPr>
          <a:xfrm>
            <a:off x="440595" y="1141301"/>
            <a:ext cx="1265221" cy="410075"/>
            <a:chOff x="771224" y="904272"/>
            <a:chExt cx="1292168" cy="418809"/>
          </a:xfrm>
        </p:grpSpPr>
        <p:sp>
          <p:nvSpPr>
            <p:cNvPr id="11" name="角丸四角形 23">
              <a:extLst>
                <a:ext uri="{FF2B5EF4-FFF2-40B4-BE49-F238E27FC236}">
                  <a16:creationId xmlns:a16="http://schemas.microsoft.com/office/drawing/2014/main" id="{FD30FB9A-B585-1E03-DFAC-6FAC25BD8F47}"/>
                </a:ext>
              </a:extLst>
            </p:cNvPr>
            <p:cNvSpPr/>
            <p:nvPr userDrawn="1"/>
          </p:nvSpPr>
          <p:spPr>
            <a:xfrm>
              <a:off x="771224"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自 然</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2" name="角丸四角形 27">
              <a:extLst>
                <a:ext uri="{FF2B5EF4-FFF2-40B4-BE49-F238E27FC236}">
                  <a16:creationId xmlns:a16="http://schemas.microsoft.com/office/drawing/2014/main" id="{615EC454-C389-88FC-28D2-6AD91C9036D5}"/>
                </a:ext>
              </a:extLst>
            </p:cNvPr>
            <p:cNvSpPr/>
            <p:nvPr userDrawn="1"/>
          </p:nvSpPr>
          <p:spPr>
            <a:xfrm>
              <a:off x="771224"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歴 史</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3" name="角丸四角形 49">
              <a:extLst>
                <a:ext uri="{FF2B5EF4-FFF2-40B4-BE49-F238E27FC236}">
                  <a16:creationId xmlns:a16="http://schemas.microsoft.com/office/drawing/2014/main" id="{A7061C17-4EE5-5163-60CB-EACCB315C206}"/>
                </a:ext>
              </a:extLst>
            </p:cNvPr>
            <p:cNvSpPr/>
            <p:nvPr userDrawn="1"/>
          </p:nvSpPr>
          <p:spPr>
            <a:xfrm>
              <a:off x="1652054"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経 済</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4" name="角丸四角形 24">
              <a:extLst>
                <a:ext uri="{FF2B5EF4-FFF2-40B4-BE49-F238E27FC236}">
                  <a16:creationId xmlns:a16="http://schemas.microsoft.com/office/drawing/2014/main" id="{50398B84-9A77-D736-D6B0-BCDD096CE0C0}"/>
                </a:ext>
              </a:extLst>
            </p:cNvPr>
            <p:cNvSpPr/>
            <p:nvPr/>
          </p:nvSpPr>
          <p:spPr>
            <a:xfrm>
              <a:off x="1211640"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環 境</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5" name="角丸四角形 28">
              <a:extLst>
                <a:ext uri="{FF2B5EF4-FFF2-40B4-BE49-F238E27FC236}">
                  <a16:creationId xmlns:a16="http://schemas.microsoft.com/office/drawing/2014/main" id="{AC006C17-22A0-3027-EC50-D2D5012BD02C}"/>
                </a:ext>
              </a:extLst>
            </p:cNvPr>
            <p:cNvSpPr/>
            <p:nvPr/>
          </p:nvSpPr>
          <p:spPr>
            <a:xfrm>
              <a:off x="1652056"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産 業</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6" name="角丸四角形 31">
              <a:extLst>
                <a:ext uri="{FF2B5EF4-FFF2-40B4-BE49-F238E27FC236}">
                  <a16:creationId xmlns:a16="http://schemas.microsoft.com/office/drawing/2014/main" id="{C0121DC8-5E85-816B-F508-D66FA66F177F}"/>
                </a:ext>
              </a:extLst>
            </p:cNvPr>
            <p:cNvSpPr/>
            <p:nvPr/>
          </p:nvSpPr>
          <p:spPr>
            <a:xfrm>
              <a:off x="1211640"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文 化</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grpSp>
      <p:sp>
        <p:nvSpPr>
          <p:cNvPr id="18" name="テキスト ボックス 17">
            <a:extLst>
              <a:ext uri="{FF2B5EF4-FFF2-40B4-BE49-F238E27FC236}">
                <a16:creationId xmlns:a16="http://schemas.microsoft.com/office/drawing/2014/main" id="{0F8D2CD9-F92B-BC45-AE37-B9E62A0D9ADE}"/>
              </a:ext>
            </a:extLst>
          </p:cNvPr>
          <p:cNvSpPr txBox="1"/>
          <p:nvPr/>
        </p:nvSpPr>
        <p:spPr>
          <a:xfrm>
            <a:off x="2392904" y="1141298"/>
            <a:ext cx="2769008"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19" name="図 18" descr="テキスト&#10;&#10;中程度の精度で自動的に生成された説明">
            <a:extLst>
              <a:ext uri="{FF2B5EF4-FFF2-40B4-BE49-F238E27FC236}">
                <a16:creationId xmlns:a16="http://schemas.microsoft.com/office/drawing/2014/main" id="{729D00B6-6189-3FBA-D067-B1E6D87C793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81399" y="1149018"/>
            <a:ext cx="714517" cy="390430"/>
          </a:xfrm>
          <a:prstGeom prst="rect">
            <a:avLst/>
          </a:prstGeom>
          <a:noFill/>
        </p:spPr>
      </p:pic>
      <p:sp>
        <p:nvSpPr>
          <p:cNvPr id="22" name="テキスト ボックス 21">
            <a:extLst>
              <a:ext uri="{FF2B5EF4-FFF2-40B4-BE49-F238E27FC236}">
                <a16:creationId xmlns:a16="http://schemas.microsoft.com/office/drawing/2014/main" id="{6BECBB4C-9706-D927-93FC-156F3E084A1C}"/>
              </a:ext>
            </a:extLst>
          </p:cNvPr>
          <p:cNvSpPr txBox="1"/>
          <p:nvPr/>
        </p:nvSpPr>
        <p:spPr>
          <a:xfrm>
            <a:off x="5236774" y="1141298"/>
            <a:ext cx="4476402"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21" name="図 20" descr="グラフィカル ユーザー インターフェイス&#10;&#10;低い精度で自動的に生成された説明">
            <a:extLst>
              <a:ext uri="{FF2B5EF4-FFF2-40B4-BE49-F238E27FC236}">
                <a16:creationId xmlns:a16="http://schemas.microsoft.com/office/drawing/2014/main" id="{CAC7F8E5-E113-CE55-3C87-C1BBE22301C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1727" y="1191387"/>
            <a:ext cx="960345" cy="293068"/>
          </a:xfrm>
          <a:prstGeom prst="rect">
            <a:avLst/>
          </a:prstGeom>
          <a:noFill/>
        </p:spPr>
      </p:pic>
      <p:pic>
        <p:nvPicPr>
          <p:cNvPr id="26" name="図 25">
            <a:extLst>
              <a:ext uri="{FF2B5EF4-FFF2-40B4-BE49-F238E27FC236}">
                <a16:creationId xmlns:a16="http://schemas.microsoft.com/office/drawing/2014/main" id="{DB204EE2-EA16-506C-1AB7-3183A074D1B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84407" y="1203993"/>
            <a:ext cx="264369" cy="264369"/>
          </a:xfrm>
          <a:prstGeom prst="rect">
            <a:avLst/>
          </a:prstGeom>
        </p:spPr>
      </p:pic>
      <p:pic>
        <p:nvPicPr>
          <p:cNvPr id="29" name="図 28" descr="文字の書かれた紙&#10;&#10;自動的に生成された説明">
            <a:extLst>
              <a:ext uri="{FF2B5EF4-FFF2-40B4-BE49-F238E27FC236}">
                <a16:creationId xmlns:a16="http://schemas.microsoft.com/office/drawing/2014/main" id="{C4D51F38-521C-05C4-1842-C179D7BC2A2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83928" y="1198290"/>
            <a:ext cx="296093" cy="296093"/>
          </a:xfrm>
          <a:prstGeom prst="rect">
            <a:avLst/>
          </a:prstGeom>
        </p:spPr>
      </p:pic>
      <p:pic>
        <p:nvPicPr>
          <p:cNvPr id="30" name="図 29" descr="アイコン&#10;&#10;自動的に生成された説明">
            <a:extLst>
              <a:ext uri="{FF2B5EF4-FFF2-40B4-BE49-F238E27FC236}">
                <a16:creationId xmlns:a16="http://schemas.microsoft.com/office/drawing/2014/main" id="{A76628B8-9955-D6E3-970C-5F35788074A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87028" y="1198290"/>
            <a:ext cx="295468" cy="296093"/>
          </a:xfrm>
          <a:prstGeom prst="rect">
            <a:avLst/>
          </a:prstGeom>
        </p:spPr>
      </p:pic>
      <p:pic>
        <p:nvPicPr>
          <p:cNvPr id="31" name="図 30" descr="アイコン&#10;&#10;自動的に生成された説明">
            <a:extLst>
              <a:ext uri="{FF2B5EF4-FFF2-40B4-BE49-F238E27FC236}">
                <a16:creationId xmlns:a16="http://schemas.microsoft.com/office/drawing/2014/main" id="{2F1A44B5-A28D-63F6-BE4F-B8CEC1C4654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08486" y="1198290"/>
            <a:ext cx="296093" cy="296093"/>
          </a:xfrm>
          <a:prstGeom prst="rect">
            <a:avLst/>
          </a:prstGeom>
        </p:spPr>
      </p:pic>
      <p:pic>
        <p:nvPicPr>
          <p:cNvPr id="32" name="図 31" descr="アイコン&#10;&#10;自動的に生成された説明">
            <a:extLst>
              <a:ext uri="{FF2B5EF4-FFF2-40B4-BE49-F238E27FC236}">
                <a16:creationId xmlns:a16="http://schemas.microsoft.com/office/drawing/2014/main" id="{A050B4C2-3E6B-C494-1700-86B3ED317EE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30573" y="1198290"/>
            <a:ext cx="296093" cy="296093"/>
          </a:xfrm>
          <a:prstGeom prst="rect">
            <a:avLst/>
          </a:prstGeom>
        </p:spPr>
      </p:pic>
      <p:pic>
        <p:nvPicPr>
          <p:cNvPr id="33" name="図 32" descr="ロゴ, アイコン&#10;&#10;自動的に生成された説明">
            <a:extLst>
              <a:ext uri="{FF2B5EF4-FFF2-40B4-BE49-F238E27FC236}">
                <a16:creationId xmlns:a16="http://schemas.microsoft.com/office/drawing/2014/main" id="{535380FA-2426-A521-92FC-7FCC4AA8326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52659" y="1198290"/>
            <a:ext cx="296093" cy="296093"/>
          </a:xfrm>
          <a:prstGeom prst="rect">
            <a:avLst/>
          </a:prstGeom>
        </p:spPr>
      </p:pic>
      <p:pic>
        <p:nvPicPr>
          <p:cNvPr id="34" name="図 33" descr="アイコン&#10;&#10;自動的に生成された説明">
            <a:extLst>
              <a:ext uri="{FF2B5EF4-FFF2-40B4-BE49-F238E27FC236}">
                <a16:creationId xmlns:a16="http://schemas.microsoft.com/office/drawing/2014/main" id="{20569BC7-91DB-1FB4-6E00-192FC66F8CE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74748" y="1198290"/>
            <a:ext cx="295468" cy="296093"/>
          </a:xfrm>
          <a:prstGeom prst="rect">
            <a:avLst/>
          </a:prstGeom>
        </p:spPr>
      </p:pic>
      <p:pic>
        <p:nvPicPr>
          <p:cNvPr id="35" name="図 34" descr="アイコン&#10;&#10;自動的に生成された説明">
            <a:extLst>
              <a:ext uri="{FF2B5EF4-FFF2-40B4-BE49-F238E27FC236}">
                <a16:creationId xmlns:a16="http://schemas.microsoft.com/office/drawing/2014/main" id="{EB802813-A690-76F8-9A8E-C49318184B1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996205" y="1198290"/>
            <a:ext cx="296093" cy="296093"/>
          </a:xfrm>
          <a:prstGeom prst="rect">
            <a:avLst/>
          </a:prstGeom>
        </p:spPr>
      </p:pic>
      <p:pic>
        <p:nvPicPr>
          <p:cNvPr id="36" name="図 35" descr="停止の標識&#10;&#10;自動的に生成された説明">
            <a:extLst>
              <a:ext uri="{FF2B5EF4-FFF2-40B4-BE49-F238E27FC236}">
                <a16:creationId xmlns:a16="http://schemas.microsoft.com/office/drawing/2014/main" id="{DB71DCF6-803E-905B-BDA5-649D5A6909C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318291" y="1198290"/>
            <a:ext cx="296093" cy="296093"/>
          </a:xfrm>
          <a:prstGeom prst="rect">
            <a:avLst/>
          </a:prstGeom>
        </p:spPr>
      </p:pic>
      <p:pic>
        <p:nvPicPr>
          <p:cNvPr id="37" name="図 36" descr="白黒の写真にテキストが書いてある絵&#10;&#10;低い精度で自動的に生成された説明">
            <a:extLst>
              <a:ext uri="{FF2B5EF4-FFF2-40B4-BE49-F238E27FC236}">
                <a16:creationId xmlns:a16="http://schemas.microsoft.com/office/drawing/2014/main" id="{82BF6290-AB7C-F592-ED93-B5626EAD133B}"/>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640380" y="1198290"/>
            <a:ext cx="295468" cy="296093"/>
          </a:xfrm>
          <a:prstGeom prst="rect">
            <a:avLst/>
          </a:prstGeom>
        </p:spPr>
      </p:pic>
      <p:pic>
        <p:nvPicPr>
          <p:cNvPr id="38" name="図 37" descr="アイコン&#10;&#10;自動的に生成された説明">
            <a:extLst>
              <a:ext uri="{FF2B5EF4-FFF2-40B4-BE49-F238E27FC236}">
                <a16:creationId xmlns:a16="http://schemas.microsoft.com/office/drawing/2014/main" id="{1682E8C9-1ECF-D4E7-0DEC-4ACFF909929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961838" y="1198290"/>
            <a:ext cx="296093" cy="296093"/>
          </a:xfrm>
          <a:prstGeom prst="rect">
            <a:avLst/>
          </a:prstGeom>
        </p:spPr>
      </p:pic>
      <p:sp>
        <p:nvSpPr>
          <p:cNvPr id="43" name="正方形/長方形 42">
            <a:extLst>
              <a:ext uri="{FF2B5EF4-FFF2-40B4-BE49-F238E27FC236}">
                <a16:creationId xmlns:a16="http://schemas.microsoft.com/office/drawing/2014/main" id="{81A516D1-4A9F-C325-E0B6-0DAE04FE2C25}"/>
              </a:ext>
            </a:extLst>
          </p:cNvPr>
          <p:cNvSpPr/>
          <p:nvPr/>
        </p:nvSpPr>
        <p:spPr>
          <a:xfrm>
            <a:off x="2867949"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比叡山延暦寺の歴史について調べてみる。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びわ湖の源となる比叡山とその歴史について調べてみる。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人と自然の繋がりについて考えてみる。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地域と現地の環境についての課題や取組について調べてみる。</a:t>
            </a:r>
          </a:p>
        </p:txBody>
      </p:sp>
      <p:sp>
        <p:nvSpPr>
          <p:cNvPr id="48" name="正方形/長方形 47">
            <a:extLst>
              <a:ext uri="{FF2B5EF4-FFF2-40B4-BE49-F238E27FC236}">
                <a16:creationId xmlns:a16="http://schemas.microsoft.com/office/drawing/2014/main" id="{FA43ADD8-B91B-91CA-FD48-FBDD0501818E}"/>
              </a:ext>
            </a:extLst>
          </p:cNvPr>
          <p:cNvSpPr/>
          <p:nvPr/>
        </p:nvSpPr>
        <p:spPr>
          <a:xfrm>
            <a:off x="5175803"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比叡山で、歴史と自然に触れる。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仲間と協力しながら、比叡山トレッキングのゴールを目指す。</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現地の方からお話を聞き、地域との違いを考える。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現地では課題解決のために、どんな取組を実施しているか聞いてみる。</a:t>
            </a:r>
          </a:p>
        </p:txBody>
      </p:sp>
      <p:sp>
        <p:nvSpPr>
          <p:cNvPr id="49" name="正方形/長方形 48">
            <a:extLst>
              <a:ext uri="{FF2B5EF4-FFF2-40B4-BE49-F238E27FC236}">
                <a16:creationId xmlns:a16="http://schemas.microsoft.com/office/drawing/2014/main" id="{B9D61049-C1A0-8315-F24A-9870A9DD87B3}"/>
              </a:ext>
            </a:extLst>
          </p:cNvPr>
          <p:cNvSpPr/>
          <p:nvPr/>
        </p:nvSpPr>
        <p:spPr>
          <a:xfrm>
            <a:off x="7483655"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環境保全について自分の意見をまとめる。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人と自然の繋がりについて調べてみる。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自分たちにできることを発表する。</a:t>
            </a:r>
          </a:p>
        </p:txBody>
      </p:sp>
      <p:grpSp>
        <p:nvGrpSpPr>
          <p:cNvPr id="4" name="グループ化 3">
            <a:extLst>
              <a:ext uri="{FF2B5EF4-FFF2-40B4-BE49-F238E27FC236}">
                <a16:creationId xmlns:a16="http://schemas.microsoft.com/office/drawing/2014/main" id="{4A468D3F-9FB8-983D-E0E9-5B9174229146}"/>
              </a:ext>
            </a:extLst>
          </p:cNvPr>
          <p:cNvGrpSpPr/>
          <p:nvPr/>
        </p:nvGrpSpPr>
        <p:grpSpPr>
          <a:xfrm>
            <a:off x="325980" y="5606040"/>
            <a:ext cx="9254041" cy="678382"/>
            <a:chOff x="-3168208" y="5699966"/>
            <a:chExt cx="12846776" cy="692830"/>
          </a:xfrm>
        </p:grpSpPr>
        <p:sp>
          <p:nvSpPr>
            <p:cNvPr id="59" name="コンテンツ プレースホルダー 8">
              <a:extLst>
                <a:ext uri="{FF2B5EF4-FFF2-40B4-BE49-F238E27FC236}">
                  <a16:creationId xmlns:a16="http://schemas.microsoft.com/office/drawing/2014/main" id="{9079142A-82A8-BAB3-3397-698755BE1F2C}"/>
                </a:ext>
              </a:extLst>
            </p:cNvPr>
            <p:cNvSpPr txBox="1">
              <a:spLocks/>
            </p:cNvSpPr>
            <p:nvPr/>
          </p:nvSpPr>
          <p:spPr>
            <a:xfrm>
              <a:off x="-3168208" y="5699966"/>
              <a:ext cx="12827925" cy="692830"/>
            </a:xfrm>
            <a:prstGeom prst="rect">
              <a:avLst/>
            </a:prstGeom>
          </p:spPr>
          <p:txBody>
            <a:bodyPr vert="horz" lIns="89533" tIns="44767" rIns="89533" bIns="44767" numCol="3" spcCol="72000"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r>
                <a:rPr lang="ja-JP" altLang="en-US" sz="783" b="1" dirty="0">
                  <a:solidFill>
                    <a:srgbClr val="4B75BF"/>
                  </a:solidFill>
                  <a:latin typeface="Meiryo UI" panose="020B0604030504040204" pitchFamily="50" charset="-128"/>
                  <a:ea typeface="Meiryo UI" panose="020B0604030504040204" pitchFamily="50" charset="-128"/>
                </a:rPr>
                <a:t>備考</a:t>
              </a:r>
              <a:endParaRPr lang="en-US" altLang="ja-JP" sz="783" b="1" dirty="0">
                <a:solidFill>
                  <a:srgbClr val="4B75BF"/>
                </a:solidFill>
                <a:latin typeface="Meiryo UI" panose="020B0604030504040204" pitchFamily="50" charset="-128"/>
                <a:ea typeface="Meiryo UI" panose="020B0604030504040204" pitchFamily="50" charset="-128"/>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約</a:t>
              </a:r>
              <a:r>
                <a:rPr lang="en-US" altLang="ja-JP" sz="783" dirty="0">
                  <a:solidFill>
                    <a:prstClr val="black"/>
                  </a:solidFill>
                  <a:latin typeface="Meiryo UI"/>
                  <a:ea typeface="Meiryo UI"/>
                </a:rPr>
                <a:t>3</a:t>
              </a:r>
              <a:r>
                <a:rPr lang="ja-JP" altLang="en-US" sz="783" dirty="0">
                  <a:solidFill>
                    <a:prstClr val="black"/>
                  </a:solidFill>
                  <a:latin typeface="Meiryo UI"/>
                  <a:ea typeface="Meiryo UI"/>
                </a:rPr>
                <a:t>時間　トレッキングは約</a:t>
              </a:r>
              <a:r>
                <a:rPr lang="en-US" altLang="ja-JP" sz="783" dirty="0">
                  <a:solidFill>
                    <a:prstClr val="black"/>
                  </a:solidFill>
                  <a:latin typeface="Meiryo UI"/>
                  <a:ea typeface="Meiryo UI"/>
                </a:rPr>
                <a:t>2.5</a:t>
              </a:r>
              <a:r>
                <a:rPr lang="ja-JP" altLang="en-US" sz="783" dirty="0">
                  <a:solidFill>
                    <a:prstClr val="black"/>
                  </a:solidFill>
                  <a:latin typeface="Meiryo UI"/>
                  <a:ea typeface="Meiryo UI"/>
                </a:rPr>
                <a:t>時間（約</a:t>
              </a:r>
              <a:r>
                <a:rPr lang="en-US" altLang="ja-JP" sz="783" dirty="0">
                  <a:solidFill>
                    <a:prstClr val="black"/>
                  </a:solidFill>
                  <a:latin typeface="Meiryo UI"/>
                  <a:ea typeface="Meiryo UI"/>
                </a:rPr>
                <a:t>4.5Km</a:t>
              </a:r>
              <a:r>
                <a:rPr lang="ja-JP" altLang="en-US" sz="783" dirty="0">
                  <a:solidFill>
                    <a:prstClr val="black"/>
                  </a:solidFill>
                  <a:latin typeface="Meiryo UI"/>
                  <a:ea typeface="Meiryo UI"/>
                </a:rPr>
                <a:t>）</a:t>
              </a: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比叡山延暦寺巡拝料が別途必要です。</a:t>
              </a:r>
            </a:p>
          </p:txBody>
        </p:sp>
        <p:cxnSp>
          <p:nvCxnSpPr>
            <p:cNvPr id="61" name="直線コネクタ 60">
              <a:extLst>
                <a:ext uri="{FF2B5EF4-FFF2-40B4-BE49-F238E27FC236}">
                  <a16:creationId xmlns:a16="http://schemas.microsoft.com/office/drawing/2014/main" id="{637058F1-C5F3-5705-512D-809A0019BFF4}"/>
                </a:ext>
              </a:extLst>
            </p:cNvPr>
            <p:cNvCxnSpPr>
              <a:cxnSpLocks/>
            </p:cNvCxnSpPr>
            <p:nvPr/>
          </p:nvCxnSpPr>
          <p:spPr>
            <a:xfrm>
              <a:off x="-2664441" y="5839497"/>
              <a:ext cx="12343009" cy="0"/>
            </a:xfrm>
            <a:prstGeom prst="line">
              <a:avLst/>
            </a:prstGeom>
            <a:ln w="127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grpSp>
      <p:sp>
        <p:nvSpPr>
          <p:cNvPr id="52" name="コンテンツ プレースホルダー 8">
            <a:extLst>
              <a:ext uri="{FF2B5EF4-FFF2-40B4-BE49-F238E27FC236}">
                <a16:creationId xmlns:a16="http://schemas.microsoft.com/office/drawing/2014/main" id="{5DDA2328-7CA5-699C-D67E-3D0AC6D23E6A}"/>
              </a:ext>
            </a:extLst>
          </p:cNvPr>
          <p:cNvSpPr txBox="1">
            <a:spLocks/>
          </p:cNvSpPr>
          <p:nvPr/>
        </p:nvSpPr>
        <p:spPr>
          <a:xfrm>
            <a:off x="2828499" y="2476024"/>
            <a:ext cx="6751521"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プログラムの概要</a:t>
            </a:r>
          </a:p>
        </p:txBody>
      </p:sp>
      <p:cxnSp>
        <p:nvCxnSpPr>
          <p:cNvPr id="70" name="直線矢印コネクタ 69">
            <a:extLst>
              <a:ext uri="{FF2B5EF4-FFF2-40B4-BE49-F238E27FC236}">
                <a16:creationId xmlns:a16="http://schemas.microsoft.com/office/drawing/2014/main" id="{7F73B555-25EA-89CB-84D5-6343FA076060}"/>
              </a:ext>
            </a:extLst>
          </p:cNvPr>
          <p:cNvCxnSpPr>
            <a:cxnSpLocks/>
          </p:cNvCxnSpPr>
          <p:nvPr/>
        </p:nvCxnSpPr>
        <p:spPr>
          <a:xfrm>
            <a:off x="2886668" y="2772957"/>
            <a:ext cx="6625825"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73" name="四角形: 角を丸くする 72">
            <a:extLst>
              <a:ext uri="{FF2B5EF4-FFF2-40B4-BE49-F238E27FC236}">
                <a16:creationId xmlns:a16="http://schemas.microsoft.com/office/drawing/2014/main" id="{3CAEFB60-A94E-ECAD-09F7-C7FAB96E0B98}"/>
              </a:ext>
            </a:extLst>
          </p:cNvPr>
          <p:cNvSpPr/>
          <p:nvPr/>
        </p:nvSpPr>
        <p:spPr>
          <a:xfrm>
            <a:off x="2961215" y="2877152"/>
            <a:ext cx="951997" cy="228531"/>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kumimoji="1" lang="ja-JP" altLang="en-US" sz="979" b="1" dirty="0">
                <a:solidFill>
                  <a:prstClr val="white"/>
                </a:solidFill>
                <a:latin typeface="Meiryo UI"/>
                <a:ea typeface="Meiryo UI"/>
              </a:rPr>
              <a:t>事前学習</a:t>
            </a:r>
          </a:p>
        </p:txBody>
      </p:sp>
      <p:sp>
        <p:nvSpPr>
          <p:cNvPr id="74" name="四角形: 角を丸くする 73">
            <a:extLst>
              <a:ext uri="{FF2B5EF4-FFF2-40B4-BE49-F238E27FC236}">
                <a16:creationId xmlns:a16="http://schemas.microsoft.com/office/drawing/2014/main" id="{8E9A1996-F7F1-DF45-41C2-BCD4D1149DD3}"/>
              </a:ext>
            </a:extLst>
          </p:cNvPr>
          <p:cNvSpPr/>
          <p:nvPr/>
        </p:nvSpPr>
        <p:spPr>
          <a:xfrm>
            <a:off x="5269068"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現地学習</a:t>
            </a:r>
          </a:p>
        </p:txBody>
      </p:sp>
      <p:sp>
        <p:nvSpPr>
          <p:cNvPr id="76" name="四角形: 角を丸くする 75">
            <a:extLst>
              <a:ext uri="{FF2B5EF4-FFF2-40B4-BE49-F238E27FC236}">
                <a16:creationId xmlns:a16="http://schemas.microsoft.com/office/drawing/2014/main" id="{91F4562F-B1C0-39AC-140E-A2BD6C28E2EC}"/>
              </a:ext>
            </a:extLst>
          </p:cNvPr>
          <p:cNvSpPr/>
          <p:nvPr/>
        </p:nvSpPr>
        <p:spPr>
          <a:xfrm>
            <a:off x="7576922"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事後学習</a:t>
            </a:r>
          </a:p>
        </p:txBody>
      </p:sp>
      <p:sp>
        <p:nvSpPr>
          <p:cNvPr id="77" name="コンテンツ プレースホルダー 8">
            <a:extLst>
              <a:ext uri="{FF2B5EF4-FFF2-40B4-BE49-F238E27FC236}">
                <a16:creationId xmlns:a16="http://schemas.microsoft.com/office/drawing/2014/main" id="{B16EF219-AA9E-A515-8114-DF2FF10181CB}"/>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78" name="直線矢印コネクタ 77">
            <a:extLst>
              <a:ext uri="{FF2B5EF4-FFF2-40B4-BE49-F238E27FC236}">
                <a16:creationId xmlns:a16="http://schemas.microsoft.com/office/drawing/2014/main" id="{A7F70BD7-1364-B42B-EB50-A4F8DB33550F}"/>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80" name="コンテンツ プレースホルダー 8">
            <a:extLst>
              <a:ext uri="{FF2B5EF4-FFF2-40B4-BE49-F238E27FC236}">
                <a16:creationId xmlns:a16="http://schemas.microsoft.com/office/drawing/2014/main" id="{64D9D55E-91C2-61FC-FA86-D5AB3AB7B138}"/>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81" name="直線矢印コネクタ 80">
            <a:extLst>
              <a:ext uri="{FF2B5EF4-FFF2-40B4-BE49-F238E27FC236}">
                <a16:creationId xmlns:a16="http://schemas.microsoft.com/office/drawing/2014/main" id="{C1A066A6-D026-16A2-EF65-850EA317BB9E}"/>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cxnSp>
        <p:nvCxnSpPr>
          <p:cNvPr id="82" name="直線矢印コネクタ 81">
            <a:extLst>
              <a:ext uri="{FF2B5EF4-FFF2-40B4-BE49-F238E27FC236}">
                <a16:creationId xmlns:a16="http://schemas.microsoft.com/office/drawing/2014/main" id="{A14D5505-785C-74F7-4E27-703D200F3191}"/>
              </a:ext>
            </a:extLst>
          </p:cNvPr>
          <p:cNvCxnSpPr>
            <a:cxnSpLocks/>
          </p:cNvCxnSpPr>
          <p:nvPr/>
        </p:nvCxnSpPr>
        <p:spPr>
          <a:xfrm>
            <a:off x="421044" y="3603569"/>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83" name="コンテンツ プレースホルダー 8">
            <a:extLst>
              <a:ext uri="{FF2B5EF4-FFF2-40B4-BE49-F238E27FC236}">
                <a16:creationId xmlns:a16="http://schemas.microsoft.com/office/drawing/2014/main" id="{864E4920-E80B-7FD0-5E49-373C240CDB89}"/>
              </a:ext>
            </a:extLst>
          </p:cNvPr>
          <p:cNvSpPr txBox="1">
            <a:spLocks/>
          </p:cNvSpPr>
          <p:nvPr/>
        </p:nvSpPr>
        <p:spPr>
          <a:xfrm>
            <a:off x="357819" y="2772957"/>
            <a:ext cx="2382401" cy="800133"/>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びわ湖の源となる山々で自然について学びます。</a:t>
            </a:r>
          </a:p>
        </p:txBody>
      </p:sp>
      <p:sp>
        <p:nvSpPr>
          <p:cNvPr id="84" name="コンテンツ プレースホルダー 8">
            <a:extLst>
              <a:ext uri="{FF2B5EF4-FFF2-40B4-BE49-F238E27FC236}">
                <a16:creationId xmlns:a16="http://schemas.microsoft.com/office/drawing/2014/main" id="{2A84D3D6-E0F7-C93E-17B8-7377F55E1EE3}"/>
              </a:ext>
            </a:extLst>
          </p:cNvPr>
          <p:cNvSpPr txBox="1">
            <a:spLocks/>
          </p:cNvSpPr>
          <p:nvPr/>
        </p:nvSpPr>
        <p:spPr>
          <a:xfrm>
            <a:off x="357819" y="3634048"/>
            <a:ext cx="2382401" cy="800133"/>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比叡山延暦寺の歴史や伝承文化を学びます。</a:t>
            </a:r>
          </a:p>
        </p:txBody>
      </p:sp>
      <p:sp>
        <p:nvSpPr>
          <p:cNvPr id="88" name="テキスト ボックス 87">
            <a:extLst>
              <a:ext uri="{FF2B5EF4-FFF2-40B4-BE49-F238E27FC236}">
                <a16:creationId xmlns:a16="http://schemas.microsoft.com/office/drawing/2014/main" id="{80A6A52C-8BE6-6AF8-AC4A-EF64EF12E476}"/>
              </a:ext>
            </a:extLst>
          </p:cNvPr>
          <p:cNvSpPr txBox="1"/>
          <p:nvPr/>
        </p:nvSpPr>
        <p:spPr>
          <a:xfrm>
            <a:off x="353767" y="4434181"/>
            <a:ext cx="2395958" cy="954806"/>
          </a:xfrm>
          <a:custGeom>
            <a:avLst/>
            <a:gdLst>
              <a:gd name="connsiteX0" fmla="*/ 53810 w 2446988"/>
              <a:gd name="connsiteY0" fmla="*/ 0 h 975142"/>
              <a:gd name="connsiteX1" fmla="*/ 2393178 w 2446988"/>
              <a:gd name="connsiteY1" fmla="*/ 0 h 975142"/>
              <a:gd name="connsiteX2" fmla="*/ 2446988 w 2446988"/>
              <a:gd name="connsiteY2" fmla="*/ 53810 h 975142"/>
              <a:gd name="connsiteX3" fmla="*/ 2446988 w 2446988"/>
              <a:gd name="connsiteY3" fmla="*/ 103910 h 975142"/>
              <a:gd name="connsiteX4" fmla="*/ 2446988 w 2446988"/>
              <a:gd name="connsiteY4" fmla="*/ 871232 h 975142"/>
              <a:gd name="connsiteX5" fmla="*/ 2446988 w 2446988"/>
              <a:gd name="connsiteY5" fmla="*/ 921332 h 975142"/>
              <a:gd name="connsiteX6" fmla="*/ 2393178 w 2446988"/>
              <a:gd name="connsiteY6" fmla="*/ 975142 h 975142"/>
              <a:gd name="connsiteX7" fmla="*/ 53810 w 2446988"/>
              <a:gd name="connsiteY7" fmla="*/ 975142 h 975142"/>
              <a:gd name="connsiteX8" fmla="*/ 0 w 2446988"/>
              <a:gd name="connsiteY8" fmla="*/ 921332 h 975142"/>
              <a:gd name="connsiteX9" fmla="*/ 0 w 2446988"/>
              <a:gd name="connsiteY9" fmla="*/ 871232 h 975142"/>
              <a:gd name="connsiteX10" fmla="*/ 0 w 2446988"/>
              <a:gd name="connsiteY10" fmla="*/ 103910 h 975142"/>
              <a:gd name="connsiteX11" fmla="*/ 0 w 2446988"/>
              <a:gd name="connsiteY11" fmla="*/ 53810 h 975142"/>
              <a:gd name="connsiteX12" fmla="*/ 53810 w 2446988"/>
              <a:gd name="connsiteY12" fmla="*/ 0 h 9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6988" h="975142">
                <a:moveTo>
                  <a:pt x="53810" y="0"/>
                </a:moveTo>
                <a:lnTo>
                  <a:pt x="2393178" y="0"/>
                </a:lnTo>
                <a:cubicBezTo>
                  <a:pt x="2422896" y="0"/>
                  <a:pt x="2446988" y="24092"/>
                  <a:pt x="2446988" y="53810"/>
                </a:cubicBezTo>
                <a:lnTo>
                  <a:pt x="2446988" y="103910"/>
                </a:lnTo>
                <a:lnTo>
                  <a:pt x="2446988" y="871232"/>
                </a:lnTo>
                <a:lnTo>
                  <a:pt x="2446988" y="921332"/>
                </a:lnTo>
                <a:cubicBezTo>
                  <a:pt x="2446988" y="951050"/>
                  <a:pt x="2422896" y="975142"/>
                  <a:pt x="2393178" y="975142"/>
                </a:cubicBezTo>
                <a:lnTo>
                  <a:pt x="53810" y="975142"/>
                </a:lnTo>
                <a:cubicBezTo>
                  <a:pt x="24092" y="975142"/>
                  <a:pt x="0" y="951050"/>
                  <a:pt x="0" y="921332"/>
                </a:cubicBezTo>
                <a:lnTo>
                  <a:pt x="0" y="871232"/>
                </a:lnTo>
                <a:lnTo>
                  <a:pt x="0" y="103910"/>
                </a:lnTo>
                <a:lnTo>
                  <a:pt x="0" y="53810"/>
                </a:lnTo>
                <a:cubicBezTo>
                  <a:pt x="0" y="24092"/>
                  <a:pt x="24092" y="0"/>
                  <a:pt x="53810" y="0"/>
                </a:cubicBezTo>
                <a:close/>
              </a:path>
            </a:pathLst>
          </a:custGeom>
          <a:solidFill>
            <a:srgbClr val="EAF6FC"/>
          </a:solidFill>
          <a:ln w="9525">
            <a:noFill/>
          </a:ln>
        </p:spPr>
        <p:style>
          <a:lnRef idx="2">
            <a:schemeClr val="dk1"/>
          </a:lnRef>
          <a:fillRef idx="1">
            <a:schemeClr val="lt1"/>
          </a:fillRef>
          <a:effectRef idx="0">
            <a:schemeClr val="dk1"/>
          </a:effectRef>
          <a:fontRef idx="minor">
            <a:schemeClr val="dk1"/>
          </a:fontRef>
        </p:style>
        <p:txBody>
          <a:bodyPr wrap="none" lIns="35249" rIns="35249" rtlCol="0" anchor="ctr">
            <a:noAutofit/>
          </a:bodyPr>
          <a:lstStyle/>
          <a:p>
            <a:pPr defTabSz="895327">
              <a:lnSpc>
                <a:spcPct val="120000"/>
              </a:lnSpc>
              <a:tabLst>
                <a:tab pos="438337" algn="l"/>
              </a:tabLst>
            </a:pPr>
            <a:r>
              <a:rPr lang="ja-JP" altLang="en-US" sz="832" b="1" dirty="0">
                <a:solidFill>
                  <a:srgbClr val="4B75BD"/>
                </a:solidFill>
                <a:latin typeface="Meiryo UI" panose="020B0604030504040204" pitchFamily="50" charset="-128"/>
                <a:ea typeface="Meiryo UI" panose="020B0604030504040204" pitchFamily="50" charset="-128"/>
              </a:rPr>
              <a:t>問合せ</a:t>
            </a:r>
            <a:r>
              <a:rPr lang="en-US" altLang="ja-JP" sz="832" b="1" dirty="0">
                <a:solidFill>
                  <a:srgbClr val="4B75BD"/>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オーパルオプテックス株式会社</a:t>
            </a:r>
            <a:endParaRPr lang="en-US" altLang="ja-JP" sz="832"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住所</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：大津市雄琴</a:t>
            </a:r>
            <a:r>
              <a:rPr lang="en-US" altLang="ja-JP" sz="832" dirty="0">
                <a:solidFill>
                  <a:prstClr val="black"/>
                </a:solidFill>
                <a:latin typeface="Meiryo UI" panose="020B0604030504040204" pitchFamily="50" charset="-128"/>
                <a:ea typeface="Meiryo UI" panose="020B0604030504040204" pitchFamily="50" charset="-128"/>
              </a:rPr>
              <a:t>5-265-1</a:t>
            </a: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電話</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077-579-7111</a:t>
            </a:r>
            <a:r>
              <a:rPr lang="ja-JP" altLang="en-US" sz="832" dirty="0">
                <a:solidFill>
                  <a:prstClr val="black"/>
                </a:solidFill>
                <a:latin typeface="Meiryo UI" panose="020B0604030504040204" pitchFamily="50" charset="-128"/>
                <a:ea typeface="Meiryo UI" panose="020B0604030504040204" pitchFamily="50" charset="-128"/>
              </a:rPr>
              <a:t>　</a:t>
            </a: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受付時間</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9:30</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17:30</a:t>
            </a:r>
            <a:br>
              <a:rPr lang="en-US" altLang="ja-JP" sz="832" dirty="0">
                <a:solidFill>
                  <a:prstClr val="black"/>
                </a:solidFill>
                <a:latin typeface="Meiryo UI" panose="020B0604030504040204" pitchFamily="50" charset="-128"/>
                <a:ea typeface="Meiryo UI" panose="020B0604030504040204" pitchFamily="50" charset="-128"/>
              </a:rPr>
            </a:br>
            <a:r>
              <a:rPr lang="ja-JP" altLang="en-US" sz="832" dirty="0">
                <a:solidFill>
                  <a:prstClr val="black"/>
                </a:solidFill>
                <a:latin typeface="Meiryo UI" panose="020B0604030504040204" pitchFamily="50" charset="-128"/>
                <a:ea typeface="Meiryo UI" panose="020B0604030504040204" pitchFamily="50" charset="-128"/>
              </a:rPr>
              <a:t>定休日</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：木曜日、</a:t>
            </a:r>
            <a:r>
              <a:rPr lang="en-US" altLang="ja-JP" sz="832" dirty="0">
                <a:solidFill>
                  <a:prstClr val="black"/>
                </a:solidFill>
                <a:latin typeface="Meiryo UI" panose="020B0604030504040204" pitchFamily="50" charset="-128"/>
                <a:ea typeface="Meiryo UI" panose="020B0604030504040204" pitchFamily="50" charset="-128"/>
              </a:rPr>
              <a:t>1</a:t>
            </a:r>
            <a:r>
              <a:rPr lang="ja-JP" altLang="en-US" sz="832" dirty="0">
                <a:solidFill>
                  <a:prstClr val="black"/>
                </a:solidFill>
                <a:latin typeface="Meiryo UI" panose="020B0604030504040204" pitchFamily="50" charset="-128"/>
                <a:ea typeface="Meiryo UI" panose="020B0604030504040204" pitchFamily="50" charset="-128"/>
              </a:rPr>
              <a:t>月～</a:t>
            </a:r>
            <a:r>
              <a:rPr lang="en-US" altLang="ja-JP" sz="832" dirty="0">
                <a:solidFill>
                  <a:prstClr val="black"/>
                </a:solidFill>
                <a:latin typeface="Meiryo UI" panose="020B0604030504040204" pitchFamily="50" charset="-128"/>
                <a:ea typeface="Meiryo UI" panose="020B0604030504040204" pitchFamily="50" charset="-128"/>
              </a:rPr>
              <a:t>2</a:t>
            </a:r>
            <a:r>
              <a:rPr lang="ja-JP" altLang="en-US" sz="832" dirty="0">
                <a:solidFill>
                  <a:prstClr val="black"/>
                </a:solidFill>
                <a:latin typeface="Meiryo UI" panose="020B0604030504040204" pitchFamily="50" charset="-128"/>
                <a:ea typeface="Meiryo UI" panose="020B0604030504040204" pitchFamily="50" charset="-128"/>
              </a:rPr>
              <a:t>月は水・木曜、夏季無休</a:t>
            </a:r>
            <a:endParaRPr lang="en-US" altLang="ja-JP" sz="832"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en-US" altLang="ja-JP" sz="832" dirty="0">
                <a:solidFill>
                  <a:prstClr val="black"/>
                </a:solidFill>
                <a:latin typeface="Meiryo UI" panose="020B0604030504040204" pitchFamily="50" charset="-128"/>
                <a:ea typeface="Meiryo UI" panose="020B0604030504040204" pitchFamily="50" charset="-128"/>
              </a:rPr>
              <a:t>https://www.o-pal.com/</a:t>
            </a:r>
            <a:endParaRPr lang="ja-JP" altLang="en-US" sz="832" dirty="0">
              <a:solidFill>
                <a:prstClr val="black"/>
              </a:solidFill>
              <a:latin typeface="メイリオ" panose="020B0604030504040204" pitchFamily="50" charset="-128"/>
              <a:ea typeface="メイリオ" panose="020B0604030504040204" pitchFamily="50" charset="-128"/>
            </a:endParaRPr>
          </a:p>
        </p:txBody>
      </p:sp>
      <p:sp>
        <p:nvSpPr>
          <p:cNvPr id="3" name="タイトル 2">
            <a:extLst>
              <a:ext uri="{FF2B5EF4-FFF2-40B4-BE49-F238E27FC236}">
                <a16:creationId xmlns:a16="http://schemas.microsoft.com/office/drawing/2014/main" id="{82C34B2E-119E-99EB-B8DC-27622E85A771}"/>
              </a:ext>
            </a:extLst>
          </p:cNvPr>
          <p:cNvSpPr>
            <a:spLocks noGrp="1"/>
          </p:cNvSpPr>
          <p:nvPr>
            <p:ph type="title"/>
          </p:nvPr>
        </p:nvSpPr>
        <p:spPr/>
        <p:txBody>
          <a:bodyPr/>
          <a:lstStyle/>
          <a:p>
            <a:r>
              <a:rPr lang="ja-JP" altLang="en-US" sz="1567" dirty="0"/>
              <a:t>びわ湖大津教育プログラム：</a:t>
            </a:r>
            <a:r>
              <a:rPr lang="en-US" altLang="ja-JP" sz="1567" dirty="0"/>
              <a:t>15</a:t>
            </a:r>
            <a:endParaRPr lang="ja-JP" altLang="en-US" sz="1567" dirty="0"/>
          </a:p>
        </p:txBody>
      </p:sp>
      <p:sp>
        <p:nvSpPr>
          <p:cNvPr id="25" name="コンテンツ プレースホルダー 24">
            <a:extLst>
              <a:ext uri="{FF2B5EF4-FFF2-40B4-BE49-F238E27FC236}">
                <a16:creationId xmlns:a16="http://schemas.microsoft.com/office/drawing/2014/main" id="{8B77E2BD-341D-3738-BD53-5FF75BD73900}"/>
              </a:ext>
            </a:extLst>
          </p:cNvPr>
          <p:cNvSpPr>
            <a:spLocks noGrp="1"/>
          </p:cNvSpPr>
          <p:nvPr>
            <p:ph idx="14"/>
          </p:nvPr>
        </p:nvSpPr>
        <p:spPr/>
        <p:txBody>
          <a:bodyPr/>
          <a:lstStyle/>
          <a:p>
            <a:pPr>
              <a:lnSpc>
                <a:spcPct val="114000"/>
              </a:lnSpc>
              <a:tabLst>
                <a:tab pos="1313457" algn="l"/>
              </a:tabLst>
              <a:defRPr/>
            </a:pPr>
            <a:r>
              <a:rPr kumimoji="0" lang="ja-JP" altLang="en-US" sz="1175" dirty="0">
                <a:solidFill>
                  <a:prstClr val="black"/>
                </a:solidFill>
                <a:latin typeface="Meiryo UI"/>
                <a:ea typeface="Meiryo UI"/>
              </a:rPr>
              <a:t>比叡山延暦寺を周辺を辿る</a:t>
            </a:r>
            <a:r>
              <a:rPr kumimoji="0" lang="en-US" altLang="ja-JP" sz="1175" dirty="0">
                <a:solidFill>
                  <a:prstClr val="black"/>
                </a:solidFill>
                <a:latin typeface="Meiryo UI"/>
                <a:ea typeface="Meiryo UI"/>
              </a:rPr>
              <a:t>3</a:t>
            </a:r>
            <a:r>
              <a:rPr kumimoji="0" lang="ja-JP" altLang="en-US" sz="1175" dirty="0">
                <a:solidFill>
                  <a:prstClr val="black"/>
                </a:solidFill>
                <a:latin typeface="Meiryo UI"/>
                <a:ea typeface="Meiryo UI"/>
              </a:rPr>
              <a:t>時間程度の比較的やさしい比叡山トレッキングです。ガイドが同行し、びわ湖の源となる山々の自然と、比叡山延暦寺の歴史や伝承文化を学びます。</a:t>
            </a:r>
          </a:p>
          <a:p>
            <a:pPr>
              <a:lnSpc>
                <a:spcPct val="114000"/>
              </a:lnSpc>
              <a:tabLst>
                <a:tab pos="1313457" algn="l"/>
              </a:tabLst>
              <a:defRPr/>
            </a:pPr>
            <a:r>
              <a:rPr kumimoji="0" lang="ja-JP" altLang="en-US" sz="1175" dirty="0">
                <a:solidFill>
                  <a:prstClr val="black"/>
                </a:solidFill>
                <a:latin typeface="Meiryo UI"/>
                <a:ea typeface="Meiryo UI"/>
              </a:rPr>
              <a:t>「自然に学ぶ」「歴史を学ぶ」「協調性を育む」をねらいとする自然体験学習プログラムです。</a:t>
            </a:r>
          </a:p>
        </p:txBody>
      </p:sp>
      <p:pic>
        <p:nvPicPr>
          <p:cNvPr id="9" name="図 8">
            <a:extLst>
              <a:ext uri="{FF2B5EF4-FFF2-40B4-BE49-F238E27FC236}">
                <a16:creationId xmlns:a16="http://schemas.microsoft.com/office/drawing/2014/main" id="{07C1F708-5F41-F905-0294-5E466CEB242F}"/>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4183098" y="1203993"/>
            <a:ext cx="263927" cy="264369"/>
          </a:xfrm>
          <a:prstGeom prst="rect">
            <a:avLst/>
          </a:prstGeom>
        </p:spPr>
      </p:pic>
      <p:graphicFrame>
        <p:nvGraphicFramePr>
          <p:cNvPr id="17" name="表 16">
            <a:extLst>
              <a:ext uri="{FF2B5EF4-FFF2-40B4-BE49-F238E27FC236}">
                <a16:creationId xmlns:a16="http://schemas.microsoft.com/office/drawing/2014/main" id="{3CB9642B-65DF-6D88-2F5B-273280C0DA85}"/>
              </a:ext>
            </a:extLst>
          </p:cNvPr>
          <p:cNvGraphicFramePr>
            <a:graphicFrameLocks noGrp="1"/>
          </p:cNvGraphicFramePr>
          <p:nvPr/>
        </p:nvGraphicFramePr>
        <p:xfrm>
          <a:off x="2867953" y="4434182"/>
          <a:ext cx="6703158" cy="1226593"/>
        </p:xfrm>
        <a:graphic>
          <a:graphicData uri="http://schemas.openxmlformats.org/drawingml/2006/table">
            <a:tbl>
              <a:tblPr>
                <a:tableStyleId>{69CF1AB2-1976-4502-BF36-3FF5EA218861}</a:tableStyleId>
              </a:tblPr>
              <a:tblGrid>
                <a:gridCol w="669446">
                  <a:extLst>
                    <a:ext uri="{9D8B030D-6E8A-4147-A177-3AD203B41FA5}">
                      <a16:colId xmlns:a16="http://schemas.microsoft.com/office/drawing/2014/main" val="741602752"/>
                    </a:ext>
                  </a:extLst>
                </a:gridCol>
                <a:gridCol w="669446">
                  <a:extLst>
                    <a:ext uri="{9D8B030D-6E8A-4147-A177-3AD203B41FA5}">
                      <a16:colId xmlns:a16="http://schemas.microsoft.com/office/drawing/2014/main" val="3389704294"/>
                    </a:ext>
                  </a:extLst>
                </a:gridCol>
                <a:gridCol w="669446">
                  <a:extLst>
                    <a:ext uri="{9D8B030D-6E8A-4147-A177-3AD203B41FA5}">
                      <a16:colId xmlns:a16="http://schemas.microsoft.com/office/drawing/2014/main" val="4204551638"/>
                    </a:ext>
                  </a:extLst>
                </a:gridCol>
                <a:gridCol w="669446">
                  <a:extLst>
                    <a:ext uri="{9D8B030D-6E8A-4147-A177-3AD203B41FA5}">
                      <a16:colId xmlns:a16="http://schemas.microsoft.com/office/drawing/2014/main" val="3304725556"/>
                    </a:ext>
                  </a:extLst>
                </a:gridCol>
                <a:gridCol w="607678">
                  <a:extLst>
                    <a:ext uri="{9D8B030D-6E8A-4147-A177-3AD203B41FA5}">
                      <a16:colId xmlns:a16="http://schemas.microsoft.com/office/drawing/2014/main" val="3252824643"/>
                    </a:ext>
                  </a:extLst>
                </a:gridCol>
                <a:gridCol w="3417696">
                  <a:extLst>
                    <a:ext uri="{9D8B030D-6E8A-4147-A177-3AD203B41FA5}">
                      <a16:colId xmlns:a16="http://schemas.microsoft.com/office/drawing/2014/main" val="1736356865"/>
                    </a:ext>
                  </a:extLst>
                </a:gridCol>
              </a:tblGrid>
              <a:tr h="185848">
                <a:tc>
                  <a:txBody>
                    <a:bodyPr/>
                    <a:lstStyle/>
                    <a:p>
                      <a:pPr algn="ctr" fontAlgn="ctr"/>
                      <a:r>
                        <a:rPr lang="zh-TW" altLang="en-US" sz="800" b="1" u="none" strike="noStrike" dirty="0">
                          <a:effectLst/>
                          <a:latin typeface="+mn-ea"/>
                          <a:ea typeface="+mn-ea"/>
                        </a:rPr>
                        <a:t>実施場所</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900" b="0" i="0" u="none" strike="noStrike" dirty="0">
                          <a:effectLst/>
                          <a:latin typeface="+mn-ea"/>
                          <a:ea typeface="+mn-ea"/>
                        </a:rPr>
                        <a:t>比叡山</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TW" altLang="en-US" sz="800" b="1" u="none" strike="noStrike" dirty="0">
                          <a:effectLst/>
                          <a:latin typeface="+mn-ea"/>
                          <a:ea typeface="+mn-ea"/>
                        </a:rPr>
                        <a:t>実施時期</a:t>
                      </a:r>
                      <a:endParaRPr lang="zh-TW"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900" u="none" strike="noStrike" dirty="0">
                          <a:effectLst/>
                          <a:latin typeface="+mn-ea"/>
                          <a:ea typeface="+mn-ea"/>
                        </a:rPr>
                        <a:t>通年</a:t>
                      </a:r>
                      <a:endParaRPr lang="ja-JP" altLang="en-US" sz="9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fontAlgn="ctr"/>
                      <a:r>
                        <a:rPr lang="ja-JP" altLang="en-US" sz="800" b="1" u="none" strike="noStrike" dirty="0">
                          <a:effectLst/>
                          <a:latin typeface="+mn-ea"/>
                          <a:ea typeface="+mn-ea"/>
                        </a:rPr>
                        <a:t>行程例</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rowSpan="4">
                  <a:txBody>
                    <a:bodyPr/>
                    <a:lstStyle/>
                    <a:p>
                      <a:pPr algn="ctr" fontAlgn="ct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427632"/>
                  </a:ext>
                </a:extLst>
              </a:tr>
              <a:tr h="185848">
                <a:tc>
                  <a:txBody>
                    <a:bodyPr/>
                    <a:lstStyle/>
                    <a:p>
                      <a:pPr algn="ctr" fontAlgn="ctr"/>
                      <a:r>
                        <a:rPr lang="ja-JP" altLang="en-US" sz="800" b="1" u="none" strike="noStrike" dirty="0">
                          <a:effectLst/>
                          <a:latin typeface="+mn-ea"/>
                          <a:ea typeface="+mn-ea"/>
                        </a:rPr>
                        <a:t>対象</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gridSpan="3">
                  <a:txBody>
                    <a:bodyPr/>
                    <a:lstStyle/>
                    <a:p>
                      <a:pPr algn="ctr" fontAlgn="ctr"/>
                      <a:r>
                        <a:rPr lang="zh-CN" altLang="en-US" sz="900" u="none" strike="noStrike" dirty="0">
                          <a:effectLst/>
                          <a:latin typeface="+mn-ea"/>
                          <a:ea typeface="+mn-ea"/>
                        </a:rPr>
                        <a:t>小学</a:t>
                      </a:r>
                      <a:r>
                        <a:rPr lang="ja-JP" altLang="en-US" sz="900" u="none" strike="noStrike" dirty="0">
                          <a:effectLst/>
                          <a:latin typeface="+mn-ea"/>
                          <a:ea typeface="+mn-ea"/>
                        </a:rPr>
                        <a:t>生・中学生・</a:t>
                      </a:r>
                      <a:r>
                        <a:rPr lang="zh-CN" altLang="en-US" sz="900" u="none" strike="noStrike" dirty="0">
                          <a:effectLst/>
                          <a:latin typeface="+mn-ea"/>
                          <a:ea typeface="+mn-ea"/>
                        </a:rPr>
                        <a:t>高校生</a:t>
                      </a:r>
                      <a:endParaRPr lang="zh-CN" altLang="en-US" sz="9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ja-JP" altLang="en-US" sz="800" b="0"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503561"/>
                  </a:ext>
                </a:extLst>
              </a:tr>
              <a:tr h="185848">
                <a:tc>
                  <a:txBody>
                    <a:bodyPr/>
                    <a:lstStyle/>
                    <a:p>
                      <a:pPr algn="ctr" fontAlgn="ctr"/>
                      <a:r>
                        <a:rPr lang="ja-JP" altLang="en-US" sz="800" b="1" u="none" strike="noStrike">
                          <a:effectLst/>
                          <a:latin typeface="+mn-ea"/>
                          <a:ea typeface="+mn-ea"/>
                        </a:rPr>
                        <a:t>所要</a:t>
                      </a:r>
                      <a:r>
                        <a:rPr lang="zh-TW" altLang="en-US" sz="800" b="1" u="none" strike="noStrike" dirty="0">
                          <a:effectLst/>
                          <a:latin typeface="+mn-ea"/>
                          <a:ea typeface="+mn-ea"/>
                        </a:rPr>
                        <a:t>時間</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900" b="0" i="0" u="none" strike="noStrike" dirty="0">
                          <a:effectLst/>
                          <a:latin typeface="+mn-ea"/>
                          <a:ea typeface="+mn-ea"/>
                        </a:rPr>
                        <a:t>3</a:t>
                      </a:r>
                      <a:r>
                        <a:rPr lang="ja-JP" altLang="en-US" sz="900" b="0" i="0" u="none" strike="noStrike" dirty="0">
                          <a:effectLst/>
                          <a:latin typeface="+mn-ea"/>
                          <a:ea typeface="+mn-ea"/>
                        </a:rPr>
                        <a:t>時間</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800" b="1" u="none" strike="noStrike" dirty="0">
                          <a:effectLst/>
                          <a:latin typeface="+mn-ea"/>
                          <a:ea typeface="+mn-ea"/>
                        </a:rPr>
                        <a:t>人数</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900" u="none" strike="noStrike" dirty="0">
                          <a:effectLst/>
                          <a:latin typeface="+mn-ea"/>
                          <a:ea typeface="+mn-ea"/>
                        </a:rPr>
                        <a:t>30</a:t>
                      </a:r>
                      <a:r>
                        <a:rPr lang="ja-JP" altLang="en-US" sz="900" u="none" strike="noStrike" dirty="0">
                          <a:effectLst/>
                          <a:latin typeface="+mn-ea"/>
                          <a:ea typeface="+mn-ea"/>
                        </a:rPr>
                        <a:t>～</a:t>
                      </a:r>
                      <a:r>
                        <a:rPr lang="en-US" altLang="ja-JP" sz="900" u="none" strike="noStrike" dirty="0">
                          <a:effectLst/>
                          <a:latin typeface="+mn-ea"/>
                          <a:ea typeface="+mn-ea"/>
                        </a:rPr>
                        <a:t>300</a:t>
                      </a:r>
                      <a:r>
                        <a:rPr lang="ja-JP" altLang="en-US" sz="900" u="none" strike="noStrike" dirty="0">
                          <a:effectLst/>
                          <a:latin typeface="+mn-ea"/>
                          <a:ea typeface="+mn-ea"/>
                        </a:rPr>
                        <a:t>人</a:t>
                      </a:r>
                      <a:endParaRPr lang="ja-JP" altLang="en-US" sz="9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073544"/>
                  </a:ext>
                </a:extLst>
              </a:tr>
              <a:tr h="669049">
                <a:tc>
                  <a:txBody>
                    <a:bodyPr/>
                    <a:lstStyle/>
                    <a:p>
                      <a:pPr algn="ctr" fontAlgn="ctr"/>
                      <a:r>
                        <a:rPr lang="ja-JP" altLang="en-US" sz="800" b="1" u="none" strike="noStrike" dirty="0">
                          <a:effectLst/>
                          <a:latin typeface="+mn-ea"/>
                          <a:ea typeface="+mn-ea"/>
                        </a:rPr>
                        <a:t>持ち物</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gridSpan="3">
                  <a:txBody>
                    <a:bodyPr/>
                    <a:lstStyle/>
                    <a:p>
                      <a:pPr algn="ctr" fontAlgn="ctr"/>
                      <a:r>
                        <a:rPr lang="ja-JP" altLang="en-US" sz="800" u="none" strike="noStrike" dirty="0">
                          <a:effectLst/>
                          <a:latin typeface="+mn-ea"/>
                          <a:ea typeface="+mn-ea"/>
                        </a:rPr>
                        <a:t>動きやすい服装（体操服など）</a:t>
                      </a:r>
                      <a:endParaRPr lang="en-US" altLang="ja-JP" sz="800" u="none" strike="noStrike" dirty="0">
                        <a:effectLst/>
                        <a:latin typeface="+mn-ea"/>
                        <a:ea typeface="+mn-ea"/>
                      </a:endParaRPr>
                    </a:p>
                    <a:p>
                      <a:pPr algn="ctr" fontAlgn="ctr"/>
                      <a:r>
                        <a:rPr lang="ja-JP" altLang="en-US" sz="800" u="none" strike="noStrike" dirty="0">
                          <a:effectLst/>
                          <a:latin typeface="+mn-ea"/>
                          <a:ea typeface="+mn-ea"/>
                        </a:rPr>
                        <a:t>運動靴・帽子・手袋（軍手など）</a:t>
                      </a:r>
                      <a:endParaRPr lang="en-US" altLang="ja-JP" sz="800" u="none" strike="noStrike" dirty="0">
                        <a:effectLst/>
                        <a:latin typeface="+mn-ea"/>
                        <a:ea typeface="+mn-ea"/>
                      </a:endParaRPr>
                    </a:p>
                    <a:p>
                      <a:pPr algn="ctr" fontAlgn="ctr"/>
                      <a:r>
                        <a:rPr lang="ja-JP" altLang="en-US" sz="800" u="none" strike="noStrike" dirty="0">
                          <a:effectLst/>
                          <a:latin typeface="+mn-ea"/>
                          <a:ea typeface="+mn-ea"/>
                        </a:rPr>
                        <a:t>・飲み物・雨合羽・</a:t>
                      </a:r>
                      <a:endParaRPr lang="en-US" altLang="ja-JP" sz="800" u="none" strike="noStrike" dirty="0">
                        <a:effectLst/>
                        <a:latin typeface="+mn-ea"/>
                        <a:ea typeface="+mn-ea"/>
                      </a:endParaRPr>
                    </a:p>
                    <a:p>
                      <a:pPr algn="ctr" fontAlgn="ctr"/>
                      <a:r>
                        <a:rPr lang="ja-JP" altLang="en-US" sz="800" u="none" strike="noStrike" dirty="0">
                          <a:effectLst/>
                          <a:latin typeface="+mn-ea"/>
                          <a:ea typeface="+mn-ea"/>
                        </a:rPr>
                        <a:t>タオル・着替え（雨で濡れた場合に使用）</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326423"/>
                  </a:ext>
                </a:extLst>
              </a:tr>
            </a:tbl>
          </a:graphicData>
        </a:graphic>
      </p:graphicFrame>
      <p:cxnSp>
        <p:nvCxnSpPr>
          <p:cNvPr id="20" name="直線コネクタ 19">
            <a:extLst>
              <a:ext uri="{FF2B5EF4-FFF2-40B4-BE49-F238E27FC236}">
                <a16:creationId xmlns:a16="http://schemas.microsoft.com/office/drawing/2014/main" id="{CA5E747A-2A4D-177D-C19C-0487D8942708}"/>
              </a:ext>
            </a:extLst>
          </p:cNvPr>
          <p:cNvCxnSpPr>
            <a:cxnSpLocks/>
          </p:cNvCxnSpPr>
          <p:nvPr/>
        </p:nvCxnSpPr>
        <p:spPr>
          <a:xfrm>
            <a:off x="4978661" y="2877150"/>
            <a:ext cx="0" cy="1515718"/>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95AE752F-9D91-9DC5-8A3E-35D9B92E6780}"/>
              </a:ext>
            </a:extLst>
          </p:cNvPr>
          <p:cNvCxnSpPr>
            <a:cxnSpLocks/>
          </p:cNvCxnSpPr>
          <p:nvPr/>
        </p:nvCxnSpPr>
        <p:spPr>
          <a:xfrm>
            <a:off x="7295840" y="2877150"/>
            <a:ext cx="0" cy="1515718"/>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二等辺三角形 26">
            <a:extLst>
              <a:ext uri="{FF2B5EF4-FFF2-40B4-BE49-F238E27FC236}">
                <a16:creationId xmlns:a16="http://schemas.microsoft.com/office/drawing/2014/main" id="{7C8F8883-97AB-6185-15FF-6367AF5776FA}"/>
              </a:ext>
            </a:extLst>
          </p:cNvPr>
          <p:cNvSpPr/>
          <p:nvPr/>
        </p:nvSpPr>
        <p:spPr>
          <a:xfrm rot="5400000">
            <a:off x="4920593"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28" name="二等辺三角形 27">
            <a:extLst>
              <a:ext uri="{FF2B5EF4-FFF2-40B4-BE49-F238E27FC236}">
                <a16:creationId xmlns:a16="http://schemas.microsoft.com/office/drawing/2014/main" id="{DA678877-A346-898F-7F1F-4AA7E6CC1FB9}"/>
              </a:ext>
            </a:extLst>
          </p:cNvPr>
          <p:cNvSpPr/>
          <p:nvPr/>
        </p:nvSpPr>
        <p:spPr>
          <a:xfrm rot="5400000">
            <a:off x="7235799"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39" name="コンテンツ プレースホルダー 8">
            <a:extLst>
              <a:ext uri="{FF2B5EF4-FFF2-40B4-BE49-F238E27FC236}">
                <a16:creationId xmlns:a16="http://schemas.microsoft.com/office/drawing/2014/main" id="{1FC5582D-E8B5-2975-BE34-466500EED6FD}"/>
              </a:ext>
            </a:extLst>
          </p:cNvPr>
          <p:cNvSpPr txBox="1">
            <a:spLocks/>
          </p:cNvSpPr>
          <p:nvPr/>
        </p:nvSpPr>
        <p:spPr>
          <a:xfrm>
            <a:off x="6130462" y="4470126"/>
            <a:ext cx="1846423" cy="1135063"/>
          </a:xfrm>
          <a:prstGeom prst="rect">
            <a:avLst/>
          </a:prstGeom>
          <a:noFill/>
        </p:spPr>
        <p:txBody>
          <a:bodyPr vert="horz" lIns="89533" tIns="0"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28491" indent="-528491" defTabSz="895327">
              <a:spcBef>
                <a:spcPts val="196"/>
              </a:spcBef>
              <a:tabLst>
                <a:tab pos="351291" algn="r"/>
                <a:tab pos="530046" algn="l"/>
              </a:tabLst>
            </a:pPr>
            <a:r>
              <a:rPr lang="en-US" altLang="ja-JP" sz="783" dirty="0">
                <a:solidFill>
                  <a:prstClr val="black"/>
                </a:solidFill>
                <a:latin typeface="Meiryo UI"/>
                <a:ea typeface="Meiryo UI"/>
              </a:rPr>
              <a:t>	9:30	</a:t>
            </a:r>
            <a:r>
              <a:rPr lang="ja-JP" altLang="en-US" sz="783" dirty="0">
                <a:solidFill>
                  <a:prstClr val="black"/>
                </a:solidFill>
                <a:latin typeface="Meiryo UI"/>
                <a:ea typeface="Meiryo UI"/>
              </a:rPr>
              <a:t>延暦寺バスセンター集合／出発準備（安全指導・準備体操・トイレ）</a:t>
            </a:r>
          </a:p>
          <a:p>
            <a:pPr marL="528491" indent="-528491" defTabSz="895327">
              <a:spcBef>
                <a:spcPts val="196"/>
              </a:spcBef>
              <a:tabLst>
                <a:tab pos="351291" algn="r"/>
                <a:tab pos="530046" algn="l"/>
              </a:tabLst>
            </a:pPr>
            <a:r>
              <a:rPr lang="en-US" altLang="ja-JP" sz="783" dirty="0">
                <a:solidFill>
                  <a:prstClr val="black"/>
                </a:solidFill>
                <a:latin typeface="Meiryo UI"/>
                <a:ea typeface="Meiryo UI"/>
              </a:rPr>
              <a:t>	9:45	</a:t>
            </a:r>
            <a:r>
              <a:rPr lang="ja-JP" altLang="en-US" sz="783" dirty="0">
                <a:solidFill>
                  <a:prstClr val="black"/>
                </a:solidFill>
                <a:latin typeface="Meiryo UI"/>
                <a:ea typeface="Meiryo UI"/>
              </a:rPr>
              <a:t>出発／東塔エリア根本中堂から西塔、横川エリアへ</a:t>
            </a:r>
          </a:p>
          <a:p>
            <a:pPr marL="528491" indent="-528491" defTabSz="895327">
              <a:spcBef>
                <a:spcPts val="196"/>
              </a:spcBef>
              <a:tabLst>
                <a:tab pos="351291" algn="r"/>
                <a:tab pos="530046" algn="l"/>
              </a:tabLst>
            </a:pPr>
            <a:r>
              <a:rPr lang="en-US" altLang="ja-JP" sz="783" dirty="0">
                <a:solidFill>
                  <a:prstClr val="black"/>
                </a:solidFill>
                <a:latin typeface="Meiryo UI"/>
                <a:ea typeface="Meiryo UI"/>
              </a:rPr>
              <a:t>	12:30	</a:t>
            </a:r>
            <a:r>
              <a:rPr lang="ja-JP" altLang="en-US" sz="783" dirty="0">
                <a:solidFill>
                  <a:prstClr val="black"/>
                </a:solidFill>
                <a:latin typeface="Meiryo UI"/>
                <a:ea typeface="Meiryo UI"/>
              </a:rPr>
              <a:t>延暦寺横川駐車場にて</a:t>
            </a:r>
            <a:br>
              <a:rPr lang="en-US" altLang="ja-JP" sz="783" dirty="0">
                <a:solidFill>
                  <a:prstClr val="black"/>
                </a:solidFill>
                <a:latin typeface="Meiryo UI"/>
                <a:ea typeface="Meiryo UI"/>
              </a:rPr>
            </a:br>
            <a:r>
              <a:rPr lang="ja-JP" altLang="en-US" sz="783" dirty="0">
                <a:solidFill>
                  <a:prstClr val="black"/>
                </a:solidFill>
                <a:latin typeface="Meiryo UI"/>
                <a:ea typeface="Meiryo UI"/>
              </a:rPr>
              <a:t>解散（トイレ有）</a:t>
            </a:r>
          </a:p>
        </p:txBody>
      </p:sp>
      <p:pic>
        <p:nvPicPr>
          <p:cNvPr id="40" name="図 39" descr="アイコン が含まれている画像&#10;&#10;自動的に生成された説明">
            <a:extLst>
              <a:ext uri="{FF2B5EF4-FFF2-40B4-BE49-F238E27FC236}">
                <a16:creationId xmlns:a16="http://schemas.microsoft.com/office/drawing/2014/main" id="{112436A6-3700-C973-6287-AA2FC89395D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883532" y="1203993"/>
            <a:ext cx="264369" cy="264369"/>
          </a:xfrm>
          <a:prstGeom prst="rect">
            <a:avLst/>
          </a:prstGeom>
        </p:spPr>
      </p:pic>
      <p:pic>
        <p:nvPicPr>
          <p:cNvPr id="44" name="グラフィックス 43" descr="電球と鉛筆 枠線">
            <a:extLst>
              <a:ext uri="{FF2B5EF4-FFF2-40B4-BE49-F238E27FC236}">
                <a16:creationId xmlns:a16="http://schemas.microsoft.com/office/drawing/2014/main" id="{2F95788D-C95B-6A88-9891-E3C2C6590436}"/>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458565" y="3822712"/>
            <a:ext cx="422805" cy="422805"/>
          </a:xfrm>
          <a:prstGeom prst="rect">
            <a:avLst/>
          </a:prstGeom>
        </p:spPr>
      </p:pic>
      <p:pic>
        <p:nvPicPr>
          <p:cNvPr id="45" name="図 44">
            <a:extLst>
              <a:ext uri="{FF2B5EF4-FFF2-40B4-BE49-F238E27FC236}">
                <a16:creationId xmlns:a16="http://schemas.microsoft.com/office/drawing/2014/main" id="{D5CF3E9A-4232-A2E7-97F4-FB44DD936B1C}"/>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4482659" y="1203993"/>
            <a:ext cx="258026" cy="258026"/>
          </a:xfrm>
          <a:prstGeom prst="rect">
            <a:avLst/>
          </a:prstGeom>
        </p:spPr>
      </p:pic>
      <p:pic>
        <p:nvPicPr>
          <p:cNvPr id="46" name="図 45" descr="アイコン が含まれている画像&#10;&#10;自動的に生成された説明">
            <a:extLst>
              <a:ext uri="{FF2B5EF4-FFF2-40B4-BE49-F238E27FC236}">
                <a16:creationId xmlns:a16="http://schemas.microsoft.com/office/drawing/2014/main" id="{B7C9D219-F36E-1F80-2AD2-1A87D1AC6F07}"/>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3583969" y="1203993"/>
            <a:ext cx="264369" cy="264369"/>
          </a:xfrm>
          <a:prstGeom prst="rect">
            <a:avLst/>
          </a:prstGeom>
        </p:spPr>
      </p:pic>
      <p:pic>
        <p:nvPicPr>
          <p:cNvPr id="51" name="グラフィックス 50" descr="丘の光景 枠線">
            <a:extLst>
              <a:ext uri="{FF2B5EF4-FFF2-40B4-BE49-F238E27FC236}">
                <a16:creationId xmlns:a16="http://schemas.microsoft.com/office/drawing/2014/main" id="{FCA7396F-70BE-8F11-9CD2-AEEE32680E03}"/>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458565" y="2997905"/>
            <a:ext cx="422805" cy="422805"/>
          </a:xfrm>
          <a:prstGeom prst="rect">
            <a:avLst/>
          </a:prstGeom>
        </p:spPr>
      </p:pic>
      <p:sp>
        <p:nvSpPr>
          <p:cNvPr id="62" name="テキスト ボックス 61">
            <a:extLst>
              <a:ext uri="{FF2B5EF4-FFF2-40B4-BE49-F238E27FC236}">
                <a16:creationId xmlns:a16="http://schemas.microsoft.com/office/drawing/2014/main" id="{6BFA7DAB-DAA0-F862-67E4-188B6CEF8A29}"/>
              </a:ext>
            </a:extLst>
          </p:cNvPr>
          <p:cNvSpPr txBox="1"/>
          <p:nvPr/>
        </p:nvSpPr>
        <p:spPr>
          <a:xfrm>
            <a:off x="2559832" y="5744505"/>
            <a:ext cx="3767712" cy="526491"/>
          </a:xfrm>
          <a:prstGeom prst="rect">
            <a:avLst/>
          </a:prstGeom>
          <a:noFill/>
        </p:spPr>
        <p:txBody>
          <a:bodyPr wrap="square">
            <a:spAutoFit/>
          </a:bodyPr>
          <a:lstStyle/>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足場の悪い道を歩行できない児童生徒はトレッキングに参加できません。</a:t>
            </a:r>
          </a:p>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トレッキング参加が難しい児童生徒は、バス（ドライブウェイを利用）ゴール地点へ移動が可能です。</a:t>
            </a:r>
            <a:endParaRPr lang="en-US" altLang="ja-JP" sz="783" dirty="0">
              <a:solidFill>
                <a:prstClr val="black"/>
              </a:solidFill>
              <a:latin typeface="Meiryo UI"/>
              <a:ea typeface="Meiryo UI"/>
            </a:endParaRPr>
          </a:p>
        </p:txBody>
      </p:sp>
      <p:sp>
        <p:nvSpPr>
          <p:cNvPr id="64" name="テキスト ボックス 63">
            <a:extLst>
              <a:ext uri="{FF2B5EF4-FFF2-40B4-BE49-F238E27FC236}">
                <a16:creationId xmlns:a16="http://schemas.microsoft.com/office/drawing/2014/main" id="{A63A57A3-B2C6-8B2D-EFEB-E79EFDE69B14}"/>
              </a:ext>
            </a:extLst>
          </p:cNvPr>
          <p:cNvSpPr txBox="1"/>
          <p:nvPr/>
        </p:nvSpPr>
        <p:spPr>
          <a:xfrm>
            <a:off x="6301963" y="5744505"/>
            <a:ext cx="3767712" cy="375872"/>
          </a:xfrm>
          <a:prstGeom prst="rect">
            <a:avLst/>
          </a:prstGeom>
          <a:noFill/>
        </p:spPr>
        <p:txBody>
          <a:bodyPr wrap="square">
            <a:spAutoFit/>
          </a:bodyPr>
          <a:lstStyle/>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雨天荒天時の中止は、前日</a:t>
            </a:r>
            <a:r>
              <a:rPr lang="en-US" altLang="ja-JP" sz="783" dirty="0">
                <a:solidFill>
                  <a:prstClr val="black"/>
                </a:solidFill>
                <a:latin typeface="Meiryo UI"/>
                <a:ea typeface="Meiryo UI"/>
              </a:rPr>
              <a:t>12:00</a:t>
            </a:r>
            <a:r>
              <a:rPr lang="ja-JP" altLang="en-US" sz="783" dirty="0">
                <a:solidFill>
                  <a:prstClr val="black"/>
                </a:solidFill>
                <a:latin typeface="Meiryo UI"/>
                <a:ea typeface="Meiryo UI"/>
              </a:rPr>
              <a:t>段階での気象予報により判断いたします。</a:t>
            </a:r>
          </a:p>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体験場所までの移動は貸切バスをおすすめします</a:t>
            </a:r>
          </a:p>
        </p:txBody>
      </p:sp>
      <p:pic>
        <p:nvPicPr>
          <p:cNvPr id="41" name="図プレースホルダー 29" descr="森の中の道を歩く人々&#10;&#10;自動的に生成された説明">
            <a:extLst>
              <a:ext uri="{FF2B5EF4-FFF2-40B4-BE49-F238E27FC236}">
                <a16:creationId xmlns:a16="http://schemas.microsoft.com/office/drawing/2014/main" id="{62400FF0-472E-8228-DE71-D19A40FA209B}"/>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t="20697" b="14453"/>
          <a:stretch/>
        </p:blipFill>
        <p:spPr>
          <a:xfrm>
            <a:off x="8127965" y="4501130"/>
            <a:ext cx="1325372" cy="475611"/>
          </a:xfrm>
          <a:prstGeom prst="rect">
            <a:avLst/>
          </a:prstGeom>
        </p:spPr>
      </p:pic>
      <p:pic>
        <p:nvPicPr>
          <p:cNvPr id="42" name="図プレースホルダー 31" descr="屋外, 建物, ウォーキング, 公園 が含まれている画像&#10;&#10;自動的に生成された説明">
            <a:extLst>
              <a:ext uri="{FF2B5EF4-FFF2-40B4-BE49-F238E27FC236}">
                <a16:creationId xmlns:a16="http://schemas.microsoft.com/office/drawing/2014/main" id="{07A5B649-067C-ECD6-33B7-6AB26A0CA93C}"/>
              </a:ext>
            </a:extLst>
          </p:cNvPr>
          <p:cNvPicPr>
            <a:picLocks noChangeAspect="1"/>
          </p:cNvPicPr>
          <p:nvPr/>
        </p:nvPicPr>
        <p:blipFill rotWithShape="1">
          <a:blip r:embed="rId25" cstate="print">
            <a:extLst>
              <a:ext uri="{28A0092B-C50C-407E-A947-70E740481C1C}">
                <a14:useLocalDpi xmlns:a14="http://schemas.microsoft.com/office/drawing/2010/main"/>
              </a:ext>
            </a:extLst>
          </a:blip>
          <a:srcRect t="24180" b="7217"/>
          <a:stretch/>
        </p:blipFill>
        <p:spPr>
          <a:xfrm>
            <a:off x="8128166" y="5021013"/>
            <a:ext cx="1325372" cy="503141"/>
          </a:xfrm>
          <a:prstGeom prst="rect">
            <a:avLst/>
          </a:prstGeom>
        </p:spPr>
      </p:pic>
    </p:spTree>
    <p:extLst>
      <p:ext uri="{BB962C8B-B14F-4D97-AF65-F5344CB8AC3E}">
        <p14:creationId xmlns:p14="http://schemas.microsoft.com/office/powerpoint/2010/main" val="1122148647"/>
      </p:ext>
    </p:extLst>
  </p:cSld>
  <p:clrMapOvr>
    <a:masterClrMapping/>
  </p:clrMapOvr>
</p:sld>
</file>

<file path=ppt/theme/theme1.xml><?xml version="1.0" encoding="utf-8"?>
<a:theme xmlns:a="http://schemas.openxmlformats.org/drawingml/2006/main" name="デザインの設定">
  <a:themeElements>
    <a:clrScheme name="びわ湖大津">
      <a:dk1>
        <a:sysClr val="windowText" lastClr="000000"/>
      </a:dk1>
      <a:lt1>
        <a:sysClr val="window" lastClr="FFFFFF"/>
      </a:lt1>
      <a:dk2>
        <a:srgbClr val="0E2841"/>
      </a:dk2>
      <a:lt2>
        <a:srgbClr val="E8E8E8"/>
      </a:lt2>
      <a:accent1>
        <a:srgbClr val="156082"/>
      </a:accent1>
      <a:accent2>
        <a:srgbClr val="E97132"/>
      </a:accent2>
      <a:accent3>
        <a:srgbClr val="4B75BD"/>
      </a:accent3>
      <a:accent4>
        <a:srgbClr val="2CC3DE"/>
      </a:accent4>
      <a:accent5>
        <a:srgbClr val="A02B93"/>
      </a:accent5>
      <a:accent6>
        <a:srgbClr val="4EA72E"/>
      </a:accent6>
      <a:hlink>
        <a:srgbClr val="467886"/>
      </a:hlink>
      <a:folHlink>
        <a:srgbClr val="96607D"/>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506</Words>
  <Application>Microsoft Office PowerPoint</Application>
  <PresentationFormat>A4 210 x 297 mm</PresentationFormat>
  <Paragraphs>60</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Meiryo</vt:lpstr>
      <vt:lpstr>Meiryo</vt:lpstr>
      <vt:lpstr>游ゴシック</vt:lpstr>
      <vt:lpstr>Arial</vt:lpstr>
      <vt:lpstr>Wingdings</vt:lpstr>
      <vt:lpstr>デザインの設定</vt:lpstr>
      <vt:lpstr>びわ湖大津教育プログラム：15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びわ湖大津教育プログラム：15</dc:title>
  <dc:creator>tb164</dc:creator>
  <cp:lastModifiedBy>tb164</cp:lastModifiedBy>
  <cp:revision>1</cp:revision>
  <dcterms:created xsi:type="dcterms:W3CDTF">2025-04-03T06:25:57Z</dcterms:created>
  <dcterms:modified xsi:type="dcterms:W3CDTF">2025-04-03T06:26:39Z</dcterms:modified>
</cp:coreProperties>
</file>