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42"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6" d="100"/>
          <a:sy n="96" d="100"/>
        </p:scale>
        <p:origin x="864" y="-7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D0F44-7F5D-4A45-8D98-5661FEA2B3CB}"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BFCB8-9EDB-4139-B90B-0AE60DB48C81}" type="slidenum">
              <a:rPr kumimoji="1" lang="ja-JP" altLang="en-US" smtClean="0"/>
              <a:t>‹#›</a:t>
            </a:fld>
            <a:endParaRPr kumimoji="1" lang="ja-JP" altLang="en-US"/>
          </a:p>
        </p:txBody>
      </p:sp>
    </p:spTree>
    <p:extLst>
      <p:ext uri="{BB962C8B-B14F-4D97-AF65-F5344CB8AC3E}">
        <p14:creationId xmlns:p14="http://schemas.microsoft.com/office/powerpoint/2010/main" val="2808353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64743-642C-B8B2-A3ED-35F2D432147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1E276B-AFD7-F09D-C7F6-8B5C1507AEEA}"/>
              </a:ext>
            </a:extLst>
          </p:cNvPr>
          <p:cNvSpPr>
            <a:spLocks noGrp="1" noRot="1" noChangeAspect="1"/>
          </p:cNvSpPr>
          <p:nvPr>
            <p:ph type="sldImg"/>
          </p:nvPr>
        </p:nvSpPr>
        <p:spPr>
          <a:xfrm>
            <a:off x="428625" y="800100"/>
            <a:ext cx="5759450" cy="3989388"/>
          </a:xfrm>
        </p:spPr>
      </p:sp>
      <p:sp>
        <p:nvSpPr>
          <p:cNvPr id="3" name="ノート プレースホルダー 2">
            <a:extLst>
              <a:ext uri="{FF2B5EF4-FFF2-40B4-BE49-F238E27FC236}">
                <a16:creationId xmlns:a16="http://schemas.microsoft.com/office/drawing/2014/main" id="{14495DA6-D149-DE3C-7E2A-E219E6222AC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4029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229053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4821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128271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34767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256077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146830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340715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4217117082"/>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80658553"/>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378489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199733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040296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jpe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7064C-0318-733E-3C8C-C25EE61E7752}"/>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6DA1BB73-A7C2-6F77-2955-67FEB659BCE9}"/>
              </a:ext>
            </a:extLst>
          </p:cNvPr>
          <p:cNvSpPr>
            <a:spLocks noGrp="1"/>
          </p:cNvSpPr>
          <p:nvPr>
            <p:ph idx="1"/>
          </p:nvPr>
        </p:nvSpPr>
        <p:spPr/>
        <p:txBody>
          <a:bodyPr/>
          <a:lstStyle/>
          <a:p>
            <a:r>
              <a:rPr lang="ja-JP" altLang="en-US" dirty="0"/>
              <a:t>自然素材を用いた造形による創造力を養う</a:t>
            </a:r>
          </a:p>
        </p:txBody>
      </p:sp>
      <p:grpSp>
        <p:nvGrpSpPr>
          <p:cNvPr id="10" name="グループ化 9">
            <a:extLst>
              <a:ext uri="{FF2B5EF4-FFF2-40B4-BE49-F238E27FC236}">
                <a16:creationId xmlns:a16="http://schemas.microsoft.com/office/drawing/2014/main" id="{6FA2998C-92CC-4784-3741-7688A5EFB927}"/>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BEB4AD59-6F96-E491-4094-B17C168F1624}"/>
                </a:ext>
              </a:extLst>
            </p:cNvPr>
            <p:cNvSpPr/>
            <p:nvPr userDrawn="1"/>
          </p:nvSpPr>
          <p:spPr>
            <a:xfrm>
              <a:off x="771224"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12C6D90C-5848-FB86-481E-7D3EBB8CB5A9}"/>
                </a:ext>
              </a:extLst>
            </p:cNvPr>
            <p:cNvSpPr/>
            <p:nvPr userDrawn="1"/>
          </p:nvSpPr>
          <p:spPr>
            <a:xfrm>
              <a:off x="77122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AB3DFAD0-172D-2B07-E55B-625FED8D4629}"/>
                </a:ext>
              </a:extLst>
            </p:cNvPr>
            <p:cNvSpPr/>
            <p:nvPr userDrawn="1"/>
          </p:nvSpPr>
          <p:spPr>
            <a:xfrm>
              <a:off x="165205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8239D53B-AC94-E6D0-D539-DF59777446F9}"/>
                </a:ext>
              </a:extLst>
            </p:cNvPr>
            <p:cNvSpPr/>
            <p:nvPr/>
          </p:nvSpPr>
          <p:spPr>
            <a:xfrm>
              <a:off x="1211640"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CFA1AB48-BDE1-A9B7-4588-F4A29C19AFF5}"/>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0134C64F-482A-C615-8CA9-FA52AF8BF65A}"/>
                </a:ext>
              </a:extLst>
            </p:cNvPr>
            <p:cNvSpPr/>
            <p:nvPr/>
          </p:nvSpPr>
          <p:spPr>
            <a:xfrm>
              <a:off x="1211640"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ECEC48F1-F6A2-227F-6F7B-F1037619B533}"/>
              </a:ext>
            </a:extLst>
          </p:cNvPr>
          <p:cNvSpPr txBox="1"/>
          <p:nvPr/>
        </p:nvSpPr>
        <p:spPr>
          <a:xfrm>
            <a:off x="2400567" y="1141123"/>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2E00C0A4-CD58-03F6-5205-81FE15572C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FEC3BF9A-BD4B-E4AB-8918-FA61AE16F273}"/>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6905E8DB-0C9C-2615-E2C5-85191563AB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pic>
        <p:nvPicPr>
          <p:cNvPr id="26" name="図 25">
            <a:extLst>
              <a:ext uri="{FF2B5EF4-FFF2-40B4-BE49-F238E27FC236}">
                <a16:creationId xmlns:a16="http://schemas.microsoft.com/office/drawing/2014/main" id="{8D7855D6-9B7E-3B35-EA85-51DF2CF45A4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84407" y="1203993"/>
            <a:ext cx="264369" cy="264369"/>
          </a:xfrm>
          <a:prstGeom prst="rect">
            <a:avLst/>
          </a:prstGeom>
        </p:spPr>
      </p:pic>
      <p:pic>
        <p:nvPicPr>
          <p:cNvPr id="29" name="図 28" descr="文字の書かれた紙&#10;&#10;自動的に生成された説明">
            <a:extLst>
              <a:ext uri="{FF2B5EF4-FFF2-40B4-BE49-F238E27FC236}">
                <a16:creationId xmlns:a16="http://schemas.microsoft.com/office/drawing/2014/main" id="{FECCF791-FF60-CA85-E6EB-B4C6EF6E96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83928" y="1198290"/>
            <a:ext cx="296093" cy="296093"/>
          </a:xfrm>
          <a:prstGeom prst="rect">
            <a:avLst/>
          </a:prstGeom>
        </p:spPr>
      </p:pic>
      <p:pic>
        <p:nvPicPr>
          <p:cNvPr id="30" name="図 29" descr="アイコン&#10;&#10;自動的に生成された説明">
            <a:extLst>
              <a:ext uri="{FF2B5EF4-FFF2-40B4-BE49-F238E27FC236}">
                <a16:creationId xmlns:a16="http://schemas.microsoft.com/office/drawing/2014/main" id="{99964710-AF0A-4D02-8C48-59917E7AC4C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87028" y="1198290"/>
            <a:ext cx="295468" cy="296093"/>
          </a:xfrm>
          <a:prstGeom prst="rect">
            <a:avLst/>
          </a:prstGeom>
        </p:spPr>
      </p:pic>
      <p:pic>
        <p:nvPicPr>
          <p:cNvPr id="31" name="図 30" descr="アイコン&#10;&#10;自動的に生成された説明">
            <a:extLst>
              <a:ext uri="{FF2B5EF4-FFF2-40B4-BE49-F238E27FC236}">
                <a16:creationId xmlns:a16="http://schemas.microsoft.com/office/drawing/2014/main" id="{6D938E2A-1471-F4A0-04C6-4E3005D46A4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08486" y="1198290"/>
            <a:ext cx="296093" cy="296093"/>
          </a:xfrm>
          <a:prstGeom prst="rect">
            <a:avLst/>
          </a:prstGeom>
        </p:spPr>
      </p:pic>
      <p:pic>
        <p:nvPicPr>
          <p:cNvPr id="32" name="図 31" descr="アイコン&#10;&#10;自動的に生成された説明">
            <a:extLst>
              <a:ext uri="{FF2B5EF4-FFF2-40B4-BE49-F238E27FC236}">
                <a16:creationId xmlns:a16="http://schemas.microsoft.com/office/drawing/2014/main" id="{274D04FE-EEDD-6C32-17BC-38BCDF256CB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30573" y="1198290"/>
            <a:ext cx="296093" cy="296093"/>
          </a:xfrm>
          <a:prstGeom prst="rect">
            <a:avLst/>
          </a:prstGeom>
        </p:spPr>
      </p:pic>
      <p:pic>
        <p:nvPicPr>
          <p:cNvPr id="33" name="図 32" descr="ロゴ, アイコン&#10;&#10;自動的に生成された説明">
            <a:extLst>
              <a:ext uri="{FF2B5EF4-FFF2-40B4-BE49-F238E27FC236}">
                <a16:creationId xmlns:a16="http://schemas.microsoft.com/office/drawing/2014/main" id="{4A60E461-3CE8-47B3-E321-9C03EBB22E6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52659" y="1198290"/>
            <a:ext cx="296093" cy="296093"/>
          </a:xfrm>
          <a:prstGeom prst="rect">
            <a:avLst/>
          </a:prstGeom>
        </p:spPr>
      </p:pic>
      <p:pic>
        <p:nvPicPr>
          <p:cNvPr id="34" name="図 33" descr="アイコン&#10;&#10;自動的に生成された説明">
            <a:extLst>
              <a:ext uri="{FF2B5EF4-FFF2-40B4-BE49-F238E27FC236}">
                <a16:creationId xmlns:a16="http://schemas.microsoft.com/office/drawing/2014/main" id="{F948D139-8427-376B-FD92-82286D9CB92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74748" y="1198290"/>
            <a:ext cx="295468" cy="296093"/>
          </a:xfrm>
          <a:prstGeom prst="rect">
            <a:avLst/>
          </a:prstGeom>
        </p:spPr>
      </p:pic>
      <p:pic>
        <p:nvPicPr>
          <p:cNvPr id="35" name="図 34" descr="アイコン&#10;&#10;自動的に生成された説明">
            <a:extLst>
              <a:ext uri="{FF2B5EF4-FFF2-40B4-BE49-F238E27FC236}">
                <a16:creationId xmlns:a16="http://schemas.microsoft.com/office/drawing/2014/main" id="{E15D0887-8BFF-949B-119A-3F52AA15F57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996205" y="1198290"/>
            <a:ext cx="296093" cy="296093"/>
          </a:xfrm>
          <a:prstGeom prst="rect">
            <a:avLst/>
          </a:prstGeom>
        </p:spPr>
      </p:pic>
      <p:pic>
        <p:nvPicPr>
          <p:cNvPr id="36" name="図 35" descr="停止の標識&#10;&#10;自動的に生成された説明">
            <a:extLst>
              <a:ext uri="{FF2B5EF4-FFF2-40B4-BE49-F238E27FC236}">
                <a16:creationId xmlns:a16="http://schemas.microsoft.com/office/drawing/2014/main" id="{893071F0-135C-9846-6500-3C9D139D345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318291" y="1198290"/>
            <a:ext cx="296093" cy="296093"/>
          </a:xfrm>
          <a:prstGeom prst="rect">
            <a:avLst/>
          </a:prstGeom>
        </p:spPr>
      </p:pic>
      <p:pic>
        <p:nvPicPr>
          <p:cNvPr id="37" name="図 36" descr="白黒の写真にテキストが書いてある絵&#10;&#10;低い精度で自動的に生成された説明">
            <a:extLst>
              <a:ext uri="{FF2B5EF4-FFF2-40B4-BE49-F238E27FC236}">
                <a16:creationId xmlns:a16="http://schemas.microsoft.com/office/drawing/2014/main" id="{BC3E1E97-CEBB-39CE-723D-29EDA90AD28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640380" y="1198290"/>
            <a:ext cx="295468" cy="296093"/>
          </a:xfrm>
          <a:prstGeom prst="rect">
            <a:avLst/>
          </a:prstGeom>
        </p:spPr>
      </p:pic>
      <p:pic>
        <p:nvPicPr>
          <p:cNvPr id="38" name="図 37" descr="アイコン&#10;&#10;自動的に生成された説明">
            <a:extLst>
              <a:ext uri="{FF2B5EF4-FFF2-40B4-BE49-F238E27FC236}">
                <a16:creationId xmlns:a16="http://schemas.microsoft.com/office/drawing/2014/main" id="{5C0536F8-B4C3-55C5-C2BC-B1065C5F9D8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961838" y="1198290"/>
            <a:ext cx="296093" cy="296093"/>
          </a:xfrm>
          <a:prstGeom prst="rect">
            <a:avLst/>
          </a:prstGeom>
        </p:spPr>
      </p:pic>
      <p:sp>
        <p:nvSpPr>
          <p:cNvPr id="43" name="正方形/長方形 42">
            <a:extLst>
              <a:ext uri="{FF2B5EF4-FFF2-40B4-BE49-F238E27FC236}">
                <a16:creationId xmlns:a16="http://schemas.microsoft.com/office/drawing/2014/main" id="{1D9A8195-9F0A-E10C-0594-C44463B98082}"/>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びわ湖の環境保全について調べてみる。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人と自然の繋がりについて考えてみる。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地域と現地の環境についての課題や取組について調べてみる。</a:t>
            </a:r>
          </a:p>
        </p:txBody>
      </p:sp>
      <p:sp>
        <p:nvSpPr>
          <p:cNvPr id="48" name="正方形/長方形 47">
            <a:extLst>
              <a:ext uri="{FF2B5EF4-FFF2-40B4-BE49-F238E27FC236}">
                <a16:creationId xmlns:a16="http://schemas.microsoft.com/office/drawing/2014/main" id="{8607F5EF-D7A5-70D5-894C-A9901AC7C1B6}"/>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ヨシ紙を使った笛や、和紙のコースターづくりを体験。</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びわ湖のヨシについて学ぶ。</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現地の方からお話を聞き、地域との違いを考える。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現地では課題解決のために、どんな取組を実施しているか聞いてみる。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9" name="正方形/長方形 48">
            <a:extLst>
              <a:ext uri="{FF2B5EF4-FFF2-40B4-BE49-F238E27FC236}">
                <a16:creationId xmlns:a16="http://schemas.microsoft.com/office/drawing/2014/main" id="{27FEB8F9-282D-9D0E-C2AB-B6E084787378}"/>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環境保全について自分の意見をまとめる。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自分たちにできることを発表する。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grpSp>
        <p:nvGrpSpPr>
          <p:cNvPr id="4" name="グループ化 3">
            <a:extLst>
              <a:ext uri="{FF2B5EF4-FFF2-40B4-BE49-F238E27FC236}">
                <a16:creationId xmlns:a16="http://schemas.microsoft.com/office/drawing/2014/main" id="{AD64EB7F-D6F4-BA66-D576-A9F4A88E2BC3}"/>
              </a:ext>
            </a:extLst>
          </p:cNvPr>
          <p:cNvGrpSpPr/>
          <p:nvPr/>
        </p:nvGrpSpPr>
        <p:grpSpPr>
          <a:xfrm>
            <a:off x="2839523" y="5773259"/>
            <a:ext cx="6726919" cy="617840"/>
            <a:chOff x="321177" y="5870744"/>
            <a:chExt cx="9338540" cy="630999"/>
          </a:xfrm>
        </p:grpSpPr>
        <p:sp>
          <p:nvSpPr>
            <p:cNvPr id="59" name="コンテンツ プレースホルダー 8">
              <a:extLst>
                <a:ext uri="{FF2B5EF4-FFF2-40B4-BE49-F238E27FC236}">
                  <a16:creationId xmlns:a16="http://schemas.microsoft.com/office/drawing/2014/main" id="{E1C9216F-1632-0B48-A37E-5D07C747AA6E}"/>
                </a:ext>
              </a:extLst>
            </p:cNvPr>
            <p:cNvSpPr txBox="1">
              <a:spLocks/>
            </p:cNvSpPr>
            <p:nvPr/>
          </p:nvSpPr>
          <p:spPr>
            <a:xfrm>
              <a:off x="321177" y="5870744"/>
              <a:ext cx="9338540" cy="630999"/>
            </a:xfrm>
            <a:prstGeom prst="rect">
              <a:avLst/>
            </a:prstGeom>
          </p:spPr>
          <p:txBody>
            <a:bodyPr vert="horz" lIns="89533" tIns="44767" rIns="89533" bIns="44767" numCol="2" spcCol="216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体験場所までの移動は貸切バスをおすすめします。</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昼食手配も対応可能です。事前にご相談ください。</a:t>
              </a: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ご利用に関するお問い合わせ、体験内容詳細はお気軽にご相談ください。</a:t>
              </a: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defTabSz="895327"/>
              <a:endParaRPr lang="ja-JP" altLang="en-US" sz="1028" dirty="0">
                <a:solidFill>
                  <a:srgbClr val="4B75BF"/>
                </a:solidFill>
                <a:latin typeface="Meiryo UI"/>
                <a:ea typeface="Meiryo UI"/>
              </a:endParaRPr>
            </a:p>
          </p:txBody>
        </p:sp>
        <p:cxnSp>
          <p:nvCxnSpPr>
            <p:cNvPr id="61" name="直線コネクタ 60">
              <a:extLst>
                <a:ext uri="{FF2B5EF4-FFF2-40B4-BE49-F238E27FC236}">
                  <a16:creationId xmlns:a16="http://schemas.microsoft.com/office/drawing/2014/main" id="{3B2E5305-6961-5DB2-F06A-3C59400BC670}"/>
                </a:ext>
              </a:extLst>
            </p:cNvPr>
            <p:cNvCxnSpPr>
              <a:cxnSpLocks/>
            </p:cNvCxnSpPr>
            <p:nvPr/>
          </p:nvCxnSpPr>
          <p:spPr>
            <a:xfrm>
              <a:off x="761323" y="6010275"/>
              <a:ext cx="8869896"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52" name="コンテンツ プレースホルダー 8">
            <a:extLst>
              <a:ext uri="{FF2B5EF4-FFF2-40B4-BE49-F238E27FC236}">
                <a16:creationId xmlns:a16="http://schemas.microsoft.com/office/drawing/2014/main" id="{EBF9EA4E-12D6-866B-349E-116374F44F4E}"/>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9DD47651-8C69-EFDC-C31C-F42CD0A9A1BB}"/>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321F720B-3CB9-7517-1107-7F40140C6E51}"/>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FCBE5BA9-FFB8-A97F-80E7-0C86CCC30BAD}"/>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CE094776-8427-6320-B581-4362ABB6B858}"/>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sp>
        <p:nvSpPr>
          <p:cNvPr id="77" name="コンテンツ プレースホルダー 8">
            <a:extLst>
              <a:ext uri="{FF2B5EF4-FFF2-40B4-BE49-F238E27FC236}">
                <a16:creationId xmlns:a16="http://schemas.microsoft.com/office/drawing/2014/main" id="{BB8FAEA0-066F-51ED-7400-7D3B3394E898}"/>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78" name="直線矢印コネクタ 77">
            <a:extLst>
              <a:ext uri="{FF2B5EF4-FFF2-40B4-BE49-F238E27FC236}">
                <a16:creationId xmlns:a16="http://schemas.microsoft.com/office/drawing/2014/main" id="{794BF39B-BEA6-5F6A-2AB6-FF69D1202B89}"/>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9" name="コンテンツ プレースホルダー 8">
            <a:extLst>
              <a:ext uri="{FF2B5EF4-FFF2-40B4-BE49-F238E27FC236}">
                <a16:creationId xmlns:a16="http://schemas.microsoft.com/office/drawing/2014/main" id="{F4568777-F808-C850-CD1B-E88E322CCDA1}"/>
              </a:ext>
            </a:extLst>
          </p:cNvPr>
          <p:cNvSpPr txBox="1">
            <a:spLocks/>
          </p:cNvSpPr>
          <p:nvPr/>
        </p:nvSpPr>
        <p:spPr>
          <a:xfrm>
            <a:off x="357819" y="2772955"/>
            <a:ext cx="2382401" cy="563988"/>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ヨシ紙を使って</a:t>
            </a:r>
            <a:r>
              <a:rPr lang="en-US" altLang="ja-JP" sz="1077" dirty="0">
                <a:solidFill>
                  <a:prstClr val="black"/>
                </a:solidFill>
                <a:latin typeface="Meiryo UI"/>
                <a:ea typeface="Meiryo UI"/>
              </a:rPr>
              <a:t>8</a:t>
            </a:r>
            <a:r>
              <a:rPr lang="ja-JP" altLang="en-US" sz="1077" dirty="0">
                <a:solidFill>
                  <a:prstClr val="black"/>
                </a:solidFill>
                <a:latin typeface="Meiryo UI"/>
                <a:ea typeface="Meiryo UI"/>
              </a:rPr>
              <a:t>音階出せる笛を作成します。</a:t>
            </a:r>
          </a:p>
        </p:txBody>
      </p:sp>
      <p:sp>
        <p:nvSpPr>
          <p:cNvPr id="80" name="コンテンツ プレースホルダー 8">
            <a:extLst>
              <a:ext uri="{FF2B5EF4-FFF2-40B4-BE49-F238E27FC236}">
                <a16:creationId xmlns:a16="http://schemas.microsoft.com/office/drawing/2014/main" id="{FBC0CED7-8E68-DCA8-E592-09378BFA4878}"/>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81" name="直線矢印コネクタ 80">
            <a:extLst>
              <a:ext uri="{FF2B5EF4-FFF2-40B4-BE49-F238E27FC236}">
                <a16:creationId xmlns:a16="http://schemas.microsoft.com/office/drawing/2014/main" id="{9E828E92-4FC2-564C-0441-9A30E3EB1FAD}"/>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82" name="直線矢印コネクタ 81">
            <a:extLst>
              <a:ext uri="{FF2B5EF4-FFF2-40B4-BE49-F238E27FC236}">
                <a16:creationId xmlns:a16="http://schemas.microsoft.com/office/drawing/2014/main" id="{F1A1B341-D977-E0EF-BD92-726EDAA7D02F}"/>
              </a:ext>
            </a:extLst>
          </p:cNvPr>
          <p:cNvCxnSpPr>
            <a:cxnSpLocks/>
          </p:cNvCxnSpPr>
          <p:nvPr/>
        </p:nvCxnSpPr>
        <p:spPr>
          <a:xfrm>
            <a:off x="421044" y="3364306"/>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83" name="コンテンツ プレースホルダー 8">
            <a:extLst>
              <a:ext uri="{FF2B5EF4-FFF2-40B4-BE49-F238E27FC236}">
                <a16:creationId xmlns:a16="http://schemas.microsoft.com/office/drawing/2014/main" id="{AF455C5D-75BA-50C1-EDE4-F75ABA551215}"/>
              </a:ext>
            </a:extLst>
          </p:cNvPr>
          <p:cNvSpPr txBox="1">
            <a:spLocks/>
          </p:cNvSpPr>
          <p:nvPr/>
        </p:nvSpPr>
        <p:spPr>
          <a:xfrm>
            <a:off x="357819" y="3391672"/>
            <a:ext cx="2382401" cy="563895"/>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びわ湖の環境で重要な役割を担っているヨシについて学びます。</a:t>
            </a:r>
          </a:p>
        </p:txBody>
      </p:sp>
      <p:sp>
        <p:nvSpPr>
          <p:cNvPr id="84" name="コンテンツ プレースホルダー 8">
            <a:extLst>
              <a:ext uri="{FF2B5EF4-FFF2-40B4-BE49-F238E27FC236}">
                <a16:creationId xmlns:a16="http://schemas.microsoft.com/office/drawing/2014/main" id="{70BF05A2-7198-09CD-8B58-AF6C54A7C020}"/>
              </a:ext>
            </a:extLst>
          </p:cNvPr>
          <p:cNvSpPr txBox="1">
            <a:spLocks/>
          </p:cNvSpPr>
          <p:nvPr/>
        </p:nvSpPr>
        <p:spPr>
          <a:xfrm>
            <a:off x="357819" y="4010292"/>
            <a:ext cx="2382401" cy="599237"/>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昔ながらの和紙の製作工程を理解し、自然素材について学びえます。</a:t>
            </a:r>
          </a:p>
        </p:txBody>
      </p:sp>
      <p:sp>
        <p:nvSpPr>
          <p:cNvPr id="85" name="コンテンツ プレースホルダー 8">
            <a:extLst>
              <a:ext uri="{FF2B5EF4-FFF2-40B4-BE49-F238E27FC236}">
                <a16:creationId xmlns:a16="http://schemas.microsoft.com/office/drawing/2014/main" id="{6A06BCF1-9CA5-6966-DEDE-C4D3C34D2FBC}"/>
              </a:ext>
            </a:extLst>
          </p:cNvPr>
          <p:cNvSpPr txBox="1">
            <a:spLocks/>
          </p:cNvSpPr>
          <p:nvPr/>
        </p:nvSpPr>
        <p:spPr>
          <a:xfrm>
            <a:off x="357820" y="4664256"/>
            <a:ext cx="2424717" cy="599237"/>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28" dirty="0">
                <a:solidFill>
                  <a:prstClr val="black"/>
                </a:solidFill>
                <a:latin typeface="Meiryo UI"/>
                <a:ea typeface="Meiryo UI"/>
              </a:rPr>
              <a:t>自然素材を用いたクラフト体験で「人と自然の繋がりを感じる力」や創造力を養うプログラム。</a:t>
            </a:r>
          </a:p>
        </p:txBody>
      </p:sp>
      <p:cxnSp>
        <p:nvCxnSpPr>
          <p:cNvPr id="86" name="直線矢印コネクタ 85">
            <a:extLst>
              <a:ext uri="{FF2B5EF4-FFF2-40B4-BE49-F238E27FC236}">
                <a16:creationId xmlns:a16="http://schemas.microsoft.com/office/drawing/2014/main" id="{A249D815-1192-D6B5-AFDA-AB105D9FE7FC}"/>
              </a:ext>
            </a:extLst>
          </p:cNvPr>
          <p:cNvCxnSpPr>
            <a:cxnSpLocks/>
          </p:cNvCxnSpPr>
          <p:nvPr/>
        </p:nvCxnSpPr>
        <p:spPr>
          <a:xfrm>
            <a:off x="421044" y="3982928"/>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7" name="直線矢印コネクタ 86">
            <a:extLst>
              <a:ext uri="{FF2B5EF4-FFF2-40B4-BE49-F238E27FC236}">
                <a16:creationId xmlns:a16="http://schemas.microsoft.com/office/drawing/2014/main" id="{954A3CBC-B602-A4CF-743A-7A9D9A68CAE3}"/>
              </a:ext>
            </a:extLst>
          </p:cNvPr>
          <p:cNvCxnSpPr>
            <a:cxnSpLocks/>
          </p:cNvCxnSpPr>
          <p:nvPr/>
        </p:nvCxnSpPr>
        <p:spPr>
          <a:xfrm>
            <a:off x="421044" y="4636893"/>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88" name="テキスト ボックス 87">
            <a:extLst>
              <a:ext uri="{FF2B5EF4-FFF2-40B4-BE49-F238E27FC236}">
                <a16:creationId xmlns:a16="http://schemas.microsoft.com/office/drawing/2014/main" id="{A8338BC9-1375-5A98-C4DA-8EF8710F2C92}"/>
              </a:ext>
            </a:extLst>
          </p:cNvPr>
          <p:cNvSpPr txBox="1"/>
          <p:nvPr/>
        </p:nvSpPr>
        <p:spPr>
          <a:xfrm>
            <a:off x="353767" y="5329610"/>
            <a:ext cx="2395958" cy="954806"/>
          </a:xfrm>
          <a:custGeom>
            <a:avLst/>
            <a:gdLst>
              <a:gd name="connsiteX0" fmla="*/ 53810 w 2446988"/>
              <a:gd name="connsiteY0" fmla="*/ 0 h 975142"/>
              <a:gd name="connsiteX1" fmla="*/ 2393178 w 2446988"/>
              <a:gd name="connsiteY1" fmla="*/ 0 h 975142"/>
              <a:gd name="connsiteX2" fmla="*/ 2446988 w 2446988"/>
              <a:gd name="connsiteY2" fmla="*/ 53810 h 975142"/>
              <a:gd name="connsiteX3" fmla="*/ 2446988 w 2446988"/>
              <a:gd name="connsiteY3" fmla="*/ 103910 h 975142"/>
              <a:gd name="connsiteX4" fmla="*/ 2446988 w 2446988"/>
              <a:gd name="connsiteY4" fmla="*/ 871232 h 975142"/>
              <a:gd name="connsiteX5" fmla="*/ 2446988 w 2446988"/>
              <a:gd name="connsiteY5" fmla="*/ 921332 h 975142"/>
              <a:gd name="connsiteX6" fmla="*/ 2393178 w 2446988"/>
              <a:gd name="connsiteY6" fmla="*/ 975142 h 975142"/>
              <a:gd name="connsiteX7" fmla="*/ 53810 w 2446988"/>
              <a:gd name="connsiteY7" fmla="*/ 975142 h 975142"/>
              <a:gd name="connsiteX8" fmla="*/ 0 w 2446988"/>
              <a:gd name="connsiteY8" fmla="*/ 921332 h 975142"/>
              <a:gd name="connsiteX9" fmla="*/ 0 w 2446988"/>
              <a:gd name="connsiteY9" fmla="*/ 871232 h 975142"/>
              <a:gd name="connsiteX10" fmla="*/ 0 w 2446988"/>
              <a:gd name="connsiteY10" fmla="*/ 103910 h 975142"/>
              <a:gd name="connsiteX11" fmla="*/ 0 w 2446988"/>
              <a:gd name="connsiteY11" fmla="*/ 53810 h 975142"/>
              <a:gd name="connsiteX12" fmla="*/ 53810 w 2446988"/>
              <a:gd name="connsiteY12" fmla="*/ 0 h 9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6988" h="975142">
                <a:moveTo>
                  <a:pt x="53810" y="0"/>
                </a:moveTo>
                <a:lnTo>
                  <a:pt x="2393178" y="0"/>
                </a:lnTo>
                <a:cubicBezTo>
                  <a:pt x="2422896" y="0"/>
                  <a:pt x="2446988" y="24092"/>
                  <a:pt x="2446988" y="53810"/>
                </a:cubicBezTo>
                <a:lnTo>
                  <a:pt x="2446988" y="103910"/>
                </a:lnTo>
                <a:lnTo>
                  <a:pt x="2446988" y="871232"/>
                </a:lnTo>
                <a:lnTo>
                  <a:pt x="2446988" y="921332"/>
                </a:lnTo>
                <a:cubicBezTo>
                  <a:pt x="2446988" y="951050"/>
                  <a:pt x="2422896" y="975142"/>
                  <a:pt x="2393178" y="975142"/>
                </a:cubicBezTo>
                <a:lnTo>
                  <a:pt x="53810" y="975142"/>
                </a:lnTo>
                <a:cubicBezTo>
                  <a:pt x="24092" y="975142"/>
                  <a:pt x="0" y="951050"/>
                  <a:pt x="0" y="921332"/>
                </a:cubicBezTo>
                <a:lnTo>
                  <a:pt x="0" y="871232"/>
                </a:lnTo>
                <a:lnTo>
                  <a:pt x="0" y="103910"/>
                </a:lnTo>
                <a:lnTo>
                  <a:pt x="0" y="53810"/>
                </a:lnTo>
                <a:cubicBezTo>
                  <a:pt x="0" y="24092"/>
                  <a:pt x="24092" y="0"/>
                  <a:pt x="53810" y="0"/>
                </a:cubicBezTo>
                <a:close/>
              </a:path>
            </a:pathLst>
          </a:custGeom>
          <a:solidFill>
            <a:srgbClr val="EAF6FC"/>
          </a:solidFill>
          <a:ln w="9525">
            <a:noFill/>
          </a:ln>
        </p:spPr>
        <p:style>
          <a:lnRef idx="2">
            <a:schemeClr val="dk1"/>
          </a:lnRef>
          <a:fillRef idx="1">
            <a:schemeClr val="lt1"/>
          </a:fillRef>
          <a:effectRef idx="0">
            <a:schemeClr val="dk1"/>
          </a:effectRef>
          <a:fontRef idx="minor">
            <a:schemeClr val="dk1"/>
          </a:fontRef>
        </p:style>
        <p:txBody>
          <a:bodyPr wrap="none" lIns="35249" rIns="35249" rtlCol="0" anchor="ctr">
            <a:noAutofit/>
          </a:bodyPr>
          <a:lstStyle/>
          <a:p>
            <a:pPr defTabSz="895327">
              <a:lnSpc>
                <a:spcPct val="120000"/>
              </a:lnSpc>
              <a:tabLst>
                <a:tab pos="438337" algn="l"/>
              </a:tabLst>
            </a:pPr>
            <a:r>
              <a:rPr lang="ja-JP" altLang="en-US" sz="832" b="1" dirty="0">
                <a:solidFill>
                  <a:srgbClr val="4B75BD"/>
                </a:solidFill>
                <a:latin typeface="Meiryo UI" panose="020B0604030504040204" pitchFamily="50" charset="-128"/>
                <a:ea typeface="Meiryo UI" panose="020B0604030504040204" pitchFamily="50" charset="-128"/>
              </a:rPr>
              <a:t>問合せ</a:t>
            </a:r>
            <a:r>
              <a:rPr lang="en-US" altLang="ja-JP" sz="832" b="1" dirty="0">
                <a:solidFill>
                  <a:srgbClr val="4B75BD"/>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オーパルオプテックス株式会社</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住所</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：大津市雄琴</a:t>
            </a:r>
            <a:r>
              <a:rPr lang="en-US" altLang="ja-JP" sz="832" dirty="0">
                <a:solidFill>
                  <a:prstClr val="black"/>
                </a:solidFill>
                <a:latin typeface="Meiryo UI" panose="020B0604030504040204" pitchFamily="50" charset="-128"/>
                <a:ea typeface="Meiryo UI" panose="020B0604030504040204" pitchFamily="50" charset="-128"/>
              </a:rPr>
              <a:t>5-265-1</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電話</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077-579-7111</a:t>
            </a:r>
            <a:r>
              <a:rPr lang="ja-JP" altLang="en-US" sz="832" dirty="0">
                <a:solidFill>
                  <a:prstClr val="black"/>
                </a:solidFill>
                <a:latin typeface="Meiryo UI" panose="020B0604030504040204" pitchFamily="50" charset="-128"/>
                <a:ea typeface="Meiryo UI" panose="020B0604030504040204" pitchFamily="50" charset="-128"/>
              </a:rPr>
              <a:t>　</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受付時間</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9:30</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17:30</a:t>
            </a:r>
            <a:br>
              <a:rPr lang="en-US" altLang="ja-JP" sz="832" dirty="0">
                <a:solidFill>
                  <a:prstClr val="black"/>
                </a:solidFill>
                <a:latin typeface="Meiryo UI" panose="020B0604030504040204" pitchFamily="50" charset="-128"/>
                <a:ea typeface="Meiryo UI" panose="020B0604030504040204" pitchFamily="50" charset="-128"/>
              </a:rPr>
            </a:br>
            <a:r>
              <a:rPr lang="ja-JP" altLang="en-US" sz="832" dirty="0">
                <a:solidFill>
                  <a:prstClr val="black"/>
                </a:solidFill>
                <a:latin typeface="Meiryo UI" panose="020B0604030504040204" pitchFamily="50" charset="-128"/>
                <a:ea typeface="Meiryo UI" panose="020B0604030504040204" pitchFamily="50" charset="-128"/>
              </a:rPr>
              <a:t>定休日</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：木曜日、</a:t>
            </a:r>
            <a:r>
              <a:rPr lang="en-US" altLang="ja-JP" sz="832" dirty="0">
                <a:solidFill>
                  <a:prstClr val="black"/>
                </a:solidFill>
                <a:latin typeface="Meiryo UI" panose="020B0604030504040204" pitchFamily="50" charset="-128"/>
                <a:ea typeface="Meiryo UI" panose="020B0604030504040204" pitchFamily="50" charset="-128"/>
              </a:rPr>
              <a:t>1</a:t>
            </a:r>
            <a:r>
              <a:rPr lang="ja-JP" altLang="en-US" sz="832" dirty="0">
                <a:solidFill>
                  <a:prstClr val="black"/>
                </a:solidFill>
                <a:latin typeface="Meiryo UI" panose="020B0604030504040204" pitchFamily="50" charset="-128"/>
                <a:ea typeface="Meiryo UI" panose="020B0604030504040204" pitchFamily="50" charset="-128"/>
              </a:rPr>
              <a:t>月～</a:t>
            </a:r>
            <a:r>
              <a:rPr lang="en-US" altLang="ja-JP" sz="832" dirty="0">
                <a:solidFill>
                  <a:prstClr val="black"/>
                </a:solidFill>
                <a:latin typeface="Meiryo UI" panose="020B0604030504040204" pitchFamily="50" charset="-128"/>
                <a:ea typeface="Meiryo UI" panose="020B0604030504040204" pitchFamily="50" charset="-128"/>
              </a:rPr>
              <a:t>2</a:t>
            </a:r>
            <a:r>
              <a:rPr lang="ja-JP" altLang="en-US" sz="832" dirty="0">
                <a:solidFill>
                  <a:prstClr val="black"/>
                </a:solidFill>
                <a:latin typeface="Meiryo UI" panose="020B0604030504040204" pitchFamily="50" charset="-128"/>
                <a:ea typeface="Meiryo UI" panose="020B0604030504040204" pitchFamily="50" charset="-128"/>
              </a:rPr>
              <a:t>月は水・木曜、夏季無休</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en-US" altLang="ja-JP" sz="832" dirty="0">
                <a:solidFill>
                  <a:prstClr val="black"/>
                </a:solidFill>
                <a:latin typeface="Meiryo UI" panose="020B0604030504040204" pitchFamily="50" charset="-128"/>
                <a:ea typeface="Meiryo UI" panose="020B0604030504040204" pitchFamily="50" charset="-128"/>
              </a:rPr>
              <a:t>https://www.o-pal.com/</a:t>
            </a:r>
            <a:endParaRPr lang="ja-JP" altLang="en-US" sz="832" dirty="0">
              <a:solidFill>
                <a:prstClr val="black"/>
              </a:solidFill>
              <a:latin typeface="メイリオ" panose="020B0604030504040204" pitchFamily="50" charset="-128"/>
              <a:ea typeface="メイリオ" panose="020B0604030504040204" pitchFamily="50" charset="-128"/>
            </a:endParaRPr>
          </a:p>
        </p:txBody>
      </p:sp>
      <p:pic>
        <p:nvPicPr>
          <p:cNvPr id="89" name="グラフィックス 88" descr="電球と鉛筆 枠線">
            <a:extLst>
              <a:ext uri="{FF2B5EF4-FFF2-40B4-BE49-F238E27FC236}">
                <a16:creationId xmlns:a16="http://schemas.microsoft.com/office/drawing/2014/main" id="{950954D6-4E18-C00D-CCC8-E0DAD6D20459}"/>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458565" y="4098508"/>
            <a:ext cx="422805" cy="422805"/>
          </a:xfrm>
          <a:prstGeom prst="rect">
            <a:avLst/>
          </a:prstGeom>
        </p:spPr>
      </p:pic>
      <p:pic>
        <p:nvPicPr>
          <p:cNvPr id="91" name="グラフィックス 90" descr="基本図形 枠線">
            <a:extLst>
              <a:ext uri="{FF2B5EF4-FFF2-40B4-BE49-F238E27FC236}">
                <a16:creationId xmlns:a16="http://schemas.microsoft.com/office/drawing/2014/main" id="{4B34BA8D-1DE4-32D5-065F-B218EC612512}"/>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78612" y="2863593"/>
            <a:ext cx="382711" cy="382711"/>
          </a:xfrm>
          <a:prstGeom prst="rect">
            <a:avLst/>
          </a:prstGeom>
        </p:spPr>
      </p:pic>
      <p:pic>
        <p:nvPicPr>
          <p:cNvPr id="92" name="グラフィックス 91" descr="考え 枠線">
            <a:extLst>
              <a:ext uri="{FF2B5EF4-FFF2-40B4-BE49-F238E27FC236}">
                <a16:creationId xmlns:a16="http://schemas.microsoft.com/office/drawing/2014/main" id="{41D1E3E7-74E9-BB94-C77B-D4B986093EF0}"/>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458565" y="4752472"/>
            <a:ext cx="422805" cy="422805"/>
          </a:xfrm>
          <a:prstGeom prst="rect">
            <a:avLst/>
          </a:prstGeom>
        </p:spPr>
      </p:pic>
      <p:sp>
        <p:nvSpPr>
          <p:cNvPr id="3" name="タイトル 2">
            <a:extLst>
              <a:ext uri="{FF2B5EF4-FFF2-40B4-BE49-F238E27FC236}">
                <a16:creationId xmlns:a16="http://schemas.microsoft.com/office/drawing/2014/main" id="{5E4BF5DE-08ED-59F1-8723-B4D77588437B}"/>
              </a:ext>
            </a:extLst>
          </p:cNvPr>
          <p:cNvSpPr>
            <a:spLocks noGrp="1"/>
          </p:cNvSpPr>
          <p:nvPr>
            <p:ph type="title"/>
          </p:nvPr>
        </p:nvSpPr>
        <p:spPr/>
        <p:txBody>
          <a:bodyPr/>
          <a:lstStyle/>
          <a:p>
            <a:r>
              <a:rPr lang="ja-JP" altLang="en-US" sz="1567" dirty="0"/>
              <a:t>びわ湖大津教育プログラム：</a:t>
            </a:r>
            <a:r>
              <a:rPr lang="en-US" altLang="ja-JP" sz="1567" dirty="0"/>
              <a:t>12</a:t>
            </a:r>
            <a:endParaRPr lang="ja-JP" altLang="en-US" sz="1567" dirty="0"/>
          </a:p>
        </p:txBody>
      </p:sp>
      <p:sp>
        <p:nvSpPr>
          <p:cNvPr id="25" name="コンテンツ プレースホルダー 24">
            <a:extLst>
              <a:ext uri="{FF2B5EF4-FFF2-40B4-BE49-F238E27FC236}">
                <a16:creationId xmlns:a16="http://schemas.microsoft.com/office/drawing/2014/main" id="{C94175C9-3C9D-5061-382C-4A8E6B7C03BF}"/>
              </a:ext>
            </a:extLst>
          </p:cNvPr>
          <p:cNvSpPr>
            <a:spLocks noGrp="1"/>
          </p:cNvSpPr>
          <p:nvPr>
            <p:ph idx="14"/>
          </p:nvPr>
        </p:nvSpPr>
        <p:spPr/>
        <p:txBody>
          <a:bodyPr/>
          <a:lstStyle/>
          <a:p>
            <a:pPr>
              <a:lnSpc>
                <a:spcPct val="114000"/>
              </a:lnSpc>
              <a:tabLst>
                <a:tab pos="1313457" algn="l"/>
              </a:tabLst>
              <a:defRPr/>
            </a:pPr>
            <a:r>
              <a:rPr kumimoji="0" lang="en-US" altLang="ja-JP" sz="1175" dirty="0">
                <a:solidFill>
                  <a:prstClr val="black"/>
                </a:solidFill>
                <a:latin typeface="Meiryo UI"/>
                <a:ea typeface="Meiryo UI"/>
              </a:rPr>
              <a:t>2</a:t>
            </a:r>
            <a:r>
              <a:rPr kumimoji="0" lang="ja-JP" altLang="en-US" sz="1175" dirty="0">
                <a:solidFill>
                  <a:prstClr val="black"/>
                </a:solidFill>
                <a:latin typeface="Meiryo UI"/>
                <a:ea typeface="Meiryo UI"/>
              </a:rPr>
              <a:t>つの体験で、人と自然の繋がりを感じる力を養います。</a:t>
            </a:r>
          </a:p>
          <a:p>
            <a:pPr marL="435228" indent="-256475">
              <a:lnSpc>
                <a:spcPct val="114000"/>
              </a:lnSpc>
              <a:buFont typeface="+mj-ea"/>
              <a:buAutoNum type="circleNumDbPlain"/>
              <a:tabLst>
                <a:tab pos="1577702" algn="l"/>
              </a:tabLst>
              <a:defRPr/>
            </a:pPr>
            <a:r>
              <a:rPr kumimoji="0" lang="ja-JP" altLang="en-US" sz="1077" dirty="0">
                <a:solidFill>
                  <a:prstClr val="black"/>
                </a:solidFill>
                <a:latin typeface="Meiryo UI"/>
                <a:ea typeface="Meiryo UI"/>
              </a:rPr>
              <a:t>びわ湖の環境で重要な役割を担っているヨシのヨシ紙を使った笛づくり</a:t>
            </a:r>
            <a:endParaRPr kumimoji="0" lang="en-US" altLang="ja-JP" sz="1077" dirty="0">
              <a:solidFill>
                <a:prstClr val="black"/>
              </a:solidFill>
              <a:latin typeface="Meiryo UI"/>
              <a:ea typeface="Meiryo UI"/>
            </a:endParaRPr>
          </a:p>
          <a:p>
            <a:pPr marL="435228" indent="-256475">
              <a:lnSpc>
                <a:spcPct val="114000"/>
              </a:lnSpc>
              <a:buFont typeface="+mj-ea"/>
              <a:buAutoNum type="circleNumDbPlain"/>
              <a:tabLst>
                <a:tab pos="1577702" algn="l"/>
              </a:tabLst>
              <a:defRPr/>
            </a:pPr>
            <a:r>
              <a:rPr kumimoji="0" lang="ja-JP" altLang="en-US" sz="1077" dirty="0">
                <a:solidFill>
                  <a:prstClr val="black"/>
                </a:solidFill>
                <a:latin typeface="Meiryo UI"/>
                <a:ea typeface="Meiryo UI"/>
              </a:rPr>
              <a:t>和紙を製作工程をたどり、コースターをつくるクラフト体験</a:t>
            </a:r>
            <a:endParaRPr kumimoji="0" lang="en-US" altLang="ja-JP" sz="1077" dirty="0">
              <a:solidFill>
                <a:prstClr val="black"/>
              </a:solidFill>
              <a:latin typeface="Meiryo UI"/>
              <a:ea typeface="Meiryo UI"/>
            </a:endParaRPr>
          </a:p>
          <a:p>
            <a:pPr>
              <a:lnSpc>
                <a:spcPct val="114000"/>
              </a:lnSpc>
              <a:defRPr/>
            </a:pPr>
            <a:endParaRPr kumimoji="0" lang="ja-JP" altLang="en-US" sz="1077" dirty="0">
              <a:solidFill>
                <a:prstClr val="black"/>
              </a:solidFill>
              <a:latin typeface="Meiryo UI"/>
              <a:ea typeface="Meiryo UI"/>
            </a:endParaRPr>
          </a:p>
          <a:p>
            <a:endParaRPr lang="ja-JP" altLang="en-US" dirty="0"/>
          </a:p>
        </p:txBody>
      </p:sp>
      <p:pic>
        <p:nvPicPr>
          <p:cNvPr id="8" name="図 7" descr="ロゴ&#10;&#10;自動的に生成された説明">
            <a:extLst>
              <a:ext uri="{FF2B5EF4-FFF2-40B4-BE49-F238E27FC236}">
                <a16:creationId xmlns:a16="http://schemas.microsoft.com/office/drawing/2014/main" id="{82C10948-1F4D-0978-D842-04C5DB09E916}"/>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4177240" y="1203993"/>
            <a:ext cx="264369" cy="264369"/>
          </a:xfrm>
          <a:prstGeom prst="rect">
            <a:avLst/>
          </a:prstGeom>
        </p:spPr>
      </p:pic>
      <p:pic>
        <p:nvPicPr>
          <p:cNvPr id="9" name="図 8">
            <a:extLst>
              <a:ext uri="{FF2B5EF4-FFF2-40B4-BE49-F238E27FC236}">
                <a16:creationId xmlns:a16="http://schemas.microsoft.com/office/drawing/2014/main" id="{B5854583-9993-6A4B-3A2D-14BA0308053C}"/>
              </a:ext>
            </a:extLst>
          </p:cNvPr>
          <p:cNvPicPr>
            <a:picLocks noChangeAspect="1"/>
          </p:cNvPicPr>
          <p:nvPr/>
        </p:nvPicPr>
        <p:blipFill>
          <a:blip r:embed="rId23" cstate="print">
            <a:extLst>
              <a:ext uri="{28A0092B-C50C-407E-A947-70E740481C1C}">
                <a14:useLocalDpi xmlns:a14="http://schemas.microsoft.com/office/drawing/2010/main"/>
              </a:ext>
            </a:extLst>
          </a:blip>
          <a:srcRect/>
          <a:stretch/>
        </p:blipFill>
        <p:spPr>
          <a:xfrm>
            <a:off x="4475000" y="1203993"/>
            <a:ext cx="263927" cy="264369"/>
          </a:xfrm>
          <a:prstGeom prst="rect">
            <a:avLst/>
          </a:prstGeom>
        </p:spPr>
      </p:pic>
      <p:graphicFrame>
        <p:nvGraphicFramePr>
          <p:cNvPr id="17" name="表 16">
            <a:extLst>
              <a:ext uri="{FF2B5EF4-FFF2-40B4-BE49-F238E27FC236}">
                <a16:creationId xmlns:a16="http://schemas.microsoft.com/office/drawing/2014/main" id="{E16EE774-C800-5204-1B59-97FA13EBD157}"/>
              </a:ext>
            </a:extLst>
          </p:cNvPr>
          <p:cNvGraphicFramePr>
            <a:graphicFrameLocks noGrp="1"/>
          </p:cNvGraphicFramePr>
          <p:nvPr/>
        </p:nvGraphicFramePr>
        <p:xfrm>
          <a:off x="2867950" y="4434180"/>
          <a:ext cx="6705063" cy="1304221"/>
        </p:xfrm>
        <a:graphic>
          <a:graphicData uri="http://schemas.openxmlformats.org/drawingml/2006/table">
            <a:tbl>
              <a:tblPr>
                <a:tableStyleId>{69CF1AB2-1976-4502-BF36-3FF5EA218861}</a:tableStyleId>
              </a:tblPr>
              <a:tblGrid>
                <a:gridCol w="680420">
                  <a:extLst>
                    <a:ext uri="{9D8B030D-6E8A-4147-A177-3AD203B41FA5}">
                      <a16:colId xmlns:a16="http://schemas.microsoft.com/office/drawing/2014/main" val="741602752"/>
                    </a:ext>
                  </a:extLst>
                </a:gridCol>
                <a:gridCol w="1650569">
                  <a:extLst>
                    <a:ext uri="{9D8B030D-6E8A-4147-A177-3AD203B41FA5}">
                      <a16:colId xmlns:a16="http://schemas.microsoft.com/office/drawing/2014/main" val="3389704294"/>
                    </a:ext>
                  </a:extLst>
                </a:gridCol>
                <a:gridCol w="607941">
                  <a:extLst>
                    <a:ext uri="{9D8B030D-6E8A-4147-A177-3AD203B41FA5}">
                      <a16:colId xmlns:a16="http://schemas.microsoft.com/office/drawing/2014/main" val="3252824643"/>
                    </a:ext>
                  </a:extLst>
                </a:gridCol>
                <a:gridCol w="3766133">
                  <a:extLst>
                    <a:ext uri="{9D8B030D-6E8A-4147-A177-3AD203B41FA5}">
                      <a16:colId xmlns:a16="http://schemas.microsoft.com/office/drawing/2014/main" val="1736356865"/>
                    </a:ext>
                  </a:extLst>
                </a:gridCol>
              </a:tblGrid>
              <a:tr h="176246">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b="0" i="0" u="none" strike="noStrike" dirty="0">
                          <a:effectLst/>
                          <a:latin typeface="+mn-ea"/>
                          <a:ea typeface="+mn-ea"/>
                        </a:rPr>
                        <a:t>雄琴</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6">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76246">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通年</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76246">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zh-CN" altLang="en-US" sz="800" u="none" strike="noStrike" dirty="0">
                          <a:effectLst/>
                          <a:latin typeface="+mn-ea"/>
                          <a:ea typeface="+mn-ea"/>
                        </a:rPr>
                        <a:t>小学</a:t>
                      </a:r>
                      <a:r>
                        <a:rPr lang="ja-JP" altLang="en-US" sz="800" u="none" strike="noStrike" dirty="0">
                          <a:effectLst/>
                          <a:latin typeface="+mn-ea"/>
                          <a:ea typeface="+mn-ea"/>
                        </a:rPr>
                        <a:t>生・中学生・</a:t>
                      </a:r>
                      <a:r>
                        <a:rPr lang="zh-CN" altLang="en-US" sz="800" u="none" strike="noStrike" dirty="0">
                          <a:effectLst/>
                          <a:latin typeface="+mn-ea"/>
                          <a:ea typeface="+mn-ea"/>
                        </a:rPr>
                        <a:t>高校生</a:t>
                      </a:r>
                      <a:endParaRPr lang="zh-CN"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176246">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b="0" i="0" u="none" strike="noStrike" dirty="0">
                          <a:effectLst/>
                          <a:latin typeface="+mn-ea"/>
                          <a:ea typeface="+mn-ea"/>
                        </a:rPr>
                        <a:t>３時間</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r h="176246">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20</a:t>
                      </a:r>
                      <a:r>
                        <a:rPr lang="ja-JP" altLang="en-US" sz="800" u="none" strike="noStrike" dirty="0">
                          <a:effectLst/>
                          <a:latin typeface="+mn-ea"/>
                          <a:ea typeface="+mn-ea"/>
                        </a:rPr>
                        <a:t>～</a:t>
                      </a:r>
                      <a:r>
                        <a:rPr lang="en-US" altLang="ja-JP" sz="800" u="none" strike="noStrike" dirty="0">
                          <a:effectLst/>
                          <a:latin typeface="+mn-ea"/>
                          <a:ea typeface="+mn-ea"/>
                        </a:rPr>
                        <a:t>80</a:t>
                      </a:r>
                      <a:r>
                        <a:rPr lang="ja-JP" altLang="en-US" sz="800" u="none" strike="noStrike" dirty="0">
                          <a:effectLst/>
                          <a:latin typeface="+mn-ea"/>
                          <a:ea typeface="+mn-ea"/>
                        </a:rPr>
                        <a:t>人</a:t>
                      </a: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570284"/>
                  </a:ext>
                </a:extLst>
              </a:tr>
              <a:tr h="422991">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特になし</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381699"/>
                  </a:ext>
                </a:extLst>
              </a:tr>
            </a:tbl>
          </a:graphicData>
        </a:graphic>
      </p:graphicFrame>
      <p:cxnSp>
        <p:nvCxnSpPr>
          <p:cNvPr id="20" name="直線コネクタ 19">
            <a:extLst>
              <a:ext uri="{FF2B5EF4-FFF2-40B4-BE49-F238E27FC236}">
                <a16:creationId xmlns:a16="http://schemas.microsoft.com/office/drawing/2014/main" id="{8558B217-4E05-1937-42CA-A871315FE5A9}"/>
              </a:ext>
            </a:extLst>
          </p:cNvPr>
          <p:cNvCxnSpPr>
            <a:cxnSpLocks/>
          </p:cNvCxnSpPr>
          <p:nvPr/>
        </p:nvCxnSpPr>
        <p:spPr>
          <a:xfrm>
            <a:off x="4978661"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1C1DC465-EE11-D3BA-6271-4348DD68E438}"/>
              </a:ext>
            </a:extLst>
          </p:cNvPr>
          <p:cNvCxnSpPr>
            <a:cxnSpLocks/>
          </p:cNvCxnSpPr>
          <p:nvPr/>
        </p:nvCxnSpPr>
        <p:spPr>
          <a:xfrm>
            <a:off x="7295840"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二等辺三角形 26">
            <a:extLst>
              <a:ext uri="{FF2B5EF4-FFF2-40B4-BE49-F238E27FC236}">
                <a16:creationId xmlns:a16="http://schemas.microsoft.com/office/drawing/2014/main" id="{6CC75B5C-83E2-118B-0DA0-6B51FEC9AAAB}"/>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28" name="二等辺三角形 27">
            <a:extLst>
              <a:ext uri="{FF2B5EF4-FFF2-40B4-BE49-F238E27FC236}">
                <a16:creationId xmlns:a16="http://schemas.microsoft.com/office/drawing/2014/main" id="{3367B46B-8DB9-1A3E-4783-487CA81E3C95}"/>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39" name="コンテンツ プレースホルダー 8">
            <a:extLst>
              <a:ext uri="{FF2B5EF4-FFF2-40B4-BE49-F238E27FC236}">
                <a16:creationId xmlns:a16="http://schemas.microsoft.com/office/drawing/2014/main" id="{C4D923A6-F36C-E9E9-4984-6FDEBB6A47EF}"/>
              </a:ext>
            </a:extLst>
          </p:cNvPr>
          <p:cNvSpPr txBox="1">
            <a:spLocks/>
          </p:cNvSpPr>
          <p:nvPr/>
        </p:nvSpPr>
        <p:spPr>
          <a:xfrm>
            <a:off x="5813261" y="4470126"/>
            <a:ext cx="2942586"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spcBef>
                <a:spcPts val="196"/>
              </a:spcBef>
              <a:tabLst>
                <a:tab pos="351291" algn="r"/>
                <a:tab pos="530046" algn="l"/>
              </a:tabLst>
            </a:pPr>
            <a:r>
              <a:rPr lang="en-US" altLang="ja-JP" sz="783" dirty="0">
                <a:solidFill>
                  <a:prstClr val="black"/>
                </a:solidFill>
                <a:latin typeface="Meiryo UI"/>
                <a:ea typeface="Meiryo UI"/>
              </a:rPr>
              <a:t>※</a:t>
            </a:r>
            <a:r>
              <a:rPr lang="ja-JP" altLang="en-US" sz="783" dirty="0">
                <a:solidFill>
                  <a:prstClr val="black"/>
                </a:solidFill>
                <a:latin typeface="Meiryo UI"/>
                <a:ea typeface="Meiryo UI"/>
              </a:rPr>
              <a:t>人数により①～②入替</a:t>
            </a:r>
          </a:p>
          <a:p>
            <a:pPr defTabSz="895327">
              <a:spcBef>
                <a:spcPts val="196"/>
              </a:spcBef>
              <a:tabLst>
                <a:tab pos="351291" algn="r"/>
                <a:tab pos="530046" algn="l"/>
              </a:tabLst>
            </a:pPr>
            <a:r>
              <a:rPr lang="en-US" altLang="ja-JP" sz="783" dirty="0">
                <a:solidFill>
                  <a:prstClr val="black"/>
                </a:solidFill>
                <a:latin typeface="Meiryo UI"/>
                <a:ea typeface="Meiryo UI"/>
              </a:rPr>
              <a:t>	9:30	</a:t>
            </a:r>
            <a:r>
              <a:rPr lang="ja-JP" altLang="en-US" sz="783" dirty="0">
                <a:solidFill>
                  <a:prstClr val="black"/>
                </a:solidFill>
                <a:latin typeface="Meiryo UI"/>
                <a:ea typeface="Meiryo UI"/>
              </a:rPr>
              <a:t>オーパル到着・開校式・荷物移動</a:t>
            </a:r>
          </a:p>
          <a:p>
            <a:pPr defTabSz="895327">
              <a:spcBef>
                <a:spcPts val="196"/>
              </a:spcBef>
              <a:tabLst>
                <a:tab pos="351291" algn="r"/>
                <a:tab pos="530046" algn="l"/>
              </a:tabLst>
            </a:pPr>
            <a:r>
              <a:rPr lang="en-US" altLang="ja-JP" sz="783" dirty="0">
                <a:solidFill>
                  <a:prstClr val="black"/>
                </a:solidFill>
                <a:latin typeface="Meiryo UI"/>
                <a:ea typeface="Meiryo UI"/>
              </a:rPr>
              <a:t>	10:00	①</a:t>
            </a:r>
            <a:r>
              <a:rPr lang="ja-JP" altLang="en-US" sz="783" dirty="0">
                <a:solidFill>
                  <a:prstClr val="black"/>
                </a:solidFill>
                <a:latin typeface="Meiryo UI"/>
                <a:ea typeface="Meiryo UI"/>
              </a:rPr>
              <a:t>ヨシ紙笛づくり</a:t>
            </a:r>
          </a:p>
          <a:p>
            <a:pPr defTabSz="895327">
              <a:spcBef>
                <a:spcPts val="196"/>
              </a:spcBef>
              <a:tabLst>
                <a:tab pos="351291" algn="r"/>
                <a:tab pos="530046" algn="l"/>
              </a:tabLst>
            </a:pPr>
            <a:r>
              <a:rPr lang="en-US" altLang="ja-JP" sz="783" dirty="0">
                <a:solidFill>
                  <a:prstClr val="black"/>
                </a:solidFill>
                <a:latin typeface="Meiryo UI"/>
                <a:ea typeface="Meiryo UI"/>
              </a:rPr>
              <a:t>	11:10	②</a:t>
            </a:r>
            <a:r>
              <a:rPr lang="ja-JP" altLang="en-US" sz="783" dirty="0">
                <a:solidFill>
                  <a:prstClr val="black"/>
                </a:solidFill>
                <a:latin typeface="Meiryo UI"/>
                <a:ea typeface="Meiryo UI"/>
              </a:rPr>
              <a:t>和紙コースターづくり</a:t>
            </a:r>
          </a:p>
          <a:p>
            <a:pPr defTabSz="895327">
              <a:spcBef>
                <a:spcPts val="196"/>
              </a:spcBef>
              <a:tabLst>
                <a:tab pos="351291" algn="r"/>
                <a:tab pos="530046" algn="l"/>
              </a:tabLst>
            </a:pPr>
            <a:r>
              <a:rPr lang="en-US" altLang="ja-JP" sz="783" dirty="0">
                <a:solidFill>
                  <a:prstClr val="black"/>
                </a:solidFill>
                <a:latin typeface="Meiryo UI"/>
                <a:ea typeface="Meiryo UI"/>
              </a:rPr>
              <a:t>	12:30	</a:t>
            </a:r>
            <a:r>
              <a:rPr lang="ja-JP" altLang="en-US" sz="783" dirty="0">
                <a:solidFill>
                  <a:prstClr val="black"/>
                </a:solidFill>
                <a:latin typeface="Meiryo UI"/>
                <a:ea typeface="Meiryo UI"/>
              </a:rPr>
              <a:t>オーパル出発</a:t>
            </a:r>
          </a:p>
        </p:txBody>
      </p:sp>
      <p:pic>
        <p:nvPicPr>
          <p:cNvPr id="96" name="図 95" descr="アイコン が含まれている画像&#10;&#10;自動的に生成された説明">
            <a:extLst>
              <a:ext uri="{FF2B5EF4-FFF2-40B4-BE49-F238E27FC236}">
                <a16:creationId xmlns:a16="http://schemas.microsoft.com/office/drawing/2014/main" id="{F8C53FE2-343A-1AAB-FE2A-ECBD20140046}"/>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3879481" y="1203993"/>
            <a:ext cx="264369" cy="264369"/>
          </a:xfrm>
          <a:prstGeom prst="rect">
            <a:avLst/>
          </a:prstGeom>
        </p:spPr>
      </p:pic>
      <p:pic>
        <p:nvPicPr>
          <p:cNvPr id="97" name="グラフィックス 96" descr="電球と鉛筆 枠線">
            <a:extLst>
              <a:ext uri="{FF2B5EF4-FFF2-40B4-BE49-F238E27FC236}">
                <a16:creationId xmlns:a16="http://schemas.microsoft.com/office/drawing/2014/main" id="{640F9BFB-A51C-301B-A371-99A0AD979047}"/>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458565" y="3462215"/>
            <a:ext cx="422805" cy="422805"/>
          </a:xfrm>
          <a:prstGeom prst="rect">
            <a:avLst/>
          </a:prstGeom>
        </p:spPr>
      </p:pic>
      <p:pic>
        <p:nvPicPr>
          <p:cNvPr id="24" name="図プレースホルダー 74" descr="人, 屋内, テーブル, 女性 が含まれている画像&#10;&#10;自動的に生成された説明">
            <a:extLst>
              <a:ext uri="{FF2B5EF4-FFF2-40B4-BE49-F238E27FC236}">
                <a16:creationId xmlns:a16="http://schemas.microsoft.com/office/drawing/2014/main" id="{D8C970A4-4DC3-6BC4-84CA-D985ED928366}"/>
              </a:ext>
            </a:extLst>
          </p:cNvPr>
          <p:cNvPicPr>
            <a:picLocks noChangeAspect="1"/>
          </p:cNvPicPr>
          <p:nvPr/>
        </p:nvPicPr>
        <p:blipFill>
          <a:blip r:embed="rId25" cstate="print">
            <a:extLst>
              <a:ext uri="{28A0092B-C50C-407E-A947-70E740481C1C}">
                <a14:useLocalDpi xmlns:a14="http://schemas.microsoft.com/office/drawing/2010/main"/>
              </a:ext>
            </a:extLst>
          </a:blip>
          <a:srcRect t="14617"/>
          <a:stretch/>
        </p:blipFill>
        <p:spPr>
          <a:xfrm>
            <a:off x="8127967" y="4501126"/>
            <a:ext cx="1325571" cy="626291"/>
          </a:xfrm>
          <a:prstGeom prst="rect">
            <a:avLst/>
          </a:prstGeom>
        </p:spPr>
      </p:pic>
      <p:pic>
        <p:nvPicPr>
          <p:cNvPr id="41" name="図プレースホルダー 31" descr="座る, テーブル が含まれている画像&#10;&#10;自動的に生成された説明">
            <a:extLst>
              <a:ext uri="{FF2B5EF4-FFF2-40B4-BE49-F238E27FC236}">
                <a16:creationId xmlns:a16="http://schemas.microsoft.com/office/drawing/2014/main" id="{08980BC7-A0B6-2C6A-8D83-9C3E6B397988}"/>
              </a:ext>
            </a:extLst>
          </p:cNvPr>
          <p:cNvPicPr>
            <a:picLocks noChangeAspect="1"/>
          </p:cNvPicPr>
          <p:nvPr/>
        </p:nvPicPr>
        <p:blipFill>
          <a:blip r:embed="rId26" cstate="print">
            <a:extLst>
              <a:ext uri="{28A0092B-C50C-407E-A947-70E740481C1C}">
                <a14:useLocalDpi xmlns:a14="http://schemas.microsoft.com/office/drawing/2010/main"/>
              </a:ext>
            </a:extLst>
          </a:blip>
          <a:srcRect t="4403" b="22832"/>
          <a:stretch/>
        </p:blipFill>
        <p:spPr>
          <a:xfrm>
            <a:off x="8128166" y="5171691"/>
            <a:ext cx="1325372" cy="533659"/>
          </a:xfrm>
          <a:prstGeom prst="rect">
            <a:avLst/>
          </a:prstGeom>
        </p:spPr>
      </p:pic>
      <p:pic>
        <p:nvPicPr>
          <p:cNvPr id="2" name="図 1">
            <a:extLst>
              <a:ext uri="{FF2B5EF4-FFF2-40B4-BE49-F238E27FC236}">
                <a16:creationId xmlns:a16="http://schemas.microsoft.com/office/drawing/2014/main" id="{03163E8C-43C8-619F-9AAD-E0C62F16A50B}"/>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3581513" y="1203993"/>
            <a:ext cx="264369" cy="264369"/>
          </a:xfrm>
          <a:prstGeom prst="rect">
            <a:avLst/>
          </a:prstGeom>
        </p:spPr>
      </p:pic>
    </p:spTree>
    <p:extLst>
      <p:ext uri="{BB962C8B-B14F-4D97-AF65-F5344CB8AC3E}">
        <p14:creationId xmlns:p14="http://schemas.microsoft.com/office/powerpoint/2010/main" val="1057697612"/>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426</Words>
  <Application>Microsoft Office PowerPoint</Application>
  <PresentationFormat>A4 210 x 297 mm</PresentationFormat>
  <Paragraphs>61</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メイリオ</vt:lpstr>
      <vt:lpstr>游ゴシック</vt:lpstr>
      <vt:lpstr>Arial</vt:lpstr>
      <vt:lpstr>Wingdings</vt:lpstr>
      <vt:lpstr>デザインの設定</vt:lpstr>
      <vt:lpstr>びわ湖大津教育プログラム：12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びわ湖大津教育プログラム：12</dc:title>
  <dc:creator>tb164</dc:creator>
  <cp:lastModifiedBy>tb164</cp:lastModifiedBy>
  <cp:revision>2</cp:revision>
  <dcterms:created xsi:type="dcterms:W3CDTF">2025-04-03T06:20:48Z</dcterms:created>
  <dcterms:modified xsi:type="dcterms:W3CDTF">2025-04-07T02:06:36Z</dcterms:modified>
</cp:coreProperties>
</file>