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55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hyperlink" Target="http://syukubo.jp/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2303"/>
              </p:ext>
            </p:extLst>
          </p:nvPr>
        </p:nvGraphicFramePr>
        <p:xfrm>
          <a:off x="620875" y="4300114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比叡山延暦寺 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延暦寺会館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85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比叡山延暦寺は、</a:t>
            </a:r>
            <a:r>
              <a:rPr lang="en-US" altLang="ja-JP" dirty="0"/>
              <a:t>SDGs</a:t>
            </a:r>
            <a:r>
              <a:rPr lang="ja-JP" altLang="en-US" dirty="0"/>
              <a:t>に共感し、寺院として社会課題解決への取り組みを実施しています。</a:t>
            </a:r>
          </a:p>
          <a:p>
            <a:r>
              <a:rPr lang="ja-JP" altLang="en-US" dirty="0"/>
              <a:t>天台宗の総本山比叡山延暦寺の宿坊、延暦寺会館での修行体験。比叡山の凛とした空気の中、ゆったりと写経体験を行い、じっくりと自分自身を見つめなおしてください。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ja-JP" altLang="en-US" dirty="0"/>
              <a:t>比叡山延暦寺参拝（</a:t>
            </a:r>
            <a:r>
              <a:rPr lang="en-US" altLang="ja-JP" dirty="0"/>
              <a:t>9:00</a:t>
            </a:r>
            <a:r>
              <a:rPr lang="ja-JP" altLang="en-US" dirty="0"/>
              <a:t>～</a:t>
            </a:r>
            <a:r>
              <a:rPr lang="en-US" altLang="ja-JP" dirty="0"/>
              <a:t>10:30</a:t>
            </a:r>
            <a:r>
              <a:rPr lang="ja-JP" altLang="en-US" dirty="0"/>
              <a:t>）後、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10:45</a:t>
            </a:r>
            <a:r>
              <a:rPr lang="ja-JP" altLang="en-US" dirty="0"/>
              <a:t>　延暦寺会館到着</a:t>
            </a:r>
            <a:endParaRPr lang="en-US" altLang="ja-JP" dirty="0"/>
          </a:p>
          <a:p>
            <a:r>
              <a:rPr lang="en-US" altLang="ja-JP" dirty="0"/>
              <a:t>11:00</a:t>
            </a:r>
            <a:r>
              <a:rPr lang="ja-JP" altLang="en-US" dirty="0"/>
              <a:t>　写経体験</a:t>
            </a:r>
            <a:endParaRPr lang="en-US" altLang="ja-JP" dirty="0"/>
          </a:p>
          <a:p>
            <a:r>
              <a:rPr lang="en-US" altLang="ja-JP" dirty="0"/>
              <a:t>12:00</a:t>
            </a:r>
            <a:r>
              <a:rPr lang="ja-JP" altLang="en-US" dirty="0"/>
              <a:t>　写経体験終了</a:t>
            </a:r>
            <a:endParaRPr lang="en-US" altLang="ja-JP" dirty="0"/>
          </a:p>
          <a:p>
            <a:r>
              <a:rPr lang="en-US" altLang="ja-JP" dirty="0"/>
              <a:t>12:10</a:t>
            </a:r>
            <a:r>
              <a:rPr lang="ja-JP" altLang="en-US" dirty="0"/>
              <a:t>　延暦寺会館出発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比叡山延暦寺の歴史について調べてみる。</a:t>
            </a:r>
            <a:endParaRPr lang="en-US" altLang="ja-JP" dirty="0"/>
          </a:p>
          <a:p>
            <a:r>
              <a:rPr lang="ja-JP" altLang="en-US" dirty="0"/>
              <a:t>比叡山延暦寺で行われている修行について調べてみる。</a:t>
            </a:r>
            <a:endParaRPr lang="en-US" altLang="ja-JP" dirty="0"/>
          </a:p>
          <a:p>
            <a:r>
              <a:rPr lang="ja-JP" altLang="en-US" dirty="0"/>
              <a:t>身近な</a:t>
            </a:r>
            <a:r>
              <a:rPr lang="en-US" altLang="ja-JP" dirty="0"/>
              <a:t>SDGs</a:t>
            </a:r>
            <a:r>
              <a:rPr lang="ja-JP" altLang="en-US" dirty="0"/>
              <a:t>の取組について調べてみる。</a:t>
            </a:r>
            <a:endParaRPr lang="en-US" altLang="ja-JP" dirty="0"/>
          </a:p>
          <a:p>
            <a:r>
              <a:rPr lang="ja-JP" altLang="en-US" dirty="0"/>
              <a:t>地域と現地の課題や取組について調べてみる。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ja-JP" altLang="en-US" dirty="0"/>
              <a:t>写経を体験し、自身自身と向き合ってみる。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現地では、どんな課題があるかを理解する。</a:t>
            </a:r>
            <a:endParaRPr lang="en-US" altLang="ja-JP" dirty="0"/>
          </a:p>
          <a:p>
            <a:r>
              <a:rPr lang="ja-JP" altLang="en-US" dirty="0"/>
              <a:t>現地で課題解決のために、どんな取組を実施しているか聞いてみる。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社会の課題解決について自分の意見をまとめる。</a:t>
            </a:r>
            <a:endParaRPr lang="en-US" altLang="ja-JP" dirty="0"/>
          </a:p>
          <a:p>
            <a:r>
              <a:rPr lang="ja-JP" altLang="en-US" dirty="0"/>
              <a:t>本プログラムで学んだことについて発表する。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5" y="479540"/>
            <a:ext cx="1641283" cy="313932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比叡山　写経体験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  <a:solidFill>
            <a:schemeClr val="bg1">
              <a:lumMod val="75000"/>
            </a:schemeClr>
          </a:solidFill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1" name="図プレースホルダー 30" descr="座る, テーブル, ノートパソコン, 食品 が含まれている画像&#10;&#10;自動的に生成された説明">
            <a:extLst>
              <a:ext uri="{FF2B5EF4-FFF2-40B4-BE49-F238E27FC236}">
                <a16:creationId xmlns:a16="http://schemas.microsoft.com/office/drawing/2014/main" id="{AE3AF1BA-C6D4-A34C-0298-262FC80D4A6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" b="1607"/>
          <a:stretch>
            <a:fillRect/>
          </a:stretch>
        </p:blipFill>
        <p:spPr/>
      </p:pic>
      <p:pic>
        <p:nvPicPr>
          <p:cNvPr id="25" name="図プレースホルダー 24" descr="町の中の家&#10;&#10;自動的に生成された説明">
            <a:extLst>
              <a:ext uri="{FF2B5EF4-FFF2-40B4-BE49-F238E27FC236}">
                <a16:creationId xmlns:a16="http://schemas.microsoft.com/office/drawing/2014/main" id="{79E05DCF-D3F3-E94C-A049-B002A1A7C56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9" b="5009"/>
          <a:stretch>
            <a:fillRect/>
          </a:stretch>
        </p:blipFill>
        <p:spPr/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40EB348A-15FE-C3E7-1212-9BEC83DCC298}"/>
              </a:ext>
            </a:extLst>
          </p:cNvPr>
          <p:cNvGrpSpPr/>
          <p:nvPr/>
        </p:nvGrpSpPr>
        <p:grpSpPr>
          <a:xfrm>
            <a:off x="6032751" y="603460"/>
            <a:ext cx="567870" cy="273704"/>
            <a:chOff x="5521434" y="449262"/>
            <a:chExt cx="567870" cy="273704"/>
          </a:xfrm>
        </p:grpSpPr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B2AF3BFB-0E48-5E29-9EBD-1FE504C37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21434" y="452966"/>
              <a:ext cx="270000" cy="27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6882D8C4-61BE-EF83-6582-D094D2840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19304" y="449262"/>
              <a:ext cx="270000" cy="270000"/>
            </a:xfrm>
            <a:prstGeom prst="rect">
              <a:avLst/>
            </a:prstGeom>
          </p:spPr>
        </p:pic>
      </p:grpSp>
      <p:pic>
        <p:nvPicPr>
          <p:cNvPr id="11" name="図 10" descr="文字の書かれた紙&#10;&#10;自動的に生成された説明">
            <a:extLst>
              <a:ext uri="{FF2B5EF4-FFF2-40B4-BE49-F238E27FC236}">
                <a16:creationId xmlns:a16="http://schemas.microsoft.com/office/drawing/2014/main" id="{8D30AA69-86BC-6FCF-A269-619983F95EF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4188" y="605733"/>
            <a:ext cx="302400" cy="302400"/>
          </a:xfrm>
          <a:prstGeom prst="rect">
            <a:avLst/>
          </a:prstGeom>
        </p:spPr>
      </p:pic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00E61B10-A472-D628-648D-C0793E3B73E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1541" y="603460"/>
            <a:ext cx="302400" cy="302400"/>
          </a:xfrm>
          <a:prstGeom prst="rect">
            <a:avLst/>
          </a:prstGeom>
        </p:spPr>
      </p:pic>
      <p:pic>
        <p:nvPicPr>
          <p:cNvPr id="15" name="図 14" descr="停止の標識&#10;&#10;自動的に生成された説明">
            <a:extLst>
              <a:ext uri="{FF2B5EF4-FFF2-40B4-BE49-F238E27FC236}">
                <a16:creationId xmlns:a16="http://schemas.microsoft.com/office/drawing/2014/main" id="{F58CFA0E-5050-87D0-579E-C3C99004705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546" y="606320"/>
            <a:ext cx="302400" cy="302400"/>
          </a:xfrm>
          <a:prstGeom prst="rect">
            <a:avLst/>
          </a:prstGeom>
        </p:spPr>
      </p:pic>
      <p:pic>
        <p:nvPicPr>
          <p:cNvPr id="30" name="図プレースホルダー 33" descr="庭の木製の家&#10;&#10;低い精度で自動的に生成された説明">
            <a:extLst>
              <a:ext uri="{FF2B5EF4-FFF2-40B4-BE49-F238E27FC236}">
                <a16:creationId xmlns:a16="http://schemas.microsoft.com/office/drawing/2014/main" id="{BD551F4F-87BB-2E9F-75EF-FE3EE87D205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" b="5039"/>
          <a:stretch>
            <a:fillRect/>
          </a:stretch>
        </p:blipFill>
        <p:spPr>
          <a:xfrm>
            <a:off x="5163383" y="2942507"/>
            <a:ext cx="2049692" cy="1228725"/>
          </a:xfrm>
        </p:spPr>
      </p:pic>
      <p:pic>
        <p:nvPicPr>
          <p:cNvPr id="32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33" name="テキスト ボックス 32"/>
          <p:cNvSpPr txBox="1"/>
          <p:nvPr/>
        </p:nvSpPr>
        <p:spPr>
          <a:xfrm>
            <a:off x="2122644" y="6487359"/>
            <a:ext cx="624562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比叡山延暦寺　延暦寺会館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大津市坂本本町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4220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比叡山 延暦寺内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【TEL】077-579-4180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（受付時間 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【FAX】077-579-5053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zh-TW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zh-TW" sz="10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11"/>
              </a:rPr>
              <a:t>http</a:t>
            </a:r>
            <a:r>
              <a:rPr lang="en-US" altLang="zh-TW" sz="1000" u="sng" dirty="0">
                <a:latin typeface="Meiryo UI" panose="020B0604030504040204" pitchFamily="50" charset="-128"/>
                <a:ea typeface="Meiryo UI" panose="020B0604030504040204" pitchFamily="50" charset="-128"/>
                <a:hlinkClick r:id="rId11"/>
              </a:rPr>
              <a:t>://syukubo.jp/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/>
        </p:nvSpPr>
        <p:spPr>
          <a:xfrm>
            <a:off x="5315233" y="476350"/>
            <a:ext cx="1664208" cy="6492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40EB348A-15FE-C3E7-1212-9BEC83DCC298}"/>
              </a:ext>
            </a:extLst>
          </p:cNvPr>
          <p:cNvGrpSpPr/>
          <p:nvPr/>
        </p:nvGrpSpPr>
        <p:grpSpPr>
          <a:xfrm>
            <a:off x="6025339" y="552317"/>
            <a:ext cx="567870" cy="273704"/>
            <a:chOff x="5521434" y="449262"/>
            <a:chExt cx="567870" cy="273704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B2AF3BFB-0E48-5E29-9EBD-1FE504C37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21434" y="452966"/>
              <a:ext cx="270000" cy="270000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6882D8C4-61BE-EF83-6582-D094D2840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19304" y="449262"/>
              <a:ext cx="270000" cy="270000"/>
            </a:xfrm>
            <a:prstGeom prst="rect">
              <a:avLst/>
            </a:prstGeom>
          </p:spPr>
        </p:pic>
      </p:grpSp>
      <p:sp>
        <p:nvSpPr>
          <p:cNvPr id="39" name="テキスト ボックス 38"/>
          <p:cNvSpPr txBox="1"/>
          <p:nvPr/>
        </p:nvSpPr>
        <p:spPr>
          <a:xfrm>
            <a:off x="5277016" y="822317"/>
            <a:ext cx="1749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延暦寺は、</a:t>
            </a:r>
            <a: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に共感し、寺院として社会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課題解決への取り組みを推進しています。</a:t>
            </a:r>
          </a:p>
        </p:txBody>
      </p:sp>
      <p:pic>
        <p:nvPicPr>
          <p:cNvPr id="40" name="図 39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1060" y="444920"/>
            <a:ext cx="491099" cy="268349"/>
          </a:xfrm>
          <a:prstGeom prst="rect">
            <a:avLst/>
          </a:prstGeom>
          <a:noFill/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44850" y="2942507"/>
            <a:ext cx="2258676" cy="1268906"/>
          </a:xfrm>
          <a:prstGeom prst="rect">
            <a:avLst/>
          </a:prstGeom>
        </p:spPr>
      </p:pic>
      <p:sp>
        <p:nvSpPr>
          <p:cNvPr id="43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80984"/>
            <a:ext cx="3363523" cy="1129937"/>
          </a:xfrm>
        </p:spPr>
        <p:txBody>
          <a:bodyPr/>
          <a:lstStyle/>
          <a:p>
            <a:r>
              <a:rPr lang="ja-JP" altLang="en-US" dirty="0"/>
              <a:t>法要行事などでお受けできない日もありますので、事前予約をお願いいたします。</a:t>
            </a:r>
            <a:endParaRPr lang="en-US" altLang="ja-JP" dirty="0"/>
          </a:p>
          <a:p>
            <a:r>
              <a:rPr lang="ja-JP" altLang="en-US" dirty="0"/>
              <a:t>僧侶による指導も可能です。</a:t>
            </a:r>
            <a:endParaRPr lang="en-US" altLang="ja-JP" dirty="0"/>
          </a:p>
          <a:p>
            <a:r>
              <a:rPr lang="ja-JP" altLang="en-US" dirty="0"/>
              <a:t>延暦寺諸堂巡拝時間（別途、巡拝料が必要です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/>
              <a:t> 　東塔地区 並びに山麓 滋賀院 生源寺： 通年　</a:t>
            </a:r>
            <a:r>
              <a:rPr lang="en-US" altLang="ja-JP" dirty="0"/>
              <a:t>9:00</a:t>
            </a:r>
            <a:r>
              <a:rPr lang="ja-JP" altLang="en-US" dirty="0" err="1"/>
              <a:t>ー</a:t>
            </a:r>
            <a:r>
              <a:rPr lang="en-US" altLang="ja-JP" dirty="0"/>
              <a:t>16:00</a:t>
            </a:r>
          </a:p>
          <a:p>
            <a:pPr marL="0" indent="0">
              <a:buNone/>
            </a:pPr>
            <a:r>
              <a:rPr lang="ja-JP" altLang="en-US" dirty="0"/>
              <a:t> 　西塔・横川地区：</a:t>
            </a:r>
            <a:r>
              <a:rPr lang="en-US" altLang="ja-JP" dirty="0"/>
              <a:t>12</a:t>
            </a:r>
            <a:r>
              <a:rPr lang="ja-JP" altLang="en-US" dirty="0"/>
              <a:t>～</a:t>
            </a:r>
            <a:r>
              <a:rPr lang="en-US" altLang="ja-JP" dirty="0"/>
              <a:t>2</a:t>
            </a:r>
            <a:r>
              <a:rPr lang="ja-JP" altLang="en-US" dirty="0"/>
              <a:t>月　</a:t>
            </a:r>
            <a:r>
              <a:rPr lang="en-US" altLang="ja-JP" dirty="0"/>
              <a:t>9:30</a:t>
            </a:r>
            <a:r>
              <a:rPr lang="ja-JP" altLang="en-US" dirty="0" err="1"/>
              <a:t>ー</a:t>
            </a:r>
            <a:r>
              <a:rPr lang="en-US" altLang="ja-JP" dirty="0"/>
              <a:t>16:00 / 3</a:t>
            </a:r>
            <a:r>
              <a:rPr lang="ja-JP" altLang="en-US" dirty="0"/>
              <a:t>～</a:t>
            </a:r>
            <a:r>
              <a:rPr lang="en-US" altLang="ja-JP" dirty="0"/>
              <a:t>11</a:t>
            </a:r>
            <a:r>
              <a:rPr lang="ja-JP" altLang="en-US" dirty="0"/>
              <a:t>月　</a:t>
            </a:r>
            <a:r>
              <a:rPr lang="en-US" altLang="ja-JP" dirty="0"/>
              <a:t>9:00</a:t>
            </a:r>
            <a:r>
              <a:rPr lang="ja-JP" altLang="en-US" dirty="0" err="1"/>
              <a:t>ー</a:t>
            </a:r>
            <a:r>
              <a:rPr lang="en-US" altLang="ja-JP" dirty="0"/>
              <a:t>16:00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5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5756" y="4255648"/>
            <a:ext cx="5505397" cy="829536"/>
          </a:xfrm>
        </p:spPr>
        <p:txBody>
          <a:bodyPr/>
          <a:lstStyle/>
          <a:p>
            <a:r>
              <a:rPr lang="ja-JP" altLang="en-US" dirty="0"/>
              <a:t>世界遺産、天台宗の総本山「比叡山延暦寺」での修行体験（写経）。</a:t>
            </a:r>
            <a:endParaRPr lang="en-US" altLang="ja-JP" dirty="0"/>
          </a:p>
          <a:p>
            <a:r>
              <a:rPr lang="en-US" altLang="ja-JP" dirty="0"/>
              <a:t>1200</a:t>
            </a:r>
            <a:r>
              <a:rPr lang="ja-JP" altLang="en-US" dirty="0"/>
              <a:t>年の歴史に触れ、日常の生活を離れて静かな環境で自分と向き合います。</a:t>
            </a:r>
            <a:endParaRPr lang="en-US" altLang="ja-JP" dirty="0"/>
          </a:p>
          <a:p>
            <a:r>
              <a:rPr lang="ja-JP" altLang="en-US" dirty="0"/>
              <a:t>仏教寺院は、その教えと実践活動の両面で</a:t>
            </a:r>
            <a:r>
              <a:rPr lang="en-US" altLang="ja-JP" dirty="0"/>
              <a:t>SDGS</a:t>
            </a:r>
            <a:r>
              <a:rPr lang="ja-JP" altLang="en-US" dirty="0"/>
              <a:t>の</a:t>
            </a:r>
            <a:r>
              <a:rPr lang="en-US" altLang="ja-JP" dirty="0"/>
              <a:t>17</a:t>
            </a:r>
            <a:r>
              <a:rPr lang="ja-JP" altLang="en-US" dirty="0"/>
              <a:t>目標すべてに関連しています。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伝統的な教えから</a:t>
            </a:r>
            <a:r>
              <a:rPr lang="en-US" altLang="ja-JP" dirty="0"/>
              <a:t>SDGs</a:t>
            </a:r>
            <a:r>
              <a:rPr lang="ja-JP" altLang="en-US" dirty="0"/>
              <a:t>を考えてみる機会に。　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574758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12342</TotalTime>
  <Words>488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比叡山　写経体験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487</cp:revision>
  <cp:lastPrinted>2023-05-30T23:44:43Z</cp:lastPrinted>
  <dcterms:created xsi:type="dcterms:W3CDTF">2017-09-04T00:58:00Z</dcterms:created>
  <dcterms:modified xsi:type="dcterms:W3CDTF">2023-06-06T22:56:38Z</dcterms:modified>
</cp:coreProperties>
</file>