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58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8D02E-A944-4400-8546-96D7950DEF91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E2B0B-D0F4-440A-AF11-27632F6A20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17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04AB9-6203-F911-ED58-A38AF03C3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7F4963B-65B7-7A99-B7BD-0D19DC361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8625" y="800100"/>
            <a:ext cx="5759450" cy="398938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64E5A72-81B6-C26A-CC2E-E7E55F62B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804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DB5D7-9EE1-4EE8-378B-A51BB391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3EEAD-5FF6-8FD5-2099-3B020070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350"/>
            </a:lvl1pPr>
            <a:lvl2pPr marL="447663" indent="0" algn="ctr">
              <a:buNone/>
              <a:defRPr sz="1959"/>
            </a:lvl2pPr>
            <a:lvl3pPr marL="895327" indent="0" algn="ctr">
              <a:buNone/>
              <a:defRPr sz="1763"/>
            </a:lvl3pPr>
            <a:lvl4pPr marL="1342990" indent="0" algn="ctr">
              <a:buNone/>
              <a:defRPr sz="1567"/>
            </a:lvl4pPr>
            <a:lvl5pPr marL="1790653" indent="0" algn="ctr">
              <a:buNone/>
              <a:defRPr sz="1567"/>
            </a:lvl5pPr>
            <a:lvl6pPr marL="2238316" indent="0" algn="ctr">
              <a:buNone/>
              <a:defRPr sz="1567"/>
            </a:lvl6pPr>
            <a:lvl7pPr marL="2685980" indent="0" algn="ctr">
              <a:buNone/>
              <a:defRPr sz="1567"/>
            </a:lvl7pPr>
            <a:lvl8pPr marL="3133643" indent="0" algn="ctr">
              <a:buNone/>
              <a:defRPr sz="1567"/>
            </a:lvl8pPr>
            <a:lvl9pPr marL="3581306" indent="0" algn="ctr">
              <a:buNone/>
              <a:defRPr sz="156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3E31D-C1C7-429D-5E0D-B8B73174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40" y="6356353"/>
            <a:ext cx="4193112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20A71D18-CCEC-4E5B-94D0-2B0D72A69628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D6313-750C-62E3-527C-81A9111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5" y="6356353"/>
            <a:ext cx="3343275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4F505F-6697-D846-D5B1-8557C2E9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63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051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7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6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61" y="5156953"/>
            <a:ext cx="2144231" cy="12003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61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1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6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8" y="4255648"/>
            <a:ext cx="5505397" cy="8295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0996" indent="-140996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61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1" y="5357422"/>
            <a:ext cx="2121536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711" y="5357422"/>
            <a:ext cx="2988899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Font typeface="Wingdings" panose="05000000000000000000" pitchFamily="2" charset="2"/>
              <a:buChar char="l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4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5755710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4" y="368744"/>
            <a:ext cx="2473754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567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5242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2" y="0"/>
            <a:ext cx="6810375" cy="6858000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54CD92-E70C-8A7B-E64F-5DDC5B91B5C0}"/>
              </a:ext>
            </a:extLst>
          </p:cNvPr>
          <p:cNvSpPr/>
          <p:nvPr userDrawn="1"/>
        </p:nvSpPr>
        <p:spPr>
          <a:xfrm>
            <a:off x="0" y="0"/>
            <a:ext cx="3281363" cy="6858000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E06592-898F-A3F5-71CE-5E0C9022FA90}"/>
              </a:ext>
            </a:extLst>
          </p:cNvPr>
          <p:cNvSpPr/>
          <p:nvPr userDrawn="1"/>
        </p:nvSpPr>
        <p:spPr>
          <a:xfrm>
            <a:off x="57000" y="45000"/>
            <a:ext cx="9792000" cy="676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938258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804947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860606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2107303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442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 t="4980" b="1996"/>
          <a:stretch/>
        </p:blipFill>
        <p:spPr>
          <a:xfrm>
            <a:off x="4581524" y="0"/>
            <a:ext cx="5324476" cy="3429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1795464" y="3"/>
            <a:ext cx="4436203" cy="4467225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490450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357139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412798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1659495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56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3"/>
            <a:ext cx="9217024" cy="954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82A4C4-81B5-55F3-880C-FFB08355EEC0}"/>
              </a:ext>
            </a:extLst>
          </p:cNvPr>
          <p:cNvSpPr/>
          <p:nvPr userDrawn="1"/>
        </p:nvSpPr>
        <p:spPr>
          <a:xfrm>
            <a:off x="0" y="2638428"/>
            <a:ext cx="9906000" cy="391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44271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chemeClr val="accent4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5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CB4ABC5-DFDF-7701-B261-D015F5E2AF24}"/>
              </a:ext>
            </a:extLst>
          </p:cNvPr>
          <p:cNvSpPr/>
          <p:nvPr userDrawn="1"/>
        </p:nvSpPr>
        <p:spPr>
          <a:xfrm>
            <a:off x="0" y="619166"/>
            <a:ext cx="8219255" cy="401318"/>
          </a:xfrm>
          <a:custGeom>
            <a:avLst/>
            <a:gdLst>
              <a:gd name="connsiteX0" fmla="*/ 0 w 8219255"/>
              <a:gd name="connsiteY0" fmla="*/ 0 h 401318"/>
              <a:gd name="connsiteX1" fmla="*/ 1106015 w 8219255"/>
              <a:gd name="connsiteY1" fmla="*/ 0 h 401318"/>
              <a:gd name="connsiteX2" fmla="*/ 7113240 w 8219255"/>
              <a:gd name="connsiteY2" fmla="*/ 0 h 401318"/>
              <a:gd name="connsiteX3" fmla="*/ 8219255 w 8219255"/>
              <a:gd name="connsiteY3" fmla="*/ 0 h 401318"/>
              <a:gd name="connsiteX4" fmla="*/ 7951945 w 8219255"/>
              <a:gd name="connsiteY4" fmla="*/ 401318 h 401318"/>
              <a:gd name="connsiteX5" fmla="*/ 6845930 w 8219255"/>
              <a:gd name="connsiteY5" fmla="*/ 401318 h 401318"/>
              <a:gd name="connsiteX6" fmla="*/ 1106015 w 8219255"/>
              <a:gd name="connsiteY6" fmla="*/ 401318 h 401318"/>
              <a:gd name="connsiteX7" fmla="*/ 0 w 8219255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255" h="401318">
                <a:moveTo>
                  <a:pt x="0" y="0"/>
                </a:moveTo>
                <a:lnTo>
                  <a:pt x="1106015" y="0"/>
                </a:lnTo>
                <a:lnTo>
                  <a:pt x="7113240" y="0"/>
                </a:lnTo>
                <a:lnTo>
                  <a:pt x="8219255" y="0"/>
                </a:lnTo>
                <a:lnTo>
                  <a:pt x="7951945" y="401318"/>
                </a:lnTo>
                <a:lnTo>
                  <a:pt x="6845930" y="401318"/>
                </a:lnTo>
                <a:lnTo>
                  <a:pt x="1106015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328096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1551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422DA80-5498-837E-229D-07504407DA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EE3076-7F43-DAD1-793E-CFF64B55361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53001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8426D69E-F5A4-41D3-9C98-3593328E17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0528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8DE078B-3F10-CA17-32DB-371881110B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5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</p:spTree>
    <p:extLst>
      <p:ext uri="{BB962C8B-B14F-4D97-AF65-F5344CB8AC3E}">
        <p14:creationId xmlns:p14="http://schemas.microsoft.com/office/powerpoint/2010/main" val="1542569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815547"/>
            <a:ext cx="9906000" cy="6042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5161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58115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767A700-138B-A673-3B20-9FEB275FDA6E}"/>
              </a:ext>
            </a:extLst>
          </p:cNvPr>
          <p:cNvSpPr/>
          <p:nvPr userDrawn="1"/>
        </p:nvSpPr>
        <p:spPr>
          <a:xfrm>
            <a:off x="2" y="619166"/>
            <a:ext cx="8227193" cy="401318"/>
          </a:xfrm>
          <a:custGeom>
            <a:avLst/>
            <a:gdLst>
              <a:gd name="connsiteX0" fmla="*/ 0 w 8227193"/>
              <a:gd name="connsiteY0" fmla="*/ 0 h 401318"/>
              <a:gd name="connsiteX1" fmla="*/ 1113953 w 8227193"/>
              <a:gd name="connsiteY1" fmla="*/ 0 h 401318"/>
              <a:gd name="connsiteX2" fmla="*/ 7113240 w 8227193"/>
              <a:gd name="connsiteY2" fmla="*/ 0 h 401318"/>
              <a:gd name="connsiteX3" fmla="*/ 8227193 w 8227193"/>
              <a:gd name="connsiteY3" fmla="*/ 0 h 401318"/>
              <a:gd name="connsiteX4" fmla="*/ 7959883 w 8227193"/>
              <a:gd name="connsiteY4" fmla="*/ 401318 h 401318"/>
              <a:gd name="connsiteX5" fmla="*/ 6845930 w 8227193"/>
              <a:gd name="connsiteY5" fmla="*/ 401318 h 401318"/>
              <a:gd name="connsiteX6" fmla="*/ 1113953 w 8227193"/>
              <a:gd name="connsiteY6" fmla="*/ 401318 h 401318"/>
              <a:gd name="connsiteX7" fmla="*/ 0 w 8227193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193" h="401318">
                <a:moveTo>
                  <a:pt x="0" y="0"/>
                </a:moveTo>
                <a:lnTo>
                  <a:pt x="1113953" y="0"/>
                </a:lnTo>
                <a:lnTo>
                  <a:pt x="7113240" y="0"/>
                </a:lnTo>
                <a:lnTo>
                  <a:pt x="8227193" y="0"/>
                </a:lnTo>
                <a:lnTo>
                  <a:pt x="7959883" y="401318"/>
                </a:lnTo>
                <a:lnTo>
                  <a:pt x="6845930" y="401318"/>
                </a:lnTo>
                <a:lnTo>
                  <a:pt x="1113953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323848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69" y="44626"/>
            <a:ext cx="6805576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8D97568E-06F6-A4CA-C4F6-B9C38E79D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28" y="122419"/>
            <a:ext cx="2144043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6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713B8-140C-CE5D-C2C6-22356C25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タイトル プレースホルダー 3">
            <a:extLst>
              <a:ext uri="{FF2B5EF4-FFF2-40B4-BE49-F238E27FC236}">
                <a16:creationId xmlns:a16="http://schemas.microsoft.com/office/drawing/2014/main" id="{D08B66D2-71B3-5348-923C-81111C5D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63ED86-7F4C-B818-96F2-92D284BD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9080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5327" rtl="0" eaLnBrk="1" latinLnBrk="0" hangingPunct="1">
        <a:lnSpc>
          <a:spcPct val="90000"/>
        </a:lnSpc>
        <a:spcBef>
          <a:spcPct val="0"/>
        </a:spcBef>
        <a:buNone/>
        <a:defRPr kumimoji="1"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5pPr>
      <a:lvl6pPr marL="246214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811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475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13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6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27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99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31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98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64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30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149">
          <p15:clr>
            <a:srgbClr val="F26B43"/>
          </p15:clr>
        </p15:guide>
        <p15:guide id="5" pos="60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DD0B-1E1A-0819-8F74-E7F27596B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4CA82B77-6768-B9A6-A6CA-4B52A56B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1567" dirty="0"/>
              <a:t>びわ湖大津教育プログラム：</a:t>
            </a:r>
            <a:r>
              <a:rPr lang="en-US" altLang="ja-JP" sz="1567" dirty="0"/>
              <a:t>25</a:t>
            </a:r>
            <a:endParaRPr lang="ja-JP" altLang="en-US" sz="1567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DE48FE2-1A56-2CC6-11B1-9749BC1D0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09" y="660107"/>
            <a:ext cx="9024810" cy="355612"/>
          </a:xfrm>
        </p:spPr>
        <p:txBody>
          <a:bodyPr/>
          <a:lstStyle/>
          <a:p>
            <a:r>
              <a:rPr lang="ja-JP" altLang="en-US" dirty="0"/>
              <a:t>比叡山　写経体験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5CA6B670-A031-3085-6BEE-B230707B31C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0596" y="1601034"/>
            <a:ext cx="9024810" cy="844357"/>
          </a:xfrm>
        </p:spPr>
        <p:txBody>
          <a:bodyPr/>
          <a:lstStyle/>
          <a:p>
            <a:r>
              <a:rPr lang="ja-JP" altLang="en-US" sz="1175" dirty="0"/>
              <a:t>比叡山延暦寺は、</a:t>
            </a:r>
            <a:r>
              <a:rPr lang="en-US" altLang="ja-JP" sz="1175" dirty="0"/>
              <a:t>SDGs</a:t>
            </a:r>
            <a:r>
              <a:rPr lang="ja-JP" altLang="en-US" sz="1175" dirty="0"/>
              <a:t>に共感し、寺院として社会課題解決への取り組みを実施しています。</a:t>
            </a:r>
          </a:p>
          <a:p>
            <a:r>
              <a:rPr lang="ja-JP" altLang="en-US" sz="1175" dirty="0"/>
              <a:t>天台宗の総本山比叡山延暦寺の宿坊、延暦寺会館での修行体験。</a:t>
            </a:r>
            <a:endParaRPr lang="en-US" altLang="ja-JP" sz="1175" dirty="0"/>
          </a:p>
          <a:p>
            <a:r>
              <a:rPr lang="ja-JP" altLang="en-US" sz="1175" dirty="0"/>
              <a:t>比叡山の凛とした空気の中、ゆったりと写経体験を行い、じっくりと自分自身を見つめなおしてください。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B850D60-2992-D3AE-34B6-996D8F98704B}"/>
              </a:ext>
            </a:extLst>
          </p:cNvPr>
          <p:cNvGrpSpPr/>
          <p:nvPr/>
        </p:nvGrpSpPr>
        <p:grpSpPr>
          <a:xfrm>
            <a:off x="440595" y="1141301"/>
            <a:ext cx="1265221" cy="410075"/>
            <a:chOff x="771224" y="904272"/>
            <a:chExt cx="1292168" cy="418809"/>
          </a:xfrm>
        </p:grpSpPr>
        <p:sp>
          <p:nvSpPr>
            <p:cNvPr id="11" name="角丸四角形 23">
              <a:extLst>
                <a:ext uri="{FF2B5EF4-FFF2-40B4-BE49-F238E27FC236}">
                  <a16:creationId xmlns:a16="http://schemas.microsoft.com/office/drawing/2014/main" id="{00D96B43-8E16-5468-598E-4779F6E3866A}"/>
                </a:ext>
              </a:extLst>
            </p:cNvPr>
            <p:cNvSpPr/>
            <p:nvPr userDrawn="1"/>
          </p:nvSpPr>
          <p:spPr>
            <a:xfrm>
              <a:off x="771224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 然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A8DC893D-92A8-83DC-003C-C8578E6D0B22}"/>
                </a:ext>
              </a:extLst>
            </p:cNvPr>
            <p:cNvSpPr/>
            <p:nvPr userDrawn="1"/>
          </p:nvSpPr>
          <p:spPr>
            <a:xfrm>
              <a:off x="771224" y="1148560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歴 史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角丸四角形 49">
              <a:extLst>
                <a:ext uri="{FF2B5EF4-FFF2-40B4-BE49-F238E27FC236}">
                  <a16:creationId xmlns:a16="http://schemas.microsoft.com/office/drawing/2014/main" id="{D006E580-3DDB-296B-A7C1-24938DBB632B}"/>
                </a:ext>
              </a:extLst>
            </p:cNvPr>
            <p:cNvSpPr/>
            <p:nvPr userDrawn="1"/>
          </p:nvSpPr>
          <p:spPr>
            <a:xfrm>
              <a:off x="165205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 済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24">
              <a:extLst>
                <a:ext uri="{FF2B5EF4-FFF2-40B4-BE49-F238E27FC236}">
                  <a16:creationId xmlns:a16="http://schemas.microsoft.com/office/drawing/2014/main" id="{B9030461-F035-7C57-BF91-358965899C86}"/>
                </a:ext>
              </a:extLst>
            </p:cNvPr>
            <p:cNvSpPr/>
            <p:nvPr/>
          </p:nvSpPr>
          <p:spPr>
            <a:xfrm>
              <a:off x="1211640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環 境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28">
              <a:extLst>
                <a:ext uri="{FF2B5EF4-FFF2-40B4-BE49-F238E27FC236}">
                  <a16:creationId xmlns:a16="http://schemas.microsoft.com/office/drawing/2014/main" id="{9629FB05-CBE1-82A0-3499-1703845A98EC}"/>
                </a:ext>
              </a:extLst>
            </p:cNvPr>
            <p:cNvSpPr/>
            <p:nvPr/>
          </p:nvSpPr>
          <p:spPr>
            <a:xfrm>
              <a:off x="1652056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産 業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角丸四角形 31">
              <a:extLst>
                <a:ext uri="{FF2B5EF4-FFF2-40B4-BE49-F238E27FC236}">
                  <a16:creationId xmlns:a16="http://schemas.microsoft.com/office/drawing/2014/main" id="{D4D5EC43-D455-1A39-1FB1-E1A83F7B992E}"/>
                </a:ext>
              </a:extLst>
            </p:cNvPr>
            <p:cNvSpPr/>
            <p:nvPr/>
          </p:nvSpPr>
          <p:spPr>
            <a:xfrm>
              <a:off x="1211640" y="1148560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文 化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7BD2202-1960-9023-9E23-7808486047DD}"/>
              </a:ext>
            </a:extLst>
          </p:cNvPr>
          <p:cNvSpPr txBox="1"/>
          <p:nvPr/>
        </p:nvSpPr>
        <p:spPr>
          <a:xfrm>
            <a:off x="2392904" y="1141298"/>
            <a:ext cx="2769008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1FDA6DF3-0794-5928-86A2-9076D9C98D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399" y="1149018"/>
            <a:ext cx="714517" cy="390430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3068DAE-4EE0-4329-4395-944E0F4EE2A1}"/>
              </a:ext>
            </a:extLst>
          </p:cNvPr>
          <p:cNvSpPr txBox="1"/>
          <p:nvPr/>
        </p:nvSpPr>
        <p:spPr>
          <a:xfrm>
            <a:off x="5236774" y="1141298"/>
            <a:ext cx="4476402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3384DE59-B207-4863-F64B-F6B4D62BC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727" y="1191387"/>
            <a:ext cx="960345" cy="293068"/>
          </a:xfrm>
          <a:prstGeom prst="rect">
            <a:avLst/>
          </a:prstGeom>
          <a:noFill/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9849AA4-A94C-09CD-6D5D-61D3472FC0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07" y="1203377"/>
            <a:ext cx="264369" cy="264369"/>
          </a:xfrm>
          <a:prstGeom prst="rect">
            <a:avLst/>
          </a:prstGeom>
        </p:spPr>
      </p:pic>
      <p:pic>
        <p:nvPicPr>
          <p:cNvPr id="29" name="図 28" descr="文字の書かれた紙&#10;&#10;自動的に生成された説明">
            <a:extLst>
              <a:ext uri="{FF2B5EF4-FFF2-40B4-BE49-F238E27FC236}">
                <a16:creationId xmlns:a16="http://schemas.microsoft.com/office/drawing/2014/main" id="{9B05C78B-D0B8-E699-1162-9418586951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48" y="1198290"/>
            <a:ext cx="296093" cy="296093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B1F4C72A-C292-036B-28AD-EC1411BE49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876" y="1198290"/>
            <a:ext cx="296093" cy="296093"/>
          </a:xfrm>
          <a:prstGeom prst="rect">
            <a:avLst/>
          </a:prstGeom>
        </p:spPr>
      </p:pic>
      <p:pic>
        <p:nvPicPr>
          <p:cNvPr id="36" name="図 35" descr="停止の標識&#10;&#10;自動的に生成された説明">
            <a:extLst>
              <a:ext uri="{FF2B5EF4-FFF2-40B4-BE49-F238E27FC236}">
                <a16:creationId xmlns:a16="http://schemas.microsoft.com/office/drawing/2014/main" id="{484829E5-93A1-3193-46D5-87D6AAB8BB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962" y="1198290"/>
            <a:ext cx="296093" cy="296093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565A56A-E194-302F-438C-86BF69635AB0}"/>
              </a:ext>
            </a:extLst>
          </p:cNvPr>
          <p:cNvSpPr/>
          <p:nvPr/>
        </p:nvSpPr>
        <p:spPr>
          <a:xfrm>
            <a:off x="2867949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比叡山延暦寺の歴史について調べてみる。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比叡山延暦寺で行われている修行について調べてみる。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身近な</a:t>
            </a:r>
            <a:r>
              <a:rPr lang="en-US" altLang="ja-JP" sz="832" dirty="0">
                <a:solidFill>
                  <a:prstClr val="black"/>
                </a:solidFill>
                <a:latin typeface="Meiryo UI"/>
                <a:ea typeface="Meiryo UI"/>
              </a:rPr>
              <a:t>SDGs</a:t>
            </a: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の取組について調べてみる。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地域と現地の課題や取組について調べてみる。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32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EDC4BC6-D61B-E26C-14CA-8043CF8DE633}"/>
              </a:ext>
            </a:extLst>
          </p:cNvPr>
          <p:cNvSpPr/>
          <p:nvPr/>
        </p:nvSpPr>
        <p:spPr>
          <a:xfrm>
            <a:off x="5175804" y="2832649"/>
            <a:ext cx="2152336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写経を体験し、自身自身と向き合ってみる。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現地の方からお話を聞き、地域との違いを考える。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現地では、どんな課題があるかを理解する。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現地で課題解決のために、どんな取組を実施しているか聞いてみる。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32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B6A13D19-AE6A-2C1E-EBBC-DFB9E1A588A8}"/>
              </a:ext>
            </a:extLst>
          </p:cNvPr>
          <p:cNvSpPr/>
          <p:nvPr/>
        </p:nvSpPr>
        <p:spPr>
          <a:xfrm>
            <a:off x="7483655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社会の課題解決について自分の意見をまとめる。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本プログラムで学んだことについて発表する。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自分たちにできることを発表する。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32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FDC1B25-8FC0-A495-33D0-3FB2811370C8}"/>
              </a:ext>
            </a:extLst>
          </p:cNvPr>
          <p:cNvGrpSpPr/>
          <p:nvPr/>
        </p:nvGrpSpPr>
        <p:grpSpPr>
          <a:xfrm>
            <a:off x="2839523" y="5593452"/>
            <a:ext cx="6726919" cy="593056"/>
            <a:chOff x="321177" y="5687107"/>
            <a:chExt cx="9338540" cy="605687"/>
          </a:xfrm>
        </p:grpSpPr>
        <p:sp>
          <p:nvSpPr>
            <p:cNvPr id="59" name="コンテンツ プレースホルダー 8">
              <a:extLst>
                <a:ext uri="{FF2B5EF4-FFF2-40B4-BE49-F238E27FC236}">
                  <a16:creationId xmlns:a16="http://schemas.microsoft.com/office/drawing/2014/main" id="{032277F5-C948-981A-C515-2BCDA47E6E50}"/>
                </a:ext>
              </a:extLst>
            </p:cNvPr>
            <p:cNvSpPr txBox="1">
              <a:spLocks/>
            </p:cNvSpPr>
            <p:nvPr/>
          </p:nvSpPr>
          <p:spPr>
            <a:xfrm>
              <a:off x="321177" y="5687107"/>
              <a:ext cx="9338540" cy="605687"/>
            </a:xfrm>
            <a:prstGeom prst="rect">
              <a:avLst/>
            </a:prstGeom>
          </p:spPr>
          <p:txBody>
            <a:bodyPr vert="horz" lIns="89533" tIns="44767" rIns="89533" bIns="44767" numCol="1" spcCol="216000" rtlCol="0">
              <a:noAutofit/>
            </a:bodyPr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327"/>
              <a:r>
                <a:rPr lang="ja-JP" altLang="en-US" sz="783" b="1" dirty="0">
                  <a:solidFill>
                    <a:srgbClr val="4B75B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備考</a:t>
              </a:r>
              <a:endParaRPr lang="en-US" altLang="ja-JP" sz="783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法要行事などでお受けできない日もありますので、事前予約をお願いいたします。</a:t>
              </a: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kumimoji="0"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僧侶による指導も可能です。</a:t>
              </a:r>
              <a:endParaRPr kumimoji="0"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kumimoji="0"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延暦寺諸堂巡拝時間（別途、巡拝料が必要です</a:t>
              </a:r>
              <a:r>
                <a:rPr kumimoji="0"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  <a:t>)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kumimoji="0" lang="ja-JP" altLang="en-US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ja-JP" altLang="en-US" sz="783" dirty="0">
                <a:solidFill>
                  <a:prstClr val="black"/>
                </a:solidFill>
                <a:latin typeface="Meiryo UI"/>
                <a:ea typeface="Meiryo UI"/>
              </a:endParaRP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D4A0B2AC-4765-B240-631A-435028AAF29C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3" y="5826638"/>
              <a:ext cx="8869896" cy="0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コンテンツ プレースホルダー 8">
            <a:extLst>
              <a:ext uri="{FF2B5EF4-FFF2-40B4-BE49-F238E27FC236}">
                <a16:creationId xmlns:a16="http://schemas.microsoft.com/office/drawing/2014/main" id="{3104735B-732D-8B65-C4FF-27E3BC395833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sp>
        <p:nvSpPr>
          <p:cNvPr id="52" name="コンテンツ プレースホルダー 8">
            <a:extLst>
              <a:ext uri="{FF2B5EF4-FFF2-40B4-BE49-F238E27FC236}">
                <a16:creationId xmlns:a16="http://schemas.microsoft.com/office/drawing/2014/main" id="{D260A4AE-59DA-8D7B-E6C4-73C1BF342A6E}"/>
              </a:ext>
            </a:extLst>
          </p:cNvPr>
          <p:cNvSpPr txBox="1">
            <a:spLocks/>
          </p:cNvSpPr>
          <p:nvPr/>
        </p:nvSpPr>
        <p:spPr>
          <a:xfrm>
            <a:off x="2828499" y="2476024"/>
            <a:ext cx="6751521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プログラムの概要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6DFB679C-1A5A-A3FD-87A7-A6B3BA819361}"/>
              </a:ext>
            </a:extLst>
          </p:cNvPr>
          <p:cNvCxnSpPr>
            <a:cxnSpLocks/>
          </p:cNvCxnSpPr>
          <p:nvPr/>
        </p:nvCxnSpPr>
        <p:spPr>
          <a:xfrm>
            <a:off x="2886668" y="2772957"/>
            <a:ext cx="6625825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2439C634-85E6-F4B3-11AF-6F7571D52A01}"/>
              </a:ext>
            </a:extLst>
          </p:cNvPr>
          <p:cNvSpPr/>
          <p:nvPr/>
        </p:nvSpPr>
        <p:spPr>
          <a:xfrm>
            <a:off x="2961215" y="2877152"/>
            <a:ext cx="951997" cy="228531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kumimoji="1"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事前学習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3AFE0F2F-E653-530C-2F3A-0365514A763D}"/>
              </a:ext>
            </a:extLst>
          </p:cNvPr>
          <p:cNvSpPr/>
          <p:nvPr/>
        </p:nvSpPr>
        <p:spPr>
          <a:xfrm>
            <a:off x="5269068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現地学習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FEFF7CC5-5A4E-8CFA-899E-D9B2B6078B0C}"/>
              </a:ext>
            </a:extLst>
          </p:cNvPr>
          <p:cNvSpPr/>
          <p:nvPr/>
        </p:nvSpPr>
        <p:spPr>
          <a:xfrm>
            <a:off x="7576922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事後学習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9D2165F-D0D0-A94A-89F0-2B8F69BBC308}"/>
              </a:ext>
            </a:extLst>
          </p:cNvPr>
          <p:cNvCxnSpPr>
            <a:cxnSpLocks/>
          </p:cNvCxnSpPr>
          <p:nvPr/>
        </p:nvCxnSpPr>
        <p:spPr>
          <a:xfrm>
            <a:off x="4978661" y="2877151"/>
            <a:ext cx="0" cy="126897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2C6B2CE-0E5E-4DD2-470C-BC22EC2236CE}"/>
              </a:ext>
            </a:extLst>
          </p:cNvPr>
          <p:cNvCxnSpPr>
            <a:cxnSpLocks/>
          </p:cNvCxnSpPr>
          <p:nvPr/>
        </p:nvCxnSpPr>
        <p:spPr>
          <a:xfrm>
            <a:off x="7295840" y="2877151"/>
            <a:ext cx="0" cy="126897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0E9C7A81-0786-9FFB-E61E-D3C71B144DDD}"/>
              </a:ext>
            </a:extLst>
          </p:cNvPr>
          <p:cNvSpPr/>
          <p:nvPr/>
        </p:nvSpPr>
        <p:spPr>
          <a:xfrm rot="5400000">
            <a:off x="4920593" y="3438102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55" name="二等辺三角形 54">
            <a:extLst>
              <a:ext uri="{FF2B5EF4-FFF2-40B4-BE49-F238E27FC236}">
                <a16:creationId xmlns:a16="http://schemas.microsoft.com/office/drawing/2014/main" id="{6BB92870-8737-5B97-9923-D1B526F9B200}"/>
              </a:ext>
            </a:extLst>
          </p:cNvPr>
          <p:cNvSpPr/>
          <p:nvPr/>
        </p:nvSpPr>
        <p:spPr>
          <a:xfrm rot="5400000">
            <a:off x="7235799" y="3438102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graphicFrame>
        <p:nvGraphicFramePr>
          <p:cNvPr id="56" name="表 55">
            <a:extLst>
              <a:ext uri="{FF2B5EF4-FFF2-40B4-BE49-F238E27FC236}">
                <a16:creationId xmlns:a16="http://schemas.microsoft.com/office/drawing/2014/main" id="{8C5536B5-C03B-5A8E-962F-BA296943FF33}"/>
              </a:ext>
            </a:extLst>
          </p:cNvPr>
          <p:cNvGraphicFramePr>
            <a:graphicFrameLocks noGrp="1"/>
          </p:cNvGraphicFramePr>
          <p:nvPr/>
        </p:nvGraphicFramePr>
        <p:xfrm>
          <a:off x="2867950" y="4262230"/>
          <a:ext cx="6705063" cy="130422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0420">
                  <a:extLst>
                    <a:ext uri="{9D8B030D-6E8A-4147-A177-3AD203B41FA5}">
                      <a16:colId xmlns:a16="http://schemas.microsoft.com/office/drawing/2014/main" val="741602752"/>
                    </a:ext>
                  </a:extLst>
                </a:gridCol>
                <a:gridCol w="1650569">
                  <a:extLst>
                    <a:ext uri="{9D8B030D-6E8A-4147-A177-3AD203B41FA5}">
                      <a16:colId xmlns:a16="http://schemas.microsoft.com/office/drawing/2014/main" val="3389704294"/>
                    </a:ext>
                  </a:extLst>
                </a:gridCol>
                <a:gridCol w="607941">
                  <a:extLst>
                    <a:ext uri="{9D8B030D-6E8A-4147-A177-3AD203B41FA5}">
                      <a16:colId xmlns:a16="http://schemas.microsoft.com/office/drawing/2014/main" val="3252824643"/>
                    </a:ext>
                  </a:extLst>
                </a:gridCol>
                <a:gridCol w="3766133">
                  <a:extLst>
                    <a:ext uri="{9D8B030D-6E8A-4147-A177-3AD203B41FA5}">
                      <a16:colId xmlns:a16="http://schemas.microsoft.com/office/drawing/2014/main" val="1736356865"/>
                    </a:ext>
                  </a:extLst>
                </a:gridCol>
              </a:tblGrid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実施場所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比叡山延暦寺 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延暦寺会館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行程例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7632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実施時期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通年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03561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対象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小学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生・中学生・</a:t>
                      </a:r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高校生</a:t>
                      </a:r>
                      <a:endParaRPr lang="zh-CN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3544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>
                          <a:effectLst/>
                          <a:latin typeface="+mn-ea"/>
                          <a:ea typeface="+mn-ea"/>
                        </a:rPr>
                        <a:t>所要</a:t>
                      </a:r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6423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人数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85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570284"/>
                  </a:ext>
                </a:extLst>
              </a:tr>
              <a:tr h="4229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持ち物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特になし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81699"/>
                  </a:ext>
                </a:extLst>
              </a:tr>
            </a:tbl>
          </a:graphicData>
        </a:graphic>
      </p:graphicFrame>
      <p:sp>
        <p:nvSpPr>
          <p:cNvPr id="62" name="コンテンツ プレースホルダー 8">
            <a:extLst>
              <a:ext uri="{FF2B5EF4-FFF2-40B4-BE49-F238E27FC236}">
                <a16:creationId xmlns:a16="http://schemas.microsoft.com/office/drawing/2014/main" id="{4E795F1D-FB32-FC54-425B-7717F5F6E9D6}"/>
              </a:ext>
            </a:extLst>
          </p:cNvPr>
          <p:cNvSpPr txBox="1">
            <a:spLocks/>
          </p:cNvSpPr>
          <p:nvPr/>
        </p:nvSpPr>
        <p:spPr>
          <a:xfrm>
            <a:off x="5813263" y="4298177"/>
            <a:ext cx="3766758" cy="1268277"/>
          </a:xfrm>
          <a:prstGeom prst="rect">
            <a:avLst/>
          </a:prstGeom>
          <a:noFill/>
        </p:spPr>
        <p:txBody>
          <a:bodyPr vert="horz" lIns="89533" tIns="0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zh-CN" altLang="en-US" sz="783" dirty="0">
                <a:solidFill>
                  <a:prstClr val="black"/>
                </a:solidFill>
                <a:latin typeface="Meiryo UI"/>
                <a:ea typeface="Meiryo UI"/>
              </a:rPr>
              <a:t>比叡山延暦寺参拝（</a:t>
            </a:r>
            <a:r>
              <a:rPr lang="en-US" altLang="zh-CN" sz="783" dirty="0">
                <a:solidFill>
                  <a:prstClr val="black"/>
                </a:solidFill>
                <a:latin typeface="Meiryo UI"/>
                <a:ea typeface="Meiryo UI"/>
              </a:rPr>
              <a:t>9:00</a:t>
            </a:r>
            <a:r>
              <a:rPr lang="zh-CN" altLang="en-US" sz="783" dirty="0">
                <a:solidFill>
                  <a:prstClr val="black"/>
                </a:solidFill>
                <a:latin typeface="Meiryo UI"/>
                <a:ea typeface="Meiryo UI"/>
              </a:rPr>
              <a:t>～</a:t>
            </a:r>
            <a:r>
              <a:rPr lang="en-US" altLang="zh-CN" sz="783" dirty="0">
                <a:solidFill>
                  <a:prstClr val="black"/>
                </a:solidFill>
                <a:latin typeface="Meiryo UI"/>
                <a:ea typeface="Meiryo UI"/>
              </a:rPr>
              <a:t>10:30</a:t>
            </a:r>
            <a:r>
              <a:rPr lang="zh-CN" altLang="en-US" sz="783" dirty="0">
                <a:solidFill>
                  <a:prstClr val="black"/>
                </a:solidFill>
                <a:latin typeface="Meiryo UI"/>
                <a:ea typeface="Meiryo UI"/>
              </a:rPr>
              <a:t>）後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、</a:t>
            </a:r>
            <a:endParaRPr lang="zh-CN" altLang="en-US" sz="783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en-US" altLang="zh-CN" sz="783" dirty="0">
                <a:solidFill>
                  <a:prstClr val="black"/>
                </a:solidFill>
                <a:latin typeface="Meiryo UI"/>
                <a:ea typeface="Meiryo UI"/>
              </a:rPr>
              <a:t>	10:45	</a:t>
            </a:r>
            <a:r>
              <a:rPr lang="zh-CN" altLang="en-US" sz="783" dirty="0">
                <a:solidFill>
                  <a:prstClr val="black"/>
                </a:solidFill>
                <a:latin typeface="Meiryo UI"/>
                <a:ea typeface="Meiryo UI"/>
              </a:rPr>
              <a:t>延暦寺会館到着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en-US" altLang="zh-CN" sz="783" dirty="0">
                <a:solidFill>
                  <a:prstClr val="black"/>
                </a:solidFill>
                <a:latin typeface="Meiryo UI"/>
                <a:ea typeface="Meiryo UI"/>
              </a:rPr>
              <a:t>	11:00	</a:t>
            </a:r>
            <a:r>
              <a:rPr lang="zh-CN" altLang="en-US" sz="783" dirty="0">
                <a:solidFill>
                  <a:prstClr val="black"/>
                </a:solidFill>
                <a:latin typeface="Meiryo UI"/>
                <a:ea typeface="Meiryo UI"/>
              </a:rPr>
              <a:t>写経体験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en-US" altLang="zh-CN" sz="783" dirty="0">
                <a:solidFill>
                  <a:prstClr val="black"/>
                </a:solidFill>
                <a:latin typeface="Meiryo UI"/>
                <a:ea typeface="Meiryo UI"/>
              </a:rPr>
              <a:t>	12:00	</a:t>
            </a:r>
            <a:r>
              <a:rPr lang="zh-CN" altLang="en-US" sz="783" dirty="0">
                <a:solidFill>
                  <a:prstClr val="black"/>
                </a:solidFill>
                <a:latin typeface="Meiryo UI"/>
                <a:ea typeface="Meiryo UI"/>
              </a:rPr>
              <a:t>写経体験終了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en-US" altLang="zh-CN" sz="783" dirty="0">
                <a:solidFill>
                  <a:prstClr val="black"/>
                </a:solidFill>
                <a:latin typeface="Meiryo UI"/>
                <a:ea typeface="Meiryo UI"/>
              </a:rPr>
              <a:t>	12:10	</a:t>
            </a:r>
            <a:r>
              <a:rPr lang="zh-CN" altLang="en-US" sz="783" dirty="0">
                <a:solidFill>
                  <a:prstClr val="black"/>
                </a:solidFill>
                <a:latin typeface="Meiryo UI"/>
                <a:ea typeface="Meiryo UI"/>
              </a:rPr>
              <a:t>延暦寺会館出発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endParaRPr lang="zh-CN" altLang="en-US" sz="783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AA8BFFC-DDD7-184E-4404-F917F4E83B06}"/>
              </a:ext>
            </a:extLst>
          </p:cNvPr>
          <p:cNvSpPr txBox="1"/>
          <p:nvPr/>
        </p:nvSpPr>
        <p:spPr>
          <a:xfrm>
            <a:off x="6251969" y="5740461"/>
            <a:ext cx="401251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7874" indent="-167874" defTabSz="895327">
              <a:lnSpc>
                <a:spcPct val="125000"/>
              </a:lnSpc>
              <a:buClr>
                <a:srgbClr val="4B75BD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東塔地区 並びに山麓 滋賀院 生源寺： 通年　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9:00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ー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16:00</a:t>
            </a:r>
          </a:p>
          <a:p>
            <a:pPr marL="167874" indent="-167874" defTabSz="895327">
              <a:lnSpc>
                <a:spcPct val="125000"/>
              </a:lnSpc>
              <a:buClr>
                <a:srgbClr val="4B75BD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西塔・横川地区：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12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～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2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月　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9:30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ー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16:00 / 3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～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11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月　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9:00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ー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16:00 </a:t>
            </a:r>
          </a:p>
          <a:p>
            <a:pPr marL="167874" indent="-167874" defTabSz="895327">
              <a:lnSpc>
                <a:spcPct val="125000"/>
              </a:lnSpc>
              <a:buClr>
                <a:srgbClr val="4B75BD"/>
              </a:buClr>
              <a:buFont typeface="Wingdings" panose="05000000000000000000" pitchFamily="2" charset="2"/>
              <a:buChar char="l"/>
              <a:defRPr/>
            </a:pPr>
            <a:endParaRPr lang="en-US" altLang="ja-JP" sz="783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67874" indent="-167874" defTabSz="895327">
              <a:lnSpc>
                <a:spcPct val="125000"/>
              </a:lnSpc>
              <a:buClr>
                <a:srgbClr val="4B75BD"/>
              </a:buClr>
              <a:buFont typeface="Wingdings" panose="05000000000000000000" pitchFamily="2" charset="2"/>
              <a:buChar char="l"/>
              <a:defRPr/>
            </a:pPr>
            <a:endParaRPr lang="en-US" altLang="ja-JP" sz="783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BD30D24-C2DE-D76D-1BF0-92A55F19E1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840" y="1211985"/>
            <a:ext cx="264369" cy="2643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03506E-0264-BA44-E8EE-24A125959B42}"/>
              </a:ext>
            </a:extLst>
          </p:cNvPr>
          <p:cNvSpPr txBox="1"/>
          <p:nvPr/>
        </p:nvSpPr>
        <p:spPr>
          <a:xfrm>
            <a:off x="353767" y="5546604"/>
            <a:ext cx="2395958" cy="737813"/>
          </a:xfrm>
          <a:prstGeom prst="roundRect">
            <a:avLst>
              <a:gd name="adj" fmla="val 7876"/>
            </a:avLst>
          </a:prstGeom>
          <a:solidFill>
            <a:srgbClr val="EAF6FC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783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r>
              <a:rPr lang="en-US" altLang="ja-JP" sz="783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zh-TW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比叡山延暦寺　延暦寺会館</a:t>
            </a:r>
            <a:endParaRPr lang="en-US" altLang="ja-JP" sz="78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zh-CN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大津市坂本本町</a:t>
            </a:r>
            <a:r>
              <a:rPr lang="en-US" altLang="zh-CN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4220</a:t>
            </a:r>
            <a:r>
              <a:rPr lang="zh-CN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比叡山 延暦寺内</a:t>
            </a:r>
            <a:endParaRPr lang="en-US" altLang="zh-CN" sz="78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zh-TW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（受付時間 </a:t>
            </a:r>
            <a:r>
              <a:rPr lang="en-US" altLang="zh-TW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9:00</a:t>
            </a:r>
            <a:r>
              <a:rPr lang="zh-TW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zh-TW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17:00</a:t>
            </a:r>
            <a:r>
              <a:rPr lang="zh-TW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zh-CN" sz="78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zh-TW" sz="783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077-579-4180</a:t>
            </a:r>
            <a:r>
              <a:rPr lang="ja-JP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077-579-5053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http://syukubo.jp/</a:t>
            </a:r>
            <a:endParaRPr lang="ja-JP" altLang="en-US" sz="78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3BEB1EDD-6C2D-875C-971A-E419127EDCAF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E5D66923-9738-79E6-204F-74C3DC985637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コンテンツ プレースホルダー 8">
            <a:extLst>
              <a:ext uri="{FF2B5EF4-FFF2-40B4-BE49-F238E27FC236}">
                <a16:creationId xmlns:a16="http://schemas.microsoft.com/office/drawing/2014/main" id="{C14B3D7F-3201-30E4-4DA5-C98FC59A3DD2}"/>
              </a:ext>
            </a:extLst>
          </p:cNvPr>
          <p:cNvSpPr txBox="1">
            <a:spLocks/>
          </p:cNvSpPr>
          <p:nvPr/>
        </p:nvSpPr>
        <p:spPr>
          <a:xfrm>
            <a:off x="357819" y="2766960"/>
            <a:ext cx="2382401" cy="790196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世界遺産、天台宗の総本山「比叡山延暦寺」での修行体験（写経）。</a:t>
            </a:r>
          </a:p>
        </p:txBody>
      </p:sp>
      <p:pic>
        <p:nvPicPr>
          <p:cNvPr id="71" name="グラフィックス 70" descr="絵筆 枠線">
            <a:extLst>
              <a:ext uri="{FF2B5EF4-FFF2-40B4-BE49-F238E27FC236}">
                <a16:creationId xmlns:a16="http://schemas.microsoft.com/office/drawing/2014/main" id="{CBAB9403-5072-22CF-921F-D185A36F5B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51908" y="2983725"/>
            <a:ext cx="382711" cy="382711"/>
          </a:xfrm>
          <a:prstGeom prst="rect">
            <a:avLst/>
          </a:prstGeom>
        </p:spPr>
      </p:pic>
      <p:pic>
        <p:nvPicPr>
          <p:cNvPr id="25" name="図プレースホルダー 30" descr="座る, テーブル, ノートパソコン, 食品 が含まれている画像&#10;&#10;自動的に生成された説明">
            <a:extLst>
              <a:ext uri="{FF2B5EF4-FFF2-40B4-BE49-F238E27FC236}">
                <a16:creationId xmlns:a16="http://schemas.microsoft.com/office/drawing/2014/main" id="{4226D61C-9292-D2DD-A850-B8376A3E70A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9360" y="4578552"/>
            <a:ext cx="1627361" cy="900509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2D43417-56ED-17B1-0DF6-F11740929193}"/>
              </a:ext>
            </a:extLst>
          </p:cNvPr>
          <p:cNvCxnSpPr>
            <a:cxnSpLocks/>
          </p:cNvCxnSpPr>
          <p:nvPr/>
        </p:nvCxnSpPr>
        <p:spPr>
          <a:xfrm>
            <a:off x="421044" y="3546024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EF546F8-EC35-6A3A-A300-F021EEB8163B}"/>
              </a:ext>
            </a:extLst>
          </p:cNvPr>
          <p:cNvCxnSpPr>
            <a:cxnSpLocks/>
          </p:cNvCxnSpPr>
          <p:nvPr/>
        </p:nvCxnSpPr>
        <p:spPr>
          <a:xfrm>
            <a:off x="421044" y="4387173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コンテンツ プレースホルダー 8">
            <a:extLst>
              <a:ext uri="{FF2B5EF4-FFF2-40B4-BE49-F238E27FC236}">
                <a16:creationId xmlns:a16="http://schemas.microsoft.com/office/drawing/2014/main" id="{C8D39338-444B-0B05-976B-A9AF53C3B32F}"/>
              </a:ext>
            </a:extLst>
          </p:cNvPr>
          <p:cNvSpPr txBox="1">
            <a:spLocks/>
          </p:cNvSpPr>
          <p:nvPr/>
        </p:nvSpPr>
        <p:spPr>
          <a:xfrm>
            <a:off x="357819" y="3614106"/>
            <a:ext cx="2382401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1200</a:t>
            </a: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年の歴史に触れ、日常の生活を離れて静かな環境で自分と向き合います。</a:t>
            </a:r>
          </a:p>
        </p:txBody>
      </p:sp>
      <p:sp>
        <p:nvSpPr>
          <p:cNvPr id="32" name="コンテンツ プレースホルダー 8">
            <a:extLst>
              <a:ext uri="{FF2B5EF4-FFF2-40B4-BE49-F238E27FC236}">
                <a16:creationId xmlns:a16="http://schemas.microsoft.com/office/drawing/2014/main" id="{B9770DD6-EABE-C56E-3CE7-FFB106748538}"/>
              </a:ext>
            </a:extLst>
          </p:cNvPr>
          <p:cNvSpPr txBox="1">
            <a:spLocks/>
          </p:cNvSpPr>
          <p:nvPr/>
        </p:nvSpPr>
        <p:spPr>
          <a:xfrm>
            <a:off x="357820" y="4455256"/>
            <a:ext cx="2424717" cy="1036116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仏教寺院は、その教えと実践活動の両面で</a:t>
            </a:r>
            <a:r>
              <a:rPr lang="en-US" altLang="ja-JP" sz="1028" dirty="0">
                <a:solidFill>
                  <a:prstClr val="black"/>
                </a:solidFill>
                <a:latin typeface="Meiryo UI"/>
                <a:ea typeface="Meiryo UI"/>
              </a:rPr>
              <a:t>SDGs</a:t>
            </a: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の</a:t>
            </a:r>
            <a:r>
              <a:rPr lang="en-US" altLang="ja-JP" sz="1028" dirty="0">
                <a:solidFill>
                  <a:prstClr val="black"/>
                </a:solidFill>
                <a:latin typeface="Meiryo UI"/>
                <a:ea typeface="Meiryo UI"/>
              </a:rPr>
              <a:t>17</a:t>
            </a: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目標すべてに関連しています。 </a:t>
            </a:r>
            <a:endParaRPr lang="en-US" altLang="ja-JP" sz="1028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defTabSz="895327">
              <a:buClr>
                <a:srgbClr val="4B75BD"/>
              </a:buClr>
            </a:pP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伝統的な教えから</a:t>
            </a:r>
            <a:r>
              <a:rPr lang="en-US" altLang="ja-JP" sz="1028" dirty="0">
                <a:solidFill>
                  <a:prstClr val="black"/>
                </a:solidFill>
                <a:latin typeface="Meiryo UI"/>
                <a:ea typeface="Meiryo UI"/>
              </a:rPr>
              <a:t>SDGs</a:t>
            </a: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を考えてみる機会に。　</a:t>
            </a:r>
          </a:p>
        </p:txBody>
      </p:sp>
      <p:pic>
        <p:nvPicPr>
          <p:cNvPr id="34" name="グラフィックス 33" descr="手のひらと植物 枠線">
            <a:extLst>
              <a:ext uri="{FF2B5EF4-FFF2-40B4-BE49-F238E27FC236}">
                <a16:creationId xmlns:a16="http://schemas.microsoft.com/office/drawing/2014/main" id="{B6B0B67F-BAF8-EDBD-3696-98729F5DBD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58565" y="4761911"/>
            <a:ext cx="422805" cy="422805"/>
          </a:xfrm>
          <a:prstGeom prst="rect">
            <a:avLst/>
          </a:prstGeom>
        </p:spPr>
      </p:pic>
      <p:pic>
        <p:nvPicPr>
          <p:cNvPr id="37" name="グラフィックス 36" descr="考え 枠線">
            <a:extLst>
              <a:ext uri="{FF2B5EF4-FFF2-40B4-BE49-F238E27FC236}">
                <a16:creationId xmlns:a16="http://schemas.microsoft.com/office/drawing/2014/main" id="{C0E876BF-B54E-F5B9-AAB9-349020FF6D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58565" y="3755195"/>
            <a:ext cx="422805" cy="4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78438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びわ湖大津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4B75BD"/>
      </a:accent3>
      <a:accent4>
        <a:srgbClr val="2CC3DE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475</Words>
  <Application>Microsoft Office PowerPoint</Application>
  <PresentationFormat>A4 210 x 297 mm</PresentationFormat>
  <Paragraphs>61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Meiryo</vt:lpstr>
      <vt:lpstr>Meiryo</vt:lpstr>
      <vt:lpstr>游ゴシック</vt:lpstr>
      <vt:lpstr>Arial</vt:lpstr>
      <vt:lpstr>Wingdings</vt:lpstr>
      <vt:lpstr>デザインの設定</vt:lpstr>
      <vt:lpstr>びわ湖大津教育プログラム：25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びわ湖大津教育プログラム：25</dc:title>
  <dc:creator>tb164</dc:creator>
  <cp:lastModifiedBy>tb164</cp:lastModifiedBy>
  <cp:revision>1</cp:revision>
  <dcterms:created xsi:type="dcterms:W3CDTF">2025-04-03T06:35:55Z</dcterms:created>
  <dcterms:modified xsi:type="dcterms:W3CDTF">2025-04-03T06:36:36Z</dcterms:modified>
</cp:coreProperties>
</file>