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CE48-3152-4EBB-9FE8-FFA1147D15B6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F687-D08A-4B23-95F1-DDC322F879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71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8C1B-E756-7C3E-6476-18851B90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C8C1F5-A3B9-D69B-C290-4662B3800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DE06C9-CA41-4748-9CEF-28B8C061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25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7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377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76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809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075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80642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15502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258233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2507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68799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750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Relationship Id="rId27" Type="http://schemas.openxmlformats.org/officeDocument/2006/relationships/image" Target="../media/image28.svg"/><Relationship Id="rId30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00C79-CA18-9DDF-F42C-9FA2D502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117B43-4ADE-7F0F-2B5B-65292F6F3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びわ湖自然学習 イッチ団結プラン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A84939B-E7D7-7EE5-968B-54835F236137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D8B19D3A-C907-9B23-D1AB-68E6A0388B64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59E41855-6398-79AD-B155-D3ECD560B2C4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B662058E-2C42-E263-3F11-19EB9BB6B73E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7AB19805-A746-B51B-3282-D9F6E4F58D86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554F96BD-D154-E494-E3E9-6F470C441BAB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05C93A4F-E857-3E27-BBA2-DA8D70120CC0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D9A220-890B-9D46-68FD-B3E40CE57949}"/>
              </a:ext>
            </a:extLst>
          </p:cNvPr>
          <p:cNvSpPr txBox="1"/>
          <p:nvPr/>
        </p:nvSpPr>
        <p:spPr>
          <a:xfrm>
            <a:off x="2400567" y="1141123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3987397-A288-46D6-C737-DBD80909A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CFAB13-DB10-1B61-A293-6277C4A522B2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FFE7C34-D3A1-B72E-BD0D-9C3BC91D4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8D47349-3616-67F3-C84C-376625798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45C6E968-B966-7959-EA1E-6E5070384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19383C50-6120-8D66-F325-EC0F5CA87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AEFE3470-36A2-1039-4A53-A68066E80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D48F58E3-F94D-A860-EEA5-2BA25054AC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E8DDAEB6-302D-FB97-ADD4-9EF6C78E0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BEA94302-BEE7-6926-23A0-5FC2600EDF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58BDA12-C6CC-C147-0A69-928AC3FF48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42D34693-D437-B1EF-F5C9-32AFE34A0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07DEE19C-5AEA-2558-BBDE-6BC4AE8736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2D5E7982-1DFF-6D89-06E9-BF9DBCA03D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24CBF2E-5404-A063-0C66-95B3E8964E55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97582F7-7A0A-2A9A-2832-DA5F342535CF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びわ湖で人気のウォータースポーツを通して協力する力を学ぶ。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04EB5EC-7404-7971-02A8-7CA913D248AF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4A2890-3B9D-5FB3-4B13-F64621583C7B}"/>
              </a:ext>
            </a:extLst>
          </p:cNvPr>
          <p:cNvGrpSpPr/>
          <p:nvPr/>
        </p:nvGrpSpPr>
        <p:grpSpPr>
          <a:xfrm>
            <a:off x="2839523" y="5615318"/>
            <a:ext cx="6726919" cy="617840"/>
            <a:chOff x="321177" y="5870744"/>
            <a:chExt cx="9338540" cy="630999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45EE53D4-F0AD-625E-1239-F2BA733FD51E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630999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ご到着に合わせて、スケジュールを作成いたします。お気軽にご相談ください。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※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午後からの実施も可能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ウォータースポーツのため、雨天決行いたします。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BSC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での昼食も可能</a:t>
              </a:r>
              <a:b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</a:b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（別途料金：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BBQ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大会／蓬莱手打ちうどん作り／カレー作り体験）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雨天時の昼食：部屋等の食事場所を用意可能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6675B410-6F02-0676-4BA3-C860B2C807A3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6BC1C138-285C-5983-8300-EE4C8271C94F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175A00E-4ABF-49C8-10E9-6FD7E9888770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ECB529E0-FBAC-6B75-5FFA-6860D5F2A97E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8C442911-C323-B5C4-471B-4E617F642A61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58494853-CFB5-5973-163B-CBB9A6C58DA3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EBF960AC-D101-2A8C-669E-58DA96FF4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168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C04BB033-B27D-DF7F-C913-664A05E5DD07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F83C498A-6BF6-63B0-1631-4A67DE58ED00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D5B7F55C-1C62-EED5-31A6-796C174D6D64}"/>
              </a:ext>
            </a:extLst>
          </p:cNvPr>
          <p:cNvSpPr txBox="1">
            <a:spLocks/>
          </p:cNvSpPr>
          <p:nvPr/>
        </p:nvSpPr>
        <p:spPr>
          <a:xfrm>
            <a:off x="357819" y="2772954"/>
            <a:ext cx="2426672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びわ湖自然体験学習を通して、</a:t>
            </a: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について学びます。各テーマについてのお話も可能です。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B66C98B8-4DBD-D767-9A92-54392B8A4F91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924C7729-C64D-9D7D-3C7E-D8E74B1DEF81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40A1B5C5-ED7A-3321-F52C-FDAFA3592400}"/>
              </a:ext>
            </a:extLst>
          </p:cNvPr>
          <p:cNvCxnSpPr>
            <a:cxnSpLocks/>
          </p:cNvCxnSpPr>
          <p:nvPr/>
        </p:nvCxnSpPr>
        <p:spPr>
          <a:xfrm>
            <a:off x="421044" y="347990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455C93BA-D5C8-2842-4A15-DE0DC028E0AF}"/>
              </a:ext>
            </a:extLst>
          </p:cNvPr>
          <p:cNvSpPr txBox="1">
            <a:spLocks/>
          </p:cNvSpPr>
          <p:nvPr/>
        </p:nvSpPr>
        <p:spPr>
          <a:xfrm>
            <a:off x="357819" y="3481866"/>
            <a:ext cx="2382401" cy="53830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生徒たち一人ひとりの“できた”という「達成感」を味わえます。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983D58E6-DAF2-173F-BF17-60DF7F380933}"/>
              </a:ext>
            </a:extLst>
          </p:cNvPr>
          <p:cNvSpPr txBox="1">
            <a:spLocks/>
          </p:cNvSpPr>
          <p:nvPr/>
        </p:nvSpPr>
        <p:spPr>
          <a:xfrm>
            <a:off x="357819" y="4052585"/>
            <a:ext cx="2382401" cy="57204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共通体験を通じて仲間と「絆、団結力」を深めます。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90760249-FAF7-5C2E-3F02-6E692D1424A9}"/>
              </a:ext>
            </a:extLst>
          </p:cNvPr>
          <p:cNvSpPr txBox="1">
            <a:spLocks/>
          </p:cNvSpPr>
          <p:nvPr/>
        </p:nvSpPr>
        <p:spPr>
          <a:xfrm>
            <a:off x="357820" y="4664256"/>
            <a:ext cx="2424717" cy="59923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社会生活で大切なルールや自分と周りの身を守る「判断行動力」を養います。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6F5CEFE3-C94B-44DF-CF62-7FDCF2D3EF1F}"/>
              </a:ext>
            </a:extLst>
          </p:cNvPr>
          <p:cNvCxnSpPr>
            <a:cxnSpLocks/>
          </p:cNvCxnSpPr>
          <p:nvPr/>
        </p:nvCxnSpPr>
        <p:spPr>
          <a:xfrm>
            <a:off x="421044" y="403637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5AE4EA35-A621-00FB-5AE0-863C99C02272}"/>
              </a:ext>
            </a:extLst>
          </p:cNvPr>
          <p:cNvCxnSpPr>
            <a:cxnSpLocks/>
          </p:cNvCxnSpPr>
          <p:nvPr/>
        </p:nvCxnSpPr>
        <p:spPr>
          <a:xfrm>
            <a:off x="421044" y="463689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047E3AD-88A1-30A3-7E90-263B9FC2CA87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BSC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ウォータースポーツセンター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：大津市南船路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077-592-0127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077-592-1531 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http://bsc-int.co.jp/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8F5D2770-1D63-4DC5-3707-2949CB06FA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8565" y="4752472"/>
            <a:ext cx="422805" cy="4228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DC7712E-6F4B-F84A-7EE0-519CA1FB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19</a:t>
            </a:r>
            <a:endParaRPr lang="ja-JP" altLang="en-US" sz="1567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B36AEE31-4DED-3675-DF72-1AE367A0DB0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びわ湖比良山のふもと、水と緑あふれる蓬莱（ほうらい）の雄大な自然のなかでカヤック体験に、クラス対抗カヤックレース、野外チームビルディングを加えた一番人気のプランです。一人ひとりの達成感、共通体験を通じて仲間と深める絆、団結力、社会生活で大切なルールや、自分と周りの身を守る判断行動力を養うプログラムです。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91C307DA-1D80-0D15-377F-59807F2BA95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62" y="1203993"/>
            <a:ext cx="264369" cy="264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C1E2DE-4165-0AC4-56D0-F97765DAEE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922" y="1203993"/>
            <a:ext cx="263927" cy="264369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45A3B2C-FDD7-F7E8-C619-F6A2F0ACC82C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DD1C0A-0ADA-F719-B142-C0CBCCCBBA19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AB4E5A3E-4FD6-417B-DD87-7036E1F1731E}"/>
              </a:ext>
            </a:extLst>
          </p:cNvPr>
          <p:cNvSpPr/>
          <p:nvPr/>
        </p:nvSpPr>
        <p:spPr>
          <a:xfrm rot="5400000">
            <a:off x="4920593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A549DED1-249A-0774-0D67-BFF224E712A3}"/>
              </a:ext>
            </a:extLst>
          </p:cNvPr>
          <p:cNvSpPr/>
          <p:nvPr/>
        </p:nvSpPr>
        <p:spPr>
          <a:xfrm rot="5400000">
            <a:off x="7235799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pic>
        <p:nvPicPr>
          <p:cNvPr id="97" name="グラフィックス 96" descr="電球と鉛筆 枠線">
            <a:extLst>
              <a:ext uri="{FF2B5EF4-FFF2-40B4-BE49-F238E27FC236}">
                <a16:creationId xmlns:a16="http://schemas.microsoft.com/office/drawing/2014/main" id="{3705DAFD-461B-75F8-85EF-ABA27C6DE3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58565" y="2914044"/>
            <a:ext cx="422805" cy="4228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0A06B80-C476-04D8-FCB3-9CC7C130868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97" y="1210336"/>
            <a:ext cx="258026" cy="258026"/>
          </a:xfrm>
          <a:prstGeom prst="rect">
            <a:avLst/>
          </a:prstGeom>
        </p:spPr>
      </p:pic>
      <p:pic>
        <p:nvPicPr>
          <p:cNvPr id="24" name="グラフィックス 23" descr="熱望 枠線">
            <a:extLst>
              <a:ext uri="{FF2B5EF4-FFF2-40B4-BE49-F238E27FC236}">
                <a16:creationId xmlns:a16="http://schemas.microsoft.com/office/drawing/2014/main" id="{D46D9C30-279D-E634-7876-9AE43DBA81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58565" y="3539617"/>
            <a:ext cx="422805" cy="422805"/>
          </a:xfrm>
          <a:prstGeom prst="rect">
            <a:avLst/>
          </a:prstGeom>
        </p:spPr>
      </p:pic>
      <p:pic>
        <p:nvPicPr>
          <p:cNvPr id="40" name="グラフィックス 39" descr="喝采 枠線">
            <a:extLst>
              <a:ext uri="{FF2B5EF4-FFF2-40B4-BE49-F238E27FC236}">
                <a16:creationId xmlns:a16="http://schemas.microsoft.com/office/drawing/2014/main" id="{A93B6DEC-EE53-CB25-42BF-2E41168FA87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85407" y="4154044"/>
            <a:ext cx="369122" cy="36912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D5D3EC3-4C5F-CC83-3C00-84DB0C2F3FD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3587569B-95D4-4B4E-9B47-15140942008B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76240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びわ湖・蓬莱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濡れても良い服装と履き物</a:t>
                      </a:r>
                      <a:endParaRPr kumimoji="1" lang="en-US" altLang="ja-JP" sz="800" b="0" i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（体操服・サンダル等）</a:t>
                      </a:r>
                      <a:br>
                        <a:rPr lang="ja-JP" altLang="en-US" sz="8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ライフジャケットは貸出</a:t>
                      </a:r>
                      <a:endParaRPr lang="ja-JP" altLang="en-US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45" name="コンテンツ プレースホルダー 8">
            <a:extLst>
              <a:ext uri="{FF2B5EF4-FFF2-40B4-BE49-F238E27FC236}">
                <a16:creationId xmlns:a16="http://schemas.microsoft.com/office/drawing/2014/main" id="{E0713AF3-E1A0-DA7F-616F-64DAB5DEF8F0}"/>
              </a:ext>
            </a:extLst>
          </p:cNvPr>
          <p:cNvSpPr txBox="1">
            <a:spLocks/>
          </p:cNvSpPr>
          <p:nvPr/>
        </p:nvSpPr>
        <p:spPr>
          <a:xfrm>
            <a:off x="5813263" y="4293530"/>
            <a:ext cx="3766758" cy="1354429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到着／更衣／開校式　　　　　　　　　　　</a:t>
            </a:r>
          </a:p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9:50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】①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・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/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クラス対抗レース </a:t>
            </a:r>
            <a:b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</a:b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】②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野外チームビルディング</a:t>
            </a:r>
          </a:p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11:20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移動</a:t>
            </a:r>
          </a:p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11:30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】②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野外チームビルディング </a:t>
            </a:r>
            <a:b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</a:b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】①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・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/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クラス対抗レース</a:t>
            </a:r>
          </a:p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13:00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閉校式／更衣</a:t>
            </a:r>
          </a:p>
          <a:p>
            <a:pPr defTabSz="895327">
              <a:lnSpc>
                <a:spcPct val="120000"/>
              </a:lnSpc>
              <a:spcBef>
                <a:spcPts val="147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14:00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出発</a:t>
            </a:r>
          </a:p>
        </p:txBody>
      </p:sp>
      <p:pic>
        <p:nvPicPr>
          <p:cNvPr id="39" name="図プレースホルダー 31" descr="湖でボートに乗っている人たち&#10;&#10;自動的に生成された説明">
            <a:extLst>
              <a:ext uri="{FF2B5EF4-FFF2-40B4-BE49-F238E27FC236}">
                <a16:creationId xmlns:a16="http://schemas.microsoft.com/office/drawing/2014/main" id="{AFE756BB-C6EE-887E-F23F-2D1C76F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1" t="25224" r="11436" b="5176"/>
          <a:stretch/>
        </p:blipFill>
        <p:spPr>
          <a:xfrm>
            <a:off x="8292299" y="4954504"/>
            <a:ext cx="1251086" cy="571838"/>
          </a:xfrm>
          <a:prstGeom prst="rect">
            <a:avLst/>
          </a:prstGeom>
        </p:spPr>
      </p:pic>
      <p:pic>
        <p:nvPicPr>
          <p:cNvPr id="2" name="図プレースホルダー 14" descr="ボートに乗っている人たち&#10;&#10;自動的に生成された説明">
            <a:extLst>
              <a:ext uri="{FF2B5EF4-FFF2-40B4-BE49-F238E27FC236}">
                <a16:creationId xmlns:a16="http://schemas.microsoft.com/office/drawing/2014/main" id="{91C5DA4A-2F1D-D0E3-858B-7445D27EF30C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99"/>
          <a:stretch/>
        </p:blipFill>
        <p:spPr>
          <a:xfrm>
            <a:off x="8285197" y="4326031"/>
            <a:ext cx="1251087" cy="5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9825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522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びわ湖大津教育プログラム：19</dc:title>
  <dc:creator>tb164</dc:creator>
  <cp:lastModifiedBy>tb164</cp:lastModifiedBy>
  <cp:revision>1</cp:revision>
  <dcterms:created xsi:type="dcterms:W3CDTF">2025-04-03T06:29:38Z</dcterms:created>
  <dcterms:modified xsi:type="dcterms:W3CDTF">2025-04-03T06:30:16Z</dcterms:modified>
</cp:coreProperties>
</file>