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21"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C1BCA-EF7D-4AF4-9069-30A6C7A651A9}"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1498-7E1D-4C5D-AC19-7D6614185CCD}" type="slidenum">
              <a:rPr kumimoji="1" lang="ja-JP" altLang="en-US" smtClean="0"/>
              <a:t>‹#›</a:t>
            </a:fld>
            <a:endParaRPr kumimoji="1" lang="ja-JP" altLang="en-US"/>
          </a:p>
        </p:txBody>
      </p:sp>
    </p:spTree>
    <p:extLst>
      <p:ext uri="{BB962C8B-B14F-4D97-AF65-F5344CB8AC3E}">
        <p14:creationId xmlns:p14="http://schemas.microsoft.com/office/powerpoint/2010/main" val="21101449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8625" y="800100"/>
            <a:ext cx="5759450" cy="398938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5666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286049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50837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9658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65019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49392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36838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96673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4149364194"/>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448738647"/>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370016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358739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832616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emf"/><Relationship Id="rId27" Type="http://schemas.openxmlformats.org/officeDocument/2006/relationships/image" Target="../media/image28.png"/><Relationship Id="rId30"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B19F31E-2D33-8112-4176-0FAAA1CB1EC1}"/>
              </a:ext>
            </a:extLst>
          </p:cNvPr>
          <p:cNvSpPr>
            <a:spLocks noGrp="1"/>
          </p:cNvSpPr>
          <p:nvPr>
            <p:ph type="title"/>
          </p:nvPr>
        </p:nvSpPr>
        <p:spPr/>
        <p:txBody>
          <a:bodyPr>
            <a:normAutofit/>
          </a:bodyPr>
          <a:lstStyle/>
          <a:p>
            <a:r>
              <a:rPr lang="ja-JP" altLang="en-US" sz="1567" dirty="0"/>
              <a:t>びわ湖大津教育プログラム：</a:t>
            </a:r>
            <a:r>
              <a:rPr lang="en-US" altLang="ja-JP" sz="1567" dirty="0"/>
              <a:t>02</a:t>
            </a:r>
            <a:endParaRPr lang="ja-JP" altLang="en-US" sz="1567" dirty="0"/>
          </a:p>
        </p:txBody>
      </p:sp>
      <p:sp>
        <p:nvSpPr>
          <p:cNvPr id="6" name="コンテンツ プレースホルダー 5">
            <a:extLst>
              <a:ext uri="{FF2B5EF4-FFF2-40B4-BE49-F238E27FC236}">
                <a16:creationId xmlns:a16="http://schemas.microsoft.com/office/drawing/2014/main" id="{60FBC616-E70B-641B-3BAC-25B47C89D7A1}"/>
              </a:ext>
            </a:extLst>
          </p:cNvPr>
          <p:cNvSpPr>
            <a:spLocks noGrp="1"/>
          </p:cNvSpPr>
          <p:nvPr>
            <p:ph idx="1"/>
          </p:nvPr>
        </p:nvSpPr>
        <p:spPr/>
        <p:txBody>
          <a:bodyPr/>
          <a:lstStyle/>
          <a:p>
            <a:r>
              <a:rPr lang="ja-JP" altLang="en-US" dirty="0"/>
              <a:t>びわ湖フィッシング・外来魚駆除釣り体験</a:t>
            </a:r>
          </a:p>
        </p:txBody>
      </p:sp>
      <p:sp>
        <p:nvSpPr>
          <p:cNvPr id="8" name="コンテンツ プレースホルダー 7">
            <a:extLst>
              <a:ext uri="{FF2B5EF4-FFF2-40B4-BE49-F238E27FC236}">
                <a16:creationId xmlns:a16="http://schemas.microsoft.com/office/drawing/2014/main" id="{6EE5D9F1-73F1-08B9-0E45-7AF643BDC300}"/>
              </a:ext>
            </a:extLst>
          </p:cNvPr>
          <p:cNvSpPr>
            <a:spLocks noGrp="1"/>
          </p:cNvSpPr>
          <p:nvPr>
            <p:ph idx="14"/>
          </p:nvPr>
        </p:nvSpPr>
        <p:spPr>
          <a:xfrm>
            <a:off x="440596" y="1601034"/>
            <a:ext cx="9024810" cy="844357"/>
          </a:xfrm>
        </p:spPr>
        <p:txBody>
          <a:bodyPr/>
          <a:lstStyle/>
          <a:p>
            <a:r>
              <a:rPr lang="ja-JP" altLang="en-US" sz="1175" dirty="0"/>
              <a:t>地元の漁師さんと一緒にびわ湖でフィッシングを体験します。漁師さんや現地インストラクターとのふれあいを通じ、漁業の実情やびわ湖の生態系に影響を及ぼす外来魚の現状、将来に向けて保護していくびわ湖の生態系を学びます。びわ湖での外来種（魚）問題を通して、自分たちの住む地域での類似課題と生物多様性について考えてみましょう。</a:t>
            </a:r>
          </a:p>
        </p:txBody>
      </p:sp>
      <p:grpSp>
        <p:nvGrpSpPr>
          <p:cNvPr id="10" name="グループ化 9">
            <a:extLst>
              <a:ext uri="{FF2B5EF4-FFF2-40B4-BE49-F238E27FC236}">
                <a16:creationId xmlns:a16="http://schemas.microsoft.com/office/drawing/2014/main" id="{08538900-1A37-ABFF-3A8F-E8AFE1D380B4}"/>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101AC853-EF4F-E577-D9D6-C4D8A8C286CB}"/>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14772">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057FC558-AB8A-131E-D11A-1B3EF045886E}"/>
                </a:ext>
              </a:extLst>
            </p:cNvPr>
            <p:cNvSpPr/>
            <p:nvPr userDrawn="1"/>
          </p:nvSpPr>
          <p:spPr>
            <a:xfrm>
              <a:off x="77122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14772">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615C5714-E9D2-78CC-2400-6D01590B3018}"/>
                </a:ext>
              </a:extLst>
            </p:cNvPr>
            <p:cNvSpPr/>
            <p:nvPr userDrawn="1"/>
          </p:nvSpPr>
          <p:spPr>
            <a:xfrm>
              <a:off x="165205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14772">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899CEA03-B33F-9BBD-1924-F18825378D59}"/>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14772">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30983E1B-A8EE-C169-6423-2E0C36B73823}"/>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14772">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DAAE8D14-5E25-99D5-458E-C8F0305E0FC4}"/>
                </a:ext>
              </a:extLst>
            </p:cNvPr>
            <p:cNvSpPr/>
            <p:nvPr/>
          </p:nvSpPr>
          <p:spPr>
            <a:xfrm>
              <a:off x="1211640"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14772">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C55998F8-84D0-44BE-060B-965A0A60BB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38432" y="1085848"/>
            <a:ext cx="479436" cy="513682"/>
          </a:xfrm>
          <a:prstGeom prst="rect">
            <a:avLst/>
          </a:prstGeom>
        </p:spPr>
      </p:pic>
      <p:sp>
        <p:nvSpPr>
          <p:cNvPr id="18" name="テキスト ボックス 17">
            <a:extLst>
              <a:ext uri="{FF2B5EF4-FFF2-40B4-BE49-F238E27FC236}">
                <a16:creationId xmlns:a16="http://schemas.microsoft.com/office/drawing/2014/main" id="{148507C8-42E7-7D9B-ABCE-580BE5B16A0D}"/>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414772"/>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AEB58E9A-6400-E15A-C62A-14045C874C4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FCA98D98-6F37-AC7C-E38A-4F0476EF124B}"/>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414772"/>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CC7B540E-ABAC-6DA6-3E71-BEC45DF913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pic>
        <p:nvPicPr>
          <p:cNvPr id="23" name="図 22" descr="アイコン が含まれている画像&#10;&#10;自動的に生成された説明">
            <a:extLst>
              <a:ext uri="{FF2B5EF4-FFF2-40B4-BE49-F238E27FC236}">
                <a16:creationId xmlns:a16="http://schemas.microsoft.com/office/drawing/2014/main" id="{29BA9D24-AD32-34BD-CE05-BDE0D4975E9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64563" y="1203377"/>
            <a:ext cx="264369" cy="264369"/>
          </a:xfrm>
          <a:prstGeom prst="rect">
            <a:avLst/>
          </a:prstGeom>
        </p:spPr>
      </p:pic>
      <p:pic>
        <p:nvPicPr>
          <p:cNvPr id="24" name="図 23" descr="ロゴ&#10;&#10;自動的に生成された説明">
            <a:extLst>
              <a:ext uri="{FF2B5EF4-FFF2-40B4-BE49-F238E27FC236}">
                <a16:creationId xmlns:a16="http://schemas.microsoft.com/office/drawing/2014/main" id="{69BA677C-50D4-5F81-F820-DFF636CB8D2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61569" y="1203377"/>
            <a:ext cx="264369" cy="264369"/>
          </a:xfrm>
          <a:prstGeom prst="rect">
            <a:avLst/>
          </a:prstGeom>
        </p:spPr>
      </p:pic>
      <p:pic>
        <p:nvPicPr>
          <p:cNvPr id="25" name="図 24" descr="アイコン が含まれている画像&#10;&#10;自動的に生成された説明">
            <a:extLst>
              <a:ext uri="{FF2B5EF4-FFF2-40B4-BE49-F238E27FC236}">
                <a16:creationId xmlns:a16="http://schemas.microsoft.com/office/drawing/2014/main" id="{E99A3BA6-8097-F0F4-25F9-7DEF3F3A560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75184" y="1203377"/>
            <a:ext cx="264369" cy="264369"/>
          </a:xfrm>
          <a:prstGeom prst="rect">
            <a:avLst/>
          </a:prstGeom>
        </p:spPr>
      </p:pic>
      <p:pic>
        <p:nvPicPr>
          <p:cNvPr id="26" name="図 25">
            <a:extLst>
              <a:ext uri="{FF2B5EF4-FFF2-40B4-BE49-F238E27FC236}">
                <a16:creationId xmlns:a16="http://schemas.microsoft.com/office/drawing/2014/main" id="{087BD115-537C-86C0-7CDF-EBDC8B9A071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4407" y="1203377"/>
            <a:ext cx="264369" cy="264369"/>
          </a:xfrm>
          <a:prstGeom prst="rect">
            <a:avLst/>
          </a:prstGeom>
        </p:spPr>
      </p:pic>
      <p:pic>
        <p:nvPicPr>
          <p:cNvPr id="27" name="図 26">
            <a:extLst>
              <a:ext uri="{FF2B5EF4-FFF2-40B4-BE49-F238E27FC236}">
                <a16:creationId xmlns:a16="http://schemas.microsoft.com/office/drawing/2014/main" id="{9A0937AF-6BCA-3243-5BE5-8B51EA6FA32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79795" y="1203377"/>
            <a:ext cx="264369" cy="264369"/>
          </a:xfrm>
          <a:prstGeom prst="rect">
            <a:avLst/>
          </a:prstGeom>
        </p:spPr>
      </p:pic>
      <p:pic>
        <p:nvPicPr>
          <p:cNvPr id="28" name="図 27">
            <a:extLst>
              <a:ext uri="{FF2B5EF4-FFF2-40B4-BE49-F238E27FC236}">
                <a16:creationId xmlns:a16="http://schemas.microsoft.com/office/drawing/2014/main" id="{97E6DE39-64FC-836A-9451-4F4CC4D217F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170575" y="1209275"/>
            <a:ext cx="258474" cy="258474"/>
          </a:xfrm>
          <a:prstGeom prst="rect">
            <a:avLst/>
          </a:prstGeom>
        </p:spPr>
      </p:pic>
      <p:pic>
        <p:nvPicPr>
          <p:cNvPr id="29" name="図 28" descr="文字の書かれた紙&#10;&#10;自動的に生成された説明">
            <a:extLst>
              <a:ext uri="{FF2B5EF4-FFF2-40B4-BE49-F238E27FC236}">
                <a16:creationId xmlns:a16="http://schemas.microsoft.com/office/drawing/2014/main" id="{75311CA1-852D-38F9-4B8C-B343CB382F0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283928" y="1198290"/>
            <a:ext cx="296093" cy="296093"/>
          </a:xfrm>
          <a:prstGeom prst="rect">
            <a:avLst/>
          </a:prstGeom>
        </p:spPr>
      </p:pic>
      <p:pic>
        <p:nvPicPr>
          <p:cNvPr id="30" name="図 29" descr="アイコン&#10;&#10;自動的に生成された説明">
            <a:extLst>
              <a:ext uri="{FF2B5EF4-FFF2-40B4-BE49-F238E27FC236}">
                <a16:creationId xmlns:a16="http://schemas.microsoft.com/office/drawing/2014/main" id="{1FAE4F64-42D3-A527-ED37-24B035489FE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387028" y="1198290"/>
            <a:ext cx="295468" cy="296093"/>
          </a:xfrm>
          <a:prstGeom prst="rect">
            <a:avLst/>
          </a:prstGeom>
        </p:spPr>
      </p:pic>
      <p:pic>
        <p:nvPicPr>
          <p:cNvPr id="31" name="図 30" descr="アイコン&#10;&#10;自動的に生成された説明">
            <a:extLst>
              <a:ext uri="{FF2B5EF4-FFF2-40B4-BE49-F238E27FC236}">
                <a16:creationId xmlns:a16="http://schemas.microsoft.com/office/drawing/2014/main" id="{077ECE6F-0B36-8531-EF56-10D87D4FD19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08486" y="1198290"/>
            <a:ext cx="296093" cy="296093"/>
          </a:xfrm>
          <a:prstGeom prst="rect">
            <a:avLst/>
          </a:prstGeom>
        </p:spPr>
      </p:pic>
      <p:pic>
        <p:nvPicPr>
          <p:cNvPr id="32" name="図 31" descr="アイコン&#10;&#10;自動的に生成された説明">
            <a:extLst>
              <a:ext uri="{FF2B5EF4-FFF2-40B4-BE49-F238E27FC236}">
                <a16:creationId xmlns:a16="http://schemas.microsoft.com/office/drawing/2014/main" id="{F7BD42E6-F0EC-AFD8-7976-99ECB1AE948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030573" y="1198290"/>
            <a:ext cx="296093" cy="296093"/>
          </a:xfrm>
          <a:prstGeom prst="rect">
            <a:avLst/>
          </a:prstGeom>
        </p:spPr>
      </p:pic>
      <p:pic>
        <p:nvPicPr>
          <p:cNvPr id="33" name="図 32" descr="ロゴ, アイコン&#10;&#10;自動的に生成された説明">
            <a:extLst>
              <a:ext uri="{FF2B5EF4-FFF2-40B4-BE49-F238E27FC236}">
                <a16:creationId xmlns:a16="http://schemas.microsoft.com/office/drawing/2014/main" id="{ACC93090-C1A2-42B8-4432-32311150848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52659" y="1198290"/>
            <a:ext cx="296093" cy="296093"/>
          </a:xfrm>
          <a:prstGeom prst="rect">
            <a:avLst/>
          </a:prstGeom>
        </p:spPr>
      </p:pic>
      <p:pic>
        <p:nvPicPr>
          <p:cNvPr id="34" name="図 33" descr="アイコン&#10;&#10;自動的に生成された説明">
            <a:extLst>
              <a:ext uri="{FF2B5EF4-FFF2-40B4-BE49-F238E27FC236}">
                <a16:creationId xmlns:a16="http://schemas.microsoft.com/office/drawing/2014/main" id="{364F6CE9-8C10-A695-F4A4-35A9E8C40D76}"/>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674748" y="1198290"/>
            <a:ext cx="295468" cy="296093"/>
          </a:xfrm>
          <a:prstGeom prst="rect">
            <a:avLst/>
          </a:prstGeom>
        </p:spPr>
      </p:pic>
      <p:pic>
        <p:nvPicPr>
          <p:cNvPr id="35" name="図 34" descr="アイコン&#10;&#10;自動的に生成された説明">
            <a:extLst>
              <a:ext uri="{FF2B5EF4-FFF2-40B4-BE49-F238E27FC236}">
                <a16:creationId xmlns:a16="http://schemas.microsoft.com/office/drawing/2014/main" id="{F5B89120-45A5-FD95-F2F1-7F67BF27123F}"/>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996205" y="1198290"/>
            <a:ext cx="296093" cy="296093"/>
          </a:xfrm>
          <a:prstGeom prst="rect">
            <a:avLst/>
          </a:prstGeom>
        </p:spPr>
      </p:pic>
      <p:pic>
        <p:nvPicPr>
          <p:cNvPr id="36" name="図 35" descr="停止の標識&#10;&#10;自動的に生成された説明">
            <a:extLst>
              <a:ext uri="{FF2B5EF4-FFF2-40B4-BE49-F238E27FC236}">
                <a16:creationId xmlns:a16="http://schemas.microsoft.com/office/drawing/2014/main" id="{755A5EE2-E0BE-7DC3-41CF-52F88947A19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318291" y="1198290"/>
            <a:ext cx="296093" cy="296093"/>
          </a:xfrm>
          <a:prstGeom prst="rect">
            <a:avLst/>
          </a:prstGeom>
        </p:spPr>
      </p:pic>
      <p:pic>
        <p:nvPicPr>
          <p:cNvPr id="37" name="図 36" descr="白黒の写真にテキストが書いてある絵&#10;&#10;低い精度で自動的に生成された説明">
            <a:extLst>
              <a:ext uri="{FF2B5EF4-FFF2-40B4-BE49-F238E27FC236}">
                <a16:creationId xmlns:a16="http://schemas.microsoft.com/office/drawing/2014/main" id="{C3859FE7-9B89-605B-E153-BE534CD147E5}"/>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640380" y="1198290"/>
            <a:ext cx="295468" cy="296093"/>
          </a:xfrm>
          <a:prstGeom prst="rect">
            <a:avLst/>
          </a:prstGeom>
        </p:spPr>
      </p:pic>
      <p:pic>
        <p:nvPicPr>
          <p:cNvPr id="38" name="図 37" descr="アイコン&#10;&#10;自動的に生成された説明">
            <a:extLst>
              <a:ext uri="{FF2B5EF4-FFF2-40B4-BE49-F238E27FC236}">
                <a16:creationId xmlns:a16="http://schemas.microsoft.com/office/drawing/2014/main" id="{A42997C9-A41D-5C8F-E9EC-65B2A805B349}"/>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8961838" y="1198290"/>
            <a:ext cx="296093" cy="296093"/>
          </a:xfrm>
          <a:prstGeom prst="rect">
            <a:avLst/>
          </a:prstGeom>
        </p:spPr>
      </p:pic>
      <p:sp>
        <p:nvSpPr>
          <p:cNvPr id="43" name="正方形/長方形 42">
            <a:extLst>
              <a:ext uri="{FF2B5EF4-FFF2-40B4-BE49-F238E27FC236}">
                <a16:creationId xmlns:a16="http://schemas.microsoft.com/office/drawing/2014/main" id="{62226D48-9F1A-08F2-254F-AB9F8E26D17B}"/>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びわ湖の外来種について調べてみる。</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びわ湖の外来種が生態系に及ぼす影響を考えてみる。</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地域で外来種の問題がないか調べてみる。</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地域と現地の課題や取組について調べてみる。</a:t>
            </a:r>
          </a:p>
        </p:txBody>
      </p:sp>
      <p:sp>
        <p:nvSpPr>
          <p:cNvPr id="48" name="正方形/長方形 47">
            <a:extLst>
              <a:ext uri="{FF2B5EF4-FFF2-40B4-BE49-F238E27FC236}">
                <a16:creationId xmlns:a16="http://schemas.microsoft.com/office/drawing/2014/main" id="{3CC7636A-E885-3B4C-444A-CDC778091A9A}"/>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びわ湖でのフィッシング体験。</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現地の方からお話を聞き、外来種駆除の現状を理解する。</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現地では、どんな課題があるかを理解する。</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現地では課題解決のために、どんな取組を実施しているか聞いてみる。</a:t>
            </a:r>
          </a:p>
        </p:txBody>
      </p:sp>
      <p:sp>
        <p:nvSpPr>
          <p:cNvPr id="49" name="正方形/長方形 48">
            <a:extLst>
              <a:ext uri="{FF2B5EF4-FFF2-40B4-BE49-F238E27FC236}">
                <a16:creationId xmlns:a16="http://schemas.microsoft.com/office/drawing/2014/main" id="{8C3FF6CB-4066-220C-D9EE-E56511BE22D8}"/>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生態系を守るための自分の意見をまとめる。</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外来種の問題と生物多様性の関連性について調べる。</a:t>
            </a:r>
          </a:p>
          <a:p>
            <a:pPr marL="167874" indent="-167874" defTabSz="414772">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p:txBody>
      </p:sp>
      <p:graphicFrame>
        <p:nvGraphicFramePr>
          <p:cNvPr id="7" name="表 6">
            <a:extLst>
              <a:ext uri="{FF2B5EF4-FFF2-40B4-BE49-F238E27FC236}">
                <a16:creationId xmlns:a16="http://schemas.microsoft.com/office/drawing/2014/main" id="{1E442E92-0203-E8FB-BB88-535EBC3D95E4}"/>
              </a:ext>
            </a:extLst>
          </p:cNvPr>
          <p:cNvGraphicFramePr>
            <a:graphicFrameLocks noGrp="1"/>
          </p:cNvGraphicFramePr>
          <p:nvPr/>
        </p:nvGraphicFramePr>
        <p:xfrm>
          <a:off x="2867950" y="4457725"/>
          <a:ext cx="6705063" cy="1225153"/>
        </p:xfrm>
        <a:graphic>
          <a:graphicData uri="http://schemas.openxmlformats.org/drawingml/2006/table">
            <a:tbl>
              <a:tblPr>
                <a:tableStyleId>{69CF1AB2-1976-4502-BF36-3FF5EA218861}</a:tableStyleId>
              </a:tblPr>
              <a:tblGrid>
                <a:gridCol w="680420">
                  <a:extLst>
                    <a:ext uri="{9D8B030D-6E8A-4147-A177-3AD203B41FA5}">
                      <a16:colId xmlns:a16="http://schemas.microsoft.com/office/drawing/2014/main" val="741602752"/>
                    </a:ext>
                  </a:extLst>
                </a:gridCol>
                <a:gridCol w="1650569">
                  <a:extLst>
                    <a:ext uri="{9D8B030D-6E8A-4147-A177-3AD203B41FA5}">
                      <a16:colId xmlns:a16="http://schemas.microsoft.com/office/drawing/2014/main" val="3389704294"/>
                    </a:ext>
                  </a:extLst>
                </a:gridCol>
                <a:gridCol w="607941">
                  <a:extLst>
                    <a:ext uri="{9D8B030D-6E8A-4147-A177-3AD203B41FA5}">
                      <a16:colId xmlns:a16="http://schemas.microsoft.com/office/drawing/2014/main" val="3252824643"/>
                    </a:ext>
                  </a:extLst>
                </a:gridCol>
                <a:gridCol w="3766133">
                  <a:extLst>
                    <a:ext uri="{9D8B030D-6E8A-4147-A177-3AD203B41FA5}">
                      <a16:colId xmlns:a16="http://schemas.microsoft.com/office/drawing/2014/main" val="1736356865"/>
                    </a:ext>
                  </a:extLst>
                </a:gridCol>
              </a:tblGrid>
              <a:tr h="193871">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b="0" i="0" u="none" strike="noStrike" dirty="0">
                          <a:effectLst/>
                          <a:latin typeface="+mn-ea"/>
                          <a:ea typeface="+mn-ea"/>
                        </a:rPr>
                        <a:t>琵琶湖湖岸緑地・港など</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6">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93871">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通年</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93871">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zh-CN" altLang="en-US" sz="800" u="none" strike="noStrike" dirty="0">
                          <a:effectLst/>
                          <a:latin typeface="+mn-ea"/>
                          <a:ea typeface="+mn-ea"/>
                        </a:rPr>
                        <a:t>小学</a:t>
                      </a:r>
                      <a:r>
                        <a:rPr lang="ja-JP" altLang="en-US" sz="800" u="none" strike="noStrike" dirty="0">
                          <a:effectLst/>
                          <a:latin typeface="+mn-ea"/>
                          <a:ea typeface="+mn-ea"/>
                        </a:rPr>
                        <a:t>生・中学生・</a:t>
                      </a:r>
                      <a:r>
                        <a:rPr lang="zh-CN" altLang="en-US" sz="800" u="none" strike="noStrike" dirty="0">
                          <a:effectLst/>
                          <a:latin typeface="+mn-ea"/>
                          <a:ea typeface="+mn-ea"/>
                        </a:rPr>
                        <a:t>高校生</a:t>
                      </a:r>
                      <a:endParaRPr lang="zh-CN"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93871">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時間</a:t>
                      </a:r>
                      <a:r>
                        <a:rPr lang="en-US" altLang="ja-JP" sz="800" u="none" strike="noStrike" dirty="0">
                          <a:effectLst/>
                          <a:latin typeface="+mn-ea"/>
                          <a:ea typeface="+mn-ea"/>
                        </a:rPr>
                        <a:t>30</a:t>
                      </a:r>
                      <a:r>
                        <a:rPr lang="ja-JP" altLang="en-US" sz="800" u="none" strike="noStrike" dirty="0">
                          <a:effectLst/>
                          <a:latin typeface="+mn-ea"/>
                          <a:ea typeface="+mn-ea"/>
                        </a:rPr>
                        <a:t>分</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193871">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40</a:t>
                      </a:r>
                      <a:r>
                        <a:rPr lang="ja-JP" altLang="en-US" sz="800" u="none" strike="noStrike" dirty="0">
                          <a:effectLst/>
                          <a:latin typeface="+mn-ea"/>
                          <a:ea typeface="+mn-ea"/>
                        </a:rPr>
                        <a:t>～</a:t>
                      </a:r>
                      <a:r>
                        <a:rPr lang="en-US" altLang="ja-JP" sz="800" u="none" strike="noStrike" dirty="0">
                          <a:effectLst/>
                          <a:latin typeface="+mn-ea"/>
                          <a:ea typeface="+mn-ea"/>
                        </a:rPr>
                        <a:t>200</a:t>
                      </a:r>
                      <a:r>
                        <a:rPr lang="ja-JP" altLang="en-US" sz="800" u="none" strike="noStrike" dirty="0">
                          <a:effectLst/>
                          <a:latin typeface="+mn-ea"/>
                          <a:ea typeface="+mn-ea"/>
                        </a:rPr>
                        <a:t>人</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70284"/>
                  </a:ext>
                </a:extLst>
              </a:tr>
              <a:tr h="255798">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動きやすい服装・タオル</a:t>
                      </a:r>
                    </a:p>
                    <a:p>
                      <a:pPr algn="ctr" fontAlgn="ctr"/>
                      <a:r>
                        <a:rPr lang="en-US" altLang="ja-JP" sz="800" u="none" strike="noStrike" dirty="0">
                          <a:effectLst/>
                          <a:latin typeface="+mn-ea"/>
                          <a:ea typeface="+mn-ea"/>
                        </a:rPr>
                        <a:t>※</a:t>
                      </a:r>
                      <a:r>
                        <a:rPr lang="ja-JP" altLang="en-US" sz="800" u="none" strike="noStrike" dirty="0">
                          <a:effectLst/>
                          <a:latin typeface="+mn-ea"/>
                          <a:ea typeface="+mn-ea"/>
                        </a:rPr>
                        <a:t>釣竿・餌は準備</a:t>
                      </a:r>
                      <a:r>
                        <a:rPr lang="en-US" altLang="ja-JP" sz="800" u="none" strike="noStrike" dirty="0">
                          <a:effectLst/>
                          <a:latin typeface="+mn-ea"/>
                          <a:ea typeface="+mn-ea"/>
                        </a:rPr>
                        <a:t>※</a:t>
                      </a:r>
                      <a:r>
                        <a:rPr lang="ja-JP" altLang="en-US" sz="800" u="none" strike="noStrike" dirty="0">
                          <a:effectLst/>
                          <a:latin typeface="+mn-ea"/>
                          <a:ea typeface="+mn-ea"/>
                        </a:rPr>
                        <a:t>釣り具持ち込み可</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381699"/>
                  </a:ext>
                </a:extLst>
              </a:tr>
            </a:tbl>
          </a:graphicData>
        </a:graphic>
      </p:graphicFrame>
      <p:grpSp>
        <p:nvGrpSpPr>
          <p:cNvPr id="4" name="グループ化 3">
            <a:extLst>
              <a:ext uri="{FF2B5EF4-FFF2-40B4-BE49-F238E27FC236}">
                <a16:creationId xmlns:a16="http://schemas.microsoft.com/office/drawing/2014/main" id="{F6FD90F2-D089-0790-4443-8D2D084CDB96}"/>
              </a:ext>
            </a:extLst>
          </p:cNvPr>
          <p:cNvGrpSpPr/>
          <p:nvPr/>
        </p:nvGrpSpPr>
        <p:grpSpPr>
          <a:xfrm>
            <a:off x="2839523" y="5661341"/>
            <a:ext cx="6726919" cy="509183"/>
            <a:chOff x="321177" y="5870745"/>
            <a:chExt cx="9338540" cy="520028"/>
          </a:xfrm>
        </p:grpSpPr>
        <p:sp>
          <p:nvSpPr>
            <p:cNvPr id="59" name="コンテンツ プレースホルダー 8">
              <a:extLst>
                <a:ext uri="{FF2B5EF4-FFF2-40B4-BE49-F238E27FC236}">
                  <a16:creationId xmlns:a16="http://schemas.microsoft.com/office/drawing/2014/main" id="{A15D9DE1-9EE5-DD22-53BE-0BB62ADC6FF9}"/>
                </a:ext>
              </a:extLst>
            </p:cNvPr>
            <p:cNvSpPr txBox="1">
              <a:spLocks/>
            </p:cNvSpPr>
            <p:nvPr/>
          </p:nvSpPr>
          <p:spPr>
            <a:xfrm>
              <a:off x="321177" y="5870745"/>
              <a:ext cx="9338540" cy="520028"/>
            </a:xfrm>
            <a:prstGeom prst="rect">
              <a:avLst/>
            </a:prstGeom>
          </p:spPr>
          <p:txBody>
            <a:bodyPr vert="horz" lIns="89533" tIns="44767" rIns="89533" bIns="44767" numCol="2" spcCol="216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29544"/>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29544">
                <a:buClr>
                  <a:srgbClr val="4B75BD"/>
                </a:buClr>
                <a:buFont typeface="Wingdings" panose="05000000000000000000" pitchFamily="2" charset="2"/>
                <a:buChar char="l"/>
              </a:pPr>
              <a:r>
                <a:rPr lang="ja-JP" altLang="en-US" sz="783" dirty="0">
                  <a:solidFill>
                    <a:prstClr val="black"/>
                  </a:solidFill>
                  <a:latin typeface="Meiryo UI"/>
                  <a:ea typeface="Meiryo UI"/>
                </a:rPr>
                <a:t>雨天荒天時の中止は、前日</a:t>
              </a:r>
              <a:r>
                <a:rPr lang="en-US" altLang="ja-JP" sz="783" dirty="0">
                  <a:solidFill>
                    <a:prstClr val="black"/>
                  </a:solidFill>
                  <a:latin typeface="Meiryo UI"/>
                  <a:ea typeface="Meiryo UI"/>
                </a:rPr>
                <a:t>12:00</a:t>
              </a:r>
              <a:r>
                <a:rPr lang="ja-JP" altLang="en-US" sz="783" dirty="0">
                  <a:solidFill>
                    <a:prstClr val="black"/>
                  </a:solidFill>
                  <a:latin typeface="Meiryo UI"/>
                  <a:ea typeface="Meiryo UI"/>
                </a:rPr>
                <a:t>段階での気象予報により判断いたします。</a:t>
              </a:r>
            </a:p>
            <a:p>
              <a:pPr marL="167874" indent="-167874" defTabSz="829544">
                <a:buClr>
                  <a:srgbClr val="4B75BD"/>
                </a:buClr>
                <a:buFont typeface="Wingdings" panose="05000000000000000000" pitchFamily="2" charset="2"/>
                <a:buChar char="l"/>
              </a:pPr>
              <a:r>
                <a:rPr lang="ja-JP" altLang="en-US" sz="783" dirty="0">
                  <a:solidFill>
                    <a:prstClr val="black"/>
                  </a:solidFill>
                  <a:latin typeface="Meiryo UI"/>
                  <a:ea typeface="Meiryo UI"/>
                </a:rPr>
                <a:t>体験場所は、宿舎近隣の琵琶湖湖岸緑地や港などで実施します。</a:t>
              </a:r>
              <a:endParaRPr lang="en-US" altLang="ja-JP" sz="783" dirty="0">
                <a:solidFill>
                  <a:prstClr val="black"/>
                </a:solidFill>
                <a:latin typeface="Meiryo UI"/>
                <a:ea typeface="Meiryo UI"/>
              </a:endParaRPr>
            </a:p>
            <a:p>
              <a:pPr defTabSz="829544">
                <a:buClr>
                  <a:srgbClr val="4B75BD"/>
                </a:buClr>
              </a:pPr>
              <a:r>
                <a:rPr lang="ja-JP" altLang="en-US" sz="783" dirty="0">
                  <a:solidFill>
                    <a:prstClr val="black"/>
                  </a:solidFill>
                  <a:latin typeface="Meiryo UI"/>
                  <a:ea typeface="Meiryo UI"/>
                </a:rPr>
                <a:t>　　　（おごと温泉港、大津港周辺、なぎさ公園周辺等）</a:t>
              </a:r>
              <a:endParaRPr lang="en-US" altLang="ja-JP" sz="783" dirty="0">
                <a:solidFill>
                  <a:prstClr val="black"/>
                </a:solidFill>
                <a:latin typeface="Meiryo UI"/>
                <a:ea typeface="Meiryo UI"/>
              </a:endParaRPr>
            </a:p>
            <a:p>
              <a:pPr marL="167874" indent="-167874" defTabSz="829544">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29544">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29544">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29544">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29544">
                <a:buClr>
                  <a:srgbClr val="4B75BD"/>
                </a:buClr>
                <a:buFont typeface="Wingdings" panose="05000000000000000000" pitchFamily="2" charset="2"/>
                <a:buChar char="l"/>
              </a:pPr>
              <a:r>
                <a:rPr lang="ja-JP" altLang="en-US" sz="783" dirty="0">
                  <a:solidFill>
                    <a:prstClr val="black"/>
                  </a:solidFill>
                  <a:latin typeface="Meiryo UI"/>
                  <a:ea typeface="Meiryo UI"/>
                </a:rPr>
                <a:t>小雨決行ですが、雨天等で体験不可時は、屋内で琵琶湖の漁業について漁師から話を聞き、実際に使用する漁具等を見せてもらいます。</a:t>
              </a:r>
              <a:endParaRPr lang="en-US" altLang="ja-JP" sz="783" dirty="0">
                <a:solidFill>
                  <a:prstClr val="black"/>
                </a:solidFill>
                <a:latin typeface="Meiryo UI"/>
                <a:ea typeface="Meiryo UI"/>
              </a:endParaRPr>
            </a:p>
            <a:p>
              <a:pPr marL="167874" indent="-167874" defTabSz="829544">
                <a:buClr>
                  <a:srgbClr val="4B75BD"/>
                </a:buClr>
                <a:buFont typeface="Wingdings" panose="05000000000000000000" pitchFamily="2" charset="2"/>
                <a:buChar char="l"/>
              </a:pPr>
              <a:r>
                <a:rPr lang="ja-JP" altLang="en-US" sz="783" dirty="0">
                  <a:solidFill>
                    <a:prstClr val="black"/>
                  </a:solidFill>
                  <a:latin typeface="Meiryo UI"/>
                  <a:ea typeface="Meiryo UI"/>
                </a:rPr>
                <a:t>実施希望日の４ケ月前までに仮予約いただき、ご相談ください。</a:t>
              </a:r>
            </a:p>
            <a:p>
              <a:pPr defTabSz="829544"/>
              <a:endParaRPr lang="ja-JP" altLang="en-US" sz="1028" dirty="0">
                <a:solidFill>
                  <a:srgbClr val="4B75BF"/>
                </a:solidFill>
                <a:latin typeface="Meiryo UI"/>
                <a:ea typeface="Meiryo UI"/>
              </a:endParaRPr>
            </a:p>
          </p:txBody>
        </p:sp>
        <p:cxnSp>
          <p:nvCxnSpPr>
            <p:cNvPr id="61" name="直線コネクタ 60">
              <a:extLst>
                <a:ext uri="{FF2B5EF4-FFF2-40B4-BE49-F238E27FC236}">
                  <a16:creationId xmlns:a16="http://schemas.microsoft.com/office/drawing/2014/main" id="{C21ABB86-9693-08D2-4CF1-E0AA5963AAF4}"/>
                </a:ext>
              </a:extLst>
            </p:cNvPr>
            <p:cNvCxnSpPr>
              <a:cxnSpLocks/>
            </p:cNvCxnSpPr>
            <p:nvPr/>
          </p:nvCxnSpPr>
          <p:spPr>
            <a:xfrm>
              <a:off x="761323" y="6010275"/>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40" name="コンテンツ プレースホルダー 8">
            <a:extLst>
              <a:ext uri="{FF2B5EF4-FFF2-40B4-BE49-F238E27FC236}">
                <a16:creationId xmlns:a16="http://schemas.microsoft.com/office/drawing/2014/main" id="{3B387D35-1120-18C7-E4FD-5AC9293C7629}"/>
              </a:ext>
            </a:extLst>
          </p:cNvPr>
          <p:cNvSpPr txBox="1">
            <a:spLocks/>
          </p:cNvSpPr>
          <p:nvPr/>
        </p:nvSpPr>
        <p:spPr>
          <a:xfrm>
            <a:off x="5813261" y="4493670"/>
            <a:ext cx="2942586"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29544">
              <a:spcBef>
                <a:spcPts val="196"/>
              </a:spcBef>
              <a:tabLst>
                <a:tab pos="351291" algn="r"/>
                <a:tab pos="530046" algn="l"/>
              </a:tabLst>
            </a:pPr>
            <a:r>
              <a:rPr lang="en-US" altLang="ja-JP" sz="783" dirty="0">
                <a:solidFill>
                  <a:prstClr val="black"/>
                </a:solidFill>
                <a:latin typeface="Meiryo UI"/>
                <a:ea typeface="Meiryo UI"/>
              </a:rPr>
              <a:t>	9:00	</a:t>
            </a:r>
            <a:r>
              <a:rPr lang="ja-JP" altLang="en-US" sz="783" dirty="0">
                <a:solidFill>
                  <a:prstClr val="black"/>
                </a:solidFill>
                <a:latin typeface="Meiryo UI"/>
                <a:ea typeface="Meiryo UI"/>
              </a:rPr>
              <a:t>びわ湖湖岸集合、インストラクター紹介、準備</a:t>
            </a:r>
          </a:p>
          <a:p>
            <a:pPr defTabSz="829544">
              <a:spcBef>
                <a:spcPts val="196"/>
              </a:spcBef>
              <a:tabLst>
                <a:tab pos="351291" algn="r"/>
                <a:tab pos="530046" algn="l"/>
              </a:tabLst>
            </a:pPr>
            <a:r>
              <a:rPr lang="en-US" altLang="ja-JP" sz="783" dirty="0">
                <a:solidFill>
                  <a:prstClr val="black"/>
                </a:solidFill>
                <a:latin typeface="Meiryo UI"/>
                <a:ea typeface="Meiryo UI"/>
              </a:rPr>
              <a:t>	9:20	</a:t>
            </a:r>
            <a:r>
              <a:rPr lang="ja-JP" altLang="en-US" sz="783" dirty="0">
                <a:solidFill>
                  <a:prstClr val="black"/>
                </a:solidFill>
                <a:latin typeface="Meiryo UI"/>
                <a:ea typeface="Meiryo UI"/>
              </a:rPr>
              <a:t>フィッシング体験</a:t>
            </a:r>
          </a:p>
          <a:p>
            <a:pPr defTabSz="829544">
              <a:spcBef>
                <a:spcPts val="196"/>
              </a:spcBef>
              <a:tabLst>
                <a:tab pos="351291" algn="r"/>
                <a:tab pos="530046" algn="l"/>
              </a:tabLst>
            </a:pPr>
            <a:r>
              <a:rPr lang="en-US" altLang="ja-JP" sz="783" dirty="0">
                <a:solidFill>
                  <a:prstClr val="black"/>
                </a:solidFill>
                <a:latin typeface="Meiryo UI"/>
                <a:ea typeface="Meiryo UI"/>
              </a:rPr>
              <a:t>	11:20	</a:t>
            </a:r>
            <a:r>
              <a:rPr lang="ja-JP" altLang="en-US" sz="783" dirty="0">
                <a:solidFill>
                  <a:prstClr val="black"/>
                </a:solidFill>
                <a:latin typeface="Meiryo UI"/>
                <a:ea typeface="Meiryo UI"/>
              </a:rPr>
              <a:t>片付け・まとめ</a:t>
            </a:r>
          </a:p>
          <a:p>
            <a:pPr defTabSz="829544">
              <a:spcBef>
                <a:spcPts val="196"/>
              </a:spcBef>
              <a:tabLst>
                <a:tab pos="351291" algn="r"/>
                <a:tab pos="530046" algn="l"/>
              </a:tabLst>
            </a:pPr>
            <a:r>
              <a:rPr lang="en-US" altLang="ja-JP" sz="783" dirty="0">
                <a:solidFill>
                  <a:prstClr val="black"/>
                </a:solidFill>
                <a:latin typeface="Meiryo UI"/>
                <a:ea typeface="Meiryo UI"/>
              </a:rPr>
              <a:t>	11:30	</a:t>
            </a:r>
            <a:r>
              <a:rPr lang="ja-JP" altLang="en-US" sz="783" dirty="0">
                <a:solidFill>
                  <a:prstClr val="black"/>
                </a:solidFill>
                <a:latin typeface="Meiryo UI"/>
                <a:ea typeface="Meiryo UI"/>
              </a:rPr>
              <a:t>終了</a:t>
            </a:r>
          </a:p>
          <a:p>
            <a:pPr defTabSz="829544">
              <a:spcBef>
                <a:spcPts val="196"/>
              </a:spcBef>
              <a:tabLst>
                <a:tab pos="351291" algn="r"/>
                <a:tab pos="530046" algn="l"/>
              </a:tabLst>
            </a:pPr>
            <a:r>
              <a:rPr lang="en-US" altLang="ja-JP" sz="783" dirty="0">
                <a:solidFill>
                  <a:prstClr val="black"/>
                </a:solidFill>
                <a:latin typeface="Meiryo UI"/>
                <a:ea typeface="Meiryo UI"/>
              </a:rPr>
              <a:t>※</a:t>
            </a:r>
            <a:r>
              <a:rPr lang="ja-JP" altLang="en-US" sz="783" dirty="0">
                <a:solidFill>
                  <a:prstClr val="black"/>
                </a:solidFill>
                <a:latin typeface="Meiryo UI"/>
                <a:ea typeface="Meiryo UI"/>
              </a:rPr>
              <a:t>開始時間・終了時間はご相談に応じます</a:t>
            </a:r>
            <a:endParaRPr lang="en-US" altLang="ja-JP" sz="783" dirty="0">
              <a:solidFill>
                <a:prstClr val="black"/>
              </a:solidFill>
              <a:latin typeface="Meiryo UI"/>
              <a:ea typeface="Meiryo UI"/>
            </a:endParaRPr>
          </a:p>
        </p:txBody>
      </p:sp>
      <p:sp>
        <p:nvSpPr>
          <p:cNvPr id="52" name="コンテンツ プレースホルダー 8">
            <a:extLst>
              <a:ext uri="{FF2B5EF4-FFF2-40B4-BE49-F238E27FC236}">
                <a16:creationId xmlns:a16="http://schemas.microsoft.com/office/drawing/2014/main" id="{245D5D64-2F8D-98EC-0B2C-4B84D6E5C152}"/>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29544"/>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2FD1C334-20D8-C2B7-6532-D69D0A0E5848}"/>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9A50ED40-699C-2EBA-38E7-B247AF9720F9}"/>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414772">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B47A72B6-DEA6-7CB0-D5D7-5EF0FF4959F6}"/>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414772">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9C225753-AEBF-5888-8E4B-457487618609}"/>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414772">
              <a:lnSpc>
                <a:spcPct val="125000"/>
              </a:lnSpc>
            </a:pPr>
            <a:r>
              <a:rPr lang="ja-JP" altLang="en-US" sz="979" b="1" dirty="0">
                <a:solidFill>
                  <a:prstClr val="white"/>
                </a:solidFill>
                <a:latin typeface="Meiryo UI"/>
                <a:ea typeface="Meiryo UI"/>
              </a:rPr>
              <a:t>事後学習</a:t>
            </a:r>
          </a:p>
        </p:txBody>
      </p:sp>
      <p:sp>
        <p:nvSpPr>
          <p:cNvPr id="54" name="二等辺三角形 53">
            <a:extLst>
              <a:ext uri="{FF2B5EF4-FFF2-40B4-BE49-F238E27FC236}">
                <a16:creationId xmlns:a16="http://schemas.microsoft.com/office/drawing/2014/main" id="{9C3965FD-73AE-6F5A-9961-348751D82520}"/>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kumimoji="1" lang="ja-JP" altLang="en-US" sz="1763">
              <a:solidFill>
                <a:prstClr val="white"/>
              </a:solidFill>
              <a:latin typeface="Meiryo UI"/>
              <a:ea typeface="Meiryo UI"/>
            </a:endParaRPr>
          </a:p>
        </p:txBody>
      </p:sp>
      <p:sp>
        <p:nvSpPr>
          <p:cNvPr id="55" name="二等辺三角形 54">
            <a:extLst>
              <a:ext uri="{FF2B5EF4-FFF2-40B4-BE49-F238E27FC236}">
                <a16:creationId xmlns:a16="http://schemas.microsoft.com/office/drawing/2014/main" id="{E379FD80-3C83-E77A-8E68-387FC3C0B9E6}"/>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772"/>
            <a:endParaRPr kumimoji="1" lang="ja-JP" altLang="en-US" sz="1763">
              <a:solidFill>
                <a:prstClr val="white"/>
              </a:solidFill>
              <a:latin typeface="Meiryo UI"/>
              <a:ea typeface="Meiryo UI"/>
            </a:endParaRPr>
          </a:p>
        </p:txBody>
      </p:sp>
      <p:pic>
        <p:nvPicPr>
          <p:cNvPr id="56" name="図プレースホルダー 19">
            <a:extLst>
              <a:ext uri="{FF2B5EF4-FFF2-40B4-BE49-F238E27FC236}">
                <a16:creationId xmlns:a16="http://schemas.microsoft.com/office/drawing/2014/main" id="{68AA3635-3E4D-35D9-0CE0-FA2700B33FDC}"/>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t="4981" b="4981"/>
          <a:stretch/>
        </p:blipFill>
        <p:spPr>
          <a:xfrm>
            <a:off x="7844174" y="4714132"/>
            <a:ext cx="1644340" cy="909903"/>
          </a:xfrm>
          <a:prstGeom prst="rect">
            <a:avLst/>
          </a:prstGeom>
        </p:spPr>
      </p:pic>
      <p:cxnSp>
        <p:nvCxnSpPr>
          <p:cNvPr id="78" name="直線コネクタ 77">
            <a:extLst>
              <a:ext uri="{FF2B5EF4-FFF2-40B4-BE49-F238E27FC236}">
                <a16:creationId xmlns:a16="http://schemas.microsoft.com/office/drawing/2014/main" id="{F9B6D11D-26C7-CF42-D341-E1D564B86CEC}"/>
              </a:ext>
            </a:extLst>
          </p:cNvPr>
          <p:cNvCxnSpPr>
            <a:cxnSpLocks/>
          </p:cNvCxnSpPr>
          <p:nvPr/>
        </p:nvCxnSpPr>
        <p:spPr>
          <a:xfrm>
            <a:off x="4978661"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9" name="直線コネクタ 78">
            <a:extLst>
              <a:ext uri="{FF2B5EF4-FFF2-40B4-BE49-F238E27FC236}">
                <a16:creationId xmlns:a16="http://schemas.microsoft.com/office/drawing/2014/main" id="{A824B614-6CCC-1B17-71ED-DF516878FAED}"/>
              </a:ext>
            </a:extLst>
          </p:cNvPr>
          <p:cNvCxnSpPr>
            <a:cxnSpLocks/>
          </p:cNvCxnSpPr>
          <p:nvPr/>
        </p:nvCxnSpPr>
        <p:spPr>
          <a:xfrm>
            <a:off x="7295840"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コンテンツ プレースホルダー 8">
            <a:extLst>
              <a:ext uri="{FF2B5EF4-FFF2-40B4-BE49-F238E27FC236}">
                <a16:creationId xmlns:a16="http://schemas.microsoft.com/office/drawing/2014/main" id="{54EDFF97-3D2D-AC1E-2590-981A0FCD843F}"/>
              </a:ext>
            </a:extLst>
          </p:cNvPr>
          <p:cNvSpPr txBox="1">
            <a:spLocks/>
          </p:cNvSpPr>
          <p:nvPr/>
        </p:nvSpPr>
        <p:spPr>
          <a:xfrm>
            <a:off x="357819" y="2772956"/>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29544">
              <a:buClr>
                <a:srgbClr val="4B75BD"/>
              </a:buClr>
            </a:pPr>
            <a:r>
              <a:rPr lang="ja-JP" altLang="en-US" sz="1077" dirty="0">
                <a:solidFill>
                  <a:prstClr val="black"/>
                </a:solidFill>
                <a:latin typeface="Meiryo UI"/>
                <a:ea typeface="Meiryo UI"/>
              </a:rPr>
              <a:t>手軽に参加できるびわ湖レジャーの代表格、フィッシング体験。</a:t>
            </a:r>
          </a:p>
        </p:txBody>
      </p:sp>
      <p:sp>
        <p:nvSpPr>
          <p:cNvPr id="81" name="コンテンツ プレースホルダー 8">
            <a:extLst>
              <a:ext uri="{FF2B5EF4-FFF2-40B4-BE49-F238E27FC236}">
                <a16:creationId xmlns:a16="http://schemas.microsoft.com/office/drawing/2014/main" id="{55878B44-1ED3-0FDA-239A-3431FEB1E515}"/>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29544"/>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pic>
        <p:nvPicPr>
          <p:cNvPr id="82" name="グラフィックス 81" descr="プレゼント 枠線">
            <a:extLst>
              <a:ext uri="{FF2B5EF4-FFF2-40B4-BE49-F238E27FC236}">
                <a16:creationId xmlns:a16="http://schemas.microsoft.com/office/drawing/2014/main" id="{B87A0D67-12B5-6510-DEDF-5983901D68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40595" y="5037424"/>
            <a:ext cx="422805" cy="422805"/>
          </a:xfrm>
          <a:prstGeom prst="rect">
            <a:avLst/>
          </a:prstGeom>
        </p:spPr>
      </p:pic>
      <p:pic>
        <p:nvPicPr>
          <p:cNvPr id="83" name="グラフィックス 82" descr="電球と鉛筆 枠線">
            <a:extLst>
              <a:ext uri="{FF2B5EF4-FFF2-40B4-BE49-F238E27FC236}">
                <a16:creationId xmlns:a16="http://schemas.microsoft.com/office/drawing/2014/main" id="{E5B3D9B8-8218-0D06-6943-42DB0E4E949D}"/>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440595" y="4434669"/>
            <a:ext cx="422805" cy="422805"/>
          </a:xfrm>
          <a:prstGeom prst="rect">
            <a:avLst/>
          </a:prstGeom>
        </p:spPr>
      </p:pic>
      <p:pic>
        <p:nvPicPr>
          <p:cNvPr id="84" name="グラフィックス 83" descr="考え 枠線">
            <a:extLst>
              <a:ext uri="{FF2B5EF4-FFF2-40B4-BE49-F238E27FC236}">
                <a16:creationId xmlns:a16="http://schemas.microsoft.com/office/drawing/2014/main" id="{7D9AE37B-00A5-060C-E2C9-DBBAB75C19B8}"/>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440595" y="3674357"/>
            <a:ext cx="422805" cy="422805"/>
          </a:xfrm>
          <a:prstGeom prst="rect">
            <a:avLst/>
          </a:prstGeom>
        </p:spPr>
      </p:pic>
      <p:pic>
        <p:nvPicPr>
          <p:cNvPr id="85" name="グラフィックス 84" descr="コイ 枠線">
            <a:extLst>
              <a:ext uri="{FF2B5EF4-FFF2-40B4-BE49-F238E27FC236}">
                <a16:creationId xmlns:a16="http://schemas.microsoft.com/office/drawing/2014/main" id="{00B7822E-2CDF-2C74-F501-E1C748BFF797}"/>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460642" y="2934092"/>
            <a:ext cx="382711" cy="382711"/>
          </a:xfrm>
          <a:prstGeom prst="rect">
            <a:avLst/>
          </a:prstGeom>
        </p:spPr>
      </p:pic>
      <p:cxnSp>
        <p:nvCxnSpPr>
          <p:cNvPr id="86" name="直線矢印コネクタ 85">
            <a:extLst>
              <a:ext uri="{FF2B5EF4-FFF2-40B4-BE49-F238E27FC236}">
                <a16:creationId xmlns:a16="http://schemas.microsoft.com/office/drawing/2014/main" id="{72B8CC2C-3AE7-21C4-0B31-D8356F775A89}"/>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87" name="直線矢印コネクタ 86">
            <a:extLst>
              <a:ext uri="{FF2B5EF4-FFF2-40B4-BE49-F238E27FC236}">
                <a16:creationId xmlns:a16="http://schemas.microsoft.com/office/drawing/2014/main" id="{85AC6C17-51DF-8D5B-C648-2020E8D41580}"/>
              </a:ext>
            </a:extLst>
          </p:cNvPr>
          <p:cNvCxnSpPr>
            <a:cxnSpLocks/>
          </p:cNvCxnSpPr>
          <p:nvPr/>
        </p:nvCxnSpPr>
        <p:spPr>
          <a:xfrm>
            <a:off x="421044" y="3454183"/>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88" name="コンテンツ プレースホルダー 8">
            <a:extLst>
              <a:ext uri="{FF2B5EF4-FFF2-40B4-BE49-F238E27FC236}">
                <a16:creationId xmlns:a16="http://schemas.microsoft.com/office/drawing/2014/main" id="{68BA3748-4844-AE02-4DE2-93B4528E1AA2}"/>
              </a:ext>
            </a:extLst>
          </p:cNvPr>
          <p:cNvSpPr txBox="1">
            <a:spLocks/>
          </p:cNvSpPr>
          <p:nvPr/>
        </p:nvSpPr>
        <p:spPr>
          <a:xfrm>
            <a:off x="357819" y="3430428"/>
            <a:ext cx="2382401" cy="91066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29544">
              <a:buClr>
                <a:srgbClr val="4B75BD"/>
              </a:buClr>
            </a:pPr>
            <a:r>
              <a:rPr lang="ja-JP" altLang="en-US" sz="1077" dirty="0">
                <a:solidFill>
                  <a:prstClr val="black"/>
                </a:solidFill>
                <a:latin typeface="Meiryo UI"/>
                <a:ea typeface="Meiryo UI"/>
              </a:rPr>
              <a:t>単なる釣り体験ではなく、外来種の問題を通してびわ湖の生態系や生物多様性についても学べます。</a:t>
            </a:r>
          </a:p>
        </p:txBody>
      </p:sp>
      <p:sp>
        <p:nvSpPr>
          <p:cNvPr id="89" name="コンテンツ プレースホルダー 8">
            <a:extLst>
              <a:ext uri="{FF2B5EF4-FFF2-40B4-BE49-F238E27FC236}">
                <a16:creationId xmlns:a16="http://schemas.microsoft.com/office/drawing/2014/main" id="{7C4FC6B0-AE78-B9D6-D920-19F826779D52}"/>
              </a:ext>
            </a:extLst>
          </p:cNvPr>
          <p:cNvSpPr txBox="1">
            <a:spLocks/>
          </p:cNvSpPr>
          <p:nvPr/>
        </p:nvSpPr>
        <p:spPr>
          <a:xfrm>
            <a:off x="357819" y="4293579"/>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29544">
              <a:buClr>
                <a:srgbClr val="4B75BD"/>
              </a:buClr>
            </a:pPr>
            <a:r>
              <a:rPr lang="ja-JP" altLang="en-US" sz="1077" dirty="0">
                <a:solidFill>
                  <a:prstClr val="black"/>
                </a:solidFill>
                <a:latin typeface="Meiryo UI"/>
                <a:ea typeface="Meiryo UI"/>
              </a:rPr>
              <a:t>現地の方との交流と通じ、現地の漁業の実情やびわ湖の抱える問題についても楽しく学べます。</a:t>
            </a:r>
          </a:p>
        </p:txBody>
      </p:sp>
      <p:sp>
        <p:nvSpPr>
          <p:cNvPr id="90" name="コンテンツ プレースホルダー 8">
            <a:extLst>
              <a:ext uri="{FF2B5EF4-FFF2-40B4-BE49-F238E27FC236}">
                <a16:creationId xmlns:a16="http://schemas.microsoft.com/office/drawing/2014/main" id="{25BC8BDE-3512-603D-638C-8EAE167307F6}"/>
              </a:ext>
            </a:extLst>
          </p:cNvPr>
          <p:cNvSpPr txBox="1">
            <a:spLocks/>
          </p:cNvSpPr>
          <p:nvPr/>
        </p:nvSpPr>
        <p:spPr>
          <a:xfrm>
            <a:off x="357819" y="4951052"/>
            <a:ext cx="2382401" cy="595549"/>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29544">
              <a:buClr>
                <a:srgbClr val="4B75BD"/>
              </a:buClr>
            </a:pPr>
            <a:r>
              <a:rPr lang="ja-JP" altLang="en-US" sz="1077" dirty="0">
                <a:solidFill>
                  <a:prstClr val="black"/>
                </a:solidFill>
                <a:latin typeface="Meiryo UI"/>
                <a:ea typeface="Meiryo UI"/>
              </a:rPr>
              <a:t>お土産にびわ湖産の湖魚（こぎょ）佃煮をプレゼント。</a:t>
            </a:r>
          </a:p>
        </p:txBody>
      </p:sp>
      <p:cxnSp>
        <p:nvCxnSpPr>
          <p:cNvPr id="91" name="直線矢印コネクタ 90">
            <a:extLst>
              <a:ext uri="{FF2B5EF4-FFF2-40B4-BE49-F238E27FC236}">
                <a16:creationId xmlns:a16="http://schemas.microsoft.com/office/drawing/2014/main" id="{4260E2B5-EA23-44B1-33C3-C1E5FFD52081}"/>
              </a:ext>
            </a:extLst>
          </p:cNvPr>
          <p:cNvCxnSpPr>
            <a:cxnSpLocks/>
          </p:cNvCxnSpPr>
          <p:nvPr/>
        </p:nvCxnSpPr>
        <p:spPr>
          <a:xfrm>
            <a:off x="421044" y="4317336"/>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2" name="直線矢印コネクタ 91">
            <a:extLst>
              <a:ext uri="{FF2B5EF4-FFF2-40B4-BE49-F238E27FC236}">
                <a16:creationId xmlns:a16="http://schemas.microsoft.com/office/drawing/2014/main" id="{FD3D90BC-C040-7005-4A21-E88490E8A0DD}"/>
              </a:ext>
            </a:extLst>
          </p:cNvPr>
          <p:cNvCxnSpPr>
            <a:cxnSpLocks/>
          </p:cNvCxnSpPr>
          <p:nvPr/>
        </p:nvCxnSpPr>
        <p:spPr>
          <a:xfrm>
            <a:off x="421044" y="4974808"/>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93" name="テキスト ボックス 92">
            <a:extLst>
              <a:ext uri="{FF2B5EF4-FFF2-40B4-BE49-F238E27FC236}">
                <a16:creationId xmlns:a16="http://schemas.microsoft.com/office/drawing/2014/main" id="{B16B4B9A-E64A-765B-739C-9D80EB379C98}"/>
              </a:ext>
            </a:extLst>
          </p:cNvPr>
          <p:cNvSpPr txBox="1"/>
          <p:nvPr/>
        </p:nvSpPr>
        <p:spPr>
          <a:xfrm>
            <a:off x="353767" y="5546604"/>
            <a:ext cx="2395958" cy="737813"/>
          </a:xfrm>
          <a:prstGeom prst="roundRect">
            <a:avLst>
              <a:gd name="adj" fmla="val 7876"/>
            </a:avLst>
          </a:prstGeom>
          <a:solidFill>
            <a:srgbClr val="EAF6FC"/>
          </a:solidFill>
          <a:ln w="9525">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defTabSz="414772">
              <a:lnSpc>
                <a:spcPct val="120000"/>
              </a:lnSpc>
              <a:tabLst>
                <a:tab pos="438337" algn="l"/>
              </a:tabLst>
            </a:pPr>
            <a:r>
              <a:rPr lang="ja-JP" altLang="en-US" sz="881" b="1" dirty="0">
                <a:solidFill>
                  <a:srgbClr val="4B75BD"/>
                </a:solidFill>
                <a:latin typeface="Meiryo UI" panose="020B0604030504040204" pitchFamily="50" charset="-128"/>
                <a:ea typeface="Meiryo UI" panose="020B0604030504040204" pitchFamily="50" charset="-128"/>
              </a:rPr>
              <a:t>問合せ</a:t>
            </a:r>
            <a:r>
              <a:rPr lang="en-US" altLang="ja-JP" sz="881" b="1" dirty="0">
                <a:solidFill>
                  <a:srgbClr val="4B75BD"/>
                </a:solidFill>
                <a:latin typeface="Meiryo UI" panose="020B0604030504040204" pitchFamily="50" charset="-128"/>
                <a:ea typeface="Meiryo UI" panose="020B0604030504040204" pitchFamily="50" charset="-128"/>
              </a:rPr>
              <a:t>	</a:t>
            </a:r>
            <a:r>
              <a:rPr lang="ja-JP" altLang="en-US" sz="881" dirty="0">
                <a:solidFill>
                  <a:prstClr val="black"/>
                </a:solidFill>
                <a:latin typeface="Meiryo UI" panose="020B0604030504040204" pitchFamily="50" charset="-128"/>
                <a:ea typeface="Meiryo UI" panose="020B0604030504040204" pitchFamily="50" charset="-128"/>
              </a:rPr>
              <a:t>（公社）びわ湖大津観光協会</a:t>
            </a:r>
            <a:endParaRPr lang="en-US" altLang="ja-JP" sz="881" dirty="0">
              <a:solidFill>
                <a:prstClr val="black"/>
              </a:solidFill>
              <a:latin typeface="Meiryo UI" panose="020B0604030504040204" pitchFamily="50" charset="-128"/>
              <a:ea typeface="Meiryo UI" panose="020B0604030504040204" pitchFamily="50" charset="-128"/>
            </a:endParaRPr>
          </a:p>
          <a:p>
            <a:pPr defTabSz="414772">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TEL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077-528-2772</a:t>
            </a:r>
          </a:p>
          <a:p>
            <a:pPr defTabSz="414772">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FAX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077-521-7330</a:t>
            </a:r>
          </a:p>
          <a:p>
            <a:pPr defTabSz="414772">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Mail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info@otsu.or.jp</a:t>
            </a:r>
            <a:endParaRPr lang="ja-JP" altLang="en-US" sz="88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51999302"/>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560</Words>
  <Application>Microsoft Office PowerPoint</Application>
  <PresentationFormat>A4 210 x 297 mm</PresentationFormat>
  <Paragraphs>62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びわ湖大津教育プログラム：02</dc:title>
  <dc:creator>tb164</dc:creator>
  <cp:lastModifiedBy>tb164</cp:lastModifiedBy>
  <cp:revision>1</cp:revision>
  <dcterms:created xsi:type="dcterms:W3CDTF">2025-04-03T05:38:38Z</dcterms:created>
  <dcterms:modified xsi:type="dcterms:W3CDTF">2025-04-03T05:39:14Z</dcterms:modified>
</cp:coreProperties>
</file>