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DFEF8-D24F-4DA6-B99A-77D07D577D90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CECE2-B1B6-4317-9D4D-D0DDE7C9D0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80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60514-B40A-5456-59A1-DF1A52D2F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031D3BA-B717-8F03-0BEE-C280C6426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8625" y="800100"/>
            <a:ext cx="5759450" cy="398938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E9FB91A-E7A7-976D-EDED-D0556C1B2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486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DB5D7-9EE1-4EE8-378B-A51BB391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3EEAD-5FF6-8FD5-2099-3B020070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350"/>
            </a:lvl1pPr>
            <a:lvl2pPr marL="447663" indent="0" algn="ctr">
              <a:buNone/>
              <a:defRPr sz="1959"/>
            </a:lvl2pPr>
            <a:lvl3pPr marL="895327" indent="0" algn="ctr">
              <a:buNone/>
              <a:defRPr sz="1763"/>
            </a:lvl3pPr>
            <a:lvl4pPr marL="1342990" indent="0" algn="ctr">
              <a:buNone/>
              <a:defRPr sz="1567"/>
            </a:lvl4pPr>
            <a:lvl5pPr marL="1790653" indent="0" algn="ctr">
              <a:buNone/>
              <a:defRPr sz="1567"/>
            </a:lvl5pPr>
            <a:lvl6pPr marL="2238316" indent="0" algn="ctr">
              <a:buNone/>
              <a:defRPr sz="1567"/>
            </a:lvl6pPr>
            <a:lvl7pPr marL="2685980" indent="0" algn="ctr">
              <a:buNone/>
              <a:defRPr sz="1567"/>
            </a:lvl7pPr>
            <a:lvl8pPr marL="3133643" indent="0" algn="ctr">
              <a:buNone/>
              <a:defRPr sz="1567"/>
            </a:lvl8pPr>
            <a:lvl9pPr marL="3581306" indent="0" algn="ctr">
              <a:buNone/>
              <a:defRPr sz="156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3E31D-C1C7-429D-5E0D-B8B73174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40" y="6356353"/>
            <a:ext cx="4193112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20A71D18-CCEC-4E5B-94D0-2B0D72A69628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D6313-750C-62E3-527C-81A9111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5" y="6356353"/>
            <a:ext cx="3343275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4F505F-6697-D846-D5B1-8557C2E9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02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444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7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6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61" y="5156953"/>
            <a:ext cx="2144231" cy="12003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61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1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6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8" y="4255648"/>
            <a:ext cx="5505397" cy="8295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0996" indent="-140996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61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1" y="5357422"/>
            <a:ext cx="2121536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711" y="5357422"/>
            <a:ext cx="2988899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Font typeface="Wingdings" panose="05000000000000000000" pitchFamily="2" charset="2"/>
              <a:buChar char="l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4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5755710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4" y="368744"/>
            <a:ext cx="2473754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567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0264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2" y="0"/>
            <a:ext cx="6810375" cy="6858000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54CD92-E70C-8A7B-E64F-5DDC5B91B5C0}"/>
              </a:ext>
            </a:extLst>
          </p:cNvPr>
          <p:cNvSpPr/>
          <p:nvPr userDrawn="1"/>
        </p:nvSpPr>
        <p:spPr>
          <a:xfrm>
            <a:off x="0" y="0"/>
            <a:ext cx="3281363" cy="6858000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E06592-898F-A3F5-71CE-5E0C9022FA90}"/>
              </a:ext>
            </a:extLst>
          </p:cNvPr>
          <p:cNvSpPr/>
          <p:nvPr userDrawn="1"/>
        </p:nvSpPr>
        <p:spPr>
          <a:xfrm>
            <a:off x="57000" y="45000"/>
            <a:ext cx="9792000" cy="676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938258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804947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860606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2107303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21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 t="4980" b="1996"/>
          <a:stretch/>
        </p:blipFill>
        <p:spPr>
          <a:xfrm>
            <a:off x="4581524" y="0"/>
            <a:ext cx="5324476" cy="3429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1795464" y="3"/>
            <a:ext cx="4436203" cy="4467225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490450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357139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412798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1659495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285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3"/>
            <a:ext cx="9217024" cy="954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82A4C4-81B5-55F3-880C-FFB08355EEC0}"/>
              </a:ext>
            </a:extLst>
          </p:cNvPr>
          <p:cNvSpPr/>
          <p:nvPr userDrawn="1"/>
        </p:nvSpPr>
        <p:spPr>
          <a:xfrm>
            <a:off x="0" y="2638428"/>
            <a:ext cx="9906000" cy="391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272155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chemeClr val="accent4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5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CB4ABC5-DFDF-7701-B261-D015F5E2AF24}"/>
              </a:ext>
            </a:extLst>
          </p:cNvPr>
          <p:cNvSpPr/>
          <p:nvPr userDrawn="1"/>
        </p:nvSpPr>
        <p:spPr>
          <a:xfrm>
            <a:off x="0" y="619166"/>
            <a:ext cx="8219255" cy="401318"/>
          </a:xfrm>
          <a:custGeom>
            <a:avLst/>
            <a:gdLst>
              <a:gd name="connsiteX0" fmla="*/ 0 w 8219255"/>
              <a:gd name="connsiteY0" fmla="*/ 0 h 401318"/>
              <a:gd name="connsiteX1" fmla="*/ 1106015 w 8219255"/>
              <a:gd name="connsiteY1" fmla="*/ 0 h 401318"/>
              <a:gd name="connsiteX2" fmla="*/ 7113240 w 8219255"/>
              <a:gd name="connsiteY2" fmla="*/ 0 h 401318"/>
              <a:gd name="connsiteX3" fmla="*/ 8219255 w 8219255"/>
              <a:gd name="connsiteY3" fmla="*/ 0 h 401318"/>
              <a:gd name="connsiteX4" fmla="*/ 7951945 w 8219255"/>
              <a:gd name="connsiteY4" fmla="*/ 401318 h 401318"/>
              <a:gd name="connsiteX5" fmla="*/ 6845930 w 8219255"/>
              <a:gd name="connsiteY5" fmla="*/ 401318 h 401318"/>
              <a:gd name="connsiteX6" fmla="*/ 1106015 w 8219255"/>
              <a:gd name="connsiteY6" fmla="*/ 401318 h 401318"/>
              <a:gd name="connsiteX7" fmla="*/ 0 w 8219255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255" h="401318">
                <a:moveTo>
                  <a:pt x="0" y="0"/>
                </a:moveTo>
                <a:lnTo>
                  <a:pt x="1106015" y="0"/>
                </a:lnTo>
                <a:lnTo>
                  <a:pt x="7113240" y="0"/>
                </a:lnTo>
                <a:lnTo>
                  <a:pt x="8219255" y="0"/>
                </a:lnTo>
                <a:lnTo>
                  <a:pt x="7951945" y="401318"/>
                </a:lnTo>
                <a:lnTo>
                  <a:pt x="6845930" y="401318"/>
                </a:lnTo>
                <a:lnTo>
                  <a:pt x="1106015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350065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1551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422DA80-5498-837E-229D-07504407DA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EE3076-7F43-DAD1-793E-CFF64B55361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53001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8426D69E-F5A4-41D3-9C98-3593328E17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0528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8DE078B-3F10-CA17-32DB-371881110B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5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</p:spTree>
    <p:extLst>
      <p:ext uri="{BB962C8B-B14F-4D97-AF65-F5344CB8AC3E}">
        <p14:creationId xmlns:p14="http://schemas.microsoft.com/office/powerpoint/2010/main" val="624597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815547"/>
            <a:ext cx="9906000" cy="6042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3791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58115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767A700-138B-A673-3B20-9FEB275FDA6E}"/>
              </a:ext>
            </a:extLst>
          </p:cNvPr>
          <p:cNvSpPr/>
          <p:nvPr userDrawn="1"/>
        </p:nvSpPr>
        <p:spPr>
          <a:xfrm>
            <a:off x="2" y="619166"/>
            <a:ext cx="8227193" cy="401318"/>
          </a:xfrm>
          <a:custGeom>
            <a:avLst/>
            <a:gdLst>
              <a:gd name="connsiteX0" fmla="*/ 0 w 8227193"/>
              <a:gd name="connsiteY0" fmla="*/ 0 h 401318"/>
              <a:gd name="connsiteX1" fmla="*/ 1113953 w 8227193"/>
              <a:gd name="connsiteY1" fmla="*/ 0 h 401318"/>
              <a:gd name="connsiteX2" fmla="*/ 7113240 w 8227193"/>
              <a:gd name="connsiteY2" fmla="*/ 0 h 401318"/>
              <a:gd name="connsiteX3" fmla="*/ 8227193 w 8227193"/>
              <a:gd name="connsiteY3" fmla="*/ 0 h 401318"/>
              <a:gd name="connsiteX4" fmla="*/ 7959883 w 8227193"/>
              <a:gd name="connsiteY4" fmla="*/ 401318 h 401318"/>
              <a:gd name="connsiteX5" fmla="*/ 6845930 w 8227193"/>
              <a:gd name="connsiteY5" fmla="*/ 401318 h 401318"/>
              <a:gd name="connsiteX6" fmla="*/ 1113953 w 8227193"/>
              <a:gd name="connsiteY6" fmla="*/ 401318 h 401318"/>
              <a:gd name="connsiteX7" fmla="*/ 0 w 8227193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193" h="401318">
                <a:moveTo>
                  <a:pt x="0" y="0"/>
                </a:moveTo>
                <a:lnTo>
                  <a:pt x="1113953" y="0"/>
                </a:lnTo>
                <a:lnTo>
                  <a:pt x="7113240" y="0"/>
                </a:lnTo>
                <a:lnTo>
                  <a:pt x="8227193" y="0"/>
                </a:lnTo>
                <a:lnTo>
                  <a:pt x="7959883" y="401318"/>
                </a:lnTo>
                <a:lnTo>
                  <a:pt x="6845930" y="401318"/>
                </a:lnTo>
                <a:lnTo>
                  <a:pt x="1113953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104290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69" y="44626"/>
            <a:ext cx="6805576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8D97568E-06F6-A4CA-C4F6-B9C38E79D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28" y="122419"/>
            <a:ext cx="2144043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9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713B8-140C-CE5D-C2C6-22356C25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タイトル プレースホルダー 3">
            <a:extLst>
              <a:ext uri="{FF2B5EF4-FFF2-40B4-BE49-F238E27FC236}">
                <a16:creationId xmlns:a16="http://schemas.microsoft.com/office/drawing/2014/main" id="{D08B66D2-71B3-5348-923C-81111C5D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63ED86-7F4C-B818-96F2-92D284BD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4767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5327" rtl="0" eaLnBrk="1" latinLnBrk="0" hangingPunct="1">
        <a:lnSpc>
          <a:spcPct val="90000"/>
        </a:lnSpc>
        <a:spcBef>
          <a:spcPct val="0"/>
        </a:spcBef>
        <a:buNone/>
        <a:defRPr kumimoji="1"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5pPr>
      <a:lvl6pPr marL="246214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811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475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13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6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27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99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31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98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64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30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149">
          <p15:clr>
            <a:srgbClr val="F26B43"/>
          </p15:clr>
        </p15:guide>
        <p15:guide id="5" pos="60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9F2FF-432E-D380-BFB0-16B731DFE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F5DCAC8-7792-5CE3-C212-FDB9C957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1567" dirty="0"/>
              <a:t>びわ湖大津教育プログラム：</a:t>
            </a:r>
            <a:r>
              <a:rPr lang="en-US" altLang="ja-JP" sz="1567" dirty="0"/>
              <a:t>23</a:t>
            </a:r>
            <a:endParaRPr lang="ja-JP" altLang="en-US" sz="1567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3A6B278-1293-9FCF-63F4-9E7CFBF0A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09" y="660107"/>
            <a:ext cx="9024810" cy="355612"/>
          </a:xfrm>
        </p:spPr>
        <p:txBody>
          <a:bodyPr/>
          <a:lstStyle/>
          <a:p>
            <a:r>
              <a:rPr lang="ja-JP" altLang="en-US" dirty="0"/>
              <a:t>環境の語り部学習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420508CD-7EB2-63EE-CBB1-697E1C7123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0596" y="1601034"/>
            <a:ext cx="9024810" cy="844357"/>
          </a:xfrm>
        </p:spPr>
        <p:txBody>
          <a:bodyPr/>
          <a:lstStyle/>
          <a:p>
            <a:r>
              <a:rPr lang="ja-JP" altLang="en-US" sz="1175" dirty="0"/>
              <a:t>びわ湖と共に生活をしてきた地元在住のガイドが、びわ湖と周辺住民の生活やびわ湖の環境保全についての取組、</a:t>
            </a:r>
          </a:p>
          <a:p>
            <a:r>
              <a:rPr lang="ja-JP" altLang="en-US" sz="1175" dirty="0"/>
              <a:t>びわ湖の環境に対して葦（ヨシ）が果たす役割等について解説します。</a:t>
            </a:r>
            <a:endParaRPr lang="en-US" altLang="ja-JP" sz="1175" dirty="0"/>
          </a:p>
          <a:p>
            <a:r>
              <a:rPr lang="ja-JP" altLang="en-US" sz="1175" dirty="0"/>
              <a:t>教材としてヨシの再生紙で作ったワークシートをお渡しします。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DD5944E-F350-5087-F593-03ABCAF5327C}"/>
              </a:ext>
            </a:extLst>
          </p:cNvPr>
          <p:cNvGrpSpPr/>
          <p:nvPr/>
        </p:nvGrpSpPr>
        <p:grpSpPr>
          <a:xfrm>
            <a:off x="440595" y="1141301"/>
            <a:ext cx="1265221" cy="410075"/>
            <a:chOff x="771224" y="904272"/>
            <a:chExt cx="1292168" cy="418809"/>
          </a:xfrm>
        </p:grpSpPr>
        <p:sp>
          <p:nvSpPr>
            <p:cNvPr id="11" name="角丸四角形 23">
              <a:extLst>
                <a:ext uri="{FF2B5EF4-FFF2-40B4-BE49-F238E27FC236}">
                  <a16:creationId xmlns:a16="http://schemas.microsoft.com/office/drawing/2014/main" id="{6A851015-01BB-E540-7C36-CDF3D9FC4D2B}"/>
                </a:ext>
              </a:extLst>
            </p:cNvPr>
            <p:cNvSpPr/>
            <p:nvPr userDrawn="1"/>
          </p:nvSpPr>
          <p:spPr>
            <a:xfrm>
              <a:off x="771224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 然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F8B59B99-79F6-3A2B-BFCE-AD9BF74AB3EF}"/>
                </a:ext>
              </a:extLst>
            </p:cNvPr>
            <p:cNvSpPr/>
            <p:nvPr userDrawn="1"/>
          </p:nvSpPr>
          <p:spPr>
            <a:xfrm>
              <a:off x="77122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歴 史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角丸四角形 49">
              <a:extLst>
                <a:ext uri="{FF2B5EF4-FFF2-40B4-BE49-F238E27FC236}">
                  <a16:creationId xmlns:a16="http://schemas.microsoft.com/office/drawing/2014/main" id="{A42CB8AC-BE1C-47DD-A43B-F5643DCE8851}"/>
                </a:ext>
              </a:extLst>
            </p:cNvPr>
            <p:cNvSpPr/>
            <p:nvPr userDrawn="1"/>
          </p:nvSpPr>
          <p:spPr>
            <a:xfrm>
              <a:off x="1652054" y="1148560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 済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24">
              <a:extLst>
                <a:ext uri="{FF2B5EF4-FFF2-40B4-BE49-F238E27FC236}">
                  <a16:creationId xmlns:a16="http://schemas.microsoft.com/office/drawing/2014/main" id="{AD12FB37-4117-B6D3-D859-0F9FA7C977E8}"/>
                </a:ext>
              </a:extLst>
            </p:cNvPr>
            <p:cNvSpPr/>
            <p:nvPr/>
          </p:nvSpPr>
          <p:spPr>
            <a:xfrm>
              <a:off x="1211640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環 境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28">
              <a:extLst>
                <a:ext uri="{FF2B5EF4-FFF2-40B4-BE49-F238E27FC236}">
                  <a16:creationId xmlns:a16="http://schemas.microsoft.com/office/drawing/2014/main" id="{05DE0E2C-A971-DE0D-72C9-C6E2A5A6D9B6}"/>
                </a:ext>
              </a:extLst>
            </p:cNvPr>
            <p:cNvSpPr/>
            <p:nvPr/>
          </p:nvSpPr>
          <p:spPr>
            <a:xfrm>
              <a:off x="1652056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産 業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角丸四角形 31">
              <a:extLst>
                <a:ext uri="{FF2B5EF4-FFF2-40B4-BE49-F238E27FC236}">
                  <a16:creationId xmlns:a16="http://schemas.microsoft.com/office/drawing/2014/main" id="{9B0887AF-748D-E690-E3FF-D6E19A101E54}"/>
                </a:ext>
              </a:extLst>
            </p:cNvPr>
            <p:cNvSpPr/>
            <p:nvPr/>
          </p:nvSpPr>
          <p:spPr>
            <a:xfrm>
              <a:off x="1211640" y="1148560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文 化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6DCB518-827E-CFB9-0AB7-FC437F75D9D9}"/>
              </a:ext>
            </a:extLst>
          </p:cNvPr>
          <p:cNvSpPr txBox="1"/>
          <p:nvPr/>
        </p:nvSpPr>
        <p:spPr>
          <a:xfrm>
            <a:off x="2392904" y="1141298"/>
            <a:ext cx="2769008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898D77AC-0379-29F6-6996-BAF5BF890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399" y="1149018"/>
            <a:ext cx="714517" cy="390430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06CD38-40F0-441E-4CFD-4088FA01082A}"/>
              </a:ext>
            </a:extLst>
          </p:cNvPr>
          <p:cNvSpPr txBox="1"/>
          <p:nvPr/>
        </p:nvSpPr>
        <p:spPr>
          <a:xfrm>
            <a:off x="5236774" y="1141298"/>
            <a:ext cx="4476402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F1E3498B-CCE8-D45E-7701-79EABA3A11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727" y="1191387"/>
            <a:ext cx="960345" cy="293068"/>
          </a:xfrm>
          <a:prstGeom prst="rect">
            <a:avLst/>
          </a:prstGeom>
          <a:noFill/>
        </p:spPr>
      </p:pic>
      <p:pic>
        <p:nvPicPr>
          <p:cNvPr id="23" name="図 2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1959A102-F64D-459B-30F1-90C36EA829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704" y="1203377"/>
            <a:ext cx="264369" cy="264369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50BD37D9-6848-1FA6-A1C7-CCFC052A6C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137" y="1203377"/>
            <a:ext cx="264369" cy="264369"/>
          </a:xfrm>
          <a:prstGeom prst="rect">
            <a:avLst/>
          </a:prstGeom>
        </p:spPr>
      </p:pic>
      <p:pic>
        <p:nvPicPr>
          <p:cNvPr id="25" name="図 2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06EBCD64-9DFC-8E2F-36CB-5218039B95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272" y="1203377"/>
            <a:ext cx="264369" cy="26436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55F366B-81B6-E848-2167-8EA8B81614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07" y="1203377"/>
            <a:ext cx="264369" cy="26436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80D4452-C5B8-35E9-D0E8-7548FB0444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840" y="1203377"/>
            <a:ext cx="264369" cy="264369"/>
          </a:xfrm>
          <a:prstGeom prst="rect">
            <a:avLst/>
          </a:prstGeom>
        </p:spPr>
      </p:pic>
      <p:pic>
        <p:nvPicPr>
          <p:cNvPr id="29" name="図 28" descr="文字の書かれた紙&#10;&#10;自動的に生成された説明">
            <a:extLst>
              <a:ext uri="{FF2B5EF4-FFF2-40B4-BE49-F238E27FC236}">
                <a16:creationId xmlns:a16="http://schemas.microsoft.com/office/drawing/2014/main" id="{4CF0FCE1-71EE-5B81-1F2A-65FB263FCD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48" y="1198290"/>
            <a:ext cx="296093" cy="296093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B6C4BB0A-6078-09DA-26ED-651CF09100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876" y="1198290"/>
            <a:ext cx="296093" cy="296093"/>
          </a:xfrm>
          <a:prstGeom prst="rect">
            <a:avLst/>
          </a:prstGeom>
        </p:spPr>
      </p:pic>
      <p:pic>
        <p:nvPicPr>
          <p:cNvPr id="36" name="図 35" descr="停止の標識&#10;&#10;自動的に生成された説明">
            <a:extLst>
              <a:ext uri="{FF2B5EF4-FFF2-40B4-BE49-F238E27FC236}">
                <a16:creationId xmlns:a16="http://schemas.microsoft.com/office/drawing/2014/main" id="{7B4C79BE-3074-5285-6E24-0FB4F3D2745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962" y="1198290"/>
            <a:ext cx="296093" cy="296093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66BBEFE-C77D-9648-63DF-FB584E7FC546}"/>
              </a:ext>
            </a:extLst>
          </p:cNvPr>
          <p:cNvSpPr/>
          <p:nvPr/>
        </p:nvSpPr>
        <p:spPr>
          <a:xfrm>
            <a:off x="2867949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びわ湖の環境保全について調べてみる。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人と自然の繋がりについて考えてみる。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地域と現地の環境についての課題や取組について調べてみる。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F8DD265A-516D-22F2-60BB-1757BEA2D767}"/>
              </a:ext>
            </a:extLst>
          </p:cNvPr>
          <p:cNvSpPr/>
          <p:nvPr/>
        </p:nvSpPr>
        <p:spPr>
          <a:xfrm>
            <a:off x="5175803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びわ湖のヨシについて学ぶ。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現地の方からお話を聞き、地域との違いを考える。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現地では課題解決のために、どんな取組を実施しているか聞いてみる。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F7354DA-30D3-8231-F5D6-A08181778A71}"/>
              </a:ext>
            </a:extLst>
          </p:cNvPr>
          <p:cNvSpPr/>
          <p:nvPr/>
        </p:nvSpPr>
        <p:spPr>
          <a:xfrm>
            <a:off x="7483655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環境保全について自分の意見をまとめる。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自分たちにできることを発表する。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521A284-84A1-B70B-0280-EAF1DDB54CA9}"/>
              </a:ext>
            </a:extLst>
          </p:cNvPr>
          <p:cNvGrpSpPr/>
          <p:nvPr/>
        </p:nvGrpSpPr>
        <p:grpSpPr>
          <a:xfrm>
            <a:off x="2839523" y="5773259"/>
            <a:ext cx="6726919" cy="593056"/>
            <a:chOff x="321177" y="5870744"/>
            <a:chExt cx="9338540" cy="605687"/>
          </a:xfrm>
        </p:grpSpPr>
        <p:sp>
          <p:nvSpPr>
            <p:cNvPr id="59" name="コンテンツ プレースホルダー 8">
              <a:extLst>
                <a:ext uri="{FF2B5EF4-FFF2-40B4-BE49-F238E27FC236}">
                  <a16:creationId xmlns:a16="http://schemas.microsoft.com/office/drawing/2014/main" id="{229A7984-27A9-9526-BB5F-2ED705865E45}"/>
                </a:ext>
              </a:extLst>
            </p:cNvPr>
            <p:cNvSpPr txBox="1">
              <a:spLocks/>
            </p:cNvSpPr>
            <p:nvPr/>
          </p:nvSpPr>
          <p:spPr>
            <a:xfrm>
              <a:off x="321177" y="5870744"/>
              <a:ext cx="9338540" cy="605687"/>
            </a:xfrm>
            <a:prstGeom prst="rect">
              <a:avLst/>
            </a:prstGeom>
          </p:spPr>
          <p:txBody>
            <a:bodyPr vert="horz" lIns="89533" tIns="44767" rIns="89533" bIns="44767" numCol="2" spcCol="216000" rtlCol="0">
              <a:noAutofit/>
            </a:bodyPr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327"/>
              <a:r>
                <a:rPr lang="ja-JP" altLang="en-US" sz="783" b="1" dirty="0">
                  <a:solidFill>
                    <a:srgbClr val="4B75B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備考</a:t>
              </a:r>
              <a:endParaRPr lang="en-US" altLang="ja-JP" sz="783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体験場所・開催時間等、観光協会までお気軽にご相談ください。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ja-JP" altLang="en-US" sz="783" dirty="0">
                <a:solidFill>
                  <a:prstClr val="black"/>
                </a:solidFill>
                <a:latin typeface="Meiryo UI"/>
                <a:ea typeface="Meiryo UI"/>
              </a:endParaRP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37F19A75-5600-E90E-D93F-0A7BD079FCFC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3" y="6010275"/>
              <a:ext cx="8869896" cy="0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コンテンツ プレースホルダー 8">
            <a:extLst>
              <a:ext uri="{FF2B5EF4-FFF2-40B4-BE49-F238E27FC236}">
                <a16:creationId xmlns:a16="http://schemas.microsoft.com/office/drawing/2014/main" id="{37A8DBFD-9AAE-69C4-E0A5-6803C82A573D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sp>
        <p:nvSpPr>
          <p:cNvPr id="52" name="コンテンツ プレースホルダー 8">
            <a:extLst>
              <a:ext uri="{FF2B5EF4-FFF2-40B4-BE49-F238E27FC236}">
                <a16:creationId xmlns:a16="http://schemas.microsoft.com/office/drawing/2014/main" id="{CEE7AF94-7C6E-CACE-F667-1D31A3E67BD2}"/>
              </a:ext>
            </a:extLst>
          </p:cNvPr>
          <p:cNvSpPr txBox="1">
            <a:spLocks/>
          </p:cNvSpPr>
          <p:nvPr/>
        </p:nvSpPr>
        <p:spPr>
          <a:xfrm>
            <a:off x="2828499" y="2476024"/>
            <a:ext cx="6751521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プログラムの概要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EBDED0AE-25B3-CF90-471C-E8096630D21E}"/>
              </a:ext>
            </a:extLst>
          </p:cNvPr>
          <p:cNvCxnSpPr>
            <a:cxnSpLocks/>
          </p:cNvCxnSpPr>
          <p:nvPr/>
        </p:nvCxnSpPr>
        <p:spPr>
          <a:xfrm>
            <a:off x="2886668" y="2772957"/>
            <a:ext cx="6625825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135242A2-27B4-B9A5-6CD5-4F0BF7D83436}"/>
              </a:ext>
            </a:extLst>
          </p:cNvPr>
          <p:cNvSpPr/>
          <p:nvPr/>
        </p:nvSpPr>
        <p:spPr>
          <a:xfrm>
            <a:off x="2961215" y="2877152"/>
            <a:ext cx="951997" cy="228531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kumimoji="1"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事前学習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833D2E2A-7D9A-8B58-0253-E8FB3AC115E7}"/>
              </a:ext>
            </a:extLst>
          </p:cNvPr>
          <p:cNvSpPr/>
          <p:nvPr/>
        </p:nvSpPr>
        <p:spPr>
          <a:xfrm>
            <a:off x="5269068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現地学習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384BBB65-BE59-348F-13E6-20802798364B}"/>
              </a:ext>
            </a:extLst>
          </p:cNvPr>
          <p:cNvSpPr/>
          <p:nvPr/>
        </p:nvSpPr>
        <p:spPr>
          <a:xfrm>
            <a:off x="7576922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事後学習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BA639F54-90C1-60FE-B15C-1281B3C139F2}"/>
              </a:ext>
            </a:extLst>
          </p:cNvPr>
          <p:cNvCxnSpPr>
            <a:cxnSpLocks/>
          </p:cNvCxnSpPr>
          <p:nvPr/>
        </p:nvCxnSpPr>
        <p:spPr>
          <a:xfrm>
            <a:off x="4978661" y="2877150"/>
            <a:ext cx="0" cy="151571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C4B87CDA-A8A5-344B-DA5D-A9C4189EBD9F}"/>
              </a:ext>
            </a:extLst>
          </p:cNvPr>
          <p:cNvCxnSpPr>
            <a:cxnSpLocks/>
          </p:cNvCxnSpPr>
          <p:nvPr/>
        </p:nvCxnSpPr>
        <p:spPr>
          <a:xfrm>
            <a:off x="7295840" y="2877150"/>
            <a:ext cx="0" cy="151571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D22E9A68-52DF-14EC-3C7B-BF493476C83E}"/>
              </a:ext>
            </a:extLst>
          </p:cNvPr>
          <p:cNvSpPr/>
          <p:nvPr/>
        </p:nvSpPr>
        <p:spPr>
          <a:xfrm rot="5400000">
            <a:off x="4920593" y="3561475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55" name="二等辺三角形 54">
            <a:extLst>
              <a:ext uri="{FF2B5EF4-FFF2-40B4-BE49-F238E27FC236}">
                <a16:creationId xmlns:a16="http://schemas.microsoft.com/office/drawing/2014/main" id="{70B9495B-A29D-1B67-ED1C-D33E9AAEF234}"/>
              </a:ext>
            </a:extLst>
          </p:cNvPr>
          <p:cNvSpPr/>
          <p:nvPr/>
        </p:nvSpPr>
        <p:spPr>
          <a:xfrm rot="5400000">
            <a:off x="7235799" y="3561475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graphicFrame>
        <p:nvGraphicFramePr>
          <p:cNvPr id="56" name="表 55">
            <a:extLst>
              <a:ext uri="{FF2B5EF4-FFF2-40B4-BE49-F238E27FC236}">
                <a16:creationId xmlns:a16="http://schemas.microsoft.com/office/drawing/2014/main" id="{56E1ED4D-9C4E-B7E6-F1DD-110E592721C2}"/>
              </a:ext>
            </a:extLst>
          </p:cNvPr>
          <p:cNvGraphicFramePr>
            <a:graphicFrameLocks noGrp="1"/>
          </p:cNvGraphicFramePr>
          <p:nvPr/>
        </p:nvGraphicFramePr>
        <p:xfrm>
          <a:off x="2867950" y="4495481"/>
          <a:ext cx="6705063" cy="130422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0420">
                  <a:extLst>
                    <a:ext uri="{9D8B030D-6E8A-4147-A177-3AD203B41FA5}">
                      <a16:colId xmlns:a16="http://schemas.microsoft.com/office/drawing/2014/main" val="741602752"/>
                    </a:ext>
                  </a:extLst>
                </a:gridCol>
                <a:gridCol w="1650569">
                  <a:extLst>
                    <a:ext uri="{9D8B030D-6E8A-4147-A177-3AD203B41FA5}">
                      <a16:colId xmlns:a16="http://schemas.microsoft.com/office/drawing/2014/main" val="3389704294"/>
                    </a:ext>
                  </a:extLst>
                </a:gridCol>
                <a:gridCol w="607941">
                  <a:extLst>
                    <a:ext uri="{9D8B030D-6E8A-4147-A177-3AD203B41FA5}">
                      <a16:colId xmlns:a16="http://schemas.microsoft.com/office/drawing/2014/main" val="3252824643"/>
                    </a:ext>
                  </a:extLst>
                </a:gridCol>
                <a:gridCol w="3766133">
                  <a:extLst>
                    <a:ext uri="{9D8B030D-6E8A-4147-A177-3AD203B41FA5}">
                      <a16:colId xmlns:a16="http://schemas.microsoft.com/office/drawing/2014/main" val="1736356865"/>
                    </a:ext>
                  </a:extLst>
                </a:gridCol>
              </a:tblGrid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実施場所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大津市内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行程例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7632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実施時期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通年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03561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対象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小学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生・中学生・</a:t>
                      </a:r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高校生</a:t>
                      </a:r>
                      <a:endParaRPr lang="zh-CN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3544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>
                          <a:effectLst/>
                          <a:latin typeface="+mn-ea"/>
                          <a:ea typeface="+mn-ea"/>
                        </a:rPr>
                        <a:t>所要</a:t>
                      </a:r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6423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人数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最少催行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人～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570284"/>
                  </a:ext>
                </a:extLst>
              </a:tr>
              <a:tr h="4229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持ち物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特になし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81699"/>
                  </a:ext>
                </a:extLst>
              </a:tr>
            </a:tbl>
          </a:graphicData>
        </a:graphic>
      </p:graphicFrame>
      <p:sp>
        <p:nvSpPr>
          <p:cNvPr id="62" name="コンテンツ プレースホルダー 8">
            <a:extLst>
              <a:ext uri="{FF2B5EF4-FFF2-40B4-BE49-F238E27FC236}">
                <a16:creationId xmlns:a16="http://schemas.microsoft.com/office/drawing/2014/main" id="{8AE2EECB-F82F-8662-F593-182484E28FFC}"/>
              </a:ext>
            </a:extLst>
          </p:cNvPr>
          <p:cNvSpPr txBox="1">
            <a:spLocks/>
          </p:cNvSpPr>
          <p:nvPr/>
        </p:nvSpPr>
        <p:spPr>
          <a:xfrm>
            <a:off x="5813263" y="4531429"/>
            <a:ext cx="3766758" cy="1268277"/>
          </a:xfrm>
          <a:prstGeom prst="rect">
            <a:avLst/>
          </a:prstGeom>
          <a:noFill/>
        </p:spPr>
        <p:txBody>
          <a:bodyPr vert="horz" lIns="89533" tIns="0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宿泊施設で実施する場合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19:45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夕食後、会場移動。準備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20:00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環境の語り部学習（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50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分）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20:50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終了、片付け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21:00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解散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endParaRPr lang="ja-JP" altLang="en-US" sz="783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日中、大津市内で実施も可能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B31499D-F25B-A07C-917A-1FB5FFF0A15D}"/>
              </a:ext>
            </a:extLst>
          </p:cNvPr>
          <p:cNvSpPr txBox="1"/>
          <p:nvPr/>
        </p:nvSpPr>
        <p:spPr>
          <a:xfrm>
            <a:off x="5742781" y="5912663"/>
            <a:ext cx="4012518" cy="526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7874" indent="-167874" defTabSz="895327">
              <a:lnSpc>
                <a:spcPct val="125000"/>
              </a:lnSpc>
              <a:buClr>
                <a:srgbClr val="4B75BD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会場は宿泊施設でも可能です。会場をご用意する場合は、別途会場費が必要となります。</a:t>
            </a:r>
          </a:p>
          <a:p>
            <a:pPr marL="167874" indent="-167874" defTabSz="895327">
              <a:lnSpc>
                <a:spcPct val="125000"/>
              </a:lnSpc>
              <a:buClr>
                <a:srgbClr val="4B75BD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実施希望日の４ケ月前までに仮予約をお願いいたします。</a:t>
            </a:r>
          </a:p>
          <a:p>
            <a:pPr marL="167874" indent="-167874" defTabSz="895327">
              <a:lnSpc>
                <a:spcPct val="125000"/>
              </a:lnSpc>
              <a:buClr>
                <a:srgbClr val="4B75BD"/>
              </a:buClr>
              <a:buFont typeface="Wingdings" panose="05000000000000000000" pitchFamily="2" charset="2"/>
              <a:buChar char="l"/>
              <a:defRPr/>
            </a:pPr>
            <a:endParaRPr lang="ja-JP" altLang="en-US" sz="783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DF54382-B6F8-14B5-1FB0-58D60EC244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569" y="1203377"/>
            <a:ext cx="264369" cy="2643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9EB4E92-EA2C-5385-14AA-C62350C1FC0F}"/>
              </a:ext>
            </a:extLst>
          </p:cNvPr>
          <p:cNvSpPr txBox="1"/>
          <p:nvPr/>
        </p:nvSpPr>
        <p:spPr>
          <a:xfrm>
            <a:off x="353767" y="5546604"/>
            <a:ext cx="2395958" cy="737813"/>
          </a:xfrm>
          <a:prstGeom prst="roundRect">
            <a:avLst>
              <a:gd name="adj" fmla="val 7876"/>
            </a:avLst>
          </a:prstGeom>
          <a:solidFill>
            <a:srgbClr val="EAF6FC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81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r>
              <a:rPr lang="en-US" altLang="ja-JP" sz="881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（公社）びわ湖大津観光協会</a:t>
            </a:r>
            <a:endParaRPr lang="en-US" altLang="ja-JP" sz="88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077-528-2772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077-521-7330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Mail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info@otsu.or.jp</a:t>
            </a:r>
            <a:endParaRPr lang="ja-JP" altLang="en-US" sz="88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245BA8F9-A774-97EA-E64B-14181578C261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C78071E-659C-0953-45F7-12DFB8F0619D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2796471C-1972-393F-0DA3-2C110F7BDFC6}"/>
              </a:ext>
            </a:extLst>
          </p:cNvPr>
          <p:cNvCxnSpPr>
            <a:cxnSpLocks/>
          </p:cNvCxnSpPr>
          <p:nvPr/>
        </p:nvCxnSpPr>
        <p:spPr>
          <a:xfrm>
            <a:off x="421044" y="3415155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コンテンツ プレースホルダー 8">
            <a:extLst>
              <a:ext uri="{FF2B5EF4-FFF2-40B4-BE49-F238E27FC236}">
                <a16:creationId xmlns:a16="http://schemas.microsoft.com/office/drawing/2014/main" id="{FCEB12E1-C911-7F42-D199-22E80467B116}"/>
              </a:ext>
            </a:extLst>
          </p:cNvPr>
          <p:cNvSpPr txBox="1">
            <a:spLocks/>
          </p:cNvSpPr>
          <p:nvPr/>
        </p:nvSpPr>
        <p:spPr>
          <a:xfrm>
            <a:off x="357819" y="2772957"/>
            <a:ext cx="2382401" cy="634487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ヨシの再生紙で作成したワークシートを使って学習します。</a:t>
            </a:r>
          </a:p>
        </p:txBody>
      </p:sp>
      <p:sp>
        <p:nvSpPr>
          <p:cNvPr id="50" name="コンテンツ プレースホルダー 8">
            <a:extLst>
              <a:ext uri="{FF2B5EF4-FFF2-40B4-BE49-F238E27FC236}">
                <a16:creationId xmlns:a16="http://schemas.microsoft.com/office/drawing/2014/main" id="{901D2432-D0A7-41F8-3D52-0D9B2BB845FB}"/>
              </a:ext>
            </a:extLst>
          </p:cNvPr>
          <p:cNvSpPr txBox="1">
            <a:spLocks/>
          </p:cNvSpPr>
          <p:nvPr/>
        </p:nvSpPr>
        <p:spPr>
          <a:xfrm>
            <a:off x="357819" y="3422866"/>
            <a:ext cx="2382401" cy="634487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びわ湖の環境で重要な役割を担っているヨシの学習。</a:t>
            </a:r>
            <a:endParaRPr lang="en-US" altLang="ja-JP" sz="1077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63" name="コンテンツ プレースホルダー 8">
            <a:extLst>
              <a:ext uri="{FF2B5EF4-FFF2-40B4-BE49-F238E27FC236}">
                <a16:creationId xmlns:a16="http://schemas.microsoft.com/office/drawing/2014/main" id="{B08ACBAB-9310-E0AA-6BC0-D862E2E67C8F}"/>
              </a:ext>
            </a:extLst>
          </p:cNvPr>
          <p:cNvSpPr txBox="1">
            <a:spLocks/>
          </p:cNvSpPr>
          <p:nvPr/>
        </p:nvSpPr>
        <p:spPr>
          <a:xfrm>
            <a:off x="357820" y="4072779"/>
            <a:ext cx="2424717" cy="811023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現地の方との交流により、自分たちの住む地域と滋賀県の違いを考える。</a:t>
            </a:r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CF75A205-1FB6-E0BB-4757-BA83C115DF4C}"/>
              </a:ext>
            </a:extLst>
          </p:cNvPr>
          <p:cNvCxnSpPr>
            <a:cxnSpLocks/>
          </p:cNvCxnSpPr>
          <p:nvPr/>
        </p:nvCxnSpPr>
        <p:spPr>
          <a:xfrm>
            <a:off x="421044" y="4891512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グラフィックス 67" descr="考え 枠線">
            <a:extLst>
              <a:ext uri="{FF2B5EF4-FFF2-40B4-BE49-F238E27FC236}">
                <a16:creationId xmlns:a16="http://schemas.microsoft.com/office/drawing/2014/main" id="{9BC531FF-2901-0630-0A85-1C2348563D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58565" y="4266886"/>
            <a:ext cx="422805" cy="422805"/>
          </a:xfrm>
          <a:prstGeom prst="rect">
            <a:avLst/>
          </a:prstGeom>
        </p:spPr>
      </p:pic>
      <p:pic>
        <p:nvPicPr>
          <p:cNvPr id="72" name="グラフィックス 71" descr="リサイクル 枠線">
            <a:extLst>
              <a:ext uri="{FF2B5EF4-FFF2-40B4-BE49-F238E27FC236}">
                <a16:creationId xmlns:a16="http://schemas.microsoft.com/office/drawing/2014/main" id="{89414482-BD53-F1B2-18BC-E1FB4FDD97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451908" y="2898845"/>
            <a:ext cx="382711" cy="382711"/>
          </a:xfrm>
          <a:prstGeom prst="rect">
            <a:avLst/>
          </a:prstGeom>
        </p:spPr>
      </p:pic>
      <p:pic>
        <p:nvPicPr>
          <p:cNvPr id="87" name="グラフィックス 86" descr="電球と鉛筆 枠線">
            <a:extLst>
              <a:ext uri="{FF2B5EF4-FFF2-40B4-BE49-F238E27FC236}">
                <a16:creationId xmlns:a16="http://schemas.microsoft.com/office/drawing/2014/main" id="{18C3DF66-3610-8B8C-C739-BEFB19D1DF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47492" y="3528707"/>
            <a:ext cx="422805" cy="422805"/>
          </a:xfrm>
          <a:prstGeom prst="rect">
            <a:avLst/>
          </a:prstGeom>
        </p:spPr>
      </p:pic>
      <p:sp>
        <p:nvSpPr>
          <p:cNvPr id="3" name="コンテンツ プレースホルダー 8">
            <a:extLst>
              <a:ext uri="{FF2B5EF4-FFF2-40B4-BE49-F238E27FC236}">
                <a16:creationId xmlns:a16="http://schemas.microsoft.com/office/drawing/2014/main" id="{A6AF7161-9F1A-6435-94C5-4A4A51653E4C}"/>
              </a:ext>
            </a:extLst>
          </p:cNvPr>
          <p:cNvSpPr txBox="1">
            <a:spLocks/>
          </p:cNvSpPr>
          <p:nvPr/>
        </p:nvSpPr>
        <p:spPr>
          <a:xfrm>
            <a:off x="357819" y="4899224"/>
            <a:ext cx="2382401" cy="634487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SDGs</a:t>
            </a: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の観点から、人と自然の繋がりについて考える機会に。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AC7E7A9-F939-F4F0-084D-37F127EAE602}"/>
              </a:ext>
            </a:extLst>
          </p:cNvPr>
          <p:cNvCxnSpPr>
            <a:cxnSpLocks/>
          </p:cNvCxnSpPr>
          <p:nvPr/>
        </p:nvCxnSpPr>
        <p:spPr>
          <a:xfrm>
            <a:off x="421044" y="4065065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グラフィックス 27" descr="手のひらと植物 枠線">
            <a:extLst>
              <a:ext uri="{FF2B5EF4-FFF2-40B4-BE49-F238E27FC236}">
                <a16:creationId xmlns:a16="http://schemas.microsoft.com/office/drawing/2014/main" id="{05EA4029-CE81-9A20-1FEC-C9FB30C585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66278" y="4989714"/>
            <a:ext cx="407379" cy="407379"/>
          </a:xfrm>
          <a:prstGeom prst="rect">
            <a:avLst/>
          </a:prstGeom>
        </p:spPr>
      </p:pic>
      <p:pic>
        <p:nvPicPr>
          <p:cNvPr id="30" name="図プレースホルダー 19" descr="屋外, 水, 草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5E9B3915-9672-AC8F-573B-E163E69C2077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07" b="6751"/>
          <a:stretch/>
        </p:blipFill>
        <p:spPr>
          <a:xfrm>
            <a:off x="8180071" y="4540130"/>
            <a:ext cx="1332422" cy="573835"/>
          </a:xfrm>
          <a:prstGeom prst="rect">
            <a:avLst/>
          </a:prstGeom>
        </p:spPr>
      </p:pic>
      <p:pic>
        <p:nvPicPr>
          <p:cNvPr id="31" name="図プレースホルダー 24" descr="屋根に草が生えている木&#10;&#10;中程度の精度で自動的に生成された説明">
            <a:extLst>
              <a:ext uri="{FF2B5EF4-FFF2-40B4-BE49-F238E27FC236}">
                <a16:creationId xmlns:a16="http://schemas.microsoft.com/office/drawing/2014/main" id="{B3D728ED-22E1-5E0C-7829-8C49190A377E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959"/>
          <a:stretch/>
        </p:blipFill>
        <p:spPr>
          <a:xfrm>
            <a:off x="8180071" y="5159222"/>
            <a:ext cx="1332422" cy="5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41565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びわ湖大津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4B75BD"/>
      </a:accent3>
      <a:accent4>
        <a:srgbClr val="2CC3DE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427</Words>
  <Application>Microsoft Office PowerPoint</Application>
  <PresentationFormat>A4 210 x 297 mm</PresentationFormat>
  <Paragraphs>57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Meiryo</vt:lpstr>
      <vt:lpstr>Meiryo</vt:lpstr>
      <vt:lpstr>游ゴシック</vt:lpstr>
      <vt:lpstr>Arial</vt:lpstr>
      <vt:lpstr>Wingdings</vt:lpstr>
      <vt:lpstr>デザインの設定</vt:lpstr>
      <vt:lpstr>びわ湖大津教育プログラム：23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びわ湖大津教育プログラム：23</dc:title>
  <dc:creator>tb164</dc:creator>
  <cp:lastModifiedBy>tb164</cp:lastModifiedBy>
  <cp:revision>1</cp:revision>
  <dcterms:created xsi:type="dcterms:W3CDTF">2025-04-03T06:33:36Z</dcterms:created>
  <dcterms:modified xsi:type="dcterms:W3CDTF">2025-04-03T06:34:18Z</dcterms:modified>
</cp:coreProperties>
</file>