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49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jpe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708144"/>
              </p:ext>
            </p:extLst>
          </p:nvPr>
        </p:nvGraphicFramePr>
        <p:xfrm>
          <a:off x="632826" y="4263042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びわ湖・堅田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通年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特になし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かつて湖上に関所があった堅田衆のまち、堅田で遊覧船「一番丸」を貸し切って湖上から刺し網漁を見学します。船内でびわ湖の環境保全についてのレクチャーも可能です。乗船後はびわ湖で唯一の造船所「杢兵衛（もくべえ）造船所」を見学し、現地（滋賀県）の地域産業についても学びます。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びわ湖の湖上から貸切遊覧船で刺し網漁を見学</a:t>
            </a:r>
          </a:p>
          <a:p>
            <a:r>
              <a:rPr lang="ja-JP" altLang="en-US" dirty="0"/>
              <a:t>船内でびわ湖の環境保全についてのレクチャーも可能、</a:t>
            </a:r>
          </a:p>
          <a:p>
            <a:r>
              <a:rPr lang="ja-JP" altLang="en-US" dirty="0"/>
              <a:t>海のない滋賀県で唯一の造船所を見学します。</a:t>
            </a:r>
          </a:p>
          <a:p>
            <a:r>
              <a:rPr lang="ja-JP" altLang="en-US" dirty="0"/>
              <a:t>お土産にびわ湖産の湖魚（こぎょ）佃煮をプレゼント</a:t>
            </a: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ja-JP" dirty="0"/>
              <a:t>  9:30</a:t>
            </a:r>
            <a:r>
              <a:rPr lang="ja-JP" altLang="en-US" dirty="0"/>
              <a:t>　杢兵衛造船所集合</a:t>
            </a:r>
          </a:p>
          <a:p>
            <a:r>
              <a:rPr lang="en-US" altLang="ja-JP" dirty="0"/>
              <a:t>  9:45</a:t>
            </a:r>
            <a:r>
              <a:rPr lang="ja-JP" altLang="en-US" dirty="0"/>
              <a:t>　遊覧船乗船</a:t>
            </a:r>
          </a:p>
          <a:p>
            <a:r>
              <a:rPr lang="ja-JP" altLang="en-US" dirty="0"/>
              <a:t>　 　　 　 船内でのレクチャー</a:t>
            </a:r>
          </a:p>
          <a:p>
            <a:r>
              <a:rPr lang="ja-JP" altLang="en-US" dirty="0"/>
              <a:t>　 　　  　刺し網漁見学　　</a:t>
            </a:r>
          </a:p>
          <a:p>
            <a:r>
              <a:rPr lang="en-US" altLang="ja-JP" dirty="0"/>
              <a:t>11:00  </a:t>
            </a:r>
            <a:r>
              <a:rPr lang="ja-JP" altLang="en-US" dirty="0"/>
              <a:t>下船</a:t>
            </a:r>
          </a:p>
          <a:p>
            <a:r>
              <a:rPr lang="en-US" altLang="ja-JP" dirty="0"/>
              <a:t>11:10  </a:t>
            </a:r>
            <a:r>
              <a:rPr lang="ja-JP" altLang="en-US" dirty="0"/>
              <a:t>杢兵衛造船所見学</a:t>
            </a:r>
          </a:p>
          <a:p>
            <a:r>
              <a:rPr lang="en-US" altLang="ja-JP" dirty="0"/>
              <a:t>11:30</a:t>
            </a:r>
            <a:r>
              <a:rPr lang="ja-JP" altLang="en-US" dirty="0"/>
              <a:t>　終了</a:t>
            </a:r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5709" y="5357422"/>
            <a:ext cx="3440939" cy="990038"/>
          </a:xfrm>
        </p:spPr>
        <p:txBody>
          <a:bodyPr/>
          <a:lstStyle/>
          <a:p>
            <a:r>
              <a:rPr lang="ja-JP" altLang="en-US" dirty="0"/>
              <a:t>雨天荒天時の中止は、前日</a:t>
            </a:r>
            <a:r>
              <a:rPr lang="en-US" altLang="ja-JP" dirty="0"/>
              <a:t>12:00</a:t>
            </a:r>
            <a:r>
              <a:rPr lang="ja-JP" altLang="en-US" dirty="0"/>
              <a:t>段階での気象予報により判断いたします。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雨天決行ですが、台風等の影響で中止の場合がございます。</a:t>
            </a:r>
          </a:p>
          <a:p>
            <a:r>
              <a:rPr lang="ja-JP" altLang="en-US" dirty="0"/>
              <a:t>体験場所までの移動は貸切バスをおすすめします。</a:t>
            </a:r>
            <a:endParaRPr lang="en-US" altLang="ja-JP" dirty="0"/>
          </a:p>
          <a:p>
            <a:r>
              <a:rPr lang="ja-JP" altLang="en-US" dirty="0"/>
              <a:t>実施希望日の４ケ月前までに仮予約いただき、ご相談ください。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びわ湖の漁業や産業について調べてみる。</a:t>
            </a:r>
          </a:p>
          <a:p>
            <a:r>
              <a:rPr lang="ja-JP" altLang="en-US" dirty="0"/>
              <a:t>びわ湖の環境保全の課題を考えてみる。</a:t>
            </a:r>
            <a:endParaRPr lang="en-US" altLang="ja-JP" dirty="0"/>
          </a:p>
          <a:p>
            <a:r>
              <a:rPr lang="ja-JP" altLang="en-US" dirty="0"/>
              <a:t>地域と現地の産業や環境の課題や取組について調べてみる。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37140" y="2212718"/>
            <a:ext cx="3051180" cy="617193"/>
          </a:xfrm>
        </p:spPr>
        <p:txBody>
          <a:bodyPr/>
          <a:lstStyle/>
          <a:p>
            <a:r>
              <a:rPr lang="ja-JP" altLang="en-US" dirty="0"/>
              <a:t>びわ湖での刺し網漁見学と遊覧船貸切体験。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</a:p>
          <a:p>
            <a:r>
              <a:rPr lang="ja-JP" altLang="en-US" dirty="0"/>
              <a:t>現地では、どんな課題があるかを理解する。</a:t>
            </a:r>
            <a:endParaRPr lang="en-US" altLang="ja-JP" dirty="0"/>
          </a:p>
          <a:p>
            <a:r>
              <a:rPr lang="ja-JP" altLang="en-US" dirty="0"/>
              <a:t>現地では課題解決のために、どんな取組を実施しているか聞いてみる。</a:t>
            </a: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環境保全ための自分の意見をまとめる。</a:t>
            </a:r>
          </a:p>
          <a:p>
            <a:r>
              <a:rPr lang="ja-JP" altLang="en-US" dirty="0"/>
              <a:t>漁業・産業・環境保全の関連性について調べる。</a:t>
            </a:r>
          </a:p>
          <a:p>
            <a:r>
              <a:rPr lang="ja-JP" altLang="en-US" dirty="0"/>
              <a:t>自分たちにできることを発表する。</a:t>
            </a:r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5" y="368742"/>
            <a:ext cx="2742161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びわ湖の湖上で学ぶ・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刺し網漁見学と遊覧船貸切体験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9" name="図プレースホルダー 18">
            <a:extLst>
              <a:ext uri="{FF2B5EF4-FFF2-40B4-BE49-F238E27FC236}">
                <a16:creationId xmlns:a16="http://schemas.microsoft.com/office/drawing/2014/main" id="{78C63F3C-2562-55A2-F8BD-6123124EF53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138" b="5138"/>
          <a:stretch>
            <a:fillRect/>
          </a:stretch>
        </p:blipFill>
        <p:spPr>
          <a:xfrm>
            <a:off x="904876" y="2932114"/>
            <a:ext cx="2049463" cy="1228725"/>
          </a:xfrm>
          <a:prstGeom prst="rect">
            <a:avLst/>
          </a:prstGeom>
        </p:spPr>
      </p:pic>
      <p:pic>
        <p:nvPicPr>
          <p:cNvPr id="20" name="図プレースホルダー 19">
            <a:extLst>
              <a:ext uri="{FF2B5EF4-FFF2-40B4-BE49-F238E27FC236}">
                <a16:creationId xmlns:a16="http://schemas.microsoft.com/office/drawing/2014/main" id="{29178C90-215D-33A2-BDB1-80F8B6091CF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017" b="5017"/>
          <a:stretch>
            <a:fillRect/>
          </a:stretch>
        </p:blipFill>
        <p:spPr>
          <a:xfrm>
            <a:off x="3013075" y="2932114"/>
            <a:ext cx="2051050" cy="1228725"/>
          </a:xfrm>
          <a:prstGeom prst="rect">
            <a:avLst/>
          </a:prstGeom>
        </p:spPr>
      </p:pic>
      <p:pic>
        <p:nvPicPr>
          <p:cNvPr id="25" name="図プレースホルダー 24">
            <a:extLst>
              <a:ext uri="{FF2B5EF4-FFF2-40B4-BE49-F238E27FC236}">
                <a16:creationId xmlns:a16="http://schemas.microsoft.com/office/drawing/2014/main" id="{500FFD2C-10D7-22EB-E0AC-095E9092644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088" b="5088"/>
          <a:stretch>
            <a:fillRect/>
          </a:stretch>
        </p:blipFill>
        <p:spPr>
          <a:xfrm>
            <a:off x="5122863" y="2932114"/>
            <a:ext cx="2049462" cy="1228725"/>
          </a:xfrm>
          <a:prstGeom prst="rect">
            <a:avLst/>
          </a:prstGeom>
        </p:spPr>
      </p:pic>
      <p:pic>
        <p:nvPicPr>
          <p:cNvPr id="30" name="図プレースホルダー 29">
            <a:extLst>
              <a:ext uri="{FF2B5EF4-FFF2-40B4-BE49-F238E27FC236}">
                <a16:creationId xmlns:a16="http://schemas.microsoft.com/office/drawing/2014/main" id="{9616E271-1C78-C559-0903-AAB8642BD79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088" b="5088"/>
          <a:stretch>
            <a:fillRect/>
          </a:stretch>
        </p:blipFill>
        <p:spPr>
          <a:xfrm>
            <a:off x="7231063" y="2932114"/>
            <a:ext cx="2049462" cy="1228725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6"/>
          <a:srcRect l="25645" t="10469" r="23807" b="12712"/>
          <a:stretch/>
        </p:blipFill>
        <p:spPr>
          <a:xfrm>
            <a:off x="4690554" y="493678"/>
            <a:ext cx="489647" cy="524622"/>
          </a:xfrm>
          <a:prstGeom prst="rect">
            <a:avLst/>
          </a:prstGeom>
        </p:spPr>
      </p:pic>
      <p:pic>
        <p:nvPicPr>
          <p:cNvPr id="42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pic>
        <p:nvPicPr>
          <p:cNvPr id="43" name="図 42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44" name="図 43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45" name="図 44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46" name="図 45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47" name="図 46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48" name="図 47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49" name="図 48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50" name="図 49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51" name="図 50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52" name="図 51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pic>
        <p:nvPicPr>
          <p:cNvPr id="53" name="図 52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E399AD8-945C-37F3-972B-88DBDE801CC6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5720" y="740499"/>
            <a:ext cx="270000" cy="270000"/>
          </a:xfrm>
          <a:prstGeom prst="rect">
            <a:avLst/>
          </a:prstGeom>
        </p:spPr>
      </p:pic>
      <p:pic>
        <p:nvPicPr>
          <p:cNvPr id="54" name="図 53" descr="ロゴ&#10;&#10;自動的に生成された説明">
            <a:extLst>
              <a:ext uri="{FF2B5EF4-FFF2-40B4-BE49-F238E27FC236}">
                <a16:creationId xmlns:a16="http://schemas.microsoft.com/office/drawing/2014/main" id="{491F41E8-3046-1EE2-4851-0A8E492003B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9052" y="740499"/>
            <a:ext cx="270000" cy="270000"/>
          </a:xfrm>
          <a:prstGeom prst="rect">
            <a:avLst/>
          </a:prstGeom>
        </p:spPr>
      </p:pic>
      <p:pic>
        <p:nvPicPr>
          <p:cNvPr id="55" name="図 54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D3F52D34-AB29-C38F-9E0F-4B2C65DEF037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0340" y="738998"/>
            <a:ext cx="270000" cy="270000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FB6F1E0B-8310-4D2D-0EC8-F0CDBEDA69F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2434" y="452966"/>
            <a:ext cx="270000" cy="270000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0844E56B-22FB-7473-86CB-9E6E23396701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4114" y="452966"/>
            <a:ext cx="270000" cy="270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468" y="746519"/>
            <a:ext cx="263979" cy="26397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675" y="451519"/>
            <a:ext cx="264310" cy="26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37468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12328</TotalTime>
  <Words>416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びわ湖の湖上で学ぶ・ 刺し網漁見学と遊覧船貸切体験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484</cp:revision>
  <cp:lastPrinted>2023-05-30T23:44:43Z</cp:lastPrinted>
  <dcterms:created xsi:type="dcterms:W3CDTF">2017-09-04T00:58:00Z</dcterms:created>
  <dcterms:modified xsi:type="dcterms:W3CDTF">2023-06-06T08:29:00Z</dcterms:modified>
</cp:coreProperties>
</file>