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633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4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EA27C-F5AC-483E-9E81-40153398399B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A5A44-25B4-441C-B06D-50AED28AC1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53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9608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4DB5D7-9EE1-4EE8-378B-A51BB3913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73EEAD-5FF6-8FD5-2099-3B0200706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93E31D-C1C7-429D-5E0D-B8B73174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4193112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fld id="{20A71D18-CCEC-4E5B-94D0-2B0D72A69628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5D6313-750C-62E3-527C-81A91115D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4F505F-6697-D846-D5B1-8557C2E9E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D6524D0-507A-4FC2-B120-BF918C6BA1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1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bg>
      <p:bgPr>
        <a:solidFill>
          <a:srgbClr val="2C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1B38225-E382-637D-6738-E09911E94D90}"/>
              </a:ext>
            </a:extLst>
          </p:cNvPr>
          <p:cNvSpPr/>
          <p:nvPr userDrawn="1"/>
        </p:nvSpPr>
        <p:spPr>
          <a:xfrm>
            <a:off x="57000" y="45000"/>
            <a:ext cx="9792000" cy="6506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88" y="44624"/>
            <a:ext cx="8831957" cy="560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2" y="84316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651054"/>
            <a:ext cx="9217024" cy="2190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58CD922-5D76-66D7-AAD6-35FAC714F065}"/>
              </a:ext>
            </a:extLst>
          </p:cNvPr>
          <p:cNvCxnSpPr>
            <a:cxnSpLocks/>
          </p:cNvCxnSpPr>
          <p:nvPr userDrawn="1"/>
        </p:nvCxnSpPr>
        <p:spPr>
          <a:xfrm>
            <a:off x="421067" y="565480"/>
            <a:ext cx="9063866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59B431A-8EB2-9C0E-0A1B-FADA99CB2A96}"/>
              </a:ext>
            </a:extLst>
          </p:cNvPr>
          <p:cNvSpPr txBox="1"/>
          <p:nvPr userDrawn="1"/>
        </p:nvSpPr>
        <p:spPr>
          <a:xfrm>
            <a:off x="17245" y="6551766"/>
            <a:ext cx="49536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100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100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100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100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100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100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0FCF03A-146B-79A4-0508-B1395839F010}"/>
              </a:ext>
            </a:extLst>
          </p:cNvPr>
          <p:cNvSpPr txBox="1"/>
          <p:nvPr userDrawn="1"/>
        </p:nvSpPr>
        <p:spPr>
          <a:xfrm>
            <a:off x="8841432" y="6551766"/>
            <a:ext cx="10075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100" b="0" i="0" spc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100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45913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4EFCA8A-084B-A868-CD86-C469A497B0B8}"/>
              </a:ext>
            </a:extLst>
          </p:cNvPr>
          <p:cNvSpPr txBox="1"/>
          <p:nvPr userDrawn="1"/>
        </p:nvSpPr>
        <p:spPr>
          <a:xfrm>
            <a:off x="574085" y="2112297"/>
            <a:ext cx="2965543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DDEA68E-BC4B-B092-3B6E-D912D066F3AE}"/>
              </a:ext>
            </a:extLst>
          </p:cNvPr>
          <p:cNvSpPr txBox="1"/>
          <p:nvPr userDrawn="1"/>
        </p:nvSpPr>
        <p:spPr>
          <a:xfrm>
            <a:off x="3631203" y="2112297"/>
            <a:ext cx="2965543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7A86A59-37C5-9EF0-9BF1-650755A39D91}"/>
              </a:ext>
            </a:extLst>
          </p:cNvPr>
          <p:cNvSpPr txBox="1"/>
          <p:nvPr userDrawn="1"/>
        </p:nvSpPr>
        <p:spPr>
          <a:xfrm>
            <a:off x="6676924" y="2112297"/>
            <a:ext cx="2964329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30E9F7F-2DE7-8CAD-75BF-DDE8B0F82150}"/>
              </a:ext>
            </a:extLst>
          </p:cNvPr>
          <p:cNvSpPr txBox="1"/>
          <p:nvPr userDrawn="1"/>
        </p:nvSpPr>
        <p:spPr>
          <a:xfrm>
            <a:off x="3489659" y="5156951"/>
            <a:ext cx="2144231" cy="120032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l"/>
            <a:endParaRPr kumimoji="1" lang="en-US" altLang="ja-JP" sz="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角丸四角形 29">
            <a:extLst>
              <a:ext uri="{FF2B5EF4-FFF2-40B4-BE49-F238E27FC236}">
                <a16:creationId xmlns:a16="http://schemas.microsoft.com/office/drawing/2014/main" id="{67546A66-6E5F-86DB-D79E-6C0C70077643}"/>
              </a:ext>
            </a:extLst>
          </p:cNvPr>
          <p:cNvSpPr/>
          <p:nvPr userDrawn="1"/>
        </p:nvSpPr>
        <p:spPr bwMode="auto">
          <a:xfrm>
            <a:off x="576460" y="1748959"/>
            <a:ext cx="1087335" cy="205629"/>
          </a:xfrm>
          <a:prstGeom prst="roundRect">
            <a:avLst/>
          </a:prstGeom>
          <a:solidFill>
            <a:srgbClr val="328CCC"/>
          </a:solidFill>
          <a:ln>
            <a:solidFill>
              <a:srgbClr val="328C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プログラム内容</a:t>
            </a:r>
            <a:endParaRPr kumimoji="0" lang="ja-JP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ホームベース 16">
            <a:extLst>
              <a:ext uri="{FF2B5EF4-FFF2-40B4-BE49-F238E27FC236}">
                <a16:creationId xmlns:a16="http://schemas.microsoft.com/office/drawing/2014/main" id="{B53F9819-CAF3-08FF-311E-E124C36E8C3B}"/>
              </a:ext>
            </a:extLst>
          </p:cNvPr>
          <p:cNvSpPr/>
          <p:nvPr userDrawn="1"/>
        </p:nvSpPr>
        <p:spPr>
          <a:xfrm>
            <a:off x="574085" y="2011001"/>
            <a:ext cx="1059942" cy="190894"/>
          </a:xfrm>
          <a:prstGeom prst="homePlate">
            <a:avLst/>
          </a:prstGeom>
          <a:solidFill>
            <a:schemeClr val="bg1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spc="30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事前学習</a:t>
            </a:r>
          </a:p>
        </p:txBody>
      </p:sp>
      <p:sp>
        <p:nvSpPr>
          <p:cNvPr id="18" name="ホームベース 52">
            <a:extLst>
              <a:ext uri="{FF2B5EF4-FFF2-40B4-BE49-F238E27FC236}">
                <a16:creationId xmlns:a16="http://schemas.microsoft.com/office/drawing/2014/main" id="{65F906A7-6BC3-718A-2B32-BFA05FDCD5D3}"/>
              </a:ext>
            </a:extLst>
          </p:cNvPr>
          <p:cNvSpPr/>
          <p:nvPr userDrawn="1"/>
        </p:nvSpPr>
        <p:spPr>
          <a:xfrm>
            <a:off x="3631203" y="2011001"/>
            <a:ext cx="1059942" cy="190894"/>
          </a:xfrm>
          <a:prstGeom prst="homePlate">
            <a:avLst/>
          </a:prstGeom>
          <a:solidFill>
            <a:srgbClr val="4295D0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spc="300" dirty="0">
                <a:latin typeface="Meiryo UI" panose="020B0604030504040204" pitchFamily="50" charset="-128"/>
                <a:ea typeface="Meiryo UI" panose="020B0604030504040204" pitchFamily="50" charset="-128"/>
              </a:rPr>
              <a:t>現地学習</a:t>
            </a:r>
          </a:p>
        </p:txBody>
      </p:sp>
      <p:sp>
        <p:nvSpPr>
          <p:cNvPr id="19" name="ホームベース 53">
            <a:extLst>
              <a:ext uri="{FF2B5EF4-FFF2-40B4-BE49-F238E27FC236}">
                <a16:creationId xmlns:a16="http://schemas.microsoft.com/office/drawing/2014/main" id="{9CBA4FEA-EE8C-0A2C-E5BC-73AF6CC4C5B3}"/>
              </a:ext>
            </a:extLst>
          </p:cNvPr>
          <p:cNvSpPr/>
          <p:nvPr userDrawn="1"/>
        </p:nvSpPr>
        <p:spPr>
          <a:xfrm>
            <a:off x="6676924" y="2017210"/>
            <a:ext cx="1059942" cy="190894"/>
          </a:xfrm>
          <a:prstGeom prst="homePlate">
            <a:avLst/>
          </a:prstGeom>
          <a:solidFill>
            <a:srgbClr val="0066CC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spc="300" dirty="0">
                <a:latin typeface="Meiryo UI" panose="020B0604030504040204" pitchFamily="50" charset="-128"/>
                <a:ea typeface="Meiryo UI" panose="020B0604030504040204" pitchFamily="50" charset="-128"/>
              </a:rPr>
              <a:t>事後学習</a:t>
            </a:r>
          </a:p>
        </p:txBody>
      </p:sp>
      <p:sp>
        <p:nvSpPr>
          <p:cNvPr id="32" name="テキスト プレースホルダー 31">
            <a:extLst>
              <a:ext uri="{FF2B5EF4-FFF2-40B4-BE49-F238E27FC236}">
                <a16:creationId xmlns:a16="http://schemas.microsoft.com/office/drawing/2014/main" id="{D3BFE0D3-333A-E0B4-45D2-D8029DC412A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74410" y="1205852"/>
            <a:ext cx="9066742" cy="43180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34" name="図プレースホルダー 33">
            <a:extLst>
              <a:ext uri="{FF2B5EF4-FFF2-40B4-BE49-F238E27FC236}">
                <a16:creationId xmlns:a16="http://schemas.microsoft.com/office/drawing/2014/main" id="{C30EF5D4-EA68-11FB-8EA9-0C478C9BDC83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67954" y="2931490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5" name="図プレースホルダー 33">
            <a:extLst>
              <a:ext uri="{FF2B5EF4-FFF2-40B4-BE49-F238E27FC236}">
                <a16:creationId xmlns:a16="http://schemas.microsoft.com/office/drawing/2014/main" id="{85BC0B56-FF55-E5A3-2903-6D0345ADB2ED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2852187" y="2931490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6" name="図プレースホルダー 33">
            <a:extLst>
              <a:ext uri="{FF2B5EF4-FFF2-40B4-BE49-F238E27FC236}">
                <a16:creationId xmlns:a16="http://schemas.microsoft.com/office/drawing/2014/main" id="{70D6EA59-682A-76B6-DB9D-44297705E248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5136420" y="2931490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7" name="図プレースホルダー 33">
            <a:extLst>
              <a:ext uri="{FF2B5EF4-FFF2-40B4-BE49-F238E27FC236}">
                <a16:creationId xmlns:a16="http://schemas.microsoft.com/office/drawing/2014/main" id="{E516801E-95A9-3E2B-3605-1D0C82F36CB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7420652" y="2931490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8" name="角丸四角形 29">
            <a:extLst>
              <a:ext uri="{FF2B5EF4-FFF2-40B4-BE49-F238E27FC236}">
                <a16:creationId xmlns:a16="http://schemas.microsoft.com/office/drawing/2014/main" id="{78D35074-0B57-F80C-EBC7-5BC5DBBC277F}"/>
              </a:ext>
            </a:extLst>
          </p:cNvPr>
          <p:cNvSpPr/>
          <p:nvPr userDrawn="1"/>
        </p:nvSpPr>
        <p:spPr bwMode="auto">
          <a:xfrm>
            <a:off x="3513575" y="4265453"/>
            <a:ext cx="659338" cy="205629"/>
          </a:xfrm>
          <a:prstGeom prst="roundRect">
            <a:avLst/>
          </a:prstGeom>
          <a:solidFill>
            <a:srgbClr val="328CCC"/>
          </a:solidFill>
          <a:ln>
            <a:solidFill>
              <a:srgbClr val="328C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POINT</a:t>
            </a:r>
            <a:endParaRPr kumimoji="0" lang="ja-JP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8" name="テキスト プレースホルダー 31">
            <a:extLst>
              <a:ext uri="{FF2B5EF4-FFF2-40B4-BE49-F238E27FC236}">
                <a16:creationId xmlns:a16="http://schemas.microsoft.com/office/drawing/2014/main" id="{D35BB13D-A84B-A00E-CB9E-A326A4CE8D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35756" y="4255648"/>
            <a:ext cx="5505397" cy="829536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44000" indent="-144000">
              <a:lnSpc>
                <a:spcPct val="120000"/>
              </a:lnSpc>
              <a:spcBef>
                <a:spcPts val="0"/>
              </a:spcBef>
              <a:buClr>
                <a:srgbClr val="328CCC"/>
              </a:buClr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1FE47C3C-67B6-34C8-46FE-7F9E63833662}"/>
              </a:ext>
            </a:extLst>
          </p:cNvPr>
          <p:cNvSpPr txBox="1"/>
          <p:nvPr userDrawn="1"/>
        </p:nvSpPr>
        <p:spPr>
          <a:xfrm>
            <a:off x="3489659" y="5156951"/>
            <a:ext cx="527237" cy="180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wrap="none" tIns="36000" rIns="54000" bIns="360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spc="300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行程例</a:t>
            </a:r>
            <a:endParaRPr kumimoji="1" lang="en-US" altLang="ja-JP" sz="700" spc="300" baseline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0" name="テキスト プレースホルダー 31">
            <a:extLst>
              <a:ext uri="{FF2B5EF4-FFF2-40B4-BE49-F238E27FC236}">
                <a16:creationId xmlns:a16="http://schemas.microsoft.com/office/drawing/2014/main" id="{38A2D869-9E61-120E-B426-4C5AC6C908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00121" y="5357422"/>
            <a:ext cx="2121536" cy="990038"/>
          </a:xfrm>
          <a:prstGeom prst="rect">
            <a:avLst/>
          </a:prstGeom>
          <a:ln>
            <a:noFill/>
          </a:ln>
        </p:spPr>
        <p:txBody>
          <a:bodyPr lIns="72000" r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8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</p:txBody>
      </p:sp>
      <p:sp>
        <p:nvSpPr>
          <p:cNvPr id="133" name="テキスト プレースホルダー 31">
            <a:extLst>
              <a:ext uri="{FF2B5EF4-FFF2-40B4-BE49-F238E27FC236}">
                <a16:creationId xmlns:a16="http://schemas.microsoft.com/office/drawing/2014/main" id="{00612866-84B4-000B-6753-81B3D3D29C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5709" y="5357422"/>
            <a:ext cx="2988899" cy="990038"/>
          </a:xfrm>
          <a:prstGeom prst="rect">
            <a:avLst/>
          </a:prstGeom>
          <a:ln>
            <a:noFill/>
          </a:ln>
        </p:spPr>
        <p:txBody>
          <a:bodyPr lIns="72000" rIns="72000" anchor="t"/>
          <a:lstStyle>
            <a:lvl1pPr marL="108000" indent="-108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l"/>
              <a:defRPr sz="8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</p:txBody>
      </p:sp>
      <p:sp>
        <p:nvSpPr>
          <p:cNvPr id="135" name="図プレースホルダー 33">
            <a:extLst>
              <a:ext uri="{FF2B5EF4-FFF2-40B4-BE49-F238E27FC236}">
                <a16:creationId xmlns:a16="http://schemas.microsoft.com/office/drawing/2014/main" id="{91B5AF9A-F305-8344-7745-44A27AF1E10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848602" y="5627460"/>
            <a:ext cx="78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QR</a:t>
            </a:r>
            <a:endParaRPr kumimoji="1" lang="ja-JP" altLang="en-US" dirty="0"/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270C9F10-379D-E68A-FB10-F34C1FEF1379}"/>
              </a:ext>
            </a:extLst>
          </p:cNvPr>
          <p:cNvSpPr txBox="1"/>
          <p:nvPr userDrawn="1"/>
        </p:nvSpPr>
        <p:spPr>
          <a:xfrm>
            <a:off x="5755708" y="5156951"/>
            <a:ext cx="527237" cy="180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wrap="none" tIns="36000" rIns="54000" bIns="360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spc="300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備考</a:t>
            </a:r>
            <a:endParaRPr kumimoji="1" lang="en-US" altLang="ja-JP" sz="700" spc="300" baseline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7" name="テキスト プレースホルダー 31">
            <a:extLst>
              <a:ext uri="{FF2B5EF4-FFF2-40B4-BE49-F238E27FC236}">
                <a16:creationId xmlns:a16="http://schemas.microsoft.com/office/drawing/2014/main" id="{26A17B7D-9AB9-DDF1-AA04-92B1CA512D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0023" y="2212718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8000" indent="-108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8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38" name="テキスト プレースホルダー 31">
            <a:extLst>
              <a:ext uri="{FF2B5EF4-FFF2-40B4-BE49-F238E27FC236}">
                <a16:creationId xmlns:a16="http://schemas.microsoft.com/office/drawing/2014/main" id="{44144C41-A633-7E2C-C1F5-A2F7F7607D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37140" y="2212718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8000" indent="-108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8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40" name="テキスト プレースホルダー 31">
            <a:extLst>
              <a:ext uri="{FF2B5EF4-FFF2-40B4-BE49-F238E27FC236}">
                <a16:creationId xmlns:a16="http://schemas.microsoft.com/office/drawing/2014/main" id="{D537A025-3B6D-D89E-270A-E435C4CFE3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88320" y="2212718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8000" indent="-108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8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4" name="タイトル プレースホルダー 1">
            <a:extLst>
              <a:ext uri="{FF2B5EF4-FFF2-40B4-BE49-F238E27FC236}">
                <a16:creationId xmlns:a16="http://schemas.microsoft.com/office/drawing/2014/main" id="{61AA7CEB-37B1-6458-05F5-4BD161E46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682" y="368742"/>
            <a:ext cx="2395912" cy="5355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>
              <a:defRPr sz="1600"/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  <a:br>
              <a:rPr lang="en-US" altLang="ja-JP" noProof="0" dirty="0"/>
            </a:br>
            <a:r>
              <a:rPr lang="ja-JP" altLang="en-US" noProof="0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8937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4852630-D594-E009-141A-530888028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85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平行四辺形 7">
            <a:extLst>
              <a:ext uri="{FF2B5EF4-FFF2-40B4-BE49-F238E27FC236}">
                <a16:creationId xmlns:a16="http://schemas.microsoft.com/office/drawing/2014/main" id="{3C45DD39-1EB8-5A22-9AE3-4489DC4B7440}"/>
              </a:ext>
            </a:extLst>
          </p:cNvPr>
          <p:cNvSpPr/>
          <p:nvPr userDrawn="1"/>
        </p:nvSpPr>
        <p:spPr>
          <a:xfrm>
            <a:off x="0" y="0"/>
            <a:ext cx="6810375" cy="6858000"/>
          </a:xfrm>
          <a:prstGeom prst="parallelogram">
            <a:avLst>
              <a:gd name="adj" fmla="val 46148"/>
            </a:avLst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E54CD92-E70C-8A7B-E64F-5DDC5B91B5C0}"/>
              </a:ext>
            </a:extLst>
          </p:cNvPr>
          <p:cNvSpPr/>
          <p:nvPr userDrawn="1"/>
        </p:nvSpPr>
        <p:spPr>
          <a:xfrm>
            <a:off x="0" y="0"/>
            <a:ext cx="3281363" cy="6858000"/>
          </a:xfrm>
          <a:prstGeom prst="rect">
            <a:avLst/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7E06592-898F-A3F5-71CE-5E0C9022FA90}"/>
              </a:ext>
            </a:extLst>
          </p:cNvPr>
          <p:cNvSpPr/>
          <p:nvPr userDrawn="1"/>
        </p:nvSpPr>
        <p:spPr>
          <a:xfrm>
            <a:off x="57000" y="45000"/>
            <a:ext cx="9792000" cy="676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EF8C9DF-C938-3FAE-61A5-C61690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24" y="938255"/>
            <a:ext cx="8543925" cy="9223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5000"/>
              </a:lnSpc>
              <a:defRPr sz="2800">
                <a:solidFill>
                  <a:srgbClr val="0070C0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666412B-E04B-980E-9982-030ADADB6767}"/>
              </a:ext>
            </a:extLst>
          </p:cNvPr>
          <p:cNvCxnSpPr>
            <a:cxnSpLocks/>
          </p:cNvCxnSpPr>
          <p:nvPr userDrawn="1"/>
        </p:nvCxnSpPr>
        <p:spPr>
          <a:xfrm>
            <a:off x="492981" y="1804947"/>
            <a:ext cx="76175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32C1AFC-3413-3829-32CD-B62E32E420AD}"/>
              </a:ext>
            </a:extLst>
          </p:cNvPr>
          <p:cNvCxnSpPr>
            <a:cxnSpLocks/>
          </p:cNvCxnSpPr>
          <p:nvPr userDrawn="1"/>
        </p:nvCxnSpPr>
        <p:spPr>
          <a:xfrm>
            <a:off x="1335819" y="1860606"/>
            <a:ext cx="79515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3E123C64-E275-2266-787D-EFFD49B8C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8301" y="2107303"/>
            <a:ext cx="46990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1A7BADE-C3C8-8B41-A9B7-8BFCCAAB45D7}"/>
              </a:ext>
            </a:extLst>
          </p:cNvPr>
          <p:cNvSpPr txBox="1"/>
          <p:nvPr userDrawn="1"/>
        </p:nvSpPr>
        <p:spPr>
          <a:xfrm>
            <a:off x="139147" y="6551766"/>
            <a:ext cx="49536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100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100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100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100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100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100" b="0" i="0" spc="0" noProof="0" dirty="0">
              <a:solidFill>
                <a:srgbClr val="328CCC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CA01926-262A-980D-1C43-08E1D376A40E}"/>
              </a:ext>
            </a:extLst>
          </p:cNvPr>
          <p:cNvSpPr txBox="1"/>
          <p:nvPr userDrawn="1"/>
        </p:nvSpPr>
        <p:spPr>
          <a:xfrm>
            <a:off x="8841432" y="6551766"/>
            <a:ext cx="10075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100" b="0" i="0" spc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100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1007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4852630-D594-E009-141A-530888028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85" t="4980" b="1996"/>
          <a:stretch/>
        </p:blipFill>
        <p:spPr>
          <a:xfrm>
            <a:off x="4581524" y="0"/>
            <a:ext cx="5324476" cy="3429000"/>
          </a:xfrm>
          <a:prstGeom prst="rect">
            <a:avLst/>
          </a:prstGeom>
        </p:spPr>
      </p:pic>
      <p:sp>
        <p:nvSpPr>
          <p:cNvPr id="8" name="平行四辺形 7">
            <a:extLst>
              <a:ext uri="{FF2B5EF4-FFF2-40B4-BE49-F238E27FC236}">
                <a16:creationId xmlns:a16="http://schemas.microsoft.com/office/drawing/2014/main" id="{3C45DD39-1EB8-5A22-9AE3-4489DC4B7440}"/>
              </a:ext>
            </a:extLst>
          </p:cNvPr>
          <p:cNvSpPr/>
          <p:nvPr userDrawn="1"/>
        </p:nvSpPr>
        <p:spPr>
          <a:xfrm>
            <a:off x="1795462" y="0"/>
            <a:ext cx="4436203" cy="4467225"/>
          </a:xfrm>
          <a:prstGeom prst="parallelogram">
            <a:avLst>
              <a:gd name="adj" fmla="val 46148"/>
            </a:avLst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EF8C9DF-C938-3FAE-61A5-C61690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24" y="490447"/>
            <a:ext cx="8543925" cy="9223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5000"/>
              </a:lnSpc>
              <a:defRPr sz="2800">
                <a:solidFill>
                  <a:srgbClr val="0070C0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666412B-E04B-980E-9982-030ADADB6767}"/>
              </a:ext>
            </a:extLst>
          </p:cNvPr>
          <p:cNvCxnSpPr>
            <a:cxnSpLocks/>
          </p:cNvCxnSpPr>
          <p:nvPr userDrawn="1"/>
        </p:nvCxnSpPr>
        <p:spPr>
          <a:xfrm>
            <a:off x="492981" y="1357139"/>
            <a:ext cx="76175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32C1AFC-3413-3829-32CD-B62E32E420AD}"/>
              </a:ext>
            </a:extLst>
          </p:cNvPr>
          <p:cNvCxnSpPr>
            <a:cxnSpLocks/>
          </p:cNvCxnSpPr>
          <p:nvPr userDrawn="1"/>
        </p:nvCxnSpPr>
        <p:spPr>
          <a:xfrm>
            <a:off x="1335819" y="1412798"/>
            <a:ext cx="79515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3E123C64-E275-2266-787D-EFFD49B8C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8301" y="1659495"/>
            <a:ext cx="46990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1A7BADE-C3C8-8B41-A9B7-8BFCCAAB45D7}"/>
              </a:ext>
            </a:extLst>
          </p:cNvPr>
          <p:cNvSpPr txBox="1"/>
          <p:nvPr userDrawn="1"/>
        </p:nvSpPr>
        <p:spPr>
          <a:xfrm>
            <a:off x="139147" y="6551766"/>
            <a:ext cx="49536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100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100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100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100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100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100" b="0" i="0" spc="0" noProof="0" dirty="0">
              <a:solidFill>
                <a:schemeClr val="accent3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CA01926-262A-980D-1C43-08E1D376A40E}"/>
              </a:ext>
            </a:extLst>
          </p:cNvPr>
          <p:cNvSpPr txBox="1"/>
          <p:nvPr userDrawn="1"/>
        </p:nvSpPr>
        <p:spPr>
          <a:xfrm>
            <a:off x="8841432" y="6551766"/>
            <a:ext cx="10075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100" b="0" i="0" spc="0" noProof="0" smtClean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100" b="0" i="0" spc="0" noProof="0" dirty="0">
              <a:solidFill>
                <a:schemeClr val="accent3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0277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8C5F626-4651-2004-EA15-31ADCB0A85F7}"/>
              </a:ext>
            </a:extLst>
          </p:cNvPr>
          <p:cNvSpPr/>
          <p:nvPr userDrawn="1"/>
        </p:nvSpPr>
        <p:spPr>
          <a:xfrm>
            <a:off x="0" y="619165"/>
            <a:ext cx="7113240" cy="401318"/>
          </a:xfrm>
          <a:custGeom>
            <a:avLst/>
            <a:gdLst>
              <a:gd name="connsiteX0" fmla="*/ 0 w 7113240"/>
              <a:gd name="connsiteY0" fmla="*/ 0 h 401318"/>
              <a:gd name="connsiteX1" fmla="*/ 7113240 w 7113240"/>
              <a:gd name="connsiteY1" fmla="*/ 0 h 401318"/>
              <a:gd name="connsiteX2" fmla="*/ 6845930 w 7113240"/>
              <a:gd name="connsiteY2" fmla="*/ 401318 h 401318"/>
              <a:gd name="connsiteX3" fmla="*/ 0 w 7113240"/>
              <a:gd name="connsiteY3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240" h="401318">
                <a:moveTo>
                  <a:pt x="0" y="0"/>
                </a:moveTo>
                <a:lnTo>
                  <a:pt x="7113240" y="0"/>
                </a:lnTo>
                <a:lnTo>
                  <a:pt x="6845930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5" y="1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1000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88" y="44624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2" y="84316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082203"/>
            <a:ext cx="9217024" cy="954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6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100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100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100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100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100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100" b="0" i="0" spc="0" noProof="0" dirty="0">
              <a:solidFill>
                <a:srgbClr val="328CCC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6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100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100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E82A4C4-81B5-55F3-880C-FFB08355EEC0}"/>
              </a:ext>
            </a:extLst>
          </p:cNvPr>
          <p:cNvSpPr/>
          <p:nvPr userDrawn="1"/>
        </p:nvSpPr>
        <p:spPr>
          <a:xfrm>
            <a:off x="0" y="2638425"/>
            <a:ext cx="9906000" cy="3913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2890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5" y="1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1000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88" y="44624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solidFill>
                  <a:schemeClr val="accent4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2" y="84316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082202"/>
            <a:ext cx="9217024" cy="2190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6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100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100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100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100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100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100" b="0" i="0" spc="0" noProof="0" dirty="0">
              <a:solidFill>
                <a:srgbClr val="328CCC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6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100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100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FCB4ABC5-DFDF-7701-B261-D015F5E2AF24}"/>
              </a:ext>
            </a:extLst>
          </p:cNvPr>
          <p:cNvSpPr/>
          <p:nvPr userDrawn="1"/>
        </p:nvSpPr>
        <p:spPr>
          <a:xfrm>
            <a:off x="0" y="619165"/>
            <a:ext cx="8219255" cy="401318"/>
          </a:xfrm>
          <a:custGeom>
            <a:avLst/>
            <a:gdLst>
              <a:gd name="connsiteX0" fmla="*/ 0 w 8219255"/>
              <a:gd name="connsiteY0" fmla="*/ 0 h 401318"/>
              <a:gd name="connsiteX1" fmla="*/ 1106015 w 8219255"/>
              <a:gd name="connsiteY1" fmla="*/ 0 h 401318"/>
              <a:gd name="connsiteX2" fmla="*/ 7113240 w 8219255"/>
              <a:gd name="connsiteY2" fmla="*/ 0 h 401318"/>
              <a:gd name="connsiteX3" fmla="*/ 8219255 w 8219255"/>
              <a:gd name="connsiteY3" fmla="*/ 0 h 401318"/>
              <a:gd name="connsiteX4" fmla="*/ 7951945 w 8219255"/>
              <a:gd name="connsiteY4" fmla="*/ 401318 h 401318"/>
              <a:gd name="connsiteX5" fmla="*/ 6845930 w 8219255"/>
              <a:gd name="connsiteY5" fmla="*/ 401318 h 401318"/>
              <a:gd name="connsiteX6" fmla="*/ 1106015 w 8219255"/>
              <a:gd name="connsiteY6" fmla="*/ 401318 h 401318"/>
              <a:gd name="connsiteX7" fmla="*/ 0 w 8219255"/>
              <a:gd name="connsiteY7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19255" h="401318">
                <a:moveTo>
                  <a:pt x="0" y="0"/>
                </a:moveTo>
                <a:lnTo>
                  <a:pt x="1106015" y="0"/>
                </a:lnTo>
                <a:lnTo>
                  <a:pt x="7113240" y="0"/>
                </a:lnTo>
                <a:lnTo>
                  <a:pt x="8219255" y="0"/>
                </a:lnTo>
                <a:lnTo>
                  <a:pt x="7951945" y="401318"/>
                </a:lnTo>
                <a:lnTo>
                  <a:pt x="6845930" y="401318"/>
                </a:lnTo>
                <a:lnTo>
                  <a:pt x="1106015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110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E0C973-F6DD-F2A6-ECC8-DB3521561565}"/>
              </a:ext>
            </a:extLst>
          </p:cNvPr>
          <p:cNvSpPr/>
          <p:nvPr userDrawn="1"/>
        </p:nvSpPr>
        <p:spPr>
          <a:xfrm>
            <a:off x="0" y="2443491"/>
            <a:ext cx="9906000" cy="4414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8C5F626-4651-2004-EA15-31ADCB0A85F7}"/>
              </a:ext>
            </a:extLst>
          </p:cNvPr>
          <p:cNvSpPr/>
          <p:nvPr userDrawn="1"/>
        </p:nvSpPr>
        <p:spPr>
          <a:xfrm>
            <a:off x="0" y="619165"/>
            <a:ext cx="7113240" cy="401318"/>
          </a:xfrm>
          <a:custGeom>
            <a:avLst/>
            <a:gdLst>
              <a:gd name="connsiteX0" fmla="*/ 0 w 7113240"/>
              <a:gd name="connsiteY0" fmla="*/ 0 h 401318"/>
              <a:gd name="connsiteX1" fmla="*/ 7113240 w 7113240"/>
              <a:gd name="connsiteY1" fmla="*/ 0 h 401318"/>
              <a:gd name="connsiteX2" fmla="*/ 6845930 w 7113240"/>
              <a:gd name="connsiteY2" fmla="*/ 401318 h 401318"/>
              <a:gd name="connsiteX3" fmla="*/ 0 w 7113240"/>
              <a:gd name="connsiteY3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240" h="401318">
                <a:moveTo>
                  <a:pt x="0" y="0"/>
                </a:moveTo>
                <a:lnTo>
                  <a:pt x="7113240" y="0"/>
                </a:lnTo>
                <a:lnTo>
                  <a:pt x="6845930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5" y="1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1000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88" y="44624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2" y="84316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015511"/>
            <a:ext cx="9217024" cy="862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6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100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100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100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100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100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100" b="0" i="0" spc="0" noProof="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6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100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100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422DA80-5498-837E-229D-07504407DAB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" y="2443491"/>
            <a:ext cx="4953000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b="1">
                <a:solidFill>
                  <a:srgbClr val="4B75BD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kumimoji="1" lang="ja-JP" altLang="en-US" dirty="0"/>
              <a:t>コンテンツタイトル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52EE3076-7F43-DAD1-793E-CFF64B55361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953001" y="2443491"/>
            <a:ext cx="4953000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b="1">
                <a:solidFill>
                  <a:srgbClr val="4B75BD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kumimoji="1" lang="ja-JP" altLang="en-US" dirty="0"/>
              <a:t>コンテンツタイトル</a:t>
            </a:r>
          </a:p>
        </p:txBody>
      </p:sp>
      <p:sp>
        <p:nvSpPr>
          <p:cNvPr id="17" name="テキスト プレースホルダー 13">
            <a:extLst>
              <a:ext uri="{FF2B5EF4-FFF2-40B4-BE49-F238E27FC236}">
                <a16:creationId xmlns:a16="http://schemas.microsoft.com/office/drawing/2014/main" id="{8426D69E-F5A4-41D3-9C98-3593328E17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0526" y="3011740"/>
            <a:ext cx="4498975" cy="3333498"/>
          </a:xfrm>
          <a:prstGeom prst="rect">
            <a:avLst/>
          </a:prstGeom>
        </p:spPr>
        <p:txBody>
          <a:bodyPr/>
          <a:lstStyle>
            <a:lvl1pPr>
              <a:defRPr kumimoji="1" lang="en-US" altLang="ja-JP" sz="1200" b="1" kern="1200" dirty="0" smtClean="0">
                <a:solidFill>
                  <a:srgbClr val="4B75BD"/>
                </a:solidFill>
                <a:latin typeface="+mn-lt"/>
                <a:ea typeface="+mn-ea"/>
                <a:cs typeface="+mn-cs"/>
              </a:defRPr>
            </a:lvl1pPr>
            <a:lvl2pPr>
              <a:defRPr kumimoji="1" lang="ja-JP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kumimoji="1" lang="ja-JP" altLang="en-US" dirty="0"/>
              <a:t>コンテンツ見出し</a:t>
            </a:r>
            <a:endParaRPr kumimoji="1" lang="en-US" altLang="ja-JP" dirty="0"/>
          </a:p>
          <a:p>
            <a:pPr marL="0" lvl="1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dirty="0"/>
              <a:t>コンテンツテキスト</a:t>
            </a:r>
          </a:p>
        </p:txBody>
      </p:sp>
      <p:sp>
        <p:nvSpPr>
          <p:cNvPr id="18" name="テキスト プレースホルダー 13">
            <a:extLst>
              <a:ext uri="{FF2B5EF4-FFF2-40B4-BE49-F238E27FC236}">
                <a16:creationId xmlns:a16="http://schemas.microsoft.com/office/drawing/2014/main" id="{88DE078B-3F10-CA17-32DB-371881110B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7013" y="3011740"/>
            <a:ext cx="4498975" cy="3333498"/>
          </a:xfrm>
          <a:prstGeom prst="rect">
            <a:avLst/>
          </a:prstGeom>
        </p:spPr>
        <p:txBody>
          <a:bodyPr/>
          <a:lstStyle>
            <a:lvl1pPr>
              <a:defRPr kumimoji="1" lang="en-US" altLang="ja-JP" sz="1200" b="1" kern="1200" dirty="0" smtClean="0">
                <a:solidFill>
                  <a:srgbClr val="4B75BD"/>
                </a:solidFill>
                <a:latin typeface="+mn-lt"/>
                <a:ea typeface="+mn-ea"/>
                <a:cs typeface="+mn-cs"/>
              </a:defRPr>
            </a:lvl1pPr>
            <a:lvl2pPr>
              <a:defRPr kumimoji="1" lang="ja-JP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kumimoji="1" lang="ja-JP" altLang="en-US" dirty="0"/>
              <a:t>コンテンツ見出し</a:t>
            </a:r>
            <a:endParaRPr kumimoji="1" lang="en-US" altLang="ja-JP" dirty="0"/>
          </a:p>
          <a:p>
            <a:pPr marL="0" lvl="1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dirty="0"/>
              <a:t>コンテンツテキスト</a:t>
            </a:r>
          </a:p>
        </p:txBody>
      </p:sp>
    </p:spTree>
    <p:extLst>
      <p:ext uri="{BB962C8B-B14F-4D97-AF65-F5344CB8AC3E}">
        <p14:creationId xmlns:p14="http://schemas.microsoft.com/office/powerpoint/2010/main" val="3280654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4">
          <p15:clr>
            <a:srgbClr val="FBAE40"/>
          </p15:clr>
        </p15:guide>
        <p15:guide id="2" pos="325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E0C973-F6DD-F2A6-ECC8-DB3521561565}"/>
              </a:ext>
            </a:extLst>
          </p:cNvPr>
          <p:cNvSpPr/>
          <p:nvPr userDrawn="1"/>
        </p:nvSpPr>
        <p:spPr>
          <a:xfrm>
            <a:off x="0" y="815547"/>
            <a:ext cx="9906000" cy="6042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8C5F626-4651-2004-EA15-31ADCB0A85F7}"/>
              </a:ext>
            </a:extLst>
          </p:cNvPr>
          <p:cNvSpPr/>
          <p:nvPr userDrawn="1"/>
        </p:nvSpPr>
        <p:spPr>
          <a:xfrm>
            <a:off x="0" y="619165"/>
            <a:ext cx="7113240" cy="401318"/>
          </a:xfrm>
          <a:custGeom>
            <a:avLst/>
            <a:gdLst>
              <a:gd name="connsiteX0" fmla="*/ 0 w 7113240"/>
              <a:gd name="connsiteY0" fmla="*/ 0 h 401318"/>
              <a:gd name="connsiteX1" fmla="*/ 7113240 w 7113240"/>
              <a:gd name="connsiteY1" fmla="*/ 0 h 401318"/>
              <a:gd name="connsiteX2" fmla="*/ 6845930 w 7113240"/>
              <a:gd name="connsiteY2" fmla="*/ 401318 h 401318"/>
              <a:gd name="connsiteX3" fmla="*/ 0 w 7113240"/>
              <a:gd name="connsiteY3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240" h="401318">
                <a:moveTo>
                  <a:pt x="0" y="0"/>
                </a:moveTo>
                <a:lnTo>
                  <a:pt x="7113240" y="0"/>
                </a:lnTo>
                <a:lnTo>
                  <a:pt x="6845930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5" y="1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1000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88" y="44624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2" y="84316"/>
            <a:ext cx="936105" cy="291751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6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100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100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100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100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100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100" b="0" i="0" spc="0" noProof="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6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100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100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40302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4">
          <p15:clr>
            <a:srgbClr val="FBAE40"/>
          </p15:clr>
        </p15:guide>
        <p15:guide id="2" pos="325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E0C973-F6DD-F2A6-ECC8-DB3521561565}"/>
              </a:ext>
            </a:extLst>
          </p:cNvPr>
          <p:cNvSpPr/>
          <p:nvPr userDrawn="1"/>
        </p:nvSpPr>
        <p:spPr>
          <a:xfrm>
            <a:off x="0" y="2443491"/>
            <a:ext cx="9906000" cy="4414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5" y="1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1000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88" y="44624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2" y="84316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581151"/>
            <a:ext cx="9217024" cy="862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6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100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100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100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100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100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100" b="0" i="0" spc="0" noProof="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6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100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100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9767A700-138B-A673-3B20-9FEB275FDA6E}"/>
              </a:ext>
            </a:extLst>
          </p:cNvPr>
          <p:cNvSpPr/>
          <p:nvPr userDrawn="1"/>
        </p:nvSpPr>
        <p:spPr>
          <a:xfrm>
            <a:off x="0" y="619165"/>
            <a:ext cx="8227193" cy="401318"/>
          </a:xfrm>
          <a:custGeom>
            <a:avLst/>
            <a:gdLst>
              <a:gd name="connsiteX0" fmla="*/ 0 w 8227193"/>
              <a:gd name="connsiteY0" fmla="*/ 0 h 401318"/>
              <a:gd name="connsiteX1" fmla="*/ 1113953 w 8227193"/>
              <a:gd name="connsiteY1" fmla="*/ 0 h 401318"/>
              <a:gd name="connsiteX2" fmla="*/ 7113240 w 8227193"/>
              <a:gd name="connsiteY2" fmla="*/ 0 h 401318"/>
              <a:gd name="connsiteX3" fmla="*/ 8227193 w 8227193"/>
              <a:gd name="connsiteY3" fmla="*/ 0 h 401318"/>
              <a:gd name="connsiteX4" fmla="*/ 7959883 w 8227193"/>
              <a:gd name="connsiteY4" fmla="*/ 401318 h 401318"/>
              <a:gd name="connsiteX5" fmla="*/ 6845930 w 8227193"/>
              <a:gd name="connsiteY5" fmla="*/ 401318 h 401318"/>
              <a:gd name="connsiteX6" fmla="*/ 1113953 w 8227193"/>
              <a:gd name="connsiteY6" fmla="*/ 401318 h 401318"/>
              <a:gd name="connsiteX7" fmla="*/ 0 w 8227193"/>
              <a:gd name="connsiteY7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27193" h="401318">
                <a:moveTo>
                  <a:pt x="0" y="0"/>
                </a:moveTo>
                <a:lnTo>
                  <a:pt x="1113953" y="0"/>
                </a:lnTo>
                <a:lnTo>
                  <a:pt x="7113240" y="0"/>
                </a:lnTo>
                <a:lnTo>
                  <a:pt x="8227193" y="0"/>
                </a:lnTo>
                <a:lnTo>
                  <a:pt x="7959883" y="401318"/>
                </a:lnTo>
                <a:lnTo>
                  <a:pt x="6845930" y="401318"/>
                </a:lnTo>
                <a:lnTo>
                  <a:pt x="1113953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967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bg>
      <p:bgPr>
        <a:solidFill>
          <a:srgbClr val="2C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1B38225-E382-637D-6738-E09911E94D90}"/>
              </a:ext>
            </a:extLst>
          </p:cNvPr>
          <p:cNvSpPr/>
          <p:nvPr userDrawn="1"/>
        </p:nvSpPr>
        <p:spPr>
          <a:xfrm>
            <a:off x="57000" y="45000"/>
            <a:ext cx="9792000" cy="6506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869" y="44624"/>
            <a:ext cx="6805576" cy="560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2" y="84316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651054"/>
            <a:ext cx="9217024" cy="2190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58CD922-5D76-66D7-AAD6-35FAC714F065}"/>
              </a:ext>
            </a:extLst>
          </p:cNvPr>
          <p:cNvCxnSpPr>
            <a:cxnSpLocks/>
          </p:cNvCxnSpPr>
          <p:nvPr userDrawn="1"/>
        </p:nvCxnSpPr>
        <p:spPr>
          <a:xfrm>
            <a:off x="421067" y="565480"/>
            <a:ext cx="9063866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59B431A-8EB2-9C0E-0A1B-FADA99CB2A96}"/>
              </a:ext>
            </a:extLst>
          </p:cNvPr>
          <p:cNvSpPr txBox="1"/>
          <p:nvPr userDrawn="1"/>
        </p:nvSpPr>
        <p:spPr>
          <a:xfrm>
            <a:off x="17245" y="6551766"/>
            <a:ext cx="49536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100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100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100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100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100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100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0FCF03A-146B-79A4-0508-B1395839F010}"/>
              </a:ext>
            </a:extLst>
          </p:cNvPr>
          <p:cNvSpPr txBox="1"/>
          <p:nvPr userDrawn="1"/>
        </p:nvSpPr>
        <p:spPr>
          <a:xfrm>
            <a:off x="8841432" y="6551766"/>
            <a:ext cx="10075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100" b="0" i="0" spc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100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pic>
        <p:nvPicPr>
          <p:cNvPr id="6" name="図 5" descr="テキスト&#10;&#10;自動的に生成された説明">
            <a:extLst>
              <a:ext uri="{FF2B5EF4-FFF2-40B4-BE49-F238E27FC236}">
                <a16:creationId xmlns:a16="http://schemas.microsoft.com/office/drawing/2014/main" id="{8D97568E-06F6-A4CA-C4F6-B9C38E79DA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826" y="122416"/>
            <a:ext cx="2144043" cy="37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6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A713B8-140C-CE5D-C2C6-22356C252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6524D0-507A-4FC2-B120-BF918C6BA11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タイトル プレースホルダー 3">
            <a:extLst>
              <a:ext uri="{FF2B5EF4-FFF2-40B4-BE49-F238E27FC236}">
                <a16:creationId xmlns:a16="http://schemas.microsoft.com/office/drawing/2014/main" id="{D08B66D2-71B3-5348-923C-81111C5D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463ED86-7F4C-B818-96F2-92D284BD0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64570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  <p15:guide id="3" orient="horz" pos="3997">
          <p15:clr>
            <a:srgbClr val="F26B43"/>
          </p15:clr>
        </p15:guide>
        <p15:guide id="4" pos="149">
          <p15:clr>
            <a:srgbClr val="F26B43"/>
          </p15:clr>
        </p15:guide>
        <p15:guide id="5" pos="609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jpe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sv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jpeg"/><Relationship Id="rId27" Type="http://schemas.openxmlformats.org/officeDocument/2006/relationships/image" Target="../media/image28.svg"/><Relationship Id="rId30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3B19F31E-2D33-8112-4176-0FAAA1CB1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1600" dirty="0"/>
              <a:t>びわ湖大津教育プログラム：</a:t>
            </a:r>
            <a:r>
              <a:rPr lang="en-US" altLang="ja-JP" sz="1600" dirty="0"/>
              <a:t>01</a:t>
            </a:r>
            <a:endParaRPr lang="ja-JP" altLang="en-US" sz="1600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0FBC616-E70B-641B-3BAC-25B47C89D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びわ湖・地引網体験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6EE5D9F1-73F1-08B9-0E45-7AF643BDC30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44489" y="1562101"/>
            <a:ext cx="9217024" cy="862340"/>
          </a:xfrm>
        </p:spPr>
        <p:txBody>
          <a:bodyPr/>
          <a:lstStyle/>
          <a:p>
            <a:r>
              <a:rPr lang="ja-JP" altLang="en-US" sz="1200" dirty="0"/>
              <a:t>びわ湖と共に生活をしてきた現地の漁師さんの指導のもと、びわ湖で漁業（地引網）を体験します。</a:t>
            </a:r>
            <a:endParaRPr lang="en-US" altLang="ja-JP" sz="1200" dirty="0"/>
          </a:p>
          <a:p>
            <a:r>
              <a:rPr lang="ja-JP" altLang="en-US" sz="1200" dirty="0"/>
              <a:t>漁業体験を通じて滋賀県での漁業の実情や、課題について調べてみましょう。</a:t>
            </a:r>
            <a:endParaRPr lang="en-US" altLang="ja-JP" sz="1200" dirty="0"/>
          </a:p>
          <a:p>
            <a:r>
              <a:rPr lang="ja-JP" altLang="en-US" sz="1200" dirty="0"/>
              <a:t>また、一次産業が環境に、どのような影響を与え、滋賀県では環境保全のために、どういった取組を実施しているかについても学んでみましょう。</a:t>
            </a:r>
          </a:p>
          <a:p>
            <a:endParaRPr lang="ja-JP" altLang="en-US" sz="1200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08538900-1A37-ABFF-3A8F-E8AFE1D380B4}"/>
              </a:ext>
            </a:extLst>
          </p:cNvPr>
          <p:cNvGrpSpPr/>
          <p:nvPr/>
        </p:nvGrpSpPr>
        <p:grpSpPr>
          <a:xfrm>
            <a:off x="344488" y="1092574"/>
            <a:ext cx="1292168" cy="418809"/>
            <a:chOff x="771224" y="904272"/>
            <a:chExt cx="1292168" cy="418809"/>
          </a:xfrm>
        </p:grpSpPr>
        <p:sp>
          <p:nvSpPr>
            <p:cNvPr id="11" name="角丸四角形 23">
              <a:extLst>
                <a:ext uri="{FF2B5EF4-FFF2-40B4-BE49-F238E27FC236}">
                  <a16:creationId xmlns:a16="http://schemas.microsoft.com/office/drawing/2014/main" id="{101AC853-EF4F-E577-D9D6-C4D8A8C286CB}"/>
                </a:ext>
              </a:extLst>
            </p:cNvPr>
            <p:cNvSpPr/>
            <p:nvPr userDrawn="1"/>
          </p:nvSpPr>
          <p:spPr>
            <a:xfrm>
              <a:off x="771224" y="904272"/>
              <a:ext cx="411336" cy="174521"/>
            </a:xfrm>
            <a:prstGeom prst="round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自 然</a:t>
              </a:r>
              <a:endPara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2" name="角丸四角形 27">
              <a:extLst>
                <a:ext uri="{FF2B5EF4-FFF2-40B4-BE49-F238E27FC236}">
                  <a16:creationId xmlns:a16="http://schemas.microsoft.com/office/drawing/2014/main" id="{057FC558-AB8A-131E-D11A-1B3EF045886E}"/>
                </a:ext>
              </a:extLst>
            </p:cNvPr>
            <p:cNvSpPr/>
            <p:nvPr userDrawn="1"/>
          </p:nvSpPr>
          <p:spPr>
            <a:xfrm>
              <a:off x="771224" y="1148560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歴 史</a:t>
              </a:r>
              <a:endPara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3" name="角丸四角形 49">
              <a:extLst>
                <a:ext uri="{FF2B5EF4-FFF2-40B4-BE49-F238E27FC236}">
                  <a16:creationId xmlns:a16="http://schemas.microsoft.com/office/drawing/2014/main" id="{615C5714-E9D2-78CC-2400-6D01590B3018}"/>
                </a:ext>
              </a:extLst>
            </p:cNvPr>
            <p:cNvSpPr/>
            <p:nvPr userDrawn="1"/>
          </p:nvSpPr>
          <p:spPr>
            <a:xfrm>
              <a:off x="1652054" y="1148560"/>
              <a:ext cx="411336" cy="174521"/>
            </a:xfrm>
            <a:prstGeom prst="round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経 済</a:t>
              </a:r>
              <a:endPara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4" name="角丸四角形 24">
              <a:extLst>
                <a:ext uri="{FF2B5EF4-FFF2-40B4-BE49-F238E27FC236}">
                  <a16:creationId xmlns:a16="http://schemas.microsoft.com/office/drawing/2014/main" id="{899CEA03-B33F-9BBD-1924-F18825378D59}"/>
                </a:ext>
              </a:extLst>
            </p:cNvPr>
            <p:cNvSpPr/>
            <p:nvPr/>
          </p:nvSpPr>
          <p:spPr>
            <a:xfrm>
              <a:off x="1211640" y="904272"/>
              <a:ext cx="411336" cy="174521"/>
            </a:xfrm>
            <a:prstGeom prst="round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環 境</a:t>
              </a:r>
              <a:endPara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5" name="角丸四角形 28">
              <a:extLst>
                <a:ext uri="{FF2B5EF4-FFF2-40B4-BE49-F238E27FC236}">
                  <a16:creationId xmlns:a16="http://schemas.microsoft.com/office/drawing/2014/main" id="{30983E1B-A8EE-C169-6423-2E0C36B73823}"/>
                </a:ext>
              </a:extLst>
            </p:cNvPr>
            <p:cNvSpPr/>
            <p:nvPr/>
          </p:nvSpPr>
          <p:spPr>
            <a:xfrm>
              <a:off x="1652056" y="904272"/>
              <a:ext cx="411336" cy="174521"/>
            </a:xfrm>
            <a:prstGeom prst="round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産 業</a:t>
              </a:r>
              <a:endPara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6" name="角丸四角形 31">
              <a:extLst>
                <a:ext uri="{FF2B5EF4-FFF2-40B4-BE49-F238E27FC236}">
                  <a16:creationId xmlns:a16="http://schemas.microsoft.com/office/drawing/2014/main" id="{DAAE8D14-5E25-99D5-458E-C8F0305E0FC4}"/>
                </a:ext>
              </a:extLst>
            </p:cNvPr>
            <p:cNvSpPr/>
            <p:nvPr/>
          </p:nvSpPr>
          <p:spPr>
            <a:xfrm>
              <a:off x="1211640" y="1148560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文 化</a:t>
              </a:r>
              <a:endPara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</p:grpSp>
      <p:pic>
        <p:nvPicPr>
          <p:cNvPr id="17" name="図 16">
            <a:extLst>
              <a:ext uri="{FF2B5EF4-FFF2-40B4-BE49-F238E27FC236}">
                <a16:creationId xmlns:a16="http://schemas.microsoft.com/office/drawing/2014/main" id="{C55998F8-84D0-44BE-060B-965A0A60B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2094" y="1035943"/>
            <a:ext cx="489647" cy="524622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48507C8-42E7-7D9B-ABCE-580BE5B16A0D}"/>
              </a:ext>
            </a:extLst>
          </p:cNvPr>
          <p:cNvSpPr txBox="1"/>
          <p:nvPr/>
        </p:nvSpPr>
        <p:spPr>
          <a:xfrm>
            <a:off x="2338377" y="1092574"/>
            <a:ext cx="2827984" cy="41881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19" name="図 18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AEB58E9A-6400-E15A-C62A-14045C874C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755" y="1100458"/>
            <a:ext cx="729735" cy="398746"/>
          </a:xfrm>
          <a:prstGeom prst="rect">
            <a:avLst/>
          </a:prstGeom>
          <a:noFill/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CA98D98-6F37-AC7C-E38A-4F0476EF124B}"/>
              </a:ext>
            </a:extLst>
          </p:cNvPr>
          <p:cNvSpPr txBox="1"/>
          <p:nvPr/>
        </p:nvSpPr>
        <p:spPr>
          <a:xfrm>
            <a:off x="5242818" y="1092574"/>
            <a:ext cx="4571742" cy="41881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21" name="図 20" descr="グラフィカル ユーザー インターフェイス&#10;&#10;低い精度で自動的に生成された説明">
            <a:extLst>
              <a:ext uri="{FF2B5EF4-FFF2-40B4-BE49-F238E27FC236}">
                <a16:creationId xmlns:a16="http://schemas.microsoft.com/office/drawing/2014/main" id="{CC7B540E-ABAC-6DA6-3E71-BEC45DF913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794" y="1143729"/>
            <a:ext cx="980798" cy="299310"/>
          </a:xfrm>
          <a:prstGeom prst="rect">
            <a:avLst/>
          </a:prstGeom>
          <a:noFill/>
        </p:spPr>
      </p:pic>
      <p:pic>
        <p:nvPicPr>
          <p:cNvPr id="23" name="図 22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29BA9D24-AD32-34BD-CE05-BDE0D4975E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4160" y="1155975"/>
            <a:ext cx="270000" cy="270000"/>
          </a:xfrm>
          <a:prstGeom prst="rect">
            <a:avLst/>
          </a:prstGeom>
        </p:spPr>
      </p:pic>
      <p:pic>
        <p:nvPicPr>
          <p:cNvPr id="24" name="図 23" descr="ロゴ&#10;&#10;自動的に生成された説明">
            <a:extLst>
              <a:ext uri="{FF2B5EF4-FFF2-40B4-BE49-F238E27FC236}">
                <a16:creationId xmlns:a16="http://schemas.microsoft.com/office/drawing/2014/main" id="{69BA677C-50D4-5F81-F820-DFF636CB8D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492" y="1155975"/>
            <a:ext cx="270000" cy="270000"/>
          </a:xfrm>
          <a:prstGeom prst="rect">
            <a:avLst/>
          </a:prstGeom>
        </p:spPr>
      </p:pic>
      <p:pic>
        <p:nvPicPr>
          <p:cNvPr id="25" name="図 24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E99A3BA6-8097-F0F4-25F9-7DEF3F3A56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228" y="1155975"/>
            <a:ext cx="270000" cy="27000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087BD115-537C-86C0-7CDF-EBDC8B9A07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8868" y="1155975"/>
            <a:ext cx="270000" cy="27000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9A0937AF-6BCA-3243-5BE5-8B51EA6FA32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548" y="1155975"/>
            <a:ext cx="270000" cy="270000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97E6DE39-64FC-836A-9451-4F4CC4D217F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3908" y="1161996"/>
            <a:ext cx="263979" cy="263979"/>
          </a:xfrm>
          <a:prstGeom prst="rect">
            <a:avLst/>
          </a:prstGeom>
        </p:spPr>
      </p:pic>
      <p:pic>
        <p:nvPicPr>
          <p:cNvPr id="29" name="図 28" descr="文字の書かれた紙&#10;&#10;自動的に生成された説明">
            <a:extLst>
              <a:ext uri="{FF2B5EF4-FFF2-40B4-BE49-F238E27FC236}">
                <a16:creationId xmlns:a16="http://schemas.microsoft.com/office/drawing/2014/main" id="{75311CA1-852D-38F9-4B8C-B343CB382F0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6169" y="1150779"/>
            <a:ext cx="302400" cy="302400"/>
          </a:xfrm>
          <a:prstGeom prst="rect">
            <a:avLst/>
          </a:prstGeom>
        </p:spPr>
      </p:pic>
      <p:pic>
        <p:nvPicPr>
          <p:cNvPr id="30" name="図 29" descr="アイコン&#10;&#10;自動的に生成された説明">
            <a:extLst>
              <a:ext uri="{FF2B5EF4-FFF2-40B4-BE49-F238E27FC236}">
                <a16:creationId xmlns:a16="http://schemas.microsoft.com/office/drawing/2014/main" id="{1FAE4F64-42D3-A527-ED37-24B035489FE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568" y="1150779"/>
            <a:ext cx="301761" cy="302400"/>
          </a:xfrm>
          <a:prstGeom prst="rect">
            <a:avLst/>
          </a:prstGeom>
        </p:spPr>
      </p:pic>
      <p:pic>
        <p:nvPicPr>
          <p:cNvPr id="31" name="図 30" descr="アイコン&#10;&#10;自動的に生成された説明">
            <a:extLst>
              <a:ext uri="{FF2B5EF4-FFF2-40B4-BE49-F238E27FC236}">
                <a16:creationId xmlns:a16="http://schemas.microsoft.com/office/drawing/2014/main" id="{077ECE6F-0B36-8531-EF56-10D87D4FD19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875" y="1150779"/>
            <a:ext cx="302400" cy="302400"/>
          </a:xfrm>
          <a:prstGeom prst="rect">
            <a:avLst/>
          </a:prstGeom>
        </p:spPr>
      </p:pic>
      <p:pic>
        <p:nvPicPr>
          <p:cNvPr id="32" name="図 31" descr="アイコン&#10;&#10;自動的に生成された説明">
            <a:extLst>
              <a:ext uri="{FF2B5EF4-FFF2-40B4-BE49-F238E27FC236}">
                <a16:creationId xmlns:a16="http://schemas.microsoft.com/office/drawing/2014/main" id="{F7BD42E6-F0EC-AFD8-7976-99ECB1AE948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821" y="1150779"/>
            <a:ext cx="302400" cy="302400"/>
          </a:xfrm>
          <a:prstGeom prst="rect">
            <a:avLst/>
          </a:prstGeom>
        </p:spPr>
      </p:pic>
      <p:pic>
        <p:nvPicPr>
          <p:cNvPr id="33" name="図 32" descr="ロゴ, アイコン&#10;&#10;自動的に生成された説明">
            <a:extLst>
              <a:ext uri="{FF2B5EF4-FFF2-40B4-BE49-F238E27FC236}">
                <a16:creationId xmlns:a16="http://schemas.microsoft.com/office/drawing/2014/main" id="{ACC93090-C1A2-42B8-4432-32311150848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767" y="1150779"/>
            <a:ext cx="302400" cy="302400"/>
          </a:xfrm>
          <a:prstGeom prst="rect">
            <a:avLst/>
          </a:prstGeom>
        </p:spPr>
      </p:pic>
      <p:pic>
        <p:nvPicPr>
          <p:cNvPr id="34" name="図 33" descr="アイコン&#10;&#10;自動的に生成された説明">
            <a:extLst>
              <a:ext uri="{FF2B5EF4-FFF2-40B4-BE49-F238E27FC236}">
                <a16:creationId xmlns:a16="http://schemas.microsoft.com/office/drawing/2014/main" id="{364F6CE9-8C10-A695-F4A4-35A9E8C40D7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713" y="1150779"/>
            <a:ext cx="301761" cy="302400"/>
          </a:xfrm>
          <a:prstGeom prst="rect">
            <a:avLst/>
          </a:prstGeom>
        </p:spPr>
      </p:pic>
      <p:pic>
        <p:nvPicPr>
          <p:cNvPr id="35" name="図 34" descr="アイコン&#10;&#10;自動的に生成された説明">
            <a:extLst>
              <a:ext uri="{FF2B5EF4-FFF2-40B4-BE49-F238E27FC236}">
                <a16:creationId xmlns:a16="http://schemas.microsoft.com/office/drawing/2014/main" id="{F5B89120-45A5-FD95-F2F1-7F67BF27123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020" y="1150779"/>
            <a:ext cx="302400" cy="302400"/>
          </a:xfrm>
          <a:prstGeom prst="rect">
            <a:avLst/>
          </a:prstGeom>
        </p:spPr>
      </p:pic>
      <p:pic>
        <p:nvPicPr>
          <p:cNvPr id="36" name="図 35" descr="停止の標識&#10;&#10;自動的に生成された説明">
            <a:extLst>
              <a:ext uri="{FF2B5EF4-FFF2-40B4-BE49-F238E27FC236}">
                <a16:creationId xmlns:a16="http://schemas.microsoft.com/office/drawing/2014/main" id="{755A5EE2-E0BE-7DC3-41CF-52F88947A19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966" y="1150779"/>
            <a:ext cx="302400" cy="302400"/>
          </a:xfrm>
          <a:prstGeom prst="rect">
            <a:avLst/>
          </a:prstGeom>
        </p:spPr>
      </p:pic>
      <p:pic>
        <p:nvPicPr>
          <p:cNvPr id="37" name="図 36" descr="白黒の写真にテキストが書いてある絵&#10;&#10;低い精度で自動的に生成された説明">
            <a:extLst>
              <a:ext uri="{FF2B5EF4-FFF2-40B4-BE49-F238E27FC236}">
                <a16:creationId xmlns:a16="http://schemas.microsoft.com/office/drawing/2014/main" id="{C3859FE7-9B89-605B-E153-BE534CD147E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8912" y="1150779"/>
            <a:ext cx="301761" cy="302400"/>
          </a:xfrm>
          <a:prstGeom prst="rect">
            <a:avLst/>
          </a:prstGeom>
        </p:spPr>
      </p:pic>
      <p:pic>
        <p:nvPicPr>
          <p:cNvPr id="38" name="図 37" descr="アイコン&#10;&#10;自動的に生成された説明">
            <a:extLst>
              <a:ext uri="{FF2B5EF4-FFF2-40B4-BE49-F238E27FC236}">
                <a16:creationId xmlns:a16="http://schemas.microsoft.com/office/drawing/2014/main" id="{A42997C9-A41D-5C8F-E9EC-65B2A805B34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7219" y="1150779"/>
            <a:ext cx="302400" cy="302400"/>
          </a:xfrm>
          <a:prstGeom prst="rect">
            <a:avLst/>
          </a:prstGeom>
        </p:spPr>
      </p:pic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62226D48-9F1A-08F2-254F-AB9F8E26D17B}"/>
              </a:ext>
            </a:extLst>
          </p:cNvPr>
          <p:cNvSpPr/>
          <p:nvPr/>
        </p:nvSpPr>
        <p:spPr>
          <a:xfrm>
            <a:off x="2823541" y="2819947"/>
            <a:ext cx="2141014" cy="17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24000" rIns="108000" bIns="0" rtlCol="0" anchor="t" anchorCtr="0"/>
          <a:lstStyle/>
          <a:p>
            <a:pPr marL="171450" marR="0" lvl="0" indent="-1714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地域の一次産業について調べてみる。</a:t>
            </a:r>
            <a:endParaRPr kumimoji="0" lang="en-US" altLang="ja-JP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地域の課題を考えてみる。</a:t>
            </a:r>
            <a:endParaRPr kumimoji="0" lang="en-US" altLang="ja-JP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びわ湖の漁業について調べてみる。</a:t>
            </a:r>
            <a:endParaRPr kumimoji="0" lang="en-US" altLang="ja-JP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地域と現地の一次産業の課題や取組について調べてみる。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3CC7636A-E885-3B4C-444A-CDC778091A9A}"/>
              </a:ext>
            </a:extLst>
          </p:cNvPr>
          <p:cNvSpPr/>
          <p:nvPr/>
        </p:nvSpPr>
        <p:spPr>
          <a:xfrm>
            <a:off x="5180548" y="2819947"/>
            <a:ext cx="2141014" cy="17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24000" rIns="108000" bIns="0" rtlCol="0" anchor="t" anchorCtr="0"/>
          <a:lstStyle/>
          <a:p>
            <a:pPr marL="171450" marR="0" lvl="0" indent="-1714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びわ湖での漁業を実際に体験する。</a:t>
            </a:r>
          </a:p>
          <a:p>
            <a:pPr marL="171450" marR="0" lvl="0" indent="-1714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現地の方からお話を聞き、地域との違いを考える。</a:t>
            </a:r>
          </a:p>
          <a:p>
            <a:pPr marL="171450" marR="0" lvl="0" indent="-1714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現地では、どんな課題があるかを理解する。</a:t>
            </a:r>
          </a:p>
          <a:p>
            <a:pPr marL="171450" marR="0" lvl="0" indent="-1714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現地で課題解決のために、どんな取組を実施しているか聞いてみる。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8C3FF6CB-4066-220C-D9EE-E56511BE22D8}"/>
              </a:ext>
            </a:extLst>
          </p:cNvPr>
          <p:cNvSpPr/>
          <p:nvPr/>
        </p:nvSpPr>
        <p:spPr>
          <a:xfrm>
            <a:off x="7537554" y="2819947"/>
            <a:ext cx="2141014" cy="17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24000" rIns="108000" bIns="0" rtlCol="0" anchor="t" anchorCtr="0"/>
          <a:lstStyle/>
          <a:p>
            <a:pPr marL="171450" marR="0" lvl="0" indent="-1714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地域の一次産業の未来について自分の意見をまとめる。</a:t>
            </a:r>
          </a:p>
          <a:p>
            <a:pPr marL="171450" marR="0" lvl="0" indent="-1714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一次産業と環境保全の関連性について調べる。</a:t>
            </a:r>
          </a:p>
          <a:p>
            <a:pPr marL="171450" marR="0" lvl="0" indent="-1714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自分たちにできることを発表する。</a:t>
            </a:r>
          </a:p>
        </p:txBody>
      </p:sp>
      <p:sp>
        <p:nvSpPr>
          <p:cNvPr id="39" name="コンテンツ プレースホルダー 8">
            <a:extLst>
              <a:ext uri="{FF2B5EF4-FFF2-40B4-BE49-F238E27FC236}">
                <a16:creationId xmlns:a16="http://schemas.microsoft.com/office/drawing/2014/main" id="{11ED6004-87EB-E45F-DB6A-8D555DDCC6D2}"/>
              </a:ext>
            </a:extLst>
          </p:cNvPr>
          <p:cNvSpPr txBox="1">
            <a:spLocks/>
          </p:cNvSpPr>
          <p:nvPr/>
        </p:nvSpPr>
        <p:spPr>
          <a:xfrm>
            <a:off x="259949" y="2758983"/>
            <a:ext cx="2433142" cy="720000"/>
          </a:xfrm>
          <a:prstGeom prst="rect">
            <a:avLst/>
          </a:prstGeom>
          <a:noFill/>
        </p:spPr>
        <p:txBody>
          <a:bodyPr vert="horz" lIns="612000" tIns="45720" rIns="9000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B75B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日本最大の淡水湖・びわ湖での地引網体験。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4B75BF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1E442E92-0203-E8FB-BB88-535EBC3D95E4}"/>
              </a:ext>
            </a:extLst>
          </p:cNvPr>
          <p:cNvGraphicFramePr>
            <a:graphicFrameLocks noGrp="1"/>
          </p:cNvGraphicFramePr>
          <p:nvPr/>
        </p:nvGraphicFramePr>
        <p:xfrm>
          <a:off x="2823542" y="4593934"/>
          <a:ext cx="6847870" cy="123736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94912">
                  <a:extLst>
                    <a:ext uri="{9D8B030D-6E8A-4147-A177-3AD203B41FA5}">
                      <a16:colId xmlns:a16="http://schemas.microsoft.com/office/drawing/2014/main" val="741602752"/>
                    </a:ext>
                  </a:extLst>
                </a:gridCol>
                <a:gridCol w="1685724">
                  <a:extLst>
                    <a:ext uri="{9D8B030D-6E8A-4147-A177-3AD203B41FA5}">
                      <a16:colId xmlns:a16="http://schemas.microsoft.com/office/drawing/2014/main" val="3389704294"/>
                    </a:ext>
                  </a:extLst>
                </a:gridCol>
                <a:gridCol w="620889">
                  <a:extLst>
                    <a:ext uri="{9D8B030D-6E8A-4147-A177-3AD203B41FA5}">
                      <a16:colId xmlns:a16="http://schemas.microsoft.com/office/drawing/2014/main" val="3252824643"/>
                    </a:ext>
                  </a:extLst>
                </a:gridCol>
                <a:gridCol w="3846345">
                  <a:extLst>
                    <a:ext uri="{9D8B030D-6E8A-4147-A177-3AD203B41FA5}">
                      <a16:colId xmlns:a16="http://schemas.microsoft.com/office/drawing/2014/main" val="1736356865"/>
                    </a:ext>
                  </a:extLst>
                </a:gridCol>
              </a:tblGrid>
              <a:tr h="19841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実施場所</a:t>
                      </a:r>
                      <a:endParaRPr lang="zh-TW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大津市・柳が崎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行程例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427632"/>
                  </a:ext>
                </a:extLst>
              </a:tr>
              <a:tr h="19841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実施時期</a:t>
                      </a:r>
                      <a:endParaRPr lang="zh-TW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通年</a:t>
                      </a:r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1503561"/>
                  </a:ext>
                </a:extLst>
              </a:tr>
              <a:tr h="24529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対象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5000"/>
                        </a:lnSpc>
                      </a:pPr>
                      <a:r>
                        <a:rPr lang="zh-CN" altLang="en-US" sz="800" u="none" strike="noStrike" dirty="0">
                          <a:effectLst/>
                          <a:latin typeface="+mn-ea"/>
                          <a:ea typeface="+mn-ea"/>
                        </a:rPr>
                        <a:t>小学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生・中学生・</a:t>
                      </a:r>
                      <a:r>
                        <a:rPr lang="zh-CN" altLang="en-US" sz="800" u="none" strike="noStrike" dirty="0">
                          <a:effectLst/>
                          <a:latin typeface="+mn-ea"/>
                          <a:ea typeface="+mn-ea"/>
                        </a:rPr>
                        <a:t>高校生</a:t>
                      </a:r>
                      <a:endParaRPr lang="zh-CN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073544"/>
                  </a:ext>
                </a:extLst>
              </a:tr>
              <a:tr h="19841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>
                          <a:effectLst/>
                          <a:latin typeface="+mn-ea"/>
                          <a:ea typeface="+mn-ea"/>
                        </a:rPr>
                        <a:t>所要</a:t>
                      </a:r>
                      <a:r>
                        <a:rPr lang="zh-TW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時間</a:t>
                      </a:r>
                      <a:endParaRPr lang="zh-TW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時間</a:t>
                      </a:r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326423"/>
                  </a:ext>
                </a:extLst>
              </a:tr>
              <a:tr h="19841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人数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 dirty="0">
                          <a:effectLst/>
                          <a:latin typeface="+mn-ea"/>
                          <a:ea typeface="+mn-ea"/>
                        </a:rPr>
                        <a:t>100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800" u="none" strike="noStrike" dirty="0">
                          <a:effectLst/>
                          <a:latin typeface="+mn-ea"/>
                          <a:ea typeface="+mn-ea"/>
                        </a:rPr>
                        <a:t>400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人</a:t>
                      </a:r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570284"/>
                  </a:ext>
                </a:extLst>
              </a:tr>
              <a:tr h="19841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持ち物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動きやすい服装・タオル</a:t>
                      </a:r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381699"/>
                  </a:ext>
                </a:extLst>
              </a:tr>
            </a:tbl>
          </a:graphicData>
        </a:graphic>
      </p:graphicFrame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6FD90F2-D089-0790-4443-8D2D084CDB96}"/>
              </a:ext>
            </a:extLst>
          </p:cNvPr>
          <p:cNvGrpSpPr/>
          <p:nvPr/>
        </p:nvGrpSpPr>
        <p:grpSpPr>
          <a:xfrm>
            <a:off x="2794508" y="5823186"/>
            <a:ext cx="7052003" cy="748207"/>
            <a:chOff x="321176" y="5870744"/>
            <a:chExt cx="9633850" cy="748207"/>
          </a:xfrm>
        </p:grpSpPr>
        <p:sp>
          <p:nvSpPr>
            <p:cNvPr id="59" name="コンテンツ プレースホルダー 8">
              <a:extLst>
                <a:ext uri="{FF2B5EF4-FFF2-40B4-BE49-F238E27FC236}">
                  <a16:creationId xmlns:a16="http://schemas.microsoft.com/office/drawing/2014/main" id="{A15D9DE1-9EE5-DD22-53BE-0BB62ADC6FF9}"/>
                </a:ext>
              </a:extLst>
            </p:cNvPr>
            <p:cNvSpPr txBox="1">
              <a:spLocks/>
            </p:cNvSpPr>
            <p:nvPr/>
          </p:nvSpPr>
          <p:spPr>
            <a:xfrm>
              <a:off x="321176" y="5870744"/>
              <a:ext cx="9394644" cy="748207"/>
            </a:xfrm>
            <a:prstGeom prst="rect">
              <a:avLst/>
            </a:prstGeom>
          </p:spPr>
          <p:txBody>
            <a:bodyPr vert="horz" lIns="91440" tIns="45720" rIns="91440" bIns="45720" numCol="2" spcCol="216000" rtlCol="0">
              <a:noAutofit/>
            </a:bodyPr>
            <a:lstStyle>
              <a:lvl1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4B75BF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備考</a:t>
              </a:r>
              <a:endPara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srgbClr val="4B75B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B75BD"/>
                </a:buClr>
                <a:buSzTx/>
                <a:buFont typeface="Wingdings" panose="05000000000000000000" pitchFamily="2" charset="2"/>
                <a:buChar char="l"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雨天荒天時の中止は、前日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12:00</a:t>
              </a: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段階での気象予報により判断いたします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B75BD"/>
                </a:buClr>
                <a:buSzTx/>
                <a:buFont typeface="Wingdings" panose="05000000000000000000" pitchFamily="2" charset="2"/>
                <a:buChar char="l"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体験場所までの移動は貸切バスをおすすめします</a:t>
              </a:r>
              <a:b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</a:b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B75BD"/>
                </a:buClr>
                <a:buSzTx/>
                <a:buFont typeface="Wingdings" panose="05000000000000000000" pitchFamily="2" charset="2"/>
                <a:buChar char="l"/>
                <a:tabLst/>
                <a:defRPr/>
              </a:pP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B75BD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B75BD"/>
                </a:buClr>
                <a:buSzTx/>
                <a:buFont typeface="Wingdings" panose="05000000000000000000" pitchFamily="2" charset="2"/>
                <a:buChar char="l"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実施については、滋賀県への申請および許可が必要となります</a:t>
              </a:r>
              <a:b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</a:br>
              <a:endPara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B75BF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19BBCD3F-CC53-E269-98A3-86579B9F7E35}"/>
                </a:ext>
              </a:extLst>
            </p:cNvPr>
            <p:cNvSpPr txBox="1"/>
            <p:nvPr/>
          </p:nvSpPr>
          <p:spPr>
            <a:xfrm>
              <a:off x="5039142" y="6200024"/>
              <a:ext cx="4915884" cy="2111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游ゴシック" panose="020B0400000000000000" pitchFamily="50" charset="-128"/>
                <a:buChar char="※"/>
                <a:tabLst/>
                <a:defRPr/>
              </a:pPr>
              <a:r>
                <a:rPr kumimoji="0" lang="ja-JP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実施希望日の４ケ月前までに仮予約いただき、県と協議の上、実施可能日をご連絡</a:t>
              </a:r>
            </a:p>
          </p:txBody>
        </p: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C21ABB86-9693-08D2-4CF1-E0AA5963AAF4}"/>
                </a:ext>
              </a:extLst>
            </p:cNvPr>
            <p:cNvCxnSpPr>
              <a:cxnSpLocks/>
            </p:cNvCxnSpPr>
            <p:nvPr/>
          </p:nvCxnSpPr>
          <p:spPr>
            <a:xfrm>
              <a:off x="761323" y="6010275"/>
              <a:ext cx="8869896" cy="0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" name="図 62" descr="屋外, 草, スポーツゲーム, 民衆 が含まれている画像&#10;&#10;自動的に生成された説明">
            <a:extLst>
              <a:ext uri="{FF2B5EF4-FFF2-40B4-BE49-F238E27FC236}">
                <a16:creationId xmlns:a16="http://schemas.microsoft.com/office/drawing/2014/main" id="{2888CCCE-91AA-3EAD-F851-CA36547EBD54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60"/>
          <a:stretch/>
        </p:blipFill>
        <p:spPr>
          <a:xfrm>
            <a:off x="7375194" y="4877567"/>
            <a:ext cx="1057833" cy="674015"/>
          </a:xfrm>
          <a:prstGeom prst="rect">
            <a:avLst/>
          </a:prstGeom>
        </p:spPr>
      </p:pic>
      <p:sp>
        <p:nvSpPr>
          <p:cNvPr id="40" name="コンテンツ プレースホルダー 8">
            <a:extLst>
              <a:ext uri="{FF2B5EF4-FFF2-40B4-BE49-F238E27FC236}">
                <a16:creationId xmlns:a16="http://schemas.microsoft.com/office/drawing/2014/main" id="{3B387D35-1120-18C7-E4FD-5AC9293C7629}"/>
              </a:ext>
            </a:extLst>
          </p:cNvPr>
          <p:cNvSpPr txBox="1">
            <a:spLocks/>
          </p:cNvSpPr>
          <p:nvPr/>
        </p:nvSpPr>
        <p:spPr>
          <a:xfrm>
            <a:off x="5831584" y="4630645"/>
            <a:ext cx="2406808" cy="1159238"/>
          </a:xfrm>
          <a:prstGeom prst="rect">
            <a:avLst/>
          </a:prstGeom>
          <a:noFill/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58775" algn="r"/>
                <a:tab pos="541338" algn="l"/>
              </a:tabLst>
              <a:defRPr/>
            </a:pP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 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	9:30	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大津市柳が崎集合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/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インストラクター紹介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58775" algn="r"/>
                <a:tab pos="541338" algn="l"/>
              </a:tabLst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	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 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9:45	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準備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58775" algn="r"/>
                <a:tab pos="541338" algn="l"/>
              </a:tabLst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	10:00	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地引網体験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58775" algn="r"/>
                <a:tab pos="541338" algn="l"/>
              </a:tabLst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	11:00 	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片付け・まとめ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58775" algn="r"/>
                <a:tab pos="541338" algn="l"/>
              </a:tabLst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	11:30	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終了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58775" algn="r"/>
                <a:tab pos="541338" algn="l"/>
              </a:tabLst>
              <a:defRPr/>
            </a:pPr>
            <a:endParaRPr kumimoji="1" lang="en-US" altLang="ja-JP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58775" algn="r"/>
                <a:tab pos="541338" algn="l"/>
              </a:tabLst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※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開始時間・終了時間はご相談に応じます。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pic>
        <p:nvPicPr>
          <p:cNvPr id="71" name="図 70" descr="ボートに乗っている人たち&#10;&#10;中程度の精度で自動的に生成された説明">
            <a:extLst>
              <a:ext uri="{FF2B5EF4-FFF2-40B4-BE49-F238E27FC236}">
                <a16:creationId xmlns:a16="http://schemas.microsoft.com/office/drawing/2014/main" id="{3BA99171-A6BA-E923-9958-F09855664D4D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60"/>
          <a:stretch/>
        </p:blipFill>
        <p:spPr>
          <a:xfrm>
            <a:off x="8523647" y="4877567"/>
            <a:ext cx="1057833" cy="674015"/>
          </a:xfrm>
          <a:prstGeom prst="rect">
            <a:avLst/>
          </a:prstGeom>
        </p:spPr>
      </p:pic>
      <p:sp>
        <p:nvSpPr>
          <p:cNvPr id="2" name="コンテンツ プレースホルダー 8">
            <a:extLst>
              <a:ext uri="{FF2B5EF4-FFF2-40B4-BE49-F238E27FC236}">
                <a16:creationId xmlns:a16="http://schemas.microsoft.com/office/drawing/2014/main" id="{69104CC4-BD3E-3421-FC62-3ACB456FA55B}"/>
              </a:ext>
            </a:extLst>
          </p:cNvPr>
          <p:cNvSpPr txBox="1">
            <a:spLocks/>
          </p:cNvSpPr>
          <p:nvPr/>
        </p:nvSpPr>
        <p:spPr>
          <a:xfrm>
            <a:off x="234588" y="2455724"/>
            <a:ext cx="2483865" cy="3973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B75B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プログラムのポイント</a:t>
            </a:r>
          </a:p>
        </p:txBody>
      </p:sp>
      <p:pic>
        <p:nvPicPr>
          <p:cNvPr id="3" name="グラフィックス 2" descr="プレゼント 枠線">
            <a:extLst>
              <a:ext uri="{FF2B5EF4-FFF2-40B4-BE49-F238E27FC236}">
                <a16:creationId xmlns:a16="http://schemas.microsoft.com/office/drawing/2014/main" id="{63C66DC1-C6E7-DB02-ADC3-FA2210A0D6C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4488" y="5015798"/>
            <a:ext cx="431810" cy="431810"/>
          </a:xfrm>
          <a:prstGeom prst="rect">
            <a:avLst/>
          </a:prstGeom>
        </p:spPr>
      </p:pic>
      <p:pic>
        <p:nvPicPr>
          <p:cNvPr id="45" name="グラフィックス 44" descr="電球と鉛筆 枠線">
            <a:extLst>
              <a:ext uri="{FF2B5EF4-FFF2-40B4-BE49-F238E27FC236}">
                <a16:creationId xmlns:a16="http://schemas.microsoft.com/office/drawing/2014/main" id="{7D49E5DB-DE5B-C955-ACA7-C3330728D57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344488" y="4311558"/>
            <a:ext cx="431810" cy="431810"/>
          </a:xfrm>
          <a:prstGeom prst="rect">
            <a:avLst/>
          </a:prstGeom>
        </p:spPr>
      </p:pic>
      <p:pic>
        <p:nvPicPr>
          <p:cNvPr id="50" name="グラフィックス 49" descr="考え 枠線">
            <a:extLst>
              <a:ext uri="{FF2B5EF4-FFF2-40B4-BE49-F238E27FC236}">
                <a16:creationId xmlns:a16="http://schemas.microsoft.com/office/drawing/2014/main" id="{9B96E3CD-4F42-1C5B-0901-BC71A2D7CDC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344488" y="3607318"/>
            <a:ext cx="431810" cy="431810"/>
          </a:xfrm>
          <a:prstGeom prst="rect">
            <a:avLst/>
          </a:prstGeom>
        </p:spPr>
      </p:pic>
      <p:pic>
        <p:nvPicPr>
          <p:cNvPr id="51" name="グラフィックス 50" descr="コイ 枠線">
            <a:extLst>
              <a:ext uri="{FF2B5EF4-FFF2-40B4-BE49-F238E27FC236}">
                <a16:creationId xmlns:a16="http://schemas.microsoft.com/office/drawing/2014/main" id="{9BB1F763-662D-221F-95D5-7F2C1D7E7B2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/>
        </p:blipFill>
        <p:spPr>
          <a:xfrm>
            <a:off x="364962" y="2904729"/>
            <a:ext cx="390862" cy="390862"/>
          </a:xfrm>
          <a:prstGeom prst="rect">
            <a:avLst/>
          </a:prstGeom>
        </p:spPr>
      </p:pic>
      <p:sp>
        <p:nvSpPr>
          <p:cNvPr id="52" name="コンテンツ プレースホルダー 8">
            <a:extLst>
              <a:ext uri="{FF2B5EF4-FFF2-40B4-BE49-F238E27FC236}">
                <a16:creationId xmlns:a16="http://schemas.microsoft.com/office/drawing/2014/main" id="{245D5D64-2F8D-98EC-0B2C-4B84D6E5C152}"/>
              </a:ext>
            </a:extLst>
          </p:cNvPr>
          <p:cNvSpPr txBox="1">
            <a:spLocks/>
          </p:cNvSpPr>
          <p:nvPr/>
        </p:nvSpPr>
        <p:spPr>
          <a:xfrm>
            <a:off x="2783250" y="2455724"/>
            <a:ext cx="6895318" cy="3973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B75B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プログラムの概要</a:t>
            </a:r>
          </a:p>
        </p:txBody>
      </p: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9AB705F7-DF19-F4EE-F688-FB1C73779F8D}"/>
              </a:ext>
            </a:extLst>
          </p:cNvPr>
          <p:cNvCxnSpPr>
            <a:cxnSpLocks/>
          </p:cNvCxnSpPr>
          <p:nvPr/>
        </p:nvCxnSpPr>
        <p:spPr>
          <a:xfrm>
            <a:off x="259720" y="2758984"/>
            <a:ext cx="2433600" cy="0"/>
          </a:xfrm>
          <a:prstGeom prst="straightConnector1">
            <a:avLst/>
          </a:prstGeom>
          <a:ln w="9525">
            <a:solidFill>
              <a:srgbClr val="4B75BD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0EDE3ED0-BE4E-BD1D-E69A-4E83DF14EC4E}"/>
              </a:ext>
            </a:extLst>
          </p:cNvPr>
          <p:cNvCxnSpPr>
            <a:cxnSpLocks/>
          </p:cNvCxnSpPr>
          <p:nvPr/>
        </p:nvCxnSpPr>
        <p:spPr>
          <a:xfrm>
            <a:off x="324520" y="3471103"/>
            <a:ext cx="2304000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2FD1C334-20D8-C2B7-6532-D69D0A0E5848}"/>
              </a:ext>
            </a:extLst>
          </p:cNvPr>
          <p:cNvCxnSpPr>
            <a:cxnSpLocks/>
          </p:cNvCxnSpPr>
          <p:nvPr/>
        </p:nvCxnSpPr>
        <p:spPr>
          <a:xfrm>
            <a:off x="2842658" y="2758984"/>
            <a:ext cx="6766944" cy="0"/>
          </a:xfrm>
          <a:prstGeom prst="straightConnector1">
            <a:avLst/>
          </a:prstGeom>
          <a:ln w="9525">
            <a:solidFill>
              <a:srgbClr val="4B75BD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四角形: 角を丸くする 72">
            <a:extLst>
              <a:ext uri="{FF2B5EF4-FFF2-40B4-BE49-F238E27FC236}">
                <a16:creationId xmlns:a16="http://schemas.microsoft.com/office/drawing/2014/main" id="{9A50ED40-699C-2EBA-38E7-B247AF9720F9}"/>
              </a:ext>
            </a:extLst>
          </p:cNvPr>
          <p:cNvSpPr/>
          <p:nvPr/>
        </p:nvSpPr>
        <p:spPr>
          <a:xfrm>
            <a:off x="2918791" y="2865398"/>
            <a:ext cx="972273" cy="233398"/>
          </a:xfrm>
          <a:prstGeom prst="roundRect">
            <a:avLst>
              <a:gd name="adj" fmla="val 50000"/>
            </a:avLst>
          </a:prstGeom>
          <a:solidFill>
            <a:srgbClr val="4B75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事前学習</a:t>
            </a:r>
          </a:p>
        </p:txBody>
      </p:sp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B47A72B6-DEA6-7CB0-D5D7-5EF0FF4959F6}"/>
              </a:ext>
            </a:extLst>
          </p:cNvPr>
          <p:cNvSpPr/>
          <p:nvPr/>
        </p:nvSpPr>
        <p:spPr>
          <a:xfrm>
            <a:off x="5275798" y="2865397"/>
            <a:ext cx="972273" cy="233399"/>
          </a:xfrm>
          <a:prstGeom prst="roundRect">
            <a:avLst>
              <a:gd name="adj" fmla="val 50000"/>
            </a:avLst>
          </a:prstGeom>
          <a:solidFill>
            <a:srgbClr val="4B75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現地学習</a:t>
            </a:r>
          </a:p>
        </p:txBody>
      </p:sp>
      <p:sp>
        <p:nvSpPr>
          <p:cNvPr id="76" name="四角形: 角を丸くする 75">
            <a:extLst>
              <a:ext uri="{FF2B5EF4-FFF2-40B4-BE49-F238E27FC236}">
                <a16:creationId xmlns:a16="http://schemas.microsoft.com/office/drawing/2014/main" id="{9C225753-AEBF-5888-8E4B-457487618609}"/>
              </a:ext>
            </a:extLst>
          </p:cNvPr>
          <p:cNvSpPr/>
          <p:nvPr/>
        </p:nvSpPr>
        <p:spPr>
          <a:xfrm>
            <a:off x="7632804" y="2865397"/>
            <a:ext cx="972273" cy="233399"/>
          </a:xfrm>
          <a:prstGeom prst="roundRect">
            <a:avLst>
              <a:gd name="adj" fmla="val 50000"/>
            </a:avLst>
          </a:prstGeom>
          <a:solidFill>
            <a:srgbClr val="4B75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事後学習</a:t>
            </a: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0B83821A-4F81-87C1-9565-4756F9C5C5D1}"/>
              </a:ext>
            </a:extLst>
          </p:cNvPr>
          <p:cNvCxnSpPr>
            <a:cxnSpLocks/>
          </p:cNvCxnSpPr>
          <p:nvPr/>
        </p:nvCxnSpPr>
        <p:spPr>
          <a:xfrm>
            <a:off x="4979207" y="2865397"/>
            <a:ext cx="0" cy="15480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B15307EB-980C-4D65-3546-91B2F575F247}"/>
              </a:ext>
            </a:extLst>
          </p:cNvPr>
          <p:cNvCxnSpPr>
            <a:cxnSpLocks/>
          </p:cNvCxnSpPr>
          <p:nvPr/>
        </p:nvCxnSpPr>
        <p:spPr>
          <a:xfrm>
            <a:off x="7345738" y="2865397"/>
            <a:ext cx="0" cy="15480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二等辺三角形 53">
            <a:extLst>
              <a:ext uri="{FF2B5EF4-FFF2-40B4-BE49-F238E27FC236}">
                <a16:creationId xmlns:a16="http://schemas.microsoft.com/office/drawing/2014/main" id="{9C3965FD-73AE-6F5A-9961-348751D82520}"/>
              </a:ext>
            </a:extLst>
          </p:cNvPr>
          <p:cNvSpPr/>
          <p:nvPr/>
        </p:nvSpPr>
        <p:spPr>
          <a:xfrm rot="5400000">
            <a:off x="4919902" y="3564296"/>
            <a:ext cx="281120" cy="15020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55" name="二等辺三角形 54">
            <a:extLst>
              <a:ext uri="{FF2B5EF4-FFF2-40B4-BE49-F238E27FC236}">
                <a16:creationId xmlns:a16="http://schemas.microsoft.com/office/drawing/2014/main" id="{E379FD80-3C83-E77A-8E68-387FC3C0B9E6}"/>
              </a:ext>
            </a:extLst>
          </p:cNvPr>
          <p:cNvSpPr/>
          <p:nvPr/>
        </p:nvSpPr>
        <p:spPr>
          <a:xfrm rot="5400000">
            <a:off x="7284419" y="3564296"/>
            <a:ext cx="281120" cy="15020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78" name="コンテンツ プレースホルダー 8">
            <a:extLst>
              <a:ext uri="{FF2B5EF4-FFF2-40B4-BE49-F238E27FC236}">
                <a16:creationId xmlns:a16="http://schemas.microsoft.com/office/drawing/2014/main" id="{CF49D9A4-51BA-A7B9-DFFE-9D5EAE784B6E}"/>
              </a:ext>
            </a:extLst>
          </p:cNvPr>
          <p:cNvSpPr txBox="1">
            <a:spLocks/>
          </p:cNvSpPr>
          <p:nvPr/>
        </p:nvSpPr>
        <p:spPr>
          <a:xfrm>
            <a:off x="259949" y="3463223"/>
            <a:ext cx="2433142" cy="720000"/>
          </a:xfrm>
          <a:prstGeom prst="rect">
            <a:avLst/>
          </a:prstGeom>
          <a:noFill/>
        </p:spPr>
        <p:txBody>
          <a:bodyPr vert="horz" lIns="612000" tIns="45720" rIns="9000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B75B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現地の一次産業の課題や環境への影響、取組を学び、地域の一次産業の今後を考える。</a:t>
            </a:r>
          </a:p>
        </p:txBody>
      </p:sp>
      <p:sp>
        <p:nvSpPr>
          <p:cNvPr id="79" name="コンテンツ プレースホルダー 8">
            <a:extLst>
              <a:ext uri="{FF2B5EF4-FFF2-40B4-BE49-F238E27FC236}">
                <a16:creationId xmlns:a16="http://schemas.microsoft.com/office/drawing/2014/main" id="{B13FAF24-6C35-D100-243B-763215749A02}"/>
              </a:ext>
            </a:extLst>
          </p:cNvPr>
          <p:cNvSpPr txBox="1">
            <a:spLocks/>
          </p:cNvSpPr>
          <p:nvPr/>
        </p:nvSpPr>
        <p:spPr>
          <a:xfrm>
            <a:off x="259949" y="4167463"/>
            <a:ext cx="2433142" cy="720000"/>
          </a:xfrm>
          <a:prstGeom prst="rect">
            <a:avLst/>
          </a:prstGeom>
          <a:noFill/>
        </p:spPr>
        <p:txBody>
          <a:bodyPr vert="horz" lIns="612000" tIns="45720" rIns="9000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B75B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漁業体験を通じて現地の方と交流し、楽しく滋賀県の漁業の実情と課題を学ぶ。</a:t>
            </a:r>
          </a:p>
        </p:txBody>
      </p:sp>
      <p:sp>
        <p:nvSpPr>
          <p:cNvPr id="80" name="コンテンツ プレースホルダー 8">
            <a:extLst>
              <a:ext uri="{FF2B5EF4-FFF2-40B4-BE49-F238E27FC236}">
                <a16:creationId xmlns:a16="http://schemas.microsoft.com/office/drawing/2014/main" id="{7DC7950F-697B-6C58-CBA1-0F8D86B9A5F0}"/>
              </a:ext>
            </a:extLst>
          </p:cNvPr>
          <p:cNvSpPr txBox="1">
            <a:spLocks/>
          </p:cNvSpPr>
          <p:nvPr/>
        </p:nvSpPr>
        <p:spPr>
          <a:xfrm>
            <a:off x="259949" y="4871703"/>
            <a:ext cx="2433142" cy="720000"/>
          </a:xfrm>
          <a:prstGeom prst="rect">
            <a:avLst/>
          </a:prstGeom>
          <a:noFill/>
        </p:spPr>
        <p:txBody>
          <a:bodyPr vert="horz" lIns="612000" tIns="45720" rIns="9000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B75B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お土産にびわ湖産の湖魚（こぎょ）佃煮をプレゼント。</a:t>
            </a:r>
          </a:p>
        </p:txBody>
      </p:sp>
      <p:cxnSp>
        <p:nvCxnSpPr>
          <p:cNvPr id="81" name="直線矢印コネクタ 80">
            <a:extLst>
              <a:ext uri="{FF2B5EF4-FFF2-40B4-BE49-F238E27FC236}">
                <a16:creationId xmlns:a16="http://schemas.microsoft.com/office/drawing/2014/main" id="{7AD4935B-3D06-2CDC-9169-6EB7A38F771E}"/>
              </a:ext>
            </a:extLst>
          </p:cNvPr>
          <p:cNvCxnSpPr>
            <a:cxnSpLocks/>
          </p:cNvCxnSpPr>
          <p:nvPr/>
        </p:nvCxnSpPr>
        <p:spPr>
          <a:xfrm>
            <a:off x="324520" y="4175343"/>
            <a:ext cx="2304000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90548056-B642-1128-A12D-AF2CCACC2883}"/>
              </a:ext>
            </a:extLst>
          </p:cNvPr>
          <p:cNvCxnSpPr>
            <a:cxnSpLocks/>
          </p:cNvCxnSpPr>
          <p:nvPr/>
        </p:nvCxnSpPr>
        <p:spPr>
          <a:xfrm>
            <a:off x="324520" y="4879583"/>
            <a:ext cx="2304000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6E2E3A75-87E0-5CF6-C871-02CB2047F3D0}"/>
              </a:ext>
            </a:extLst>
          </p:cNvPr>
          <p:cNvSpPr txBox="1"/>
          <p:nvPr/>
        </p:nvSpPr>
        <p:spPr>
          <a:xfrm>
            <a:off x="255811" y="5591703"/>
            <a:ext cx="2446988" cy="753527"/>
          </a:xfrm>
          <a:prstGeom prst="roundRect">
            <a:avLst>
              <a:gd name="adj" fmla="val 7876"/>
            </a:avLst>
          </a:prstGeom>
          <a:solidFill>
            <a:srgbClr val="EAF6FC"/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7675" algn="l"/>
              </a:tabLst>
              <a:defRPr/>
            </a:pPr>
            <a:r>
              <a:rPr kumimoji="0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B75BD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問合せ</a:t>
            </a:r>
            <a:r>
              <a:rPr kumimoji="0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4B75BD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	</a:t>
            </a: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（公社）びわ湖大津観光協会</a:t>
            </a:r>
            <a:endParaRPr kumimoji="0" lang="en-US" altLang="ja-JP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7675" algn="l"/>
              </a:tabLst>
              <a:defRPr/>
            </a:pPr>
            <a:r>
              <a:rPr kumimoji="0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TEL	</a:t>
            </a: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</a:t>
            </a:r>
            <a:r>
              <a:rPr kumimoji="0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077-528-2772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7675" algn="l"/>
              </a:tabLst>
              <a:defRPr/>
            </a:pPr>
            <a:r>
              <a:rPr kumimoji="0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FAX	</a:t>
            </a: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</a:t>
            </a:r>
            <a:r>
              <a:rPr kumimoji="0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077-521-7330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7675" algn="l"/>
              </a:tabLst>
              <a:defRPr/>
            </a:pPr>
            <a:r>
              <a:rPr kumimoji="0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Mail	</a:t>
            </a: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</a:t>
            </a:r>
            <a:r>
              <a:rPr kumimoji="0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info@otsu.or.jp</a:t>
            </a:r>
            <a:endParaRPr kumimoji="0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406638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びわ湖大津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4B75BD"/>
      </a:accent3>
      <a:accent4>
        <a:srgbClr val="2CC3DE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eiryo UI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496</Words>
  <Application>Microsoft Office PowerPoint</Application>
  <PresentationFormat>A4 210 x 297 mm</PresentationFormat>
  <Paragraphs>62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メイリオ</vt:lpstr>
      <vt:lpstr>メイリオ</vt:lpstr>
      <vt:lpstr>游ゴシック</vt:lpstr>
      <vt:lpstr>Arial</vt:lpstr>
      <vt:lpstr>Wingdings</vt:lpstr>
      <vt:lpstr>デザインの設定</vt:lpstr>
      <vt:lpstr>びわ湖大津教育プログラム：01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びわ湖大津教育プログラム：01</dc:title>
  <dc:creator>tb164</dc:creator>
  <cp:lastModifiedBy>tb164</cp:lastModifiedBy>
  <cp:revision>1</cp:revision>
  <dcterms:created xsi:type="dcterms:W3CDTF">2025-04-01T02:34:12Z</dcterms:created>
  <dcterms:modified xsi:type="dcterms:W3CDTF">2025-04-01T02:39:39Z</dcterms:modified>
</cp:coreProperties>
</file>