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3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DDFE-FFEA-4354-936D-04DF8FDE93B6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3DC0-67F4-4FED-8553-34EBF7271E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29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8850-C963-0710-7B33-78F2E8B1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BC661A-E6F4-D15D-E82A-CF74B12EE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800100"/>
            <a:ext cx="5761037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A4AB11-FB98-DFA8-AFD5-5F8B8D901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5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89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530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352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06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87647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93534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266845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341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88003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303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9F7C6-C6F2-385C-1D6C-42AF7AE4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C07B0C2-18D7-0C72-75B6-8B1DB640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07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F90AD75-B865-F9EC-3CCA-7E4101A3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かるたの聖地・近江神宮での競技かるた体験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9B1548D-4A0F-1659-C323-7509EE733E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漫画や映画の「ちはやふる」で知られる競技かるた、大津は「ちはやふる」の舞台にもなっており、多くの大会が行われています。</a:t>
            </a:r>
            <a:endParaRPr lang="en-US" altLang="ja-JP" sz="1175" dirty="0"/>
          </a:p>
          <a:p>
            <a:r>
              <a:rPr lang="ja-JP" altLang="en-US" sz="1175" dirty="0"/>
              <a:t>「競技かるたの殿堂」といわれる近江勧学館で競技かるたの世界に触れる体験です。</a:t>
            </a:r>
            <a:endParaRPr lang="en-US" altLang="ja-JP" sz="1175" dirty="0"/>
          </a:p>
          <a:p>
            <a:r>
              <a:rPr lang="ja-JP" altLang="en-US" sz="1175" dirty="0"/>
              <a:t>上の句の「きまり字」の書いたかるたを使用するため、ひらがなさえ読めれば百人一首を覚えていなくても、気軽に体験することができます。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3F2BFD8-146B-8D24-9CF7-6F730375966F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01AA69AB-196C-F80A-B674-16387FCA69F5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C6E3FF6F-F996-9772-CB54-5855ACE3DA0B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3A598CE3-E1D8-4FB9-339A-A50A2A93405F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49787C02-6579-3F35-1DF6-02FF81365DB6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0C530BA4-6B5D-AA0B-B1E4-0BDC9152BFFF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1CEA97CC-3F69-96C2-795A-17CCA175CE26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9F51DF33-858D-AC67-D61B-B5DA34FF0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5EE9D7-9673-30F6-C4B8-CD4663F7F51D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74BF6A36-70AF-D546-79C0-64D6A76AF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10776D-C2B0-0E84-1A81-02A780A272AB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00A36253-025B-C61E-F91F-A58EF42F4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6C8599E-3DE5-48F3-B209-080868C8E45A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かるたの聖地、近江神宮について調べてみる。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競技かるた、小倉百人一首について調べてみる。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大津市の競技かるたのような地域に根付いた文化を調べてみる。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F290B0F-4C93-5EF1-C048-A545C9C99403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かるたの聖地で競技かるたを体験する。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現地の方から、競技かるたの魅力や歴史について学ぶ。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現地ではどんな課題があるかを理解する。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F0914D9-13F6-2B39-FD92-BF30D5A0E387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自分の身の回りにある伝統文化・産業等についてまとめる。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経験してみて感じたこと、気づいたことを発表する。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地域の特色を地域活性化につなげる手法を考えてみる。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881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の観点で、自分が伝統継承にどう関われるのかを発表する。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8202612-0AEC-FB7E-DE93-15896577A10D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544770"/>
          <a:ext cx="6705063" cy="11456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35249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①近江神宮（近江勧学館）</a:t>
                      </a:r>
                    </a:p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または②宿泊ホテル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1586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21BD6F-5D8C-ADBA-2E3B-74A31B34E91D}"/>
              </a:ext>
            </a:extLst>
          </p:cNvPr>
          <p:cNvGrpSpPr/>
          <p:nvPr/>
        </p:nvGrpSpPr>
        <p:grpSpPr>
          <a:xfrm>
            <a:off x="2839523" y="5659241"/>
            <a:ext cx="6726919" cy="509183"/>
            <a:chOff x="321177" y="5870745"/>
            <a:chExt cx="9338540" cy="520028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9D30B56C-7F4A-5846-D943-D2FCB1D1C146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5"/>
              <a:ext cx="9338540" cy="520028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実施希望日の４ケ月前までに仮予約いただき、ご相談ください。 日程調整のうえ、詳しい実施条件をご案内いたします。　 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かるた体験が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17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時以降にかかる場合は別途夜間料金が必要となります。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ご希望に応じてアレンジ可能です。</a:t>
              </a:r>
              <a:b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</a:b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 例）有段者の実演観覧、有段者と対戦してみたい等。</a:t>
              </a:r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A648904-A409-CE17-8DAC-5886E761170E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コンテンツ プレースホルダー 8">
            <a:extLst>
              <a:ext uri="{FF2B5EF4-FFF2-40B4-BE49-F238E27FC236}">
                <a16:creationId xmlns:a16="http://schemas.microsoft.com/office/drawing/2014/main" id="{D23B3AAF-D37C-F888-BFB9-64D04849A9F5}"/>
              </a:ext>
            </a:extLst>
          </p:cNvPr>
          <p:cNvSpPr txBox="1">
            <a:spLocks/>
          </p:cNvSpPr>
          <p:nvPr/>
        </p:nvSpPr>
        <p:spPr>
          <a:xfrm>
            <a:off x="5813263" y="4580716"/>
            <a:ext cx="3699232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95327"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近江勧学館集合、競技かるたについてのレクチャー、ルール説明、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lvl="1" defTabSz="895327"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競技かるたの体験</a:t>
            </a:r>
          </a:p>
          <a:p>
            <a:pPr lvl="1" defTabSz="895327"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</a:t>
            </a:r>
          </a:p>
          <a:p>
            <a:pPr lvl="1" defTabSz="895327"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終了後、近江神宮</a:t>
            </a:r>
            <a:b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</a:b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自由見学</a:t>
            </a:r>
          </a:p>
          <a:p>
            <a:pPr marL="261137" lvl="1" indent="-172538" defTabSz="895327">
              <a:buFont typeface="メイリオ" panose="020B0604030504040204" pitchFamily="50" charset="-128"/>
              <a:buChar char="※"/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宿泊ホテルでの実施も可能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C748E6F2-7D50-7354-1749-2EB19598FD06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46CC5FA-A52D-FD81-0F3E-7ABD6105050A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F8CC1427-D959-9E46-E2E8-4D6D222EA623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7048F178-0E57-615A-58E9-6D7A23333C4F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89F4D71-9D95-D00B-332E-46922EF0A7EF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C45C4941-FAAF-0C03-A6CF-A1DFCA617701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F6BF0C60-8C82-F7E5-CF74-4014FBD489D6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pic>
        <p:nvPicPr>
          <p:cNvPr id="47" name="グラフィックス 46" descr="電球と鉛筆 枠線">
            <a:extLst>
              <a:ext uri="{FF2B5EF4-FFF2-40B4-BE49-F238E27FC236}">
                <a16:creationId xmlns:a16="http://schemas.microsoft.com/office/drawing/2014/main" id="{15EBF847-E876-2861-7D25-ADD347FC2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9022" y="2914044"/>
            <a:ext cx="422805" cy="422805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0313347-6A11-7917-E5DC-6DB4BB421475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44522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BD8A023-658D-DBEC-8850-86645BE8A58C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44522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EF145CA-7FA6-2290-9BE4-2FE28FE4E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795" y="1203377"/>
            <a:ext cx="264369" cy="26436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7629774-ADAA-28A4-FB0D-8832DA3C3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377"/>
            <a:ext cx="264369" cy="264369"/>
          </a:xfrm>
          <a:prstGeom prst="rect">
            <a:avLst/>
          </a:prstGeom>
        </p:spPr>
      </p:pic>
      <p:pic>
        <p:nvPicPr>
          <p:cNvPr id="30" name="図 29" descr="文字の書かれた紙&#10;&#10;自動的に生成された説明">
            <a:extLst>
              <a:ext uri="{FF2B5EF4-FFF2-40B4-BE49-F238E27FC236}">
                <a16:creationId xmlns:a16="http://schemas.microsoft.com/office/drawing/2014/main" id="{C0A916DA-8194-2E6D-BBFC-392C88087A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062" y="1198498"/>
            <a:ext cx="296093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C38D8818-0A70-0FD4-C77E-0A64B2CA61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6" y="1196273"/>
            <a:ext cx="296093" cy="296093"/>
          </a:xfrm>
          <a:prstGeom prst="rect">
            <a:avLst/>
          </a:prstGeom>
        </p:spPr>
      </p:pic>
      <p:pic>
        <p:nvPicPr>
          <p:cNvPr id="32" name="図 31" descr="停止の標識&#10;&#10;自動的に生成された説明">
            <a:extLst>
              <a:ext uri="{FF2B5EF4-FFF2-40B4-BE49-F238E27FC236}">
                <a16:creationId xmlns:a16="http://schemas.microsoft.com/office/drawing/2014/main" id="{3251D3AF-6199-4224-9500-1EFD0482E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70" y="1199073"/>
            <a:ext cx="296093" cy="296093"/>
          </a:xfrm>
          <a:prstGeom prst="rect">
            <a:avLst/>
          </a:prstGeom>
        </p:spPr>
      </p:pic>
      <p:pic>
        <p:nvPicPr>
          <p:cNvPr id="33" name="グラフィックス 32" descr="電球と鉛筆 枠線">
            <a:extLst>
              <a:ext uri="{FF2B5EF4-FFF2-40B4-BE49-F238E27FC236}">
                <a16:creationId xmlns:a16="http://schemas.microsoft.com/office/drawing/2014/main" id="{18877808-F2B1-3030-30D4-1B568C195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9022" y="3602898"/>
            <a:ext cx="422805" cy="422805"/>
          </a:xfrm>
          <a:prstGeom prst="rect">
            <a:avLst/>
          </a:prstGeom>
        </p:spPr>
      </p:pic>
      <p:pic>
        <p:nvPicPr>
          <p:cNvPr id="34" name="グラフィックス 33" descr="考え 枠線">
            <a:extLst>
              <a:ext uri="{FF2B5EF4-FFF2-40B4-BE49-F238E27FC236}">
                <a16:creationId xmlns:a16="http://schemas.microsoft.com/office/drawing/2014/main" id="{B12E2B75-DA99-BF40-6C5F-BB561C21FB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49022" y="4291750"/>
            <a:ext cx="422805" cy="422805"/>
          </a:xfrm>
          <a:prstGeom prst="rect">
            <a:avLst/>
          </a:prstGeom>
        </p:spPr>
      </p:pic>
      <p:pic>
        <p:nvPicPr>
          <p:cNvPr id="38" name="グラフィックス 37" descr="考え 枠線">
            <a:extLst>
              <a:ext uri="{FF2B5EF4-FFF2-40B4-BE49-F238E27FC236}">
                <a16:creationId xmlns:a16="http://schemas.microsoft.com/office/drawing/2014/main" id="{3E8629E1-B038-BD80-6CB6-46E9206207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49022" y="4980601"/>
            <a:ext cx="422805" cy="422805"/>
          </a:xfrm>
          <a:prstGeom prst="rect">
            <a:avLst/>
          </a:prstGeom>
        </p:spPr>
      </p:pic>
      <p:sp>
        <p:nvSpPr>
          <p:cNvPr id="57" name="コンテンツ プレースホルダー 8">
            <a:extLst>
              <a:ext uri="{FF2B5EF4-FFF2-40B4-BE49-F238E27FC236}">
                <a16:creationId xmlns:a16="http://schemas.microsoft.com/office/drawing/2014/main" id="{38E18F79-4254-054B-AA2F-8712F9413C5A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B8CFDD0-77EA-1A63-22FF-6F7F7432756C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コンテンツ プレースホルダー 8">
            <a:extLst>
              <a:ext uri="{FF2B5EF4-FFF2-40B4-BE49-F238E27FC236}">
                <a16:creationId xmlns:a16="http://schemas.microsoft.com/office/drawing/2014/main" id="{F7FC02B6-019A-7983-3F58-5BD9DFAF1755}"/>
              </a:ext>
            </a:extLst>
          </p:cNvPr>
          <p:cNvSpPr txBox="1">
            <a:spLocks/>
          </p:cNvSpPr>
          <p:nvPr/>
        </p:nvSpPr>
        <p:spPr>
          <a:xfrm>
            <a:off x="357819" y="2772955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びわ湖大津ならではの体験。かるたの聖地で、楽しく競技かるたを体験。</a:t>
            </a:r>
          </a:p>
        </p:txBody>
      </p:sp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FF016526-E4D6-718A-D01D-B49742FDC54B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4291D33E-6B3A-FE95-90F0-B9A3CCECDB4B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F8DAD8FE-AB6E-A06C-B2E0-8EC272CE2266}"/>
              </a:ext>
            </a:extLst>
          </p:cNvPr>
          <p:cNvCxnSpPr>
            <a:cxnSpLocks/>
          </p:cNvCxnSpPr>
          <p:nvPr/>
        </p:nvCxnSpPr>
        <p:spPr>
          <a:xfrm>
            <a:off x="421044" y="346987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A6133790-CB03-B1F2-7BE4-D2A4708DE706}"/>
              </a:ext>
            </a:extLst>
          </p:cNvPr>
          <p:cNvSpPr txBox="1">
            <a:spLocks/>
          </p:cNvSpPr>
          <p:nvPr/>
        </p:nvSpPr>
        <p:spPr>
          <a:xfrm>
            <a:off x="357819" y="3461808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漫画・映画「ちはやふる」の舞台、天智天皇ゆかりの近江神宮で競技かるたの歴史を学びます。</a:t>
            </a:r>
          </a:p>
        </p:txBody>
      </p:sp>
      <p:sp>
        <p:nvSpPr>
          <p:cNvPr id="86" name="コンテンツ プレースホルダー 8">
            <a:extLst>
              <a:ext uri="{FF2B5EF4-FFF2-40B4-BE49-F238E27FC236}">
                <a16:creationId xmlns:a16="http://schemas.microsoft.com/office/drawing/2014/main" id="{6B7EA52B-A432-85CF-4ACF-1C94F365C136}"/>
              </a:ext>
            </a:extLst>
          </p:cNvPr>
          <p:cNvSpPr txBox="1">
            <a:spLocks/>
          </p:cNvSpPr>
          <p:nvPr/>
        </p:nvSpPr>
        <p:spPr>
          <a:xfrm>
            <a:off x="357819" y="4150661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地域に根付いたコンテンツを、どうやって地域活性化につなげるかを考えます。</a:t>
            </a:r>
          </a:p>
        </p:txBody>
      </p:sp>
      <p:sp>
        <p:nvSpPr>
          <p:cNvPr id="87" name="コンテンツ プレースホルダー 8">
            <a:extLst>
              <a:ext uri="{FF2B5EF4-FFF2-40B4-BE49-F238E27FC236}">
                <a16:creationId xmlns:a16="http://schemas.microsoft.com/office/drawing/2014/main" id="{BAF7F4BC-39BE-B5A2-1D74-4BA5B0BF75B3}"/>
              </a:ext>
            </a:extLst>
          </p:cNvPr>
          <p:cNvSpPr txBox="1">
            <a:spLocks/>
          </p:cNvSpPr>
          <p:nvPr/>
        </p:nvSpPr>
        <p:spPr>
          <a:xfrm>
            <a:off x="357819" y="4839512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自分の住む地域の伝統文化・産業等の継承について考える機会に。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EB38F9DA-DBE3-B281-5DD6-BAB98D582050}"/>
              </a:ext>
            </a:extLst>
          </p:cNvPr>
          <p:cNvCxnSpPr>
            <a:cxnSpLocks/>
          </p:cNvCxnSpPr>
          <p:nvPr/>
        </p:nvCxnSpPr>
        <p:spPr>
          <a:xfrm>
            <a:off x="421044" y="4158726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330DBD2B-807F-E8B3-9CEF-A284F9EE2FB3}"/>
              </a:ext>
            </a:extLst>
          </p:cNvPr>
          <p:cNvCxnSpPr>
            <a:cxnSpLocks/>
          </p:cNvCxnSpPr>
          <p:nvPr/>
        </p:nvCxnSpPr>
        <p:spPr>
          <a:xfrm>
            <a:off x="421044" y="484757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08E5C05-F479-6C85-2B3D-0B6CB8BA87EF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（公社）びわ湖大津観光協会</a:t>
            </a:r>
            <a:endParaRPr lang="en-US" altLang="ja-JP" sz="88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077-528-2772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077-521-7330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info@otsu.or.jp</a:t>
            </a:r>
            <a:endParaRPr lang="ja-JP" altLang="en-US" sz="88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3FC17B-8E65-AAF2-E602-CA9C26BBB880}"/>
              </a:ext>
            </a:extLst>
          </p:cNvPr>
          <p:cNvGrpSpPr/>
          <p:nvPr/>
        </p:nvGrpSpPr>
        <p:grpSpPr>
          <a:xfrm>
            <a:off x="7348209" y="5007222"/>
            <a:ext cx="2164286" cy="682164"/>
            <a:chOff x="1161541" y="2933161"/>
            <a:chExt cx="3891684" cy="1226627"/>
          </a:xfrm>
        </p:grpSpPr>
        <p:pic>
          <p:nvPicPr>
            <p:cNvPr id="3" name="図プレースホルダー 19">
              <a:extLst>
                <a:ext uri="{FF2B5EF4-FFF2-40B4-BE49-F238E27FC236}">
                  <a16:creationId xmlns:a16="http://schemas.microsoft.com/office/drawing/2014/main" id="{7E11B345-5BB7-59F5-0CAD-A0414DA1A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r="6361"/>
            <a:stretch/>
          </p:blipFill>
          <p:spPr>
            <a:xfrm>
              <a:off x="1161541" y="2934959"/>
              <a:ext cx="1783487" cy="1223032"/>
            </a:xfrm>
            <a:prstGeom prst="rect">
              <a:avLst/>
            </a:prstGeom>
          </p:spPr>
        </p:pic>
        <p:pic>
          <p:nvPicPr>
            <p:cNvPr id="9" name="図プレースホルダー 24">
              <a:extLst>
                <a:ext uri="{FF2B5EF4-FFF2-40B4-BE49-F238E27FC236}">
                  <a16:creationId xmlns:a16="http://schemas.microsoft.com/office/drawing/2014/main" id="{24DED2CA-F78E-693B-AD0F-E34CE3DF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3772" y="2933161"/>
              <a:ext cx="2049453" cy="1226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04394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540</Words>
  <Application>Microsoft Office PowerPoint</Application>
  <PresentationFormat>A4 210 x 297 mm</PresentationFormat>
  <Paragraphs>64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びわ湖大津教育プログラム：07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びわ湖大津教育プログラム：07</dc:title>
  <dc:creator>tb164</dc:creator>
  <cp:lastModifiedBy>tb164</cp:lastModifiedBy>
  <cp:revision>1</cp:revision>
  <dcterms:created xsi:type="dcterms:W3CDTF">2025-04-03T05:43:33Z</dcterms:created>
  <dcterms:modified xsi:type="dcterms:W3CDTF">2025-04-03T05:44:11Z</dcterms:modified>
</cp:coreProperties>
</file>