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643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1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F1178-9C16-4EE2-A0E7-6E80303233E4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EC0F93-9F7B-4220-8DC3-646A258B23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2564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66C79-3506-5041-FD62-6EBDF5980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94BE0E-ADD4-885B-1C35-D8F0087249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8625" y="800100"/>
            <a:ext cx="5759450" cy="3989388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14D9A3-77F5-966D-248A-670F755E7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7403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4DB5D7-9EE1-4EE8-378B-A51BB3913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8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73EEAD-5FF6-8FD5-2099-3B0200706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9"/>
            <a:ext cx="7429500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350"/>
            </a:lvl1pPr>
            <a:lvl2pPr marL="447663" indent="0" algn="ctr">
              <a:buNone/>
              <a:defRPr sz="1959"/>
            </a:lvl2pPr>
            <a:lvl3pPr marL="895327" indent="0" algn="ctr">
              <a:buNone/>
              <a:defRPr sz="1763"/>
            </a:lvl3pPr>
            <a:lvl4pPr marL="1342990" indent="0" algn="ctr">
              <a:buNone/>
              <a:defRPr sz="1567"/>
            </a:lvl4pPr>
            <a:lvl5pPr marL="1790653" indent="0" algn="ctr">
              <a:buNone/>
              <a:defRPr sz="1567"/>
            </a:lvl5pPr>
            <a:lvl6pPr marL="2238316" indent="0" algn="ctr">
              <a:buNone/>
              <a:defRPr sz="1567"/>
            </a:lvl6pPr>
            <a:lvl7pPr marL="2685980" indent="0" algn="ctr">
              <a:buNone/>
              <a:defRPr sz="1567"/>
            </a:lvl7pPr>
            <a:lvl8pPr marL="3133643" indent="0" algn="ctr">
              <a:buNone/>
              <a:defRPr sz="1567"/>
            </a:lvl8pPr>
            <a:lvl9pPr marL="3581306" indent="0" algn="ctr">
              <a:buNone/>
              <a:defRPr sz="1567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93E31D-C1C7-429D-5E0D-B8B73174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40" y="6356353"/>
            <a:ext cx="4193112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20A71D18-CCEC-4E5B-94D0-2B0D72A69628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5D6313-750C-62E3-527C-81A91115D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4F505F-6697-D846-D5B1-8557C2E9E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D6524D0-507A-4FC2-B120-BF918C6B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407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bg>
      <p:bgPr>
        <a:solidFill>
          <a:srgbClr val="2CC3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B38225-E382-637D-6738-E09911E94D90}"/>
              </a:ext>
            </a:extLst>
          </p:cNvPr>
          <p:cNvSpPr/>
          <p:nvPr userDrawn="1"/>
        </p:nvSpPr>
        <p:spPr>
          <a:xfrm>
            <a:off x="57000" y="45001"/>
            <a:ext cx="9792000" cy="6506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959" b="0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651057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58CD922-5D76-66D7-AAD6-35FAC714F065}"/>
              </a:ext>
            </a:extLst>
          </p:cNvPr>
          <p:cNvCxnSpPr>
            <a:cxnSpLocks/>
          </p:cNvCxnSpPr>
          <p:nvPr userDrawn="1"/>
        </p:nvCxnSpPr>
        <p:spPr>
          <a:xfrm>
            <a:off x="421067" y="565480"/>
            <a:ext cx="9063866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59B431A-8EB2-9C0E-0A1B-FADA99CB2A96}"/>
              </a:ext>
            </a:extLst>
          </p:cNvPr>
          <p:cNvSpPr txBox="1"/>
          <p:nvPr userDrawn="1"/>
        </p:nvSpPr>
        <p:spPr>
          <a:xfrm>
            <a:off x="17245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0FCF03A-146B-79A4-0508-B1395839F010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3503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4EFCA8A-084B-A868-CD86-C469A497B0B8}"/>
              </a:ext>
            </a:extLst>
          </p:cNvPr>
          <p:cNvSpPr txBox="1"/>
          <p:nvPr userDrawn="1"/>
        </p:nvSpPr>
        <p:spPr>
          <a:xfrm>
            <a:off x="574087" y="2112297"/>
            <a:ext cx="2965543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DDEA68E-BC4B-B092-3B6E-D912D066F3AE}"/>
              </a:ext>
            </a:extLst>
          </p:cNvPr>
          <p:cNvSpPr txBox="1"/>
          <p:nvPr userDrawn="1"/>
        </p:nvSpPr>
        <p:spPr>
          <a:xfrm>
            <a:off x="3631205" y="2112297"/>
            <a:ext cx="2965543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7A86A59-37C5-9EF0-9BF1-650755A39D91}"/>
              </a:ext>
            </a:extLst>
          </p:cNvPr>
          <p:cNvSpPr txBox="1"/>
          <p:nvPr userDrawn="1"/>
        </p:nvSpPr>
        <p:spPr>
          <a:xfrm>
            <a:off x="6676926" y="2112297"/>
            <a:ext cx="2964329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30E9F7F-2DE7-8CAD-75BF-DDE8B0F82150}"/>
              </a:ext>
            </a:extLst>
          </p:cNvPr>
          <p:cNvSpPr txBox="1"/>
          <p:nvPr userDrawn="1"/>
        </p:nvSpPr>
        <p:spPr>
          <a:xfrm>
            <a:off x="3489661" y="5156953"/>
            <a:ext cx="2144231" cy="120032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角丸四角形 29">
            <a:extLst>
              <a:ext uri="{FF2B5EF4-FFF2-40B4-BE49-F238E27FC236}">
                <a16:creationId xmlns:a16="http://schemas.microsoft.com/office/drawing/2014/main" id="{67546A66-6E5F-86DB-D79E-6C0C70077643}"/>
              </a:ext>
            </a:extLst>
          </p:cNvPr>
          <p:cNvSpPr/>
          <p:nvPr userDrawn="1"/>
        </p:nvSpPr>
        <p:spPr bwMode="auto">
          <a:xfrm>
            <a:off x="576460" y="1748961"/>
            <a:ext cx="1087335" cy="205629"/>
          </a:xfrm>
          <a:prstGeom prst="roundRect">
            <a:avLst/>
          </a:prstGeom>
          <a:solidFill>
            <a:srgbClr val="328CCC"/>
          </a:solidFill>
          <a:ln>
            <a:solidFill>
              <a:srgbClr val="328C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8123" tIns="45824" rIns="88123" bIns="4582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9532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979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プログラム内容</a:t>
            </a:r>
            <a:endParaRPr kumimoji="0" lang="ja-JP" altLang="en-US" sz="979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ホームベース 16">
            <a:extLst>
              <a:ext uri="{FF2B5EF4-FFF2-40B4-BE49-F238E27FC236}">
                <a16:creationId xmlns:a16="http://schemas.microsoft.com/office/drawing/2014/main" id="{B53F9819-CAF3-08FF-311E-E124C36E8C3B}"/>
              </a:ext>
            </a:extLst>
          </p:cNvPr>
          <p:cNvSpPr/>
          <p:nvPr userDrawn="1"/>
        </p:nvSpPr>
        <p:spPr>
          <a:xfrm>
            <a:off x="574085" y="2011001"/>
            <a:ext cx="1059942" cy="190894"/>
          </a:xfrm>
          <a:prstGeom prst="homePlat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事前学習</a:t>
            </a:r>
          </a:p>
        </p:txBody>
      </p:sp>
      <p:sp>
        <p:nvSpPr>
          <p:cNvPr id="18" name="ホームベース 52">
            <a:extLst>
              <a:ext uri="{FF2B5EF4-FFF2-40B4-BE49-F238E27FC236}">
                <a16:creationId xmlns:a16="http://schemas.microsoft.com/office/drawing/2014/main" id="{65F906A7-6BC3-718A-2B32-BFA05FDCD5D3}"/>
              </a:ext>
            </a:extLst>
          </p:cNvPr>
          <p:cNvSpPr/>
          <p:nvPr userDrawn="1"/>
        </p:nvSpPr>
        <p:spPr>
          <a:xfrm>
            <a:off x="3631203" y="2011001"/>
            <a:ext cx="1059942" cy="190894"/>
          </a:xfrm>
          <a:prstGeom prst="homePlate">
            <a:avLst/>
          </a:prstGeom>
          <a:solidFill>
            <a:srgbClr val="4295D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latin typeface="Meiryo UI" panose="020B0604030504040204" pitchFamily="50" charset="-128"/>
                <a:ea typeface="Meiryo UI" panose="020B0604030504040204" pitchFamily="50" charset="-128"/>
              </a:rPr>
              <a:t>現地学習</a:t>
            </a:r>
          </a:p>
        </p:txBody>
      </p:sp>
      <p:sp>
        <p:nvSpPr>
          <p:cNvPr id="19" name="ホームベース 53">
            <a:extLst>
              <a:ext uri="{FF2B5EF4-FFF2-40B4-BE49-F238E27FC236}">
                <a16:creationId xmlns:a16="http://schemas.microsoft.com/office/drawing/2014/main" id="{9CBA4FEA-EE8C-0A2C-E5BC-73AF6CC4C5B3}"/>
              </a:ext>
            </a:extLst>
          </p:cNvPr>
          <p:cNvSpPr/>
          <p:nvPr userDrawn="1"/>
        </p:nvSpPr>
        <p:spPr>
          <a:xfrm>
            <a:off x="6676924" y="2017211"/>
            <a:ext cx="1059942" cy="190894"/>
          </a:xfrm>
          <a:prstGeom prst="homePlate">
            <a:avLst/>
          </a:prstGeom>
          <a:solidFill>
            <a:srgbClr val="0066CC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latin typeface="Meiryo UI" panose="020B0604030504040204" pitchFamily="50" charset="-128"/>
                <a:ea typeface="Meiryo UI" panose="020B0604030504040204" pitchFamily="50" charset="-128"/>
              </a:rPr>
              <a:t>事後学習</a:t>
            </a:r>
          </a:p>
        </p:txBody>
      </p:sp>
      <p:sp>
        <p:nvSpPr>
          <p:cNvPr id="32" name="テキスト プレースホルダー 31">
            <a:extLst>
              <a:ext uri="{FF2B5EF4-FFF2-40B4-BE49-F238E27FC236}">
                <a16:creationId xmlns:a16="http://schemas.microsoft.com/office/drawing/2014/main" id="{D3BFE0D3-333A-E0B4-45D2-D8029DC412A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4410" y="1205852"/>
            <a:ext cx="9066742" cy="4318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979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34" name="図プレースホルダー 33">
            <a:extLst>
              <a:ext uri="{FF2B5EF4-FFF2-40B4-BE49-F238E27FC236}">
                <a16:creationId xmlns:a16="http://schemas.microsoft.com/office/drawing/2014/main" id="{C30EF5D4-EA68-11FB-8EA9-0C478C9BDC83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567954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5" name="図プレースホルダー 33">
            <a:extLst>
              <a:ext uri="{FF2B5EF4-FFF2-40B4-BE49-F238E27FC236}">
                <a16:creationId xmlns:a16="http://schemas.microsoft.com/office/drawing/2014/main" id="{85BC0B56-FF55-E5A3-2903-6D0345ADB2ED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2852187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6" name="図プレースホルダー 33">
            <a:extLst>
              <a:ext uri="{FF2B5EF4-FFF2-40B4-BE49-F238E27FC236}">
                <a16:creationId xmlns:a16="http://schemas.microsoft.com/office/drawing/2014/main" id="{70D6EA59-682A-76B6-DB9D-44297705E248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136420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7" name="図プレースホルダー 33">
            <a:extLst>
              <a:ext uri="{FF2B5EF4-FFF2-40B4-BE49-F238E27FC236}">
                <a16:creationId xmlns:a16="http://schemas.microsoft.com/office/drawing/2014/main" id="{E516801E-95A9-3E2B-3605-1D0C82F36C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7420652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8" name="角丸四角形 29">
            <a:extLst>
              <a:ext uri="{FF2B5EF4-FFF2-40B4-BE49-F238E27FC236}">
                <a16:creationId xmlns:a16="http://schemas.microsoft.com/office/drawing/2014/main" id="{78D35074-0B57-F80C-EBC7-5BC5DBBC277F}"/>
              </a:ext>
            </a:extLst>
          </p:cNvPr>
          <p:cNvSpPr/>
          <p:nvPr userDrawn="1"/>
        </p:nvSpPr>
        <p:spPr bwMode="auto">
          <a:xfrm>
            <a:off x="3513575" y="4265456"/>
            <a:ext cx="659338" cy="205629"/>
          </a:xfrm>
          <a:prstGeom prst="roundRect">
            <a:avLst/>
          </a:prstGeom>
          <a:solidFill>
            <a:srgbClr val="328CCC"/>
          </a:solidFill>
          <a:ln>
            <a:solidFill>
              <a:srgbClr val="328C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8123" tIns="45824" rIns="88123" bIns="4582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9532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979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POINT</a:t>
            </a:r>
            <a:endParaRPr kumimoji="0" lang="ja-JP" altLang="en-US" sz="979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" name="テキスト プレースホルダー 31">
            <a:extLst>
              <a:ext uri="{FF2B5EF4-FFF2-40B4-BE49-F238E27FC236}">
                <a16:creationId xmlns:a16="http://schemas.microsoft.com/office/drawing/2014/main" id="{D35BB13D-A84B-A00E-CB9E-A326A4CE8D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35758" y="4255648"/>
            <a:ext cx="5505397" cy="829536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40996" indent="-140996">
              <a:lnSpc>
                <a:spcPct val="120000"/>
              </a:lnSpc>
              <a:spcBef>
                <a:spcPts val="0"/>
              </a:spcBef>
              <a:buClr>
                <a:srgbClr val="328CCC"/>
              </a:buClr>
              <a:buFont typeface="Wingdings" panose="05000000000000000000" pitchFamily="2" charset="2"/>
              <a:buChar char="l"/>
              <a:defRPr sz="979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1FE47C3C-67B6-34C8-46FE-7F9E63833662}"/>
              </a:ext>
            </a:extLst>
          </p:cNvPr>
          <p:cNvSpPr txBox="1"/>
          <p:nvPr userDrawn="1"/>
        </p:nvSpPr>
        <p:spPr>
          <a:xfrm>
            <a:off x="3489661" y="5156951"/>
            <a:ext cx="527237" cy="1808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txBody>
          <a:bodyPr wrap="none" tIns="35249" rIns="52874" bIns="35249" rtlCol="0">
            <a:noAutofit/>
          </a:bodyPr>
          <a:lstStyle/>
          <a:p>
            <a:pPr marL="0" marR="0" lvl="0" indent="0" algn="ctr" defTabSz="8953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86" spc="294" baseline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行程例</a:t>
            </a:r>
            <a:endParaRPr kumimoji="1" lang="en-US" altLang="ja-JP" sz="686" spc="294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" name="テキスト プレースホルダー 31">
            <a:extLst>
              <a:ext uri="{FF2B5EF4-FFF2-40B4-BE49-F238E27FC236}">
                <a16:creationId xmlns:a16="http://schemas.microsoft.com/office/drawing/2014/main" id="{38A2D869-9E61-120E-B426-4C5AC6C908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00121" y="5357422"/>
            <a:ext cx="2121536" cy="990038"/>
          </a:xfrm>
          <a:prstGeom prst="rect">
            <a:avLst/>
          </a:prstGeom>
          <a:ln>
            <a:noFill/>
          </a:ln>
        </p:spPr>
        <p:txBody>
          <a:bodyPr lIns="72000" rIns="7200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  <p:sp>
        <p:nvSpPr>
          <p:cNvPr id="133" name="テキスト プレースホルダー 31">
            <a:extLst>
              <a:ext uri="{FF2B5EF4-FFF2-40B4-BE49-F238E27FC236}">
                <a16:creationId xmlns:a16="http://schemas.microsoft.com/office/drawing/2014/main" id="{00612866-84B4-000B-6753-81B3D3D29C3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5711" y="5357422"/>
            <a:ext cx="2988899" cy="990038"/>
          </a:xfrm>
          <a:prstGeom prst="rect">
            <a:avLst/>
          </a:prstGeom>
          <a:ln>
            <a:noFill/>
          </a:ln>
        </p:spPr>
        <p:txBody>
          <a:bodyPr lIns="72000" rIns="72000"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spcAft>
                <a:spcPts val="588"/>
              </a:spcAft>
              <a:buFont typeface="Wingdings" panose="05000000000000000000" pitchFamily="2" charset="2"/>
              <a:buChar char="l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  <p:sp>
        <p:nvSpPr>
          <p:cNvPr id="135" name="図プレースホルダー 33">
            <a:extLst>
              <a:ext uri="{FF2B5EF4-FFF2-40B4-BE49-F238E27FC236}">
                <a16:creationId xmlns:a16="http://schemas.microsoft.com/office/drawing/2014/main" id="{91B5AF9A-F305-8344-7745-44A27AF1E10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848604" y="5627460"/>
            <a:ext cx="780000" cy="72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QR</a:t>
            </a:r>
            <a:endParaRPr kumimoji="1" lang="ja-JP" altLang="en-US" dirty="0"/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270C9F10-379D-E68A-FB10-F34C1FEF1379}"/>
              </a:ext>
            </a:extLst>
          </p:cNvPr>
          <p:cNvSpPr txBox="1"/>
          <p:nvPr userDrawn="1"/>
        </p:nvSpPr>
        <p:spPr>
          <a:xfrm>
            <a:off x="5755710" y="5156951"/>
            <a:ext cx="527237" cy="1808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txBody>
          <a:bodyPr wrap="none" tIns="35249" rIns="52874" bIns="35249" rtlCol="0">
            <a:noAutofit/>
          </a:bodyPr>
          <a:lstStyle/>
          <a:p>
            <a:pPr marL="0" marR="0" lvl="0" indent="0" algn="ctr" defTabSz="8953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86" spc="294" baseline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備考</a:t>
            </a:r>
            <a:endParaRPr kumimoji="1" lang="en-US" altLang="ja-JP" sz="686" spc="294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7" name="テキスト プレースホルダー 31">
            <a:extLst>
              <a:ext uri="{FF2B5EF4-FFF2-40B4-BE49-F238E27FC236}">
                <a16:creationId xmlns:a16="http://schemas.microsoft.com/office/drawing/2014/main" id="{26A17B7D-9AB9-DDF1-AA04-92B1CA512D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0023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38" name="テキスト プレースホルダー 31">
            <a:extLst>
              <a:ext uri="{FF2B5EF4-FFF2-40B4-BE49-F238E27FC236}">
                <a16:creationId xmlns:a16="http://schemas.microsoft.com/office/drawing/2014/main" id="{44144C41-A633-7E2C-C1F5-A2F7F7607D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37140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40" name="テキスト プレースホルダー 31">
            <a:extLst>
              <a:ext uri="{FF2B5EF4-FFF2-40B4-BE49-F238E27FC236}">
                <a16:creationId xmlns:a16="http://schemas.microsoft.com/office/drawing/2014/main" id="{D537A025-3B6D-D89E-270A-E435C4CFE35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88320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4" name="タイトル プレースホルダー 1">
            <a:extLst>
              <a:ext uri="{FF2B5EF4-FFF2-40B4-BE49-F238E27FC236}">
                <a16:creationId xmlns:a16="http://schemas.microsoft.com/office/drawing/2014/main" id="{61AA7CEB-37B1-6458-05F5-4BD161E46D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684" y="368744"/>
            <a:ext cx="2473754" cy="53553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>
              <a:defRPr sz="1567"/>
            </a:lvl1pPr>
          </a:lstStyle>
          <a:p>
            <a:pPr rtl="0"/>
            <a:r>
              <a:rPr lang="ja-JP" altLang="en-US" noProof="0" dirty="0"/>
              <a:t>マスター タイトルの書式設定</a:t>
            </a:r>
            <a:br>
              <a:rPr lang="en-US" altLang="ja-JP" noProof="0" dirty="0"/>
            </a:br>
            <a:r>
              <a:rPr lang="ja-JP" altLang="en-US" noProof="0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15926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4852630-D594-E009-141A-530888028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85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平行四辺形 7">
            <a:extLst>
              <a:ext uri="{FF2B5EF4-FFF2-40B4-BE49-F238E27FC236}">
                <a16:creationId xmlns:a16="http://schemas.microsoft.com/office/drawing/2014/main" id="{3C45DD39-1EB8-5A22-9AE3-4489DC4B7440}"/>
              </a:ext>
            </a:extLst>
          </p:cNvPr>
          <p:cNvSpPr/>
          <p:nvPr userDrawn="1"/>
        </p:nvSpPr>
        <p:spPr>
          <a:xfrm>
            <a:off x="2" y="0"/>
            <a:ext cx="6810375" cy="6858000"/>
          </a:xfrm>
          <a:prstGeom prst="parallelogram">
            <a:avLst>
              <a:gd name="adj" fmla="val 46148"/>
            </a:avLst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E54CD92-E70C-8A7B-E64F-5DDC5B91B5C0}"/>
              </a:ext>
            </a:extLst>
          </p:cNvPr>
          <p:cNvSpPr/>
          <p:nvPr userDrawn="1"/>
        </p:nvSpPr>
        <p:spPr>
          <a:xfrm>
            <a:off x="0" y="0"/>
            <a:ext cx="3281363" cy="6858000"/>
          </a:xfrm>
          <a:prstGeom prst="rect">
            <a:avLst/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E06592-898F-A3F5-71CE-5E0C9022FA90}"/>
              </a:ext>
            </a:extLst>
          </p:cNvPr>
          <p:cNvSpPr/>
          <p:nvPr userDrawn="1"/>
        </p:nvSpPr>
        <p:spPr>
          <a:xfrm>
            <a:off x="57000" y="45000"/>
            <a:ext cx="9792000" cy="676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EF8C9DF-C938-3FAE-61A5-C616903F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26" y="938258"/>
            <a:ext cx="8543925" cy="9223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742"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666412B-E04B-980E-9982-030ADADB6767}"/>
              </a:ext>
            </a:extLst>
          </p:cNvPr>
          <p:cNvCxnSpPr>
            <a:cxnSpLocks/>
          </p:cNvCxnSpPr>
          <p:nvPr userDrawn="1"/>
        </p:nvCxnSpPr>
        <p:spPr>
          <a:xfrm>
            <a:off x="492983" y="1804947"/>
            <a:ext cx="7617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32C1AFC-3413-3829-32CD-B62E32E420AD}"/>
              </a:ext>
            </a:extLst>
          </p:cNvPr>
          <p:cNvCxnSpPr>
            <a:cxnSpLocks/>
          </p:cNvCxnSpPr>
          <p:nvPr userDrawn="1"/>
        </p:nvCxnSpPr>
        <p:spPr>
          <a:xfrm>
            <a:off x="1335821" y="1860606"/>
            <a:ext cx="79515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17">
            <a:extLst>
              <a:ext uri="{FF2B5EF4-FFF2-40B4-BE49-F238E27FC236}">
                <a16:creationId xmlns:a16="http://schemas.microsoft.com/office/drawing/2014/main" id="{3E123C64-E275-2266-787D-EFFD49B8CB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301" y="2107303"/>
            <a:ext cx="46990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9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A7BADE-C3C8-8B41-A9B7-8BFCCAAB45D7}"/>
              </a:ext>
            </a:extLst>
          </p:cNvPr>
          <p:cNvSpPr txBox="1"/>
          <p:nvPr userDrawn="1"/>
        </p:nvSpPr>
        <p:spPr>
          <a:xfrm>
            <a:off x="139147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CA01926-262A-980D-1C43-08E1D376A40E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48324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4852630-D594-E009-141A-530888028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85" t="4980" b="1996"/>
          <a:stretch/>
        </p:blipFill>
        <p:spPr>
          <a:xfrm>
            <a:off x="4581524" y="0"/>
            <a:ext cx="5324476" cy="3429000"/>
          </a:xfrm>
          <a:prstGeom prst="rect">
            <a:avLst/>
          </a:prstGeom>
        </p:spPr>
      </p:pic>
      <p:sp>
        <p:nvSpPr>
          <p:cNvPr id="8" name="平行四辺形 7">
            <a:extLst>
              <a:ext uri="{FF2B5EF4-FFF2-40B4-BE49-F238E27FC236}">
                <a16:creationId xmlns:a16="http://schemas.microsoft.com/office/drawing/2014/main" id="{3C45DD39-1EB8-5A22-9AE3-4489DC4B7440}"/>
              </a:ext>
            </a:extLst>
          </p:cNvPr>
          <p:cNvSpPr/>
          <p:nvPr userDrawn="1"/>
        </p:nvSpPr>
        <p:spPr>
          <a:xfrm>
            <a:off x="1795464" y="3"/>
            <a:ext cx="4436203" cy="4467225"/>
          </a:xfrm>
          <a:prstGeom prst="parallelogram">
            <a:avLst>
              <a:gd name="adj" fmla="val 46148"/>
            </a:avLst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EF8C9DF-C938-3FAE-61A5-C616903F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26" y="490450"/>
            <a:ext cx="8543925" cy="9223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742"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666412B-E04B-980E-9982-030ADADB6767}"/>
              </a:ext>
            </a:extLst>
          </p:cNvPr>
          <p:cNvCxnSpPr>
            <a:cxnSpLocks/>
          </p:cNvCxnSpPr>
          <p:nvPr userDrawn="1"/>
        </p:nvCxnSpPr>
        <p:spPr>
          <a:xfrm>
            <a:off x="492983" y="1357139"/>
            <a:ext cx="7617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32C1AFC-3413-3829-32CD-B62E32E420AD}"/>
              </a:ext>
            </a:extLst>
          </p:cNvPr>
          <p:cNvCxnSpPr>
            <a:cxnSpLocks/>
          </p:cNvCxnSpPr>
          <p:nvPr userDrawn="1"/>
        </p:nvCxnSpPr>
        <p:spPr>
          <a:xfrm>
            <a:off x="1335821" y="1412798"/>
            <a:ext cx="79515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17">
            <a:extLst>
              <a:ext uri="{FF2B5EF4-FFF2-40B4-BE49-F238E27FC236}">
                <a16:creationId xmlns:a16="http://schemas.microsoft.com/office/drawing/2014/main" id="{3E123C64-E275-2266-787D-EFFD49B8CB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301" y="1659495"/>
            <a:ext cx="46990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9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A7BADE-C3C8-8B41-A9B7-8BFCCAAB45D7}"/>
              </a:ext>
            </a:extLst>
          </p:cNvPr>
          <p:cNvSpPr txBox="1"/>
          <p:nvPr userDrawn="1"/>
        </p:nvSpPr>
        <p:spPr>
          <a:xfrm>
            <a:off x="139147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accent3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CA01926-262A-980D-1C43-08E1D376A40E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accent3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47970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82203"/>
            <a:ext cx="9217024" cy="9547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E82A4C4-81B5-55F3-880C-FFB08355EEC0}"/>
              </a:ext>
            </a:extLst>
          </p:cNvPr>
          <p:cNvSpPr/>
          <p:nvPr userDrawn="1"/>
        </p:nvSpPr>
        <p:spPr>
          <a:xfrm>
            <a:off x="0" y="2638428"/>
            <a:ext cx="9906000" cy="3913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2144053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chemeClr val="accent4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82205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FCB4ABC5-DFDF-7701-B261-D015F5E2AF24}"/>
              </a:ext>
            </a:extLst>
          </p:cNvPr>
          <p:cNvSpPr/>
          <p:nvPr userDrawn="1"/>
        </p:nvSpPr>
        <p:spPr>
          <a:xfrm>
            <a:off x="0" y="619166"/>
            <a:ext cx="8219255" cy="401318"/>
          </a:xfrm>
          <a:custGeom>
            <a:avLst/>
            <a:gdLst>
              <a:gd name="connsiteX0" fmla="*/ 0 w 8219255"/>
              <a:gd name="connsiteY0" fmla="*/ 0 h 401318"/>
              <a:gd name="connsiteX1" fmla="*/ 1106015 w 8219255"/>
              <a:gd name="connsiteY1" fmla="*/ 0 h 401318"/>
              <a:gd name="connsiteX2" fmla="*/ 7113240 w 8219255"/>
              <a:gd name="connsiteY2" fmla="*/ 0 h 401318"/>
              <a:gd name="connsiteX3" fmla="*/ 8219255 w 8219255"/>
              <a:gd name="connsiteY3" fmla="*/ 0 h 401318"/>
              <a:gd name="connsiteX4" fmla="*/ 7951945 w 8219255"/>
              <a:gd name="connsiteY4" fmla="*/ 401318 h 401318"/>
              <a:gd name="connsiteX5" fmla="*/ 6845930 w 8219255"/>
              <a:gd name="connsiteY5" fmla="*/ 401318 h 401318"/>
              <a:gd name="connsiteX6" fmla="*/ 1106015 w 8219255"/>
              <a:gd name="connsiteY6" fmla="*/ 401318 h 401318"/>
              <a:gd name="connsiteX7" fmla="*/ 0 w 8219255"/>
              <a:gd name="connsiteY7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19255" h="401318">
                <a:moveTo>
                  <a:pt x="0" y="0"/>
                </a:moveTo>
                <a:lnTo>
                  <a:pt x="1106015" y="0"/>
                </a:lnTo>
                <a:lnTo>
                  <a:pt x="7113240" y="0"/>
                </a:lnTo>
                <a:lnTo>
                  <a:pt x="8219255" y="0"/>
                </a:lnTo>
                <a:lnTo>
                  <a:pt x="7951945" y="401318"/>
                </a:lnTo>
                <a:lnTo>
                  <a:pt x="6845930" y="401318"/>
                </a:lnTo>
                <a:lnTo>
                  <a:pt x="1106015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4100043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2443494"/>
            <a:ext cx="9906000" cy="441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15511"/>
            <a:ext cx="9217024" cy="862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C422DA80-5498-837E-229D-07504407DAB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" y="2443491"/>
            <a:ext cx="4953000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371" b="1">
                <a:solidFill>
                  <a:srgbClr val="4B75BD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コンテンツタイトル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52EE3076-7F43-DAD1-793E-CFF64B55361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953001" y="2443491"/>
            <a:ext cx="4953000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371" b="1">
                <a:solidFill>
                  <a:srgbClr val="4B75BD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コンテンツタイトル</a:t>
            </a:r>
          </a:p>
        </p:txBody>
      </p:sp>
      <p:sp>
        <p:nvSpPr>
          <p:cNvPr id="17" name="テキスト プレースホルダー 13">
            <a:extLst>
              <a:ext uri="{FF2B5EF4-FFF2-40B4-BE49-F238E27FC236}">
                <a16:creationId xmlns:a16="http://schemas.microsoft.com/office/drawing/2014/main" id="{8426D69E-F5A4-41D3-9C98-3593328E174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80528" y="3011740"/>
            <a:ext cx="4498975" cy="3333498"/>
          </a:xfrm>
          <a:prstGeom prst="rect">
            <a:avLst/>
          </a:prstGeom>
        </p:spPr>
        <p:txBody>
          <a:bodyPr/>
          <a:lstStyle>
            <a:lvl1pPr>
              <a:defRPr kumimoji="1" lang="en-US" altLang="ja-JP" sz="1175" b="1" kern="1200" dirty="0" smtClean="0">
                <a:solidFill>
                  <a:srgbClr val="4B75BD"/>
                </a:solidFill>
                <a:latin typeface="+mn-lt"/>
                <a:ea typeface="+mn-ea"/>
                <a:cs typeface="+mn-cs"/>
              </a:defRPr>
            </a:lvl1pPr>
            <a:lvl2pPr>
              <a:defRPr kumimoji="1" lang="ja-JP" altLang="en-US" sz="1175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294"/>
              </a:spcAft>
              <a:buFont typeface="Arial" panose="020B0604020202020204" pitchFamily="34" charset="0"/>
              <a:buNone/>
            </a:pPr>
            <a:r>
              <a:rPr kumimoji="1" lang="ja-JP" altLang="en-US" dirty="0"/>
              <a:t>コンテンツ見出し</a:t>
            </a:r>
            <a:endParaRPr kumimoji="1" lang="en-US" altLang="ja-JP" dirty="0"/>
          </a:p>
          <a:p>
            <a:pPr marL="0" lvl="1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kumimoji="1" lang="ja-JP" altLang="en-US" dirty="0"/>
              <a:t>コンテンツテキスト</a:t>
            </a:r>
          </a:p>
        </p:txBody>
      </p:sp>
      <p:sp>
        <p:nvSpPr>
          <p:cNvPr id="18" name="テキスト プレースホルダー 13">
            <a:extLst>
              <a:ext uri="{FF2B5EF4-FFF2-40B4-BE49-F238E27FC236}">
                <a16:creationId xmlns:a16="http://schemas.microsoft.com/office/drawing/2014/main" id="{88DE078B-3F10-CA17-32DB-371881110B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7015" y="3011740"/>
            <a:ext cx="4498975" cy="3333498"/>
          </a:xfrm>
          <a:prstGeom prst="rect">
            <a:avLst/>
          </a:prstGeom>
        </p:spPr>
        <p:txBody>
          <a:bodyPr/>
          <a:lstStyle>
            <a:lvl1pPr>
              <a:defRPr kumimoji="1" lang="en-US" altLang="ja-JP" sz="1175" b="1" kern="1200" dirty="0" smtClean="0">
                <a:solidFill>
                  <a:srgbClr val="4B75BD"/>
                </a:solidFill>
                <a:latin typeface="+mn-lt"/>
                <a:ea typeface="+mn-ea"/>
                <a:cs typeface="+mn-cs"/>
              </a:defRPr>
            </a:lvl1pPr>
            <a:lvl2pPr>
              <a:defRPr kumimoji="1" lang="ja-JP" altLang="en-US" sz="1175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294"/>
              </a:spcAft>
              <a:buFont typeface="Arial" panose="020B0604020202020204" pitchFamily="34" charset="0"/>
              <a:buNone/>
            </a:pPr>
            <a:r>
              <a:rPr kumimoji="1" lang="ja-JP" altLang="en-US" dirty="0"/>
              <a:t>コンテンツ見出し</a:t>
            </a:r>
            <a:endParaRPr kumimoji="1" lang="en-US" altLang="ja-JP" dirty="0"/>
          </a:p>
          <a:p>
            <a:pPr marL="0" lvl="1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kumimoji="1" lang="ja-JP" altLang="en-US" dirty="0"/>
              <a:t>コンテンツテキスト</a:t>
            </a:r>
          </a:p>
        </p:txBody>
      </p:sp>
    </p:spTree>
    <p:extLst>
      <p:ext uri="{BB962C8B-B14F-4D97-AF65-F5344CB8AC3E}">
        <p14:creationId xmlns:p14="http://schemas.microsoft.com/office/powerpoint/2010/main" val="961317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84">
          <p15:clr>
            <a:srgbClr val="FBAE40"/>
          </p15:clr>
        </p15:guide>
        <p15:guide id="2" pos="325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815547"/>
            <a:ext cx="9906000" cy="6042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73137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84">
          <p15:clr>
            <a:srgbClr val="FBAE40"/>
          </p15:clr>
        </p15:guide>
        <p15:guide id="2" pos="325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2443494"/>
            <a:ext cx="9906000" cy="441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581151"/>
            <a:ext cx="9217024" cy="862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9767A700-138B-A673-3B20-9FEB275FDA6E}"/>
              </a:ext>
            </a:extLst>
          </p:cNvPr>
          <p:cNvSpPr/>
          <p:nvPr userDrawn="1"/>
        </p:nvSpPr>
        <p:spPr>
          <a:xfrm>
            <a:off x="2" y="619166"/>
            <a:ext cx="8227193" cy="401318"/>
          </a:xfrm>
          <a:custGeom>
            <a:avLst/>
            <a:gdLst>
              <a:gd name="connsiteX0" fmla="*/ 0 w 8227193"/>
              <a:gd name="connsiteY0" fmla="*/ 0 h 401318"/>
              <a:gd name="connsiteX1" fmla="*/ 1113953 w 8227193"/>
              <a:gd name="connsiteY1" fmla="*/ 0 h 401318"/>
              <a:gd name="connsiteX2" fmla="*/ 7113240 w 8227193"/>
              <a:gd name="connsiteY2" fmla="*/ 0 h 401318"/>
              <a:gd name="connsiteX3" fmla="*/ 8227193 w 8227193"/>
              <a:gd name="connsiteY3" fmla="*/ 0 h 401318"/>
              <a:gd name="connsiteX4" fmla="*/ 7959883 w 8227193"/>
              <a:gd name="connsiteY4" fmla="*/ 401318 h 401318"/>
              <a:gd name="connsiteX5" fmla="*/ 6845930 w 8227193"/>
              <a:gd name="connsiteY5" fmla="*/ 401318 h 401318"/>
              <a:gd name="connsiteX6" fmla="*/ 1113953 w 8227193"/>
              <a:gd name="connsiteY6" fmla="*/ 401318 h 401318"/>
              <a:gd name="connsiteX7" fmla="*/ 0 w 8227193"/>
              <a:gd name="connsiteY7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27193" h="401318">
                <a:moveTo>
                  <a:pt x="0" y="0"/>
                </a:moveTo>
                <a:lnTo>
                  <a:pt x="1113953" y="0"/>
                </a:lnTo>
                <a:lnTo>
                  <a:pt x="7113240" y="0"/>
                </a:lnTo>
                <a:lnTo>
                  <a:pt x="8227193" y="0"/>
                </a:lnTo>
                <a:lnTo>
                  <a:pt x="7959883" y="401318"/>
                </a:lnTo>
                <a:lnTo>
                  <a:pt x="6845930" y="401318"/>
                </a:lnTo>
                <a:lnTo>
                  <a:pt x="1113953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3146249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bg>
      <p:bgPr>
        <a:solidFill>
          <a:srgbClr val="2CC3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B38225-E382-637D-6738-E09911E94D90}"/>
              </a:ext>
            </a:extLst>
          </p:cNvPr>
          <p:cNvSpPr/>
          <p:nvPr userDrawn="1"/>
        </p:nvSpPr>
        <p:spPr>
          <a:xfrm>
            <a:off x="57000" y="45001"/>
            <a:ext cx="9792000" cy="6506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869" y="44626"/>
            <a:ext cx="6805576" cy="5606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959" b="0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651057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58CD922-5D76-66D7-AAD6-35FAC714F065}"/>
              </a:ext>
            </a:extLst>
          </p:cNvPr>
          <p:cNvCxnSpPr>
            <a:cxnSpLocks/>
          </p:cNvCxnSpPr>
          <p:nvPr userDrawn="1"/>
        </p:nvCxnSpPr>
        <p:spPr>
          <a:xfrm>
            <a:off x="421067" y="565480"/>
            <a:ext cx="9063866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59B431A-8EB2-9C0E-0A1B-FADA99CB2A96}"/>
              </a:ext>
            </a:extLst>
          </p:cNvPr>
          <p:cNvSpPr txBox="1"/>
          <p:nvPr userDrawn="1"/>
        </p:nvSpPr>
        <p:spPr>
          <a:xfrm>
            <a:off x="17245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0FCF03A-146B-79A4-0508-B1395839F010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pic>
        <p:nvPicPr>
          <p:cNvPr id="6" name="図 5" descr="テキスト&#10;&#10;自動的に生成された説明">
            <a:extLst>
              <a:ext uri="{FF2B5EF4-FFF2-40B4-BE49-F238E27FC236}">
                <a16:creationId xmlns:a16="http://schemas.microsoft.com/office/drawing/2014/main" id="{8D97568E-06F6-A4CA-C4F6-B9C38E79DA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828" y="122419"/>
            <a:ext cx="2144043" cy="37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773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A713B8-140C-CE5D-C2C6-22356C252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1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6524D0-507A-4FC2-B120-BF918C6B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4" name="タイトル プレースホルダー 3">
            <a:extLst>
              <a:ext uri="{FF2B5EF4-FFF2-40B4-BE49-F238E27FC236}">
                <a16:creationId xmlns:a16="http://schemas.microsoft.com/office/drawing/2014/main" id="{D08B66D2-71B3-5348-923C-81111C5D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463ED86-7F4C-B818-96F2-92D284BD0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03130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95327" rtl="0" eaLnBrk="1" latinLnBrk="0" hangingPunct="1">
        <a:lnSpc>
          <a:spcPct val="90000"/>
        </a:lnSpc>
        <a:spcBef>
          <a:spcPct val="0"/>
        </a:spcBef>
        <a:buNone/>
        <a:defRPr kumimoji="1" sz="430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5pPr>
      <a:lvl6pPr marL="2462148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6pPr>
      <a:lvl7pPr marL="2909811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7pPr>
      <a:lvl8pPr marL="3357475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8pPr>
      <a:lvl9pPr marL="3805138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1pPr>
      <a:lvl2pPr marL="44766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895327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3pPr>
      <a:lvl4pPr marL="134299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4pPr>
      <a:lvl5pPr marL="179065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5pPr>
      <a:lvl6pPr marL="2238316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6pPr>
      <a:lvl7pPr marL="268598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7pPr>
      <a:lvl8pPr marL="313364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8pPr>
      <a:lvl9pPr marL="3581306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orient="horz" pos="3997">
          <p15:clr>
            <a:srgbClr val="F26B43"/>
          </p15:clr>
        </p15:guide>
        <p15:guide id="4" pos="149">
          <p15:clr>
            <a:srgbClr val="F26B43"/>
          </p15:clr>
        </p15:guide>
        <p15:guide id="5" pos="609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jpe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sv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09AC7-5B2C-7992-8D7E-68EC4767C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C4DD896-5015-A889-DE53-263D81197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【</a:t>
            </a:r>
            <a:r>
              <a:rPr lang="ja-JP" altLang="en-US" dirty="0"/>
              <a:t>宿泊施設で実施</a:t>
            </a:r>
            <a:r>
              <a:rPr lang="en-US" altLang="ja-JP" dirty="0"/>
              <a:t>】</a:t>
            </a:r>
            <a:r>
              <a:rPr lang="ja-JP" altLang="en-US" dirty="0"/>
              <a:t>ヨシ紙センサーランプづくり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4521FDB-4098-4595-82DB-D34B4D32BE53}"/>
              </a:ext>
            </a:extLst>
          </p:cNvPr>
          <p:cNvGrpSpPr/>
          <p:nvPr/>
        </p:nvGrpSpPr>
        <p:grpSpPr>
          <a:xfrm>
            <a:off x="440595" y="1141301"/>
            <a:ext cx="1265221" cy="410075"/>
            <a:chOff x="771224" y="904272"/>
            <a:chExt cx="1292168" cy="418809"/>
          </a:xfrm>
        </p:grpSpPr>
        <p:sp>
          <p:nvSpPr>
            <p:cNvPr id="11" name="角丸四角形 23">
              <a:extLst>
                <a:ext uri="{FF2B5EF4-FFF2-40B4-BE49-F238E27FC236}">
                  <a16:creationId xmlns:a16="http://schemas.microsoft.com/office/drawing/2014/main" id="{079F5BC3-803F-7642-DF46-C69632960814}"/>
                </a:ext>
              </a:extLst>
            </p:cNvPr>
            <p:cNvSpPr/>
            <p:nvPr userDrawn="1"/>
          </p:nvSpPr>
          <p:spPr>
            <a:xfrm>
              <a:off x="771224" y="904272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自 然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" name="角丸四角形 27">
              <a:extLst>
                <a:ext uri="{FF2B5EF4-FFF2-40B4-BE49-F238E27FC236}">
                  <a16:creationId xmlns:a16="http://schemas.microsoft.com/office/drawing/2014/main" id="{FC09AA68-7D1E-29FA-FD58-9301CCA17F80}"/>
                </a:ext>
              </a:extLst>
            </p:cNvPr>
            <p:cNvSpPr/>
            <p:nvPr userDrawn="1"/>
          </p:nvSpPr>
          <p:spPr>
            <a:xfrm>
              <a:off x="771224" y="1148560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歴 史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3" name="角丸四角形 49">
              <a:extLst>
                <a:ext uri="{FF2B5EF4-FFF2-40B4-BE49-F238E27FC236}">
                  <a16:creationId xmlns:a16="http://schemas.microsoft.com/office/drawing/2014/main" id="{2AC1FD62-FD6C-CAF7-270D-040AA64BD0D2}"/>
                </a:ext>
              </a:extLst>
            </p:cNvPr>
            <p:cNvSpPr/>
            <p:nvPr userDrawn="1"/>
          </p:nvSpPr>
          <p:spPr>
            <a:xfrm>
              <a:off x="1652054" y="1148560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経 済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角丸四角形 24">
              <a:extLst>
                <a:ext uri="{FF2B5EF4-FFF2-40B4-BE49-F238E27FC236}">
                  <a16:creationId xmlns:a16="http://schemas.microsoft.com/office/drawing/2014/main" id="{FD54E516-A66A-3471-EA5E-D66FF35330AF}"/>
                </a:ext>
              </a:extLst>
            </p:cNvPr>
            <p:cNvSpPr/>
            <p:nvPr/>
          </p:nvSpPr>
          <p:spPr>
            <a:xfrm>
              <a:off x="1211640" y="904272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環 境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角丸四角形 28">
              <a:extLst>
                <a:ext uri="{FF2B5EF4-FFF2-40B4-BE49-F238E27FC236}">
                  <a16:creationId xmlns:a16="http://schemas.microsoft.com/office/drawing/2014/main" id="{516764F4-8BB3-71D5-BCE9-93451DA15889}"/>
                </a:ext>
              </a:extLst>
            </p:cNvPr>
            <p:cNvSpPr/>
            <p:nvPr/>
          </p:nvSpPr>
          <p:spPr>
            <a:xfrm>
              <a:off x="1652056" y="904272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産 業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6" name="角丸四角形 31">
              <a:extLst>
                <a:ext uri="{FF2B5EF4-FFF2-40B4-BE49-F238E27FC236}">
                  <a16:creationId xmlns:a16="http://schemas.microsoft.com/office/drawing/2014/main" id="{1F20D094-B6E0-4F1C-504A-2A28FC7304E1}"/>
                </a:ext>
              </a:extLst>
            </p:cNvPr>
            <p:cNvSpPr/>
            <p:nvPr/>
          </p:nvSpPr>
          <p:spPr>
            <a:xfrm>
              <a:off x="1211640" y="1148560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文 化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1A64E4B-A9EF-7C13-BFE9-F6554964F3BA}"/>
              </a:ext>
            </a:extLst>
          </p:cNvPr>
          <p:cNvSpPr txBox="1"/>
          <p:nvPr/>
        </p:nvSpPr>
        <p:spPr>
          <a:xfrm>
            <a:off x="2392904" y="1141298"/>
            <a:ext cx="2769008" cy="4100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none" rtlCol="0">
            <a:noAutofit/>
          </a:bodyPr>
          <a:lstStyle/>
          <a:p>
            <a:pPr defTabSz="895327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9" name="図 18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918C4E60-9E66-914D-460F-D0F1563F57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399" y="1149018"/>
            <a:ext cx="714517" cy="390430"/>
          </a:xfrm>
          <a:prstGeom prst="rect">
            <a:avLst/>
          </a:prstGeom>
          <a:noFill/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B9DC7A1-761B-064E-0FD3-389ABD37BAD1}"/>
              </a:ext>
            </a:extLst>
          </p:cNvPr>
          <p:cNvSpPr txBox="1"/>
          <p:nvPr/>
        </p:nvSpPr>
        <p:spPr>
          <a:xfrm>
            <a:off x="5236774" y="1141298"/>
            <a:ext cx="4476402" cy="4100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none" rtlCol="0">
            <a:noAutofit/>
          </a:bodyPr>
          <a:lstStyle/>
          <a:p>
            <a:pPr defTabSz="895327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1" name="図 20" descr="グラフィカル ユーザー インターフェイス&#10;&#10;低い精度で自動的に生成された説明">
            <a:extLst>
              <a:ext uri="{FF2B5EF4-FFF2-40B4-BE49-F238E27FC236}">
                <a16:creationId xmlns:a16="http://schemas.microsoft.com/office/drawing/2014/main" id="{6CBF97D4-2A3C-1831-3D7D-B1F3E9AD72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1727" y="1191387"/>
            <a:ext cx="960345" cy="293068"/>
          </a:xfrm>
          <a:prstGeom prst="rect">
            <a:avLst/>
          </a:prstGeom>
          <a:noFill/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6157220C-0451-C145-4870-0C974BC4A2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4407" y="1203993"/>
            <a:ext cx="264369" cy="264369"/>
          </a:xfrm>
          <a:prstGeom prst="rect">
            <a:avLst/>
          </a:prstGeom>
        </p:spPr>
      </p:pic>
      <p:pic>
        <p:nvPicPr>
          <p:cNvPr id="29" name="図 28" descr="文字の書かれた紙&#10;&#10;自動的に生成された説明">
            <a:extLst>
              <a:ext uri="{FF2B5EF4-FFF2-40B4-BE49-F238E27FC236}">
                <a16:creationId xmlns:a16="http://schemas.microsoft.com/office/drawing/2014/main" id="{2040B22E-3AF4-B352-45A2-A59CEE8FF6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3928" y="1198290"/>
            <a:ext cx="296093" cy="296093"/>
          </a:xfrm>
          <a:prstGeom prst="rect">
            <a:avLst/>
          </a:prstGeom>
        </p:spPr>
      </p:pic>
      <p:pic>
        <p:nvPicPr>
          <p:cNvPr id="30" name="図 29" descr="アイコン&#10;&#10;自動的に生成された説明">
            <a:extLst>
              <a:ext uri="{FF2B5EF4-FFF2-40B4-BE49-F238E27FC236}">
                <a16:creationId xmlns:a16="http://schemas.microsoft.com/office/drawing/2014/main" id="{301EB2CC-0DB0-3047-31BB-0B231ABF30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7028" y="1198290"/>
            <a:ext cx="295468" cy="296093"/>
          </a:xfrm>
          <a:prstGeom prst="rect">
            <a:avLst/>
          </a:prstGeom>
        </p:spPr>
      </p:pic>
      <p:pic>
        <p:nvPicPr>
          <p:cNvPr id="31" name="図 30" descr="アイコン&#10;&#10;自動的に生成された説明">
            <a:extLst>
              <a:ext uri="{FF2B5EF4-FFF2-40B4-BE49-F238E27FC236}">
                <a16:creationId xmlns:a16="http://schemas.microsoft.com/office/drawing/2014/main" id="{8F349628-9752-7574-C60C-0AEB6E3462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486" y="1198290"/>
            <a:ext cx="296093" cy="296093"/>
          </a:xfrm>
          <a:prstGeom prst="rect">
            <a:avLst/>
          </a:prstGeom>
        </p:spPr>
      </p:pic>
      <p:pic>
        <p:nvPicPr>
          <p:cNvPr id="32" name="図 31" descr="アイコン&#10;&#10;自動的に生成された説明">
            <a:extLst>
              <a:ext uri="{FF2B5EF4-FFF2-40B4-BE49-F238E27FC236}">
                <a16:creationId xmlns:a16="http://schemas.microsoft.com/office/drawing/2014/main" id="{C3DA0509-2C71-B8CA-DCA9-6AAF5E8FAC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0573" y="1198290"/>
            <a:ext cx="296093" cy="296093"/>
          </a:xfrm>
          <a:prstGeom prst="rect">
            <a:avLst/>
          </a:prstGeom>
        </p:spPr>
      </p:pic>
      <p:pic>
        <p:nvPicPr>
          <p:cNvPr id="33" name="図 32" descr="ロゴ, アイコン&#10;&#10;自動的に生成された説明">
            <a:extLst>
              <a:ext uri="{FF2B5EF4-FFF2-40B4-BE49-F238E27FC236}">
                <a16:creationId xmlns:a16="http://schemas.microsoft.com/office/drawing/2014/main" id="{AC709E3A-5A66-8A52-FAF9-E70E55EECC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2659" y="1198290"/>
            <a:ext cx="296093" cy="296093"/>
          </a:xfrm>
          <a:prstGeom prst="rect">
            <a:avLst/>
          </a:prstGeom>
        </p:spPr>
      </p:pic>
      <p:pic>
        <p:nvPicPr>
          <p:cNvPr id="34" name="図 33" descr="アイコン&#10;&#10;自動的に生成された説明">
            <a:extLst>
              <a:ext uri="{FF2B5EF4-FFF2-40B4-BE49-F238E27FC236}">
                <a16:creationId xmlns:a16="http://schemas.microsoft.com/office/drawing/2014/main" id="{FCFC3FBA-B795-D8ED-65C0-BDF165D231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748" y="1198290"/>
            <a:ext cx="295468" cy="296093"/>
          </a:xfrm>
          <a:prstGeom prst="rect">
            <a:avLst/>
          </a:prstGeom>
        </p:spPr>
      </p:pic>
      <p:pic>
        <p:nvPicPr>
          <p:cNvPr id="35" name="図 34" descr="アイコン&#10;&#10;自動的に生成された説明">
            <a:extLst>
              <a:ext uri="{FF2B5EF4-FFF2-40B4-BE49-F238E27FC236}">
                <a16:creationId xmlns:a16="http://schemas.microsoft.com/office/drawing/2014/main" id="{5C0E4F5C-F9A3-BD88-4BE7-263ECECE31C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6205" y="1198290"/>
            <a:ext cx="296093" cy="296093"/>
          </a:xfrm>
          <a:prstGeom prst="rect">
            <a:avLst/>
          </a:prstGeom>
        </p:spPr>
      </p:pic>
      <p:pic>
        <p:nvPicPr>
          <p:cNvPr id="36" name="図 35" descr="停止の標識&#10;&#10;自動的に生成された説明">
            <a:extLst>
              <a:ext uri="{FF2B5EF4-FFF2-40B4-BE49-F238E27FC236}">
                <a16:creationId xmlns:a16="http://schemas.microsoft.com/office/drawing/2014/main" id="{7916271A-EF71-C413-AB1A-7E82DF6C8E9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8291" y="1198290"/>
            <a:ext cx="296093" cy="296093"/>
          </a:xfrm>
          <a:prstGeom prst="rect">
            <a:avLst/>
          </a:prstGeom>
        </p:spPr>
      </p:pic>
      <p:pic>
        <p:nvPicPr>
          <p:cNvPr id="37" name="図 36" descr="白黒の写真にテキストが書いてある絵&#10;&#10;低い精度で自動的に生成された説明">
            <a:extLst>
              <a:ext uri="{FF2B5EF4-FFF2-40B4-BE49-F238E27FC236}">
                <a16:creationId xmlns:a16="http://schemas.microsoft.com/office/drawing/2014/main" id="{850DA78A-A0E6-0C13-D650-4F26E1919DE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0380" y="1198290"/>
            <a:ext cx="295468" cy="296093"/>
          </a:xfrm>
          <a:prstGeom prst="rect">
            <a:avLst/>
          </a:prstGeom>
        </p:spPr>
      </p:pic>
      <p:pic>
        <p:nvPicPr>
          <p:cNvPr id="38" name="図 37" descr="アイコン&#10;&#10;自動的に生成された説明">
            <a:extLst>
              <a:ext uri="{FF2B5EF4-FFF2-40B4-BE49-F238E27FC236}">
                <a16:creationId xmlns:a16="http://schemas.microsoft.com/office/drawing/2014/main" id="{29511200-B8A9-F6CB-1D09-C3FB3AB677E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1838" y="1198290"/>
            <a:ext cx="296093" cy="296093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AB21D448-5797-9779-D3D1-8BA2D41E04EE}"/>
              </a:ext>
            </a:extLst>
          </p:cNvPr>
          <p:cNvSpPr/>
          <p:nvPr/>
        </p:nvSpPr>
        <p:spPr>
          <a:xfrm>
            <a:off x="2867949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びわ湖の環境保全について調べてみる。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人と自然の繋がりについて考えてみる。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地域と現地の環境についての課題や取組について調べてみる。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19CE90E8-051A-F0D4-5787-EC4E1A1C38B2}"/>
              </a:ext>
            </a:extLst>
          </p:cNvPr>
          <p:cNvSpPr/>
          <p:nvPr/>
        </p:nvSpPr>
        <p:spPr>
          <a:xfrm>
            <a:off x="5175803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ヨシ紙を使った</a:t>
            </a:r>
            <a:r>
              <a:rPr lang="en-US" altLang="ja-JP" sz="881" dirty="0">
                <a:solidFill>
                  <a:prstClr val="black"/>
                </a:solidFill>
                <a:latin typeface="Meiryo UI"/>
                <a:ea typeface="Meiryo UI"/>
              </a:rPr>
              <a:t>LED</a:t>
            </a: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センサーランプづくりを体験。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びわ湖のヨシについて学ぶ。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現地の方からお話を聞き、地域との違いを考える。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現地では課題解決のために、どんな取組を実施しているか聞いてみる。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F8FB3174-34B5-B59C-C53D-B4ED443C0755}"/>
              </a:ext>
            </a:extLst>
          </p:cNvPr>
          <p:cNvSpPr/>
          <p:nvPr/>
        </p:nvSpPr>
        <p:spPr>
          <a:xfrm>
            <a:off x="7483655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環境保全について自分の意見をまとめる。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人と自然の繋がりについて調べてみる。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自分たちにできることを発表する。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57098A1-AB63-3444-3B66-B89801038CC1}"/>
              </a:ext>
            </a:extLst>
          </p:cNvPr>
          <p:cNvGrpSpPr/>
          <p:nvPr/>
        </p:nvGrpSpPr>
        <p:grpSpPr>
          <a:xfrm>
            <a:off x="2839523" y="5606043"/>
            <a:ext cx="6726919" cy="617840"/>
            <a:chOff x="321177" y="5699966"/>
            <a:chExt cx="9338540" cy="630999"/>
          </a:xfrm>
        </p:grpSpPr>
        <p:sp>
          <p:nvSpPr>
            <p:cNvPr id="59" name="コンテンツ プレースホルダー 8">
              <a:extLst>
                <a:ext uri="{FF2B5EF4-FFF2-40B4-BE49-F238E27FC236}">
                  <a16:creationId xmlns:a16="http://schemas.microsoft.com/office/drawing/2014/main" id="{0EF152F1-C3C0-84CA-84A8-BD75B6D7A134}"/>
                </a:ext>
              </a:extLst>
            </p:cNvPr>
            <p:cNvSpPr txBox="1">
              <a:spLocks/>
            </p:cNvSpPr>
            <p:nvPr/>
          </p:nvSpPr>
          <p:spPr>
            <a:xfrm>
              <a:off x="321177" y="5699966"/>
              <a:ext cx="9338540" cy="630999"/>
            </a:xfrm>
            <a:prstGeom prst="rect">
              <a:avLst/>
            </a:prstGeom>
          </p:spPr>
          <p:txBody>
            <a:bodyPr vert="horz" lIns="89533" tIns="44767" rIns="89533" bIns="44767" numCol="2" spcCol="216000" rtlCol="0">
              <a:no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5327"/>
              <a:r>
                <a:rPr lang="ja-JP" altLang="en-US" sz="783" b="1" dirty="0">
                  <a:solidFill>
                    <a:srgbClr val="4B75B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備考</a:t>
              </a:r>
              <a:endParaRPr lang="en-US" altLang="ja-JP" sz="783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会場使用料は別途、宿泊施設にご確認ください。</a:t>
              </a: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テーブルレイアウトは、班ごとに協力して活動するため「島型形式」をお薦めしますが、「スクール形式」での開催も可能です。</a:t>
              </a: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ja-JP" altLang="en-US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中学</a:t>
              </a:r>
              <a:r>
                <a:rPr lang="en-US" altLang="ja-JP" sz="783" dirty="0">
                  <a:solidFill>
                    <a:prstClr val="black"/>
                  </a:solidFill>
                  <a:latin typeface="Meiryo UI"/>
                  <a:ea typeface="Meiryo UI"/>
                </a:rPr>
                <a:t>3</a:t>
              </a: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年生以上を対象とした場合、体験時間は</a:t>
              </a:r>
              <a:r>
                <a:rPr lang="en-US" altLang="ja-JP" sz="783" dirty="0">
                  <a:solidFill>
                    <a:prstClr val="black"/>
                  </a:solidFill>
                  <a:latin typeface="Meiryo UI"/>
                  <a:ea typeface="Meiryo UI"/>
                </a:rPr>
                <a:t>60</a:t>
              </a: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分を標準とします。</a:t>
              </a:r>
              <a:br>
                <a:rPr lang="en-US" altLang="ja-JP" sz="783" dirty="0">
                  <a:solidFill>
                    <a:prstClr val="black"/>
                  </a:solidFill>
                  <a:latin typeface="Meiryo UI"/>
                  <a:ea typeface="Meiryo UI"/>
                </a:rPr>
              </a:b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学年に応じて時間調整を行うことがあります。</a:t>
              </a: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ご利用に関するお問い合わせ、体験内容詳細はお気軽にご相談ください。</a:t>
              </a: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ja-JP" altLang="en-US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defTabSz="895327"/>
              <a:endParaRPr lang="ja-JP" altLang="en-US" sz="1028" dirty="0">
                <a:solidFill>
                  <a:srgbClr val="4B75BF"/>
                </a:solidFill>
                <a:latin typeface="Meiryo UI"/>
                <a:ea typeface="Meiryo UI"/>
              </a:endParaRPr>
            </a:p>
          </p:txBody>
        </p: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34263A93-4413-176C-0B0E-1F0B71B70DE9}"/>
                </a:ext>
              </a:extLst>
            </p:cNvPr>
            <p:cNvCxnSpPr>
              <a:cxnSpLocks/>
            </p:cNvCxnSpPr>
            <p:nvPr/>
          </p:nvCxnSpPr>
          <p:spPr>
            <a:xfrm>
              <a:off x="761323" y="5839497"/>
              <a:ext cx="8869896" cy="0"/>
            </a:xfrm>
            <a:prstGeom prst="line">
              <a:avLst/>
            </a:prstGeom>
            <a:ln w="12700">
              <a:solidFill>
                <a:schemeClr val="tx2">
                  <a:lumMod val="25000"/>
                  <a:lumOff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コンテンツ プレースホルダー 8">
            <a:extLst>
              <a:ext uri="{FF2B5EF4-FFF2-40B4-BE49-F238E27FC236}">
                <a16:creationId xmlns:a16="http://schemas.microsoft.com/office/drawing/2014/main" id="{9C04388B-DD38-1FA6-7E10-4F27D4BD2FD2}"/>
              </a:ext>
            </a:extLst>
          </p:cNvPr>
          <p:cNvSpPr txBox="1">
            <a:spLocks/>
          </p:cNvSpPr>
          <p:nvPr/>
        </p:nvSpPr>
        <p:spPr>
          <a:xfrm>
            <a:off x="2828499" y="2476024"/>
            <a:ext cx="6751521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プログラムの概要</a:t>
            </a:r>
          </a:p>
        </p:txBody>
      </p: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24AFE66F-EB82-7EFF-026E-5834145F333D}"/>
              </a:ext>
            </a:extLst>
          </p:cNvPr>
          <p:cNvCxnSpPr>
            <a:cxnSpLocks/>
          </p:cNvCxnSpPr>
          <p:nvPr/>
        </p:nvCxnSpPr>
        <p:spPr>
          <a:xfrm>
            <a:off x="2886668" y="2772957"/>
            <a:ext cx="6625825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四角形: 角を丸くする 72">
            <a:extLst>
              <a:ext uri="{FF2B5EF4-FFF2-40B4-BE49-F238E27FC236}">
                <a16:creationId xmlns:a16="http://schemas.microsoft.com/office/drawing/2014/main" id="{F702F837-9577-6B11-2576-AB837A0D93EA}"/>
              </a:ext>
            </a:extLst>
          </p:cNvPr>
          <p:cNvSpPr/>
          <p:nvPr/>
        </p:nvSpPr>
        <p:spPr>
          <a:xfrm>
            <a:off x="2961215" y="2877152"/>
            <a:ext cx="951997" cy="228531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kumimoji="1"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事前学習</a:t>
            </a:r>
          </a:p>
        </p:txBody>
      </p:sp>
      <p:sp>
        <p:nvSpPr>
          <p:cNvPr id="74" name="四角形: 角を丸くする 73">
            <a:extLst>
              <a:ext uri="{FF2B5EF4-FFF2-40B4-BE49-F238E27FC236}">
                <a16:creationId xmlns:a16="http://schemas.microsoft.com/office/drawing/2014/main" id="{BF9897A7-363C-35BC-A677-E33E417C054E}"/>
              </a:ext>
            </a:extLst>
          </p:cNvPr>
          <p:cNvSpPr/>
          <p:nvPr/>
        </p:nvSpPr>
        <p:spPr>
          <a:xfrm>
            <a:off x="5269068" y="2877153"/>
            <a:ext cx="951997" cy="228532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現地学習</a:t>
            </a:r>
          </a:p>
        </p:txBody>
      </p:sp>
      <p:sp>
        <p:nvSpPr>
          <p:cNvPr id="76" name="四角形: 角を丸くする 75">
            <a:extLst>
              <a:ext uri="{FF2B5EF4-FFF2-40B4-BE49-F238E27FC236}">
                <a16:creationId xmlns:a16="http://schemas.microsoft.com/office/drawing/2014/main" id="{40603F4C-75B2-1CFC-A315-6DE11942A35F}"/>
              </a:ext>
            </a:extLst>
          </p:cNvPr>
          <p:cNvSpPr/>
          <p:nvPr/>
        </p:nvSpPr>
        <p:spPr>
          <a:xfrm>
            <a:off x="7576922" y="2877153"/>
            <a:ext cx="951997" cy="228532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事後学習</a:t>
            </a:r>
          </a:p>
        </p:txBody>
      </p:sp>
      <p:pic>
        <p:nvPicPr>
          <p:cNvPr id="75" name="図 74">
            <a:extLst>
              <a:ext uri="{FF2B5EF4-FFF2-40B4-BE49-F238E27FC236}">
                <a16:creationId xmlns:a16="http://schemas.microsoft.com/office/drawing/2014/main" id="{04E84B8C-121B-1A07-61D9-C114A5A6E78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2660" y="1203993"/>
            <a:ext cx="263927" cy="264369"/>
          </a:xfrm>
          <a:prstGeom prst="rect">
            <a:avLst/>
          </a:prstGeom>
        </p:spPr>
      </p:pic>
      <p:sp>
        <p:nvSpPr>
          <p:cNvPr id="77" name="コンテンツ プレースホルダー 8">
            <a:extLst>
              <a:ext uri="{FF2B5EF4-FFF2-40B4-BE49-F238E27FC236}">
                <a16:creationId xmlns:a16="http://schemas.microsoft.com/office/drawing/2014/main" id="{7C4FB3FD-611B-E618-3DC3-7A1A2D20B435}"/>
              </a:ext>
            </a:extLst>
          </p:cNvPr>
          <p:cNvSpPr txBox="1">
            <a:spLocks/>
          </p:cNvSpPr>
          <p:nvPr/>
        </p:nvSpPr>
        <p:spPr>
          <a:xfrm>
            <a:off x="332989" y="2476024"/>
            <a:ext cx="2432066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プログラムのポイント</a:t>
            </a:r>
          </a:p>
        </p:txBody>
      </p: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98BDB7BF-736F-85D6-C52D-6D17DFF396F7}"/>
              </a:ext>
            </a:extLst>
          </p:cNvPr>
          <p:cNvCxnSpPr>
            <a:cxnSpLocks/>
          </p:cNvCxnSpPr>
          <p:nvPr/>
        </p:nvCxnSpPr>
        <p:spPr>
          <a:xfrm>
            <a:off x="357595" y="2772957"/>
            <a:ext cx="2382849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コンテンツ プレースホルダー 8">
            <a:extLst>
              <a:ext uri="{FF2B5EF4-FFF2-40B4-BE49-F238E27FC236}">
                <a16:creationId xmlns:a16="http://schemas.microsoft.com/office/drawing/2014/main" id="{D7A32F2C-2C23-0DFD-F0FF-94F464D74E6A}"/>
              </a:ext>
            </a:extLst>
          </p:cNvPr>
          <p:cNvSpPr txBox="1">
            <a:spLocks/>
          </p:cNvSpPr>
          <p:nvPr/>
        </p:nvSpPr>
        <p:spPr>
          <a:xfrm>
            <a:off x="332989" y="2476024"/>
            <a:ext cx="2432066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プログラムのポイント</a:t>
            </a:r>
          </a:p>
        </p:txBody>
      </p:sp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F29E1F4C-B03E-767D-B03C-F33D9C50BFDC}"/>
              </a:ext>
            </a:extLst>
          </p:cNvPr>
          <p:cNvCxnSpPr>
            <a:cxnSpLocks/>
          </p:cNvCxnSpPr>
          <p:nvPr/>
        </p:nvCxnSpPr>
        <p:spPr>
          <a:xfrm>
            <a:off x="357595" y="2772957"/>
            <a:ext cx="2382849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直線矢印コネクタ 81">
            <a:extLst>
              <a:ext uri="{FF2B5EF4-FFF2-40B4-BE49-F238E27FC236}">
                <a16:creationId xmlns:a16="http://schemas.microsoft.com/office/drawing/2014/main" id="{7BC1B41A-0696-3EB6-632D-5A270774E926}"/>
              </a:ext>
            </a:extLst>
          </p:cNvPr>
          <p:cNvCxnSpPr>
            <a:cxnSpLocks/>
          </p:cNvCxnSpPr>
          <p:nvPr/>
        </p:nvCxnSpPr>
        <p:spPr>
          <a:xfrm>
            <a:off x="421044" y="3614875"/>
            <a:ext cx="2255952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コンテンツ プレースホルダー 8">
            <a:extLst>
              <a:ext uri="{FF2B5EF4-FFF2-40B4-BE49-F238E27FC236}">
                <a16:creationId xmlns:a16="http://schemas.microsoft.com/office/drawing/2014/main" id="{0FA126BE-791C-FB29-7BBF-29846DE56FA4}"/>
              </a:ext>
            </a:extLst>
          </p:cNvPr>
          <p:cNvSpPr txBox="1">
            <a:spLocks/>
          </p:cNvSpPr>
          <p:nvPr/>
        </p:nvSpPr>
        <p:spPr>
          <a:xfrm>
            <a:off x="357819" y="2772960"/>
            <a:ext cx="2382401" cy="811023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びわ湖の環境で重要な役割を担っているヨシについて学びます。</a:t>
            </a:r>
          </a:p>
        </p:txBody>
      </p:sp>
      <p:sp>
        <p:nvSpPr>
          <p:cNvPr id="84" name="コンテンツ プレースホルダー 8">
            <a:extLst>
              <a:ext uri="{FF2B5EF4-FFF2-40B4-BE49-F238E27FC236}">
                <a16:creationId xmlns:a16="http://schemas.microsoft.com/office/drawing/2014/main" id="{4FAD1F81-3A6F-8655-4663-2574E0857F87}"/>
              </a:ext>
            </a:extLst>
          </p:cNvPr>
          <p:cNvSpPr txBox="1">
            <a:spLocks/>
          </p:cNvSpPr>
          <p:nvPr/>
        </p:nvSpPr>
        <p:spPr>
          <a:xfrm>
            <a:off x="357819" y="3645774"/>
            <a:ext cx="2382401" cy="811023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センサーや</a:t>
            </a:r>
            <a:r>
              <a:rPr lang="en-US" altLang="ja-JP" sz="1077" dirty="0">
                <a:solidFill>
                  <a:prstClr val="black"/>
                </a:solidFill>
                <a:latin typeface="Meiryo UI"/>
                <a:ea typeface="Meiryo UI"/>
              </a:rPr>
              <a:t>LED</a:t>
            </a: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など先端技術の身近な利用についても学びます。</a:t>
            </a:r>
          </a:p>
        </p:txBody>
      </p:sp>
      <p:sp>
        <p:nvSpPr>
          <p:cNvPr id="85" name="コンテンツ プレースホルダー 8">
            <a:extLst>
              <a:ext uri="{FF2B5EF4-FFF2-40B4-BE49-F238E27FC236}">
                <a16:creationId xmlns:a16="http://schemas.microsoft.com/office/drawing/2014/main" id="{5D6FA274-FBB5-A464-C350-168DB411B05E}"/>
              </a:ext>
            </a:extLst>
          </p:cNvPr>
          <p:cNvSpPr txBox="1">
            <a:spLocks/>
          </p:cNvSpPr>
          <p:nvPr/>
        </p:nvSpPr>
        <p:spPr>
          <a:xfrm>
            <a:off x="357820" y="4493716"/>
            <a:ext cx="2424717" cy="811023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28" dirty="0">
                <a:solidFill>
                  <a:prstClr val="black"/>
                </a:solidFill>
                <a:latin typeface="Meiryo UI"/>
                <a:ea typeface="Meiryo UI"/>
              </a:rPr>
              <a:t>自然素材を用いたクラフト体験で「人と自然の繋がりを感じる力」を養うプログラムです。</a:t>
            </a:r>
          </a:p>
        </p:txBody>
      </p:sp>
      <p:cxnSp>
        <p:nvCxnSpPr>
          <p:cNvPr id="87" name="直線矢印コネクタ 86">
            <a:extLst>
              <a:ext uri="{FF2B5EF4-FFF2-40B4-BE49-F238E27FC236}">
                <a16:creationId xmlns:a16="http://schemas.microsoft.com/office/drawing/2014/main" id="{16B2529E-E8CB-6110-4C0F-143D803D8F94}"/>
              </a:ext>
            </a:extLst>
          </p:cNvPr>
          <p:cNvCxnSpPr>
            <a:cxnSpLocks/>
          </p:cNvCxnSpPr>
          <p:nvPr/>
        </p:nvCxnSpPr>
        <p:spPr>
          <a:xfrm>
            <a:off x="421044" y="4487688"/>
            <a:ext cx="2255952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4F1311C1-AFDB-CA76-7B9A-3565B5132091}"/>
              </a:ext>
            </a:extLst>
          </p:cNvPr>
          <p:cNvSpPr txBox="1"/>
          <p:nvPr/>
        </p:nvSpPr>
        <p:spPr>
          <a:xfrm>
            <a:off x="353767" y="5329610"/>
            <a:ext cx="2395958" cy="954806"/>
          </a:xfrm>
          <a:custGeom>
            <a:avLst/>
            <a:gdLst>
              <a:gd name="connsiteX0" fmla="*/ 53810 w 2446988"/>
              <a:gd name="connsiteY0" fmla="*/ 0 h 975142"/>
              <a:gd name="connsiteX1" fmla="*/ 2393178 w 2446988"/>
              <a:gd name="connsiteY1" fmla="*/ 0 h 975142"/>
              <a:gd name="connsiteX2" fmla="*/ 2446988 w 2446988"/>
              <a:gd name="connsiteY2" fmla="*/ 53810 h 975142"/>
              <a:gd name="connsiteX3" fmla="*/ 2446988 w 2446988"/>
              <a:gd name="connsiteY3" fmla="*/ 103910 h 975142"/>
              <a:gd name="connsiteX4" fmla="*/ 2446988 w 2446988"/>
              <a:gd name="connsiteY4" fmla="*/ 871232 h 975142"/>
              <a:gd name="connsiteX5" fmla="*/ 2446988 w 2446988"/>
              <a:gd name="connsiteY5" fmla="*/ 921332 h 975142"/>
              <a:gd name="connsiteX6" fmla="*/ 2393178 w 2446988"/>
              <a:gd name="connsiteY6" fmla="*/ 975142 h 975142"/>
              <a:gd name="connsiteX7" fmla="*/ 53810 w 2446988"/>
              <a:gd name="connsiteY7" fmla="*/ 975142 h 975142"/>
              <a:gd name="connsiteX8" fmla="*/ 0 w 2446988"/>
              <a:gd name="connsiteY8" fmla="*/ 921332 h 975142"/>
              <a:gd name="connsiteX9" fmla="*/ 0 w 2446988"/>
              <a:gd name="connsiteY9" fmla="*/ 871232 h 975142"/>
              <a:gd name="connsiteX10" fmla="*/ 0 w 2446988"/>
              <a:gd name="connsiteY10" fmla="*/ 103910 h 975142"/>
              <a:gd name="connsiteX11" fmla="*/ 0 w 2446988"/>
              <a:gd name="connsiteY11" fmla="*/ 53810 h 975142"/>
              <a:gd name="connsiteX12" fmla="*/ 53810 w 2446988"/>
              <a:gd name="connsiteY12" fmla="*/ 0 h 975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6988" h="975142">
                <a:moveTo>
                  <a:pt x="53810" y="0"/>
                </a:moveTo>
                <a:lnTo>
                  <a:pt x="2393178" y="0"/>
                </a:lnTo>
                <a:cubicBezTo>
                  <a:pt x="2422896" y="0"/>
                  <a:pt x="2446988" y="24092"/>
                  <a:pt x="2446988" y="53810"/>
                </a:cubicBezTo>
                <a:lnTo>
                  <a:pt x="2446988" y="103910"/>
                </a:lnTo>
                <a:lnTo>
                  <a:pt x="2446988" y="871232"/>
                </a:lnTo>
                <a:lnTo>
                  <a:pt x="2446988" y="921332"/>
                </a:lnTo>
                <a:cubicBezTo>
                  <a:pt x="2446988" y="951050"/>
                  <a:pt x="2422896" y="975142"/>
                  <a:pt x="2393178" y="975142"/>
                </a:cubicBezTo>
                <a:lnTo>
                  <a:pt x="53810" y="975142"/>
                </a:lnTo>
                <a:cubicBezTo>
                  <a:pt x="24092" y="975142"/>
                  <a:pt x="0" y="951050"/>
                  <a:pt x="0" y="921332"/>
                </a:cubicBezTo>
                <a:lnTo>
                  <a:pt x="0" y="871232"/>
                </a:lnTo>
                <a:lnTo>
                  <a:pt x="0" y="103910"/>
                </a:lnTo>
                <a:lnTo>
                  <a:pt x="0" y="53810"/>
                </a:lnTo>
                <a:cubicBezTo>
                  <a:pt x="0" y="24092"/>
                  <a:pt x="24092" y="0"/>
                  <a:pt x="53810" y="0"/>
                </a:cubicBezTo>
                <a:close/>
              </a:path>
            </a:pathLst>
          </a:custGeom>
          <a:solidFill>
            <a:srgbClr val="EAF6FC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35249" rIns="35249" rtlCol="0" anchor="ctr">
            <a:noAutofit/>
          </a:bodyPr>
          <a:lstStyle/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ja-JP" altLang="en-US" sz="832" b="1" dirty="0">
                <a:solidFill>
                  <a:srgbClr val="4B75B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問合せ</a:t>
            </a:r>
            <a:r>
              <a:rPr lang="en-US" altLang="ja-JP" sz="832" b="1" dirty="0">
                <a:solidFill>
                  <a:srgbClr val="4B75B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オーパルオプテックス株式会社</a:t>
            </a:r>
            <a:endParaRPr lang="en-US" altLang="ja-JP" sz="83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住所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：大津市雄琴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5-265-1</a:t>
            </a: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電話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077-579-7111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受付時間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9:30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17:30</a:t>
            </a:r>
            <a:b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定休日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：木曜日、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月は水・木曜、夏季無休</a:t>
            </a:r>
            <a:endParaRPr lang="en-US" altLang="ja-JP" sz="832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en-US" altLang="ja-JP" sz="832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https://www.o-pal.com/</a:t>
            </a:r>
            <a:endParaRPr lang="ja-JP" altLang="en-US" sz="832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9" name="グラフィックス 88" descr="蛍光電球 枠線">
            <a:extLst>
              <a:ext uri="{FF2B5EF4-FFF2-40B4-BE49-F238E27FC236}">
                <a16:creationId xmlns:a16="http://schemas.microsoft.com/office/drawing/2014/main" id="{E99A1466-EF82-F841-E3D1-8C134FB22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458565" y="3858531"/>
            <a:ext cx="422805" cy="422805"/>
          </a:xfrm>
          <a:prstGeom prst="rect">
            <a:avLst/>
          </a:prstGeom>
        </p:spPr>
      </p:pic>
      <p:pic>
        <p:nvPicPr>
          <p:cNvPr id="92" name="グラフィックス 91" descr="考え 枠線">
            <a:extLst>
              <a:ext uri="{FF2B5EF4-FFF2-40B4-BE49-F238E27FC236}">
                <a16:creationId xmlns:a16="http://schemas.microsoft.com/office/drawing/2014/main" id="{8C7BE55C-C397-8D55-FAAC-370040BD60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458565" y="4687822"/>
            <a:ext cx="422805" cy="422805"/>
          </a:xfrm>
          <a:prstGeom prst="rect">
            <a:avLst/>
          </a:prstGeom>
        </p:spPr>
      </p:pic>
      <p:sp>
        <p:nvSpPr>
          <p:cNvPr id="3" name="タイトル 2">
            <a:extLst>
              <a:ext uri="{FF2B5EF4-FFF2-40B4-BE49-F238E27FC236}">
                <a16:creationId xmlns:a16="http://schemas.microsoft.com/office/drawing/2014/main" id="{ED8625AF-C7BC-0043-0911-88D6E6675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z="1567" dirty="0"/>
              <a:t>びわ湖大津教育プログラム：</a:t>
            </a:r>
            <a:r>
              <a:rPr lang="en-US" altLang="ja-JP" sz="1567"/>
              <a:t>14</a:t>
            </a:r>
            <a:endParaRPr lang="ja-JP" altLang="en-US" sz="1567" dirty="0"/>
          </a:p>
        </p:txBody>
      </p:sp>
      <p:sp>
        <p:nvSpPr>
          <p:cNvPr id="25" name="コンテンツ プレースホルダー 24">
            <a:extLst>
              <a:ext uri="{FF2B5EF4-FFF2-40B4-BE49-F238E27FC236}">
                <a16:creationId xmlns:a16="http://schemas.microsoft.com/office/drawing/2014/main" id="{5E8E3223-3FE7-1F92-42A4-5AF70EFD529C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>
              <a:lnSpc>
                <a:spcPct val="114000"/>
              </a:lnSpc>
              <a:tabLst>
                <a:tab pos="1313457" algn="l"/>
              </a:tabLst>
              <a:defRPr/>
            </a:pPr>
            <a:r>
              <a:rPr kumimoji="0" lang="ja-JP" altLang="en-US" sz="1175" dirty="0">
                <a:solidFill>
                  <a:prstClr val="black"/>
                </a:solidFill>
                <a:latin typeface="Meiryo UI"/>
                <a:ea typeface="Meiryo UI"/>
              </a:rPr>
              <a:t>宿泊施設で実施するプログラムです。</a:t>
            </a:r>
            <a:endParaRPr kumimoji="0" lang="en-US" altLang="ja-JP" sz="1175" dirty="0">
              <a:solidFill>
                <a:prstClr val="black"/>
              </a:solidFill>
              <a:latin typeface="Meiryo UI"/>
              <a:ea typeface="Meiryo UI"/>
            </a:endParaRPr>
          </a:p>
          <a:p>
            <a:pPr>
              <a:lnSpc>
                <a:spcPct val="114000"/>
              </a:lnSpc>
              <a:tabLst>
                <a:tab pos="1313457" algn="l"/>
              </a:tabLst>
              <a:defRPr/>
            </a:pPr>
            <a:r>
              <a:rPr kumimoji="0" lang="ja-JP" altLang="en-US" sz="1175" dirty="0">
                <a:solidFill>
                  <a:prstClr val="black"/>
                </a:solidFill>
                <a:latin typeface="Meiryo UI"/>
                <a:ea typeface="Meiryo UI"/>
              </a:rPr>
              <a:t>びわ湖の環境で重要な役割を担っているヨシについて学び、センサーや</a:t>
            </a:r>
            <a:r>
              <a:rPr kumimoji="0" lang="en-US" altLang="ja-JP" sz="1175" dirty="0">
                <a:solidFill>
                  <a:prstClr val="black"/>
                </a:solidFill>
                <a:latin typeface="Meiryo UI"/>
                <a:ea typeface="Meiryo UI"/>
              </a:rPr>
              <a:t>LED</a:t>
            </a:r>
            <a:r>
              <a:rPr kumimoji="0" lang="ja-JP" altLang="en-US" sz="1175" dirty="0">
                <a:solidFill>
                  <a:prstClr val="black"/>
                </a:solidFill>
                <a:latin typeface="Meiryo UI"/>
                <a:ea typeface="Meiryo UI"/>
              </a:rPr>
              <a:t>など先端技術の身近な利用についても学びます。</a:t>
            </a:r>
          </a:p>
          <a:p>
            <a:pPr>
              <a:lnSpc>
                <a:spcPct val="114000"/>
              </a:lnSpc>
              <a:tabLst>
                <a:tab pos="1313457" algn="l"/>
              </a:tabLst>
              <a:defRPr/>
            </a:pPr>
            <a:r>
              <a:rPr kumimoji="0" lang="ja-JP" altLang="en-US" sz="1175" dirty="0">
                <a:solidFill>
                  <a:prstClr val="black"/>
                </a:solidFill>
                <a:latin typeface="Meiryo UI"/>
                <a:ea typeface="Meiryo UI"/>
              </a:rPr>
              <a:t>ヨシ紙</a:t>
            </a:r>
            <a:r>
              <a:rPr kumimoji="0" lang="en-US" altLang="ja-JP" sz="1175" dirty="0">
                <a:solidFill>
                  <a:prstClr val="black"/>
                </a:solidFill>
                <a:latin typeface="Meiryo UI"/>
                <a:ea typeface="Meiryo UI"/>
              </a:rPr>
              <a:t>LED</a:t>
            </a:r>
            <a:r>
              <a:rPr kumimoji="0" lang="ja-JP" altLang="en-US" sz="1175" dirty="0">
                <a:solidFill>
                  <a:prstClr val="black"/>
                </a:solidFill>
                <a:latin typeface="Meiryo UI"/>
                <a:ea typeface="Meiryo UI"/>
              </a:rPr>
              <a:t>センサーランプづくりを通して「人と自然の繋がりを感じる力」を養います。</a:t>
            </a:r>
          </a:p>
        </p:txBody>
      </p:sp>
      <p:pic>
        <p:nvPicPr>
          <p:cNvPr id="8" name="図 7" descr="ロゴ&#10;&#10;自動的に生成された説明">
            <a:extLst>
              <a:ext uri="{FF2B5EF4-FFF2-40B4-BE49-F238E27FC236}">
                <a16:creationId xmlns:a16="http://schemas.microsoft.com/office/drawing/2014/main" id="{12B9F326-B8B1-D06E-4C73-5509479FD62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964" y="1203993"/>
            <a:ext cx="264369" cy="26436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6271303-8CF0-64F4-5C31-5A8F75CE10E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5216" y="1203993"/>
            <a:ext cx="263927" cy="264369"/>
          </a:xfrm>
          <a:prstGeom prst="rect">
            <a:avLst/>
          </a:prstGeom>
        </p:spPr>
      </p:pic>
      <p:graphicFrame>
        <p:nvGraphicFramePr>
          <p:cNvPr id="17" name="表 16">
            <a:extLst>
              <a:ext uri="{FF2B5EF4-FFF2-40B4-BE49-F238E27FC236}">
                <a16:creationId xmlns:a16="http://schemas.microsoft.com/office/drawing/2014/main" id="{3004B271-99CB-93DE-DDBF-4E556B466F44}"/>
              </a:ext>
            </a:extLst>
          </p:cNvPr>
          <p:cNvGraphicFramePr>
            <a:graphicFrameLocks noGrp="1"/>
          </p:cNvGraphicFramePr>
          <p:nvPr/>
        </p:nvGraphicFramePr>
        <p:xfrm>
          <a:off x="2867950" y="4434181"/>
          <a:ext cx="6705063" cy="116322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80420">
                  <a:extLst>
                    <a:ext uri="{9D8B030D-6E8A-4147-A177-3AD203B41FA5}">
                      <a16:colId xmlns:a16="http://schemas.microsoft.com/office/drawing/2014/main" val="741602752"/>
                    </a:ext>
                  </a:extLst>
                </a:gridCol>
                <a:gridCol w="1650569">
                  <a:extLst>
                    <a:ext uri="{9D8B030D-6E8A-4147-A177-3AD203B41FA5}">
                      <a16:colId xmlns:a16="http://schemas.microsoft.com/office/drawing/2014/main" val="3389704294"/>
                    </a:ext>
                  </a:extLst>
                </a:gridCol>
                <a:gridCol w="607941">
                  <a:extLst>
                    <a:ext uri="{9D8B030D-6E8A-4147-A177-3AD203B41FA5}">
                      <a16:colId xmlns:a16="http://schemas.microsoft.com/office/drawing/2014/main" val="3252824643"/>
                    </a:ext>
                  </a:extLst>
                </a:gridCol>
                <a:gridCol w="3766133">
                  <a:extLst>
                    <a:ext uri="{9D8B030D-6E8A-4147-A177-3AD203B41FA5}">
                      <a16:colId xmlns:a16="http://schemas.microsoft.com/office/drawing/2014/main" val="1736356865"/>
                    </a:ext>
                  </a:extLst>
                </a:gridCol>
              </a:tblGrid>
              <a:tr h="17624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実施場所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 dirty="0">
                          <a:effectLst/>
                          <a:latin typeface="+mn-ea"/>
                          <a:ea typeface="+mn-ea"/>
                        </a:rPr>
                        <a:t>宿泊ホテル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行程例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427632"/>
                  </a:ext>
                </a:extLst>
              </a:tr>
              <a:tr h="17624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実施時期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b="0" i="0" u="none" strike="noStrike" dirty="0">
                          <a:effectLst/>
                          <a:latin typeface="+mn-ea"/>
                          <a:ea typeface="+mn-ea"/>
                        </a:rPr>
                        <a:t>通年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503561"/>
                  </a:ext>
                </a:extLst>
              </a:tr>
              <a:tr h="17624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対象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  <a:latin typeface="+mn-ea"/>
                          <a:ea typeface="+mn-ea"/>
                        </a:rPr>
                        <a:t>小学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生・中学生・</a:t>
                      </a:r>
                      <a:r>
                        <a:rPr lang="zh-CN" altLang="en-US" sz="800" u="none" strike="noStrike" dirty="0">
                          <a:effectLst/>
                          <a:latin typeface="+mn-ea"/>
                          <a:ea typeface="+mn-ea"/>
                        </a:rPr>
                        <a:t>高校生</a:t>
                      </a:r>
                      <a:endParaRPr lang="zh-CN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073544"/>
                  </a:ext>
                </a:extLst>
              </a:tr>
              <a:tr h="17624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>
                          <a:effectLst/>
                          <a:latin typeface="+mn-ea"/>
                          <a:ea typeface="+mn-ea"/>
                        </a:rPr>
                        <a:t>所要</a:t>
                      </a:r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i="0" u="none" strike="noStrike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ja-JP" altLang="en-US" sz="800" b="0" i="0" u="none" strike="noStrike" dirty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r>
                        <a:rPr lang="en-US" altLang="ja-JP" sz="800" b="0" i="0" u="none" strike="noStrike" dirty="0">
                          <a:effectLst/>
                          <a:latin typeface="+mn-ea"/>
                          <a:ea typeface="+mn-ea"/>
                        </a:rPr>
                        <a:t>30</a:t>
                      </a:r>
                      <a:r>
                        <a:rPr lang="ja-JP" altLang="en-US" sz="800" b="0" i="0" u="none" strike="noStrike" dirty="0">
                          <a:effectLst/>
                          <a:latin typeface="+mn-ea"/>
                          <a:ea typeface="+mn-ea"/>
                        </a:rPr>
                        <a:t>分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326423"/>
                  </a:ext>
                </a:extLst>
              </a:tr>
              <a:tr h="17624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人数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40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200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人</a:t>
                      </a:r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3570284"/>
                  </a:ext>
                </a:extLst>
              </a:tr>
              <a:tr h="281994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持ち物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特になし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5381699"/>
                  </a:ext>
                </a:extLst>
              </a:tr>
            </a:tbl>
          </a:graphicData>
        </a:graphic>
      </p:graphicFrame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F67A0C02-2DAE-1403-B6BC-10A7E0C3D815}"/>
              </a:ext>
            </a:extLst>
          </p:cNvPr>
          <p:cNvCxnSpPr>
            <a:cxnSpLocks/>
          </p:cNvCxnSpPr>
          <p:nvPr/>
        </p:nvCxnSpPr>
        <p:spPr>
          <a:xfrm>
            <a:off x="4978661" y="2877150"/>
            <a:ext cx="0" cy="151571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C1418BFA-51CB-3485-E508-2462D98F0BA4}"/>
              </a:ext>
            </a:extLst>
          </p:cNvPr>
          <p:cNvCxnSpPr>
            <a:cxnSpLocks/>
          </p:cNvCxnSpPr>
          <p:nvPr/>
        </p:nvCxnSpPr>
        <p:spPr>
          <a:xfrm>
            <a:off x="7295840" y="2877150"/>
            <a:ext cx="0" cy="151571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二等辺三角形 26">
            <a:extLst>
              <a:ext uri="{FF2B5EF4-FFF2-40B4-BE49-F238E27FC236}">
                <a16:creationId xmlns:a16="http://schemas.microsoft.com/office/drawing/2014/main" id="{EEC4BC50-2630-5904-0970-726311B87D3F}"/>
              </a:ext>
            </a:extLst>
          </p:cNvPr>
          <p:cNvSpPr/>
          <p:nvPr/>
        </p:nvSpPr>
        <p:spPr>
          <a:xfrm rot="5400000">
            <a:off x="4920593" y="3561475"/>
            <a:ext cx="275257" cy="1470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5327"/>
            <a:endParaRPr kumimoji="1" lang="ja-JP" altLang="en-US" sz="1763">
              <a:solidFill>
                <a:prstClr val="white"/>
              </a:solidFill>
              <a:latin typeface="Meiryo UI"/>
              <a:ea typeface="Meiryo UI"/>
            </a:endParaRPr>
          </a:p>
        </p:txBody>
      </p:sp>
      <p:sp>
        <p:nvSpPr>
          <p:cNvPr id="28" name="二等辺三角形 27">
            <a:extLst>
              <a:ext uri="{FF2B5EF4-FFF2-40B4-BE49-F238E27FC236}">
                <a16:creationId xmlns:a16="http://schemas.microsoft.com/office/drawing/2014/main" id="{30E1DC35-11C0-7B7A-CB67-1C4912C0765A}"/>
              </a:ext>
            </a:extLst>
          </p:cNvPr>
          <p:cNvSpPr/>
          <p:nvPr/>
        </p:nvSpPr>
        <p:spPr>
          <a:xfrm rot="5400000">
            <a:off x="7235799" y="3561475"/>
            <a:ext cx="275257" cy="1470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5327"/>
            <a:endParaRPr kumimoji="1" lang="ja-JP" altLang="en-US" sz="1763">
              <a:solidFill>
                <a:prstClr val="white"/>
              </a:solidFill>
              <a:latin typeface="Meiryo UI"/>
              <a:ea typeface="Meiryo UI"/>
            </a:endParaRPr>
          </a:p>
        </p:txBody>
      </p:sp>
      <p:sp>
        <p:nvSpPr>
          <p:cNvPr id="39" name="コンテンツ プレースホルダー 8">
            <a:extLst>
              <a:ext uri="{FF2B5EF4-FFF2-40B4-BE49-F238E27FC236}">
                <a16:creationId xmlns:a16="http://schemas.microsoft.com/office/drawing/2014/main" id="{5D35CACF-C15D-85BD-B525-0C3F4858AC61}"/>
              </a:ext>
            </a:extLst>
          </p:cNvPr>
          <p:cNvSpPr txBox="1">
            <a:spLocks/>
          </p:cNvSpPr>
          <p:nvPr/>
        </p:nvSpPr>
        <p:spPr>
          <a:xfrm>
            <a:off x="5813261" y="4470126"/>
            <a:ext cx="2942586" cy="1135063"/>
          </a:xfrm>
          <a:prstGeom prst="rect">
            <a:avLst/>
          </a:prstGeom>
          <a:noFill/>
        </p:spPr>
        <p:txBody>
          <a:bodyPr vert="horz" lIns="89533" tIns="0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spcBef>
                <a:spcPts val="196"/>
              </a:spcBef>
              <a:tabLst>
                <a:tab pos="351291" algn="r"/>
                <a:tab pos="530046" algn="l"/>
              </a:tabLst>
            </a:pP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宿泊施設で実施</a:t>
            </a:r>
          </a:p>
          <a:p>
            <a:pPr defTabSz="895327">
              <a:spcBef>
                <a:spcPts val="196"/>
              </a:spcBef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19:45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夕食後、会場移動。準備</a:t>
            </a:r>
          </a:p>
          <a:p>
            <a:pPr defTabSz="895327">
              <a:spcBef>
                <a:spcPts val="196"/>
              </a:spcBef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20:00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ヨシ紙センサーランプづくり（</a:t>
            </a: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60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分）</a:t>
            </a:r>
          </a:p>
          <a:p>
            <a:pPr defTabSz="895327">
              <a:spcBef>
                <a:spcPts val="196"/>
              </a:spcBef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21:00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終了、片付け</a:t>
            </a:r>
          </a:p>
          <a:p>
            <a:pPr defTabSz="895327">
              <a:spcBef>
                <a:spcPts val="196"/>
              </a:spcBef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21:15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　</a:t>
            </a: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解散</a:t>
            </a:r>
          </a:p>
        </p:txBody>
      </p:sp>
      <p:pic>
        <p:nvPicPr>
          <p:cNvPr id="40" name="図 39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C91526EC-FFF4-ADC5-BABD-5B5363AB221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714" y="1203993"/>
            <a:ext cx="264369" cy="264369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26B7920F-A536-A897-AB08-A2D6B0C0611B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0464" y="1203993"/>
            <a:ext cx="264369" cy="264369"/>
          </a:xfrm>
          <a:prstGeom prst="rect">
            <a:avLst/>
          </a:prstGeom>
        </p:spPr>
      </p:pic>
      <p:pic>
        <p:nvPicPr>
          <p:cNvPr id="44" name="グラフィックス 43" descr="電球と鉛筆 枠線">
            <a:extLst>
              <a:ext uri="{FF2B5EF4-FFF2-40B4-BE49-F238E27FC236}">
                <a16:creationId xmlns:a16="http://schemas.microsoft.com/office/drawing/2014/main" id="{42623D77-88FB-53E4-261F-2035E775B4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458565" y="2967066"/>
            <a:ext cx="422805" cy="422805"/>
          </a:xfrm>
          <a:prstGeom prst="rect">
            <a:avLst/>
          </a:prstGeom>
        </p:spPr>
      </p:pic>
      <p:pic>
        <p:nvPicPr>
          <p:cNvPr id="5" name="図プレースホルダー 74">
            <a:extLst>
              <a:ext uri="{FF2B5EF4-FFF2-40B4-BE49-F238E27FC236}">
                <a16:creationId xmlns:a16="http://schemas.microsoft.com/office/drawing/2014/main" id="{7B41A668-57B6-DD5A-8951-597DF89B321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1" t="10789" r="12240" b="4714"/>
          <a:stretch/>
        </p:blipFill>
        <p:spPr>
          <a:xfrm>
            <a:off x="8127967" y="4501127"/>
            <a:ext cx="1325571" cy="99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49866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びわ湖大津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4B75BD"/>
      </a:accent3>
      <a:accent4>
        <a:srgbClr val="2CC3DE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467</Words>
  <Application>Microsoft Office PowerPoint</Application>
  <PresentationFormat>A4 210 x 297 mm</PresentationFormat>
  <Paragraphs>62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Meiryo</vt:lpstr>
      <vt:lpstr>Meiryo</vt:lpstr>
      <vt:lpstr>游ゴシック</vt:lpstr>
      <vt:lpstr>Arial</vt:lpstr>
      <vt:lpstr>Wingdings</vt:lpstr>
      <vt:lpstr>デザインの設定</vt:lpstr>
      <vt:lpstr>びわ湖大津教育プログラム：14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びわ湖大津教育プログラム：13</dc:title>
  <dc:creator>tb164</dc:creator>
  <cp:lastModifiedBy>事務局 びわ湖大津観光協会</cp:lastModifiedBy>
  <cp:revision>2</cp:revision>
  <dcterms:created xsi:type="dcterms:W3CDTF">2025-04-03T06:22:04Z</dcterms:created>
  <dcterms:modified xsi:type="dcterms:W3CDTF">2026-09-02T05:55:35Z</dcterms:modified>
</cp:coreProperties>
</file>