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72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35" autoAdjust="0"/>
    <p:restoredTop sz="76799" autoAdjust="0"/>
  </p:normalViewPr>
  <p:slideViewPr>
    <p:cSldViewPr>
      <p:cViewPr varScale="1">
        <p:scale>
          <a:sx n="85" d="100"/>
          <a:sy n="85" d="100"/>
        </p:scale>
        <p:origin x="1526" y="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3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hyperlink" Target="http://syukubo.jp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/>
        </p:nvSpPr>
        <p:spPr>
          <a:xfrm>
            <a:off x="5315233" y="476350"/>
            <a:ext cx="1664208" cy="6492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516387"/>
              </p:ext>
            </p:extLst>
          </p:nvPr>
        </p:nvGraphicFramePr>
        <p:xfrm>
          <a:off x="620875" y="4280853"/>
          <a:ext cx="2593561" cy="17524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比叡山延暦寺 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延暦寺会館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通年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生・中学生・</a:t>
                      </a:r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60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特になし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dirty="0"/>
              <a:t>比叡山延暦寺は、</a:t>
            </a:r>
            <a:r>
              <a:rPr lang="en-US" altLang="ja-JP" dirty="0"/>
              <a:t>SDGs</a:t>
            </a:r>
            <a:r>
              <a:rPr lang="ja-JP" altLang="en-US" dirty="0"/>
              <a:t>に共感し、寺院として社会課題解決への取り組みを実施しています。</a:t>
            </a:r>
          </a:p>
          <a:p>
            <a:r>
              <a:rPr lang="ja-JP" altLang="en-US" dirty="0"/>
              <a:t>天台宗の総本山比叡山延暦寺の宿坊、延暦寺会館での修行体験。比叡山の凛とした空気の中、ゆったりと坐禅を行い、じっくりと自分自身を見つめなおしてください。</a:t>
            </a:r>
            <a:endParaRPr lang="en-US" altLang="ja-JP" dirty="0"/>
          </a:p>
        </p:txBody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92D1AD22-E6AE-06AB-3AE6-BF79387517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55709" y="5380984"/>
            <a:ext cx="3363523" cy="1129937"/>
          </a:xfrm>
        </p:spPr>
        <p:txBody>
          <a:bodyPr/>
          <a:lstStyle/>
          <a:p>
            <a:r>
              <a:rPr lang="ja-JP" altLang="en-US" dirty="0"/>
              <a:t>法要行事などでお受けできない日もありますので、事前予約をお願いいたします。</a:t>
            </a:r>
            <a:endParaRPr lang="en-US" altLang="ja-JP" dirty="0"/>
          </a:p>
          <a:p>
            <a:r>
              <a:rPr lang="ja-JP" altLang="en-US" dirty="0"/>
              <a:t>僧侶による指導も可能です。</a:t>
            </a:r>
            <a:endParaRPr lang="en-US" altLang="ja-JP" dirty="0"/>
          </a:p>
          <a:p>
            <a:r>
              <a:rPr lang="ja-JP" altLang="en-US" dirty="0"/>
              <a:t>延暦寺諸堂巡拝時間（別途、巡拝料が必要です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ja-JP" altLang="en-US" dirty="0"/>
              <a:t> 　東塔地区 並びに山麓 滋賀院 生源寺： 通年　</a:t>
            </a:r>
            <a:r>
              <a:rPr lang="en-US" altLang="ja-JP" dirty="0"/>
              <a:t>9:00</a:t>
            </a:r>
            <a:r>
              <a:rPr lang="ja-JP" altLang="en-US" dirty="0" err="1"/>
              <a:t>ー</a:t>
            </a:r>
            <a:r>
              <a:rPr lang="en-US" altLang="ja-JP" dirty="0"/>
              <a:t>16:00</a:t>
            </a:r>
          </a:p>
          <a:p>
            <a:pPr marL="0" indent="0">
              <a:buNone/>
            </a:pPr>
            <a:r>
              <a:rPr lang="ja-JP" altLang="en-US" dirty="0"/>
              <a:t> 　西塔・横川地区：</a:t>
            </a:r>
            <a:r>
              <a:rPr lang="en-US" altLang="ja-JP" dirty="0"/>
              <a:t>12</a:t>
            </a:r>
            <a:r>
              <a:rPr lang="ja-JP" altLang="en-US" dirty="0"/>
              <a:t>～</a:t>
            </a:r>
            <a:r>
              <a:rPr lang="en-US" altLang="ja-JP" dirty="0"/>
              <a:t>2</a:t>
            </a:r>
            <a:r>
              <a:rPr lang="ja-JP" altLang="en-US" dirty="0"/>
              <a:t>月　</a:t>
            </a:r>
            <a:r>
              <a:rPr lang="en-US" altLang="ja-JP" dirty="0"/>
              <a:t>9:30</a:t>
            </a:r>
            <a:r>
              <a:rPr lang="ja-JP" altLang="en-US" dirty="0" err="1"/>
              <a:t>ー</a:t>
            </a:r>
            <a:r>
              <a:rPr lang="en-US" altLang="ja-JP" dirty="0"/>
              <a:t>16:00 / 3</a:t>
            </a:r>
            <a:r>
              <a:rPr lang="ja-JP" altLang="en-US" dirty="0"/>
              <a:t>～</a:t>
            </a:r>
            <a:r>
              <a:rPr lang="en-US" altLang="ja-JP" dirty="0"/>
              <a:t>11</a:t>
            </a:r>
            <a:r>
              <a:rPr lang="ja-JP" altLang="en-US" dirty="0"/>
              <a:t>月　</a:t>
            </a:r>
            <a:r>
              <a:rPr lang="en-US" altLang="ja-JP" dirty="0"/>
              <a:t>9:00</a:t>
            </a:r>
            <a:r>
              <a:rPr lang="ja-JP" altLang="en-US" dirty="0" err="1"/>
              <a:t>ー</a:t>
            </a:r>
            <a:r>
              <a:rPr lang="en-US" altLang="ja-JP" dirty="0"/>
              <a:t>16:00 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015" y="479540"/>
            <a:ext cx="1641283" cy="313932"/>
          </a:xfrm>
        </p:spPr>
        <p:txBody>
          <a:bodyPr/>
          <a:lstStyle/>
          <a:p>
            <a:r>
              <a:rPr lang="ja-JP" altLang="en-US" dirty="0">
                <a:solidFill>
                  <a:srgbClr val="328CCC"/>
                </a:solidFill>
              </a:rPr>
              <a:t>比叡山　坐禅体験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B6DD61-7AB0-93ED-5EC0-7337D271E024}"/>
              </a:ext>
            </a:extLst>
          </p:cNvPr>
          <p:cNvGrpSpPr/>
          <p:nvPr/>
        </p:nvGrpSpPr>
        <p:grpSpPr>
          <a:xfrm>
            <a:off x="1152224" y="904273"/>
            <a:ext cx="2613414" cy="174521"/>
            <a:chOff x="771224" y="904272"/>
            <a:chExt cx="2613414" cy="174521"/>
          </a:xfrm>
          <a:solidFill>
            <a:schemeClr val="bg1">
              <a:lumMod val="75000"/>
            </a:schemeClr>
          </a:solidFill>
        </p:grpSpPr>
        <p:sp>
          <p:nvSpPr>
            <p:cNvPr id="3" name="角丸四角形 23">
              <a:extLst>
                <a:ext uri="{FF2B5EF4-FFF2-40B4-BE49-F238E27FC236}">
                  <a16:creationId xmlns:a16="http://schemas.microsoft.com/office/drawing/2014/main" id="{F3859417-8CFB-ADA3-4A06-BF2C3715F764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27">
              <a:extLst>
                <a:ext uri="{FF2B5EF4-FFF2-40B4-BE49-F238E27FC236}">
                  <a16:creationId xmlns:a16="http://schemas.microsoft.com/office/drawing/2014/main" id="{9091FA2A-7E8D-1057-083C-F5753E8B2191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rgbClr val="00194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角丸四角形 49">
              <a:extLst>
                <a:ext uri="{FF2B5EF4-FFF2-40B4-BE49-F238E27FC236}">
                  <a16:creationId xmlns:a16="http://schemas.microsoft.com/office/drawing/2014/main" id="{161D90FD-76F4-6B45-737F-2A6BD9380120}"/>
                </a:ext>
              </a:extLst>
            </p:cNvPr>
            <p:cNvSpPr/>
            <p:nvPr userDrawn="1"/>
          </p:nvSpPr>
          <p:spPr>
            <a:xfrm>
              <a:off x="2973302" y="904272"/>
              <a:ext cx="411336" cy="174521"/>
            </a:xfrm>
            <a:prstGeom prst="round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24">
              <a:extLst>
                <a:ext uri="{FF2B5EF4-FFF2-40B4-BE49-F238E27FC236}">
                  <a16:creationId xmlns:a16="http://schemas.microsoft.com/office/drawing/2014/main" id="{C60BCFCE-7C89-4B20-C92D-4DBB7550B9D9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角丸四角形 28">
              <a:extLst>
                <a:ext uri="{FF2B5EF4-FFF2-40B4-BE49-F238E27FC236}">
                  <a16:creationId xmlns:a16="http://schemas.microsoft.com/office/drawing/2014/main" id="{8C61BDBC-CEC7-3C44-7661-23A7D28C9EF9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 31">
              <a:extLst>
                <a:ext uri="{FF2B5EF4-FFF2-40B4-BE49-F238E27FC236}">
                  <a16:creationId xmlns:a16="http://schemas.microsoft.com/office/drawing/2014/main" id="{0A58AC15-F010-D251-13A2-D2FBF46AC970}"/>
                </a:ext>
              </a:extLst>
            </p:cNvPr>
            <p:cNvSpPr/>
            <p:nvPr/>
          </p:nvSpPr>
          <p:spPr>
            <a:xfrm>
              <a:off x="2532888" y="904272"/>
              <a:ext cx="411336" cy="174521"/>
            </a:xfrm>
            <a:prstGeom prst="roundRect">
              <a:avLst/>
            </a:prstGeom>
            <a:solidFill>
              <a:srgbClr val="00194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文 化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21" name="図プレースホルダー 20" descr="障子, 人, 建物, 民衆 が含まれている画像&#10;&#10;自動的に生成された説明">
            <a:extLst>
              <a:ext uri="{FF2B5EF4-FFF2-40B4-BE49-F238E27FC236}">
                <a16:creationId xmlns:a16="http://schemas.microsoft.com/office/drawing/2014/main" id="{7B561ED6-D7A3-5843-FB93-D7157DDA58D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7" b="1607"/>
          <a:stretch>
            <a:fillRect/>
          </a:stretch>
        </p:blipFill>
        <p:spPr/>
      </p:pic>
      <p:pic>
        <p:nvPicPr>
          <p:cNvPr id="30" name="図プレースホルダー 29" descr="部屋の中に立っている人たち&#10;&#10;中程度の精度で自動的に生成された説明">
            <a:extLst>
              <a:ext uri="{FF2B5EF4-FFF2-40B4-BE49-F238E27FC236}">
                <a16:creationId xmlns:a16="http://schemas.microsoft.com/office/drawing/2014/main" id="{BD1E8EA4-3F62-7DA3-336F-19BF28D4153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7" r="10877"/>
          <a:stretch>
            <a:fillRect/>
          </a:stretch>
        </p:blipFill>
        <p:spPr/>
      </p:pic>
      <p:pic>
        <p:nvPicPr>
          <p:cNvPr id="32" name="図プレースホルダー 31" descr="空港のロビーにいる人たち&#10;&#10;自動的に生成された説明">
            <a:extLst>
              <a:ext uri="{FF2B5EF4-FFF2-40B4-BE49-F238E27FC236}">
                <a16:creationId xmlns:a16="http://schemas.microsoft.com/office/drawing/2014/main" id="{DEF493C7-2A55-9FFC-D64E-81997870B37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5" b="4915"/>
          <a:stretch>
            <a:fillRect/>
          </a:stretch>
        </p:blipFill>
        <p:spPr/>
      </p:pic>
      <p:pic>
        <p:nvPicPr>
          <p:cNvPr id="34" name="図プレースホルダー 33" descr="庭の木製の家&#10;&#10;低い精度で自動的に生成された説明">
            <a:extLst>
              <a:ext uri="{FF2B5EF4-FFF2-40B4-BE49-F238E27FC236}">
                <a16:creationId xmlns:a16="http://schemas.microsoft.com/office/drawing/2014/main" id="{BD551F4F-87BB-2E9F-75EF-FE3EE87D205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9" b="5039"/>
          <a:stretch>
            <a:fillRect/>
          </a:stretch>
        </p:blipFill>
        <p:spPr/>
      </p:pic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40EB348A-15FE-C3E7-1212-9BEC83DCC298}"/>
              </a:ext>
            </a:extLst>
          </p:cNvPr>
          <p:cNvGrpSpPr/>
          <p:nvPr/>
        </p:nvGrpSpPr>
        <p:grpSpPr>
          <a:xfrm>
            <a:off x="6025339" y="552317"/>
            <a:ext cx="567870" cy="273704"/>
            <a:chOff x="5521434" y="449262"/>
            <a:chExt cx="567870" cy="273704"/>
          </a:xfrm>
        </p:grpSpPr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B2AF3BFB-0E48-5E29-9EBD-1FE504C37C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21434" y="452966"/>
              <a:ext cx="270000" cy="270000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6882D8C4-61BE-EF83-6582-D094D28402A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819304" y="449262"/>
              <a:ext cx="270000" cy="270000"/>
            </a:xfrm>
            <a:prstGeom prst="rect">
              <a:avLst/>
            </a:prstGeom>
          </p:spPr>
        </p:pic>
      </p:grpSp>
      <p:pic>
        <p:nvPicPr>
          <p:cNvPr id="11" name="図 10" descr="文字の書かれた紙&#10;&#10;自動的に生成された説明">
            <a:extLst>
              <a:ext uri="{FF2B5EF4-FFF2-40B4-BE49-F238E27FC236}">
                <a16:creationId xmlns:a16="http://schemas.microsoft.com/office/drawing/2014/main" id="{8D30AA69-86BC-6FCF-A269-619983F95EF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4188" y="605733"/>
            <a:ext cx="302400" cy="302400"/>
          </a:xfrm>
          <a:prstGeom prst="rect">
            <a:avLst/>
          </a:prstGeom>
        </p:spPr>
      </p:pic>
      <p:pic>
        <p:nvPicPr>
          <p:cNvPr id="13" name="図 12" descr="アイコン&#10;&#10;自動的に生成された説明">
            <a:extLst>
              <a:ext uri="{FF2B5EF4-FFF2-40B4-BE49-F238E27FC236}">
                <a16:creationId xmlns:a16="http://schemas.microsoft.com/office/drawing/2014/main" id="{00E61B10-A472-D628-648D-C0793E3B73E7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1541" y="603460"/>
            <a:ext cx="302400" cy="302400"/>
          </a:xfrm>
          <a:prstGeom prst="rect">
            <a:avLst/>
          </a:prstGeom>
        </p:spPr>
      </p:pic>
      <p:pic>
        <p:nvPicPr>
          <p:cNvPr id="15" name="図 14" descr="停止の標識&#10;&#10;自動的に生成された説明">
            <a:extLst>
              <a:ext uri="{FF2B5EF4-FFF2-40B4-BE49-F238E27FC236}">
                <a16:creationId xmlns:a16="http://schemas.microsoft.com/office/drawing/2014/main" id="{F58CFA0E-5050-87D0-579E-C3C99004705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0546" y="606320"/>
            <a:ext cx="302400" cy="302400"/>
          </a:xfrm>
          <a:prstGeom prst="rect">
            <a:avLst/>
          </a:prstGeom>
        </p:spPr>
      </p:pic>
      <p:pic>
        <p:nvPicPr>
          <p:cNvPr id="31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sp>
        <p:nvSpPr>
          <p:cNvPr id="33" name="テキスト ボックス 32"/>
          <p:cNvSpPr txBox="1"/>
          <p:nvPr/>
        </p:nvSpPr>
        <p:spPr>
          <a:xfrm>
            <a:off x="2122644" y="6487359"/>
            <a:ext cx="624562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比叡山延暦寺　延暦寺会館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住所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大津市坂本本町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4220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比叡山 延暦寺内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【TEL】077-579-4180</a:t>
            </a: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（受付時間 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【FAX】077-579-5053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zh-TW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zh-TW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URL】</a:t>
            </a:r>
            <a:r>
              <a:rPr lang="en-US" altLang="zh-TW" sz="1000" u="sng" dirty="0" err="1">
                <a:latin typeface="Meiryo UI" panose="020B0604030504040204" pitchFamily="50" charset="-128"/>
                <a:ea typeface="Meiryo UI" panose="020B0604030504040204" pitchFamily="50" charset="-128"/>
                <a:hlinkClick r:id="rId12"/>
              </a:rPr>
              <a:t>http</a:t>
            </a:r>
            <a:r>
              <a:rPr lang="en-US" altLang="zh-TW" sz="1000" u="sng" dirty="0">
                <a:latin typeface="Meiryo UI" panose="020B0604030504040204" pitchFamily="50" charset="-128"/>
                <a:ea typeface="Meiryo UI" panose="020B0604030504040204" pitchFamily="50" charset="-128"/>
                <a:hlinkClick r:id="rId12"/>
              </a:rPr>
              <a:t>://syukubo.jp/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277016" y="822317"/>
            <a:ext cx="1749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延暦寺は、</a:t>
            </a:r>
            <a:r>
              <a:rPr kumimoji="1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に共感し、寺院として社会</a:t>
            </a:r>
            <a:endParaRPr kumimoji="1"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課題解決への取り組みを推進しています。</a:t>
            </a:r>
          </a:p>
        </p:txBody>
      </p:sp>
      <p:pic>
        <p:nvPicPr>
          <p:cNvPr id="38" name="図 37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1060" y="444920"/>
            <a:ext cx="491099" cy="268349"/>
          </a:xfrm>
          <a:prstGeom prst="rect">
            <a:avLst/>
          </a:prstGeom>
          <a:noFill/>
        </p:spPr>
      </p:pic>
      <p:sp>
        <p:nvSpPr>
          <p:cNvPr id="39" name="テキスト プレースホルダー 25">
            <a:extLst>
              <a:ext uri="{FF2B5EF4-FFF2-40B4-BE49-F238E27FC236}">
                <a16:creationId xmlns:a16="http://schemas.microsoft.com/office/drawing/2014/main" id="{5B5A57CD-6D69-A3E3-BA23-DA35BC46B9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比叡山延暦寺の歴史について調べてみる。</a:t>
            </a:r>
            <a:endParaRPr lang="en-US" altLang="ja-JP" dirty="0"/>
          </a:p>
          <a:p>
            <a:r>
              <a:rPr lang="ja-JP" altLang="en-US" dirty="0"/>
              <a:t>比叡山延暦寺で行われている修行について調べてみる。</a:t>
            </a:r>
            <a:endParaRPr lang="en-US" altLang="ja-JP" dirty="0"/>
          </a:p>
          <a:p>
            <a:r>
              <a:rPr lang="ja-JP" altLang="en-US" dirty="0"/>
              <a:t>身近な</a:t>
            </a:r>
            <a:r>
              <a:rPr lang="en-US" altLang="ja-JP" dirty="0"/>
              <a:t>SDGs</a:t>
            </a:r>
            <a:r>
              <a:rPr lang="ja-JP" altLang="en-US" dirty="0"/>
              <a:t>の取組について調べてみる。</a:t>
            </a:r>
            <a:endParaRPr lang="en-US" altLang="ja-JP" dirty="0"/>
          </a:p>
          <a:p>
            <a:r>
              <a:rPr lang="ja-JP" altLang="en-US" dirty="0"/>
              <a:t>地域と現地の課題や取組について調べてみる。</a:t>
            </a:r>
          </a:p>
          <a:p>
            <a:endParaRPr lang="ja-JP" altLang="en-US" dirty="0"/>
          </a:p>
        </p:txBody>
      </p:sp>
      <p:sp>
        <p:nvSpPr>
          <p:cNvPr id="40" name="テキスト プレースホルダー 26">
            <a:extLst>
              <a:ext uri="{FF2B5EF4-FFF2-40B4-BE49-F238E27FC236}">
                <a16:creationId xmlns:a16="http://schemas.microsoft.com/office/drawing/2014/main" id="{FFC69071-83AC-E0D8-245F-8AE1169A742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ja-JP" altLang="en-US" dirty="0"/>
              <a:t>坐禅を体験し、自身自身と向き合ってみる。</a:t>
            </a:r>
            <a:endParaRPr lang="en-US" altLang="ja-JP" dirty="0"/>
          </a:p>
          <a:p>
            <a:r>
              <a:rPr lang="ja-JP" altLang="en-US" dirty="0"/>
              <a:t>現地の方からお話を聞き、地域との違いを考える。</a:t>
            </a:r>
            <a:endParaRPr lang="en-US" altLang="ja-JP" dirty="0"/>
          </a:p>
          <a:p>
            <a:r>
              <a:rPr lang="ja-JP" altLang="en-US" dirty="0"/>
              <a:t>現地では、どんな課題があるかを理解する。</a:t>
            </a:r>
            <a:endParaRPr lang="en-US" altLang="ja-JP" dirty="0"/>
          </a:p>
          <a:p>
            <a:r>
              <a:rPr lang="ja-JP" altLang="en-US" dirty="0"/>
              <a:t>現地で課題解決のために、どんな取組を実施しているか聞いてみる。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1" name="テキスト プレースホルダー 27">
            <a:extLst>
              <a:ext uri="{FF2B5EF4-FFF2-40B4-BE49-F238E27FC236}">
                <a16:creationId xmlns:a16="http://schemas.microsoft.com/office/drawing/2014/main" id="{BDEA7D0E-437E-EE3D-1924-D738516FF9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社会の課題解決について自分の意見をまとめる。</a:t>
            </a:r>
            <a:endParaRPr lang="en-US" altLang="ja-JP" dirty="0"/>
          </a:p>
          <a:p>
            <a:r>
              <a:rPr lang="ja-JP" altLang="en-US" dirty="0"/>
              <a:t>本プログラムで学んだことについて発表する。</a:t>
            </a:r>
            <a:endParaRPr lang="en-US" altLang="ja-JP" dirty="0"/>
          </a:p>
          <a:p>
            <a:r>
              <a:rPr lang="ja-JP" altLang="en-US" dirty="0"/>
              <a:t>人と自然の繋がりについて調べてみる。</a:t>
            </a:r>
            <a:endParaRPr lang="en-US" altLang="ja-JP" dirty="0"/>
          </a:p>
          <a:p>
            <a:r>
              <a:rPr lang="ja-JP" altLang="en-US" dirty="0"/>
              <a:t>自分たちにできることを発表する。</a:t>
            </a:r>
          </a:p>
          <a:p>
            <a:endParaRPr lang="ja-JP" altLang="en-US" dirty="0"/>
          </a:p>
        </p:txBody>
      </p:sp>
      <p:sp>
        <p:nvSpPr>
          <p:cNvPr id="44" name="テキスト プレースホルダー 21">
            <a:extLst>
              <a:ext uri="{FF2B5EF4-FFF2-40B4-BE49-F238E27FC236}">
                <a16:creationId xmlns:a16="http://schemas.microsoft.com/office/drawing/2014/main" id="{6A75FCC1-BEDA-8E3B-2695-9E516515DD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35756" y="4255648"/>
            <a:ext cx="5505397" cy="829536"/>
          </a:xfrm>
        </p:spPr>
        <p:txBody>
          <a:bodyPr/>
          <a:lstStyle/>
          <a:p>
            <a:r>
              <a:rPr lang="ja-JP" altLang="en-US" dirty="0"/>
              <a:t>世界遺産、天台宗の総本山「比叡山延暦寺」での修行体験（坐禅止観）。</a:t>
            </a:r>
            <a:endParaRPr lang="en-US" altLang="ja-JP" dirty="0"/>
          </a:p>
          <a:p>
            <a:r>
              <a:rPr lang="en-US" altLang="ja-JP" dirty="0"/>
              <a:t>1200</a:t>
            </a:r>
            <a:r>
              <a:rPr lang="ja-JP" altLang="en-US" dirty="0"/>
              <a:t>年の歴史に触れ、日常の生活を離れて静かな環境で自分と向き合います。</a:t>
            </a:r>
            <a:endParaRPr lang="en-US" altLang="ja-JP" dirty="0"/>
          </a:p>
          <a:p>
            <a:r>
              <a:rPr lang="ja-JP" altLang="en-US" dirty="0"/>
              <a:t>仏教寺院は、その教えと実践活動の両面で</a:t>
            </a:r>
            <a:r>
              <a:rPr lang="en-US" altLang="ja-JP" dirty="0"/>
              <a:t>SDGS</a:t>
            </a:r>
            <a:r>
              <a:rPr lang="ja-JP" altLang="en-US" dirty="0"/>
              <a:t>の</a:t>
            </a:r>
            <a:r>
              <a:rPr lang="en-US" altLang="ja-JP" dirty="0"/>
              <a:t>17</a:t>
            </a:r>
            <a:r>
              <a:rPr lang="ja-JP" altLang="en-US" dirty="0"/>
              <a:t>目標すべてに関連しています。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伝統的な教えから</a:t>
            </a:r>
            <a:r>
              <a:rPr lang="en-US" altLang="ja-JP" dirty="0"/>
              <a:t>SDGs</a:t>
            </a:r>
            <a:r>
              <a:rPr lang="ja-JP" altLang="en-US" dirty="0"/>
              <a:t>を考えてみる機会に。　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ja-JP" altLang="en-US" dirty="0"/>
              <a:t>　</a:t>
            </a:r>
            <a:r>
              <a:rPr lang="en-US" altLang="ja-JP" dirty="0"/>
              <a:t>8:20</a:t>
            </a:r>
            <a:r>
              <a:rPr lang="ja-JP" altLang="en-US" dirty="0"/>
              <a:t>　東塔第１駐車場到着、トイレ休憩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9:10</a:t>
            </a:r>
            <a:r>
              <a:rPr lang="ja-JP" altLang="en-US" dirty="0"/>
              <a:t>　延暦寺会館到着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9:30</a:t>
            </a:r>
            <a:r>
              <a:rPr lang="ja-JP" altLang="en-US" dirty="0"/>
              <a:t>　坐禅止観</a:t>
            </a:r>
            <a:endParaRPr lang="en-US" altLang="ja-JP" dirty="0"/>
          </a:p>
          <a:p>
            <a:r>
              <a:rPr lang="en-US" altLang="ja-JP" dirty="0"/>
              <a:t>10:30</a:t>
            </a:r>
            <a:r>
              <a:rPr lang="ja-JP" altLang="en-US" dirty="0"/>
              <a:t>　坐禅終了</a:t>
            </a:r>
            <a:endParaRPr lang="en-US" altLang="ja-JP" dirty="0"/>
          </a:p>
          <a:p>
            <a:r>
              <a:rPr lang="en-US" altLang="ja-JP" dirty="0"/>
              <a:t>10:40</a:t>
            </a:r>
            <a:r>
              <a:rPr lang="ja-JP" altLang="en-US" dirty="0"/>
              <a:t>　東塔参拝</a:t>
            </a:r>
            <a:endParaRPr lang="en-US" altLang="ja-JP" dirty="0"/>
          </a:p>
          <a:p>
            <a:r>
              <a:rPr lang="en-US" altLang="ja-JP" dirty="0"/>
              <a:t>11:40</a:t>
            </a:r>
            <a:r>
              <a:rPr lang="ja-JP" altLang="en-US" dirty="0"/>
              <a:t>　大講堂前にて記念撮影</a:t>
            </a:r>
            <a:endParaRPr lang="en-US" altLang="ja-JP" dirty="0"/>
          </a:p>
          <a:p>
            <a:r>
              <a:rPr lang="en-US" altLang="ja-JP" dirty="0"/>
              <a:t>12:30</a:t>
            </a:r>
            <a:r>
              <a:rPr lang="ja-JP" altLang="en-US" dirty="0"/>
              <a:t>　東塔第１駐車場出発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70318" y="5165404"/>
            <a:ext cx="11063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250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名　日帰りの場合</a:t>
            </a:r>
          </a:p>
        </p:txBody>
      </p:sp>
    </p:spTree>
    <p:extLst>
      <p:ext uri="{BB962C8B-B14F-4D97-AF65-F5344CB8AC3E}">
        <p14:creationId xmlns:p14="http://schemas.microsoft.com/office/powerpoint/2010/main" val="898005907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12342</TotalTime>
  <Words>499</Words>
  <Application>Microsoft Office PowerPoint</Application>
  <PresentationFormat>A4 210 x 297 mm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比叡山　坐禅体験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487</cp:revision>
  <cp:lastPrinted>2023-05-30T23:44:43Z</cp:lastPrinted>
  <dcterms:created xsi:type="dcterms:W3CDTF">2017-09-04T00:58:00Z</dcterms:created>
  <dcterms:modified xsi:type="dcterms:W3CDTF">2023-06-06T22:56:52Z</dcterms:modified>
</cp:coreProperties>
</file>