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64"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35" autoAdjust="0"/>
    <p:restoredTop sz="76799" autoAdjust="0"/>
  </p:normalViewPr>
  <p:slideViewPr>
    <p:cSldViewPr>
      <p:cViewPr varScale="1">
        <p:scale>
          <a:sx n="85" d="100"/>
          <a:sy n="85" d="100"/>
        </p:scale>
        <p:origin x="1526" y="67"/>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 xmlns:ma14="http://schemas.microsoft.com/office/mac/drawingml/2011/main"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5.jpeg"/><Relationship Id="rId21" Type="http://schemas.openxmlformats.org/officeDocument/2006/relationships/image" Target="../media/image22.png"/><Relationship Id="rId7" Type="http://schemas.openxmlformats.org/officeDocument/2006/relationships/image" Target="../media/image9.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4.jpe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5" Type="http://schemas.openxmlformats.org/officeDocument/2006/relationships/image" Target="../media/image16.png"/><Relationship Id="rId10" Type="http://schemas.openxmlformats.org/officeDocument/2006/relationships/hyperlink" Target="https://www.o-pal.com/" TargetMode="External"/><Relationship Id="rId19" Type="http://schemas.openxmlformats.org/officeDocument/2006/relationships/image" Target="../media/image20.pn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png"/><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3623231439"/>
              </p:ext>
            </p:extLst>
          </p:nvPr>
        </p:nvGraphicFramePr>
        <p:xfrm>
          <a:off x="632520" y="4287975"/>
          <a:ext cx="2593561" cy="2021346"/>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67444">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比叡山</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91589">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通年</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91589">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91589">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rPr>
                        <a:t>3</a:t>
                      </a:r>
                      <a:r>
                        <a:rPr lang="ja-JP" altLang="en-US" sz="900" b="0" i="0" u="none" strike="noStrike" dirty="0">
                          <a:effectLst/>
                          <a:latin typeface="メイリオ" panose="020B0604030504040204" pitchFamily="50" charset="-128"/>
                          <a:ea typeface="メイリオ" panose="020B0604030504040204" pitchFamily="50" charset="-128"/>
                        </a:rPr>
                        <a:t>時間</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319448">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30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300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55968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800" u="none" strike="noStrike" dirty="0">
                          <a:effectLst/>
                          <a:latin typeface="メイリオ" panose="020B0604030504040204" pitchFamily="50" charset="-128"/>
                          <a:ea typeface="メイリオ" panose="020B0604030504040204" pitchFamily="50" charset="-128"/>
                        </a:rPr>
                        <a:t>動きやすい服装（体操服など）</a:t>
                      </a:r>
                      <a:endParaRPr lang="en-US" altLang="ja-JP" sz="800" u="none" strike="noStrike" dirty="0">
                        <a:effectLst/>
                        <a:latin typeface="メイリオ" panose="020B0604030504040204" pitchFamily="50" charset="-128"/>
                        <a:ea typeface="メイリオ" panose="020B0604030504040204" pitchFamily="50" charset="-128"/>
                      </a:endParaRPr>
                    </a:p>
                    <a:p>
                      <a:pPr algn="ctr" fontAlgn="ctr"/>
                      <a:r>
                        <a:rPr lang="ja-JP" altLang="en-US" sz="800" u="none" strike="noStrike" dirty="0">
                          <a:effectLst/>
                          <a:latin typeface="メイリオ" panose="020B0604030504040204" pitchFamily="50" charset="-128"/>
                          <a:ea typeface="メイリオ" panose="020B0604030504040204" pitchFamily="50" charset="-128"/>
                        </a:rPr>
                        <a:t>運動靴・帽子・手袋（軍手など）</a:t>
                      </a:r>
                      <a:endParaRPr lang="en-US" altLang="ja-JP" sz="800" u="none" strike="noStrike" dirty="0">
                        <a:effectLst/>
                        <a:latin typeface="メイリオ" panose="020B0604030504040204" pitchFamily="50" charset="-128"/>
                        <a:ea typeface="メイリオ" panose="020B0604030504040204" pitchFamily="50" charset="-128"/>
                      </a:endParaRPr>
                    </a:p>
                    <a:p>
                      <a:pPr algn="ctr" fontAlgn="ctr"/>
                      <a:r>
                        <a:rPr lang="ja-JP" altLang="en-US" sz="800" u="none" strike="noStrike" dirty="0">
                          <a:effectLst/>
                          <a:latin typeface="メイリオ" panose="020B0604030504040204" pitchFamily="50" charset="-128"/>
                          <a:ea typeface="メイリオ" panose="020B0604030504040204" pitchFamily="50" charset="-128"/>
                        </a:rPr>
                        <a:t>飲み物・雨合羽・タオル・</a:t>
                      </a:r>
                      <a:endParaRPr lang="en-US" altLang="ja-JP" sz="800" u="none" strike="noStrike" dirty="0">
                        <a:effectLst/>
                        <a:latin typeface="メイリオ" panose="020B0604030504040204" pitchFamily="50" charset="-128"/>
                        <a:ea typeface="メイリオ" panose="020B0604030504040204" pitchFamily="50" charset="-128"/>
                      </a:endParaRPr>
                    </a:p>
                    <a:p>
                      <a:pPr algn="ctr" fontAlgn="ctr"/>
                      <a:r>
                        <a:rPr lang="ja-JP" altLang="en-US" sz="800" u="none" strike="noStrike" dirty="0">
                          <a:effectLst/>
                          <a:latin typeface="メイリオ" panose="020B0604030504040204" pitchFamily="50" charset="-128"/>
                          <a:ea typeface="メイリオ" panose="020B0604030504040204" pitchFamily="50" charset="-128"/>
                        </a:rPr>
                        <a:t>着替え（雨で濡れた場合に使用）</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sp>
        <p:nvSpPr>
          <p:cNvPr id="17"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p:txBody>
          <a:bodyPr/>
          <a:lstStyle/>
          <a:p>
            <a:r>
              <a:rPr lang="ja-JP" altLang="en-US" dirty="0"/>
              <a:t>比叡山延暦寺を周辺を辿る</a:t>
            </a:r>
            <a:r>
              <a:rPr lang="en-US" altLang="ja-JP" dirty="0"/>
              <a:t>3</a:t>
            </a:r>
            <a:r>
              <a:rPr lang="ja-JP" altLang="en-US" dirty="0"/>
              <a:t>時間程度の比較的やさしい比叡山トレッキングです。ガイドが同行し、びわ湖の源となる山々の自然と、比叡山延暦寺の歴史や伝承文化を学びます。</a:t>
            </a:r>
            <a:endParaRPr lang="en-US" altLang="ja-JP" dirty="0"/>
          </a:p>
          <a:p>
            <a:r>
              <a:rPr lang="ja-JP" altLang="en-US" dirty="0"/>
              <a:t>「自然に学ぶ」「歴史を学ぶ」「協調性を育む」をねらいとする自然体験学習プログラムです。</a:t>
            </a:r>
          </a:p>
        </p:txBody>
      </p:sp>
      <p:pic>
        <p:nvPicPr>
          <p:cNvPr id="30" name="図プレースホルダー 29" descr="森の中の道を歩く人々&#10;&#10;自動的に生成された説明">
            <a:extLst>
              <a:ext uri="{FF2B5EF4-FFF2-40B4-BE49-F238E27FC236}">
                <a16:creationId xmlns:a16="http://schemas.microsoft.com/office/drawing/2014/main" id="{BF9878EB-9203-994C-9387-C48F94F73D04}"/>
              </a:ext>
            </a:extLst>
          </p:cNvPr>
          <p:cNvPicPr>
            <a:picLocks noGrp="1" noChangeAspect="1"/>
          </p:cNvPicPr>
          <p:nvPr>
            <p:ph type="pic" sz="quarter" idx="11"/>
          </p:nvPr>
        </p:nvPicPr>
        <p:blipFill rotWithShape="1">
          <a:blip r:embed="rId2" cstate="print">
            <a:extLst>
              <a:ext uri="{28A0092B-C50C-407E-A947-70E740481C1C}">
                <a14:useLocalDpi xmlns:a14="http://schemas.microsoft.com/office/drawing/2010/main"/>
              </a:ext>
            </a:extLst>
          </a:blip>
          <a:srcRect/>
          <a:stretch/>
        </p:blipFill>
        <p:spPr/>
      </p:pic>
      <p:pic>
        <p:nvPicPr>
          <p:cNvPr id="32" name="図プレースホルダー 31" descr="屋外, 建物, ウォーキング, 公園 が含まれている画像&#10;&#10;自動的に生成された説明">
            <a:extLst>
              <a:ext uri="{FF2B5EF4-FFF2-40B4-BE49-F238E27FC236}">
                <a16:creationId xmlns:a16="http://schemas.microsoft.com/office/drawing/2014/main" id="{905DD75A-9F6D-245F-92C4-99488BCEB797}"/>
              </a:ext>
            </a:extLst>
          </p:cNvPr>
          <p:cNvPicPr>
            <a:picLocks noGrp="1" noChangeAspect="1"/>
          </p:cNvPicPr>
          <p:nvPr>
            <p:ph type="pic" sz="quarter" idx="12"/>
          </p:nvPr>
        </p:nvPicPr>
        <p:blipFill rotWithShape="1">
          <a:blip r:embed="rId3" cstate="print">
            <a:extLst>
              <a:ext uri="{28A0092B-C50C-407E-A947-70E740481C1C}">
                <a14:useLocalDpi xmlns:a14="http://schemas.microsoft.com/office/drawing/2010/main"/>
              </a:ext>
            </a:extLst>
          </a:blip>
          <a:srcRect/>
          <a:stretch/>
        </p:blipFill>
        <p:spPr/>
      </p:pic>
      <p:pic>
        <p:nvPicPr>
          <p:cNvPr id="34" name="図プレースホルダー 33" descr="山の上に立つ人々&#10;&#10;中程度の精度で自動的に生成された説明">
            <a:extLst>
              <a:ext uri="{FF2B5EF4-FFF2-40B4-BE49-F238E27FC236}">
                <a16:creationId xmlns:a16="http://schemas.microsoft.com/office/drawing/2014/main" id="{17A413AE-15EC-85A7-9F8A-3B384D8105EF}"/>
              </a:ext>
            </a:extLst>
          </p:cNvPr>
          <p:cNvPicPr>
            <a:picLocks noGrp="1" noChangeAspect="1"/>
          </p:cNvPicPr>
          <p:nvPr>
            <p:ph type="pic" sz="quarter" idx="13"/>
          </p:nvPr>
        </p:nvPicPr>
        <p:blipFill rotWithShape="1">
          <a:blip r:embed="rId4" cstate="print">
            <a:extLst>
              <a:ext uri="{28A0092B-C50C-407E-A947-70E740481C1C}">
                <a14:useLocalDpi xmlns:a14="http://schemas.microsoft.com/office/drawing/2010/main"/>
              </a:ext>
            </a:extLst>
          </a:blip>
          <a:srcRect/>
          <a:stretch/>
        </p:blipFill>
        <p:spPr/>
      </p:pic>
      <p:sp>
        <p:nvSpPr>
          <p:cNvPr id="37" name="テキスト プレースホルダー 36">
            <a:extLst>
              <a:ext uri="{FF2B5EF4-FFF2-40B4-BE49-F238E27FC236}">
                <a16:creationId xmlns:a16="http://schemas.microsoft.com/office/drawing/2014/main" id="{960CFD10-509D-4357-02D8-99E0B7706063}"/>
              </a:ext>
            </a:extLst>
          </p:cNvPr>
          <p:cNvSpPr>
            <a:spLocks noGrp="1"/>
          </p:cNvSpPr>
          <p:nvPr>
            <p:ph type="body" sz="quarter" idx="15"/>
          </p:nvPr>
        </p:nvSpPr>
        <p:spPr/>
        <p:txBody>
          <a:bodyPr/>
          <a:lstStyle/>
          <a:p>
            <a:r>
              <a:rPr lang="ja-JP" altLang="en-US" dirty="0"/>
              <a:t>びわ湖の源となる山々で自然について学びます。</a:t>
            </a:r>
            <a:endParaRPr lang="en-US" altLang="ja-JP" dirty="0"/>
          </a:p>
          <a:p>
            <a:r>
              <a:rPr lang="ja-JP" altLang="en-US" dirty="0"/>
              <a:t>比叡山延暦寺の歴史や伝承文化を学びます。</a:t>
            </a:r>
            <a:endParaRPr lang="en-US" altLang="ja-JP" dirty="0"/>
          </a:p>
        </p:txBody>
      </p:sp>
      <p:sp>
        <p:nvSpPr>
          <p:cNvPr id="23" name="テキスト プレースホルダー 22">
            <a:extLst>
              <a:ext uri="{FF2B5EF4-FFF2-40B4-BE49-F238E27FC236}">
                <a16:creationId xmlns:a16="http://schemas.microsoft.com/office/drawing/2014/main" id="{CBA330E7-5852-7EF2-8E9C-846FE76EF1AC}"/>
              </a:ext>
            </a:extLst>
          </p:cNvPr>
          <p:cNvSpPr>
            <a:spLocks noGrp="1"/>
          </p:cNvSpPr>
          <p:nvPr>
            <p:ph type="body" sz="quarter" idx="16"/>
          </p:nvPr>
        </p:nvSpPr>
        <p:spPr>
          <a:xfrm>
            <a:off x="3526864" y="5001330"/>
            <a:ext cx="2057382" cy="1399667"/>
          </a:xfrm>
        </p:spPr>
        <p:txBody>
          <a:bodyPr/>
          <a:lstStyle/>
          <a:p>
            <a:r>
              <a:rPr lang="en-US" altLang="ja-JP" dirty="0"/>
              <a:t>  9:30</a:t>
            </a:r>
            <a:r>
              <a:rPr lang="ja-JP" altLang="en-US" dirty="0"/>
              <a:t>　延暦寺バスセンター集合／出発準備</a:t>
            </a:r>
            <a:endParaRPr lang="en-US" altLang="ja-JP" dirty="0"/>
          </a:p>
          <a:p>
            <a:pPr marL="180000"/>
            <a:r>
              <a:rPr lang="ja-JP" altLang="en-US" dirty="0"/>
              <a:t>  　（安全指導・準備体操・トイレ）</a:t>
            </a:r>
          </a:p>
          <a:p>
            <a:r>
              <a:rPr lang="ja-JP" altLang="en-US" dirty="0"/>
              <a:t>  </a:t>
            </a:r>
            <a:r>
              <a:rPr lang="en-US" altLang="ja-JP" dirty="0"/>
              <a:t>9:45</a:t>
            </a:r>
            <a:r>
              <a:rPr lang="ja-JP" altLang="en-US" dirty="0"/>
              <a:t>　出発／東塔エリア根本中堂から西塔、</a:t>
            </a:r>
            <a:endParaRPr lang="en-US" altLang="ja-JP" dirty="0"/>
          </a:p>
          <a:p>
            <a:pPr marL="180000"/>
            <a:r>
              <a:rPr lang="ja-JP" altLang="en-US" dirty="0"/>
              <a:t>　    横川エリアへ</a:t>
            </a:r>
          </a:p>
          <a:p>
            <a:r>
              <a:rPr lang="en-US" altLang="ja-JP" dirty="0"/>
              <a:t>12:30</a:t>
            </a:r>
            <a:r>
              <a:rPr lang="ja-JP" altLang="en-US" dirty="0"/>
              <a:t>　延暦寺横川駐車場にて解散</a:t>
            </a:r>
            <a:endParaRPr lang="en-US" altLang="ja-JP" dirty="0"/>
          </a:p>
          <a:p>
            <a:r>
              <a:rPr lang="en-US" altLang="ja-JP" dirty="0"/>
              <a:t>         </a:t>
            </a:r>
            <a:r>
              <a:rPr lang="ja-JP" altLang="en-US" dirty="0"/>
              <a:t>（トイレ有）</a:t>
            </a:r>
          </a:p>
        </p:txBody>
      </p:sp>
      <p:sp>
        <p:nvSpPr>
          <p:cNvPr id="24" name="テキスト プレースホルダー 23">
            <a:extLst>
              <a:ext uri="{FF2B5EF4-FFF2-40B4-BE49-F238E27FC236}">
                <a16:creationId xmlns:a16="http://schemas.microsoft.com/office/drawing/2014/main" id="{92D1AD22-E6AE-06AB-3AE6-BF7938751702}"/>
              </a:ext>
            </a:extLst>
          </p:cNvPr>
          <p:cNvSpPr>
            <a:spLocks noGrp="1"/>
          </p:cNvSpPr>
          <p:nvPr>
            <p:ph type="body" sz="quarter" idx="17"/>
          </p:nvPr>
        </p:nvSpPr>
        <p:spPr>
          <a:xfrm>
            <a:off x="5693962" y="4941168"/>
            <a:ext cx="3425270" cy="1418430"/>
          </a:xfrm>
        </p:spPr>
        <p:txBody>
          <a:bodyPr/>
          <a:lstStyle/>
          <a:p>
            <a:r>
              <a:rPr lang="ja-JP" altLang="en-US" dirty="0"/>
              <a:t>約</a:t>
            </a:r>
            <a:r>
              <a:rPr lang="en-US" altLang="ja-JP" dirty="0"/>
              <a:t>3</a:t>
            </a:r>
            <a:r>
              <a:rPr lang="ja-JP" altLang="en-US" dirty="0"/>
              <a:t>時間　トレッキングは約</a:t>
            </a:r>
            <a:r>
              <a:rPr lang="en-US" altLang="ja-JP" dirty="0"/>
              <a:t>2.5</a:t>
            </a:r>
            <a:r>
              <a:rPr lang="ja-JP" altLang="en-US" dirty="0"/>
              <a:t>時間（約</a:t>
            </a:r>
            <a:r>
              <a:rPr lang="en-US" altLang="ja-JP" dirty="0"/>
              <a:t>4.5Km</a:t>
            </a:r>
            <a:r>
              <a:rPr lang="ja-JP" altLang="en-US" dirty="0"/>
              <a:t>）</a:t>
            </a:r>
            <a:endParaRPr lang="en-US" altLang="ja-JP" dirty="0"/>
          </a:p>
          <a:p>
            <a:r>
              <a:rPr lang="ja-JP" altLang="en-US" dirty="0"/>
              <a:t>比叡山延暦寺巡拝料が別途必要です。</a:t>
            </a:r>
            <a:endParaRPr lang="en-US" altLang="ja-JP" dirty="0"/>
          </a:p>
          <a:p>
            <a:r>
              <a:rPr lang="ja-JP" altLang="en-US" dirty="0"/>
              <a:t>足場の悪い道を歩行できない児童生徒はトレッキングに参加できません。</a:t>
            </a:r>
          </a:p>
          <a:p>
            <a:r>
              <a:rPr lang="ja-JP" altLang="en-US" dirty="0"/>
              <a:t>トレッキング参加が難しい児童生徒は、バス（ドライブウェイを利用）ゴール地点へ移動が可能です。</a:t>
            </a:r>
            <a:endParaRPr lang="en-US" altLang="ja-JP" dirty="0"/>
          </a:p>
          <a:p>
            <a:r>
              <a:rPr lang="ja-JP" altLang="en-US" dirty="0"/>
              <a:t>雨天荒天時の中止は、前日</a:t>
            </a:r>
            <a:r>
              <a:rPr lang="en-US" altLang="ja-JP" dirty="0"/>
              <a:t>12:00</a:t>
            </a:r>
            <a:r>
              <a:rPr lang="ja-JP" altLang="en-US" dirty="0"/>
              <a:t>段階での気象予報により判断いたします。</a:t>
            </a:r>
          </a:p>
          <a:p>
            <a:r>
              <a:rPr lang="ja-JP" altLang="en-US" dirty="0"/>
              <a:t>体験場所までの移動は貸切バスをおすすめします。</a:t>
            </a:r>
          </a:p>
        </p:txBody>
      </p:sp>
      <p:sp>
        <p:nvSpPr>
          <p:cNvPr id="40" name="テキスト プレースホルダー 39">
            <a:extLst>
              <a:ext uri="{FF2B5EF4-FFF2-40B4-BE49-F238E27FC236}">
                <a16:creationId xmlns:a16="http://schemas.microsoft.com/office/drawing/2014/main" id="{47CA34A5-1301-6A26-7909-4EAE5D29E3D8}"/>
              </a:ext>
            </a:extLst>
          </p:cNvPr>
          <p:cNvSpPr>
            <a:spLocks noGrp="1"/>
          </p:cNvSpPr>
          <p:nvPr>
            <p:ph type="body" sz="quarter" idx="19"/>
          </p:nvPr>
        </p:nvSpPr>
        <p:spPr/>
        <p:txBody>
          <a:bodyPr/>
          <a:lstStyle/>
          <a:p>
            <a:r>
              <a:rPr lang="ja-JP" altLang="en-US" dirty="0"/>
              <a:t>比叡山延暦寺の歴史について調べてみる。</a:t>
            </a:r>
            <a:endParaRPr lang="en-US" altLang="ja-JP" dirty="0"/>
          </a:p>
          <a:p>
            <a:r>
              <a:rPr lang="ja-JP" altLang="en-US" dirty="0"/>
              <a:t>びわ湖の源となる比叡山とその歴史について調べてみる。</a:t>
            </a:r>
            <a:endParaRPr lang="en-US" altLang="ja-JP" dirty="0"/>
          </a:p>
          <a:p>
            <a:r>
              <a:rPr lang="ja-JP" altLang="en-US" dirty="0"/>
              <a:t>人と自然の繋がりについて考えてみる。</a:t>
            </a:r>
            <a:endParaRPr lang="en-US" altLang="ja-JP" dirty="0"/>
          </a:p>
          <a:p>
            <a:r>
              <a:rPr lang="ja-JP" altLang="en-US" dirty="0"/>
              <a:t>地域と現地の環境についての課題や取組について調べてみる。</a:t>
            </a:r>
          </a:p>
          <a:p>
            <a:endParaRPr lang="ja-JP" altLang="en-US" dirty="0"/>
          </a:p>
        </p:txBody>
      </p:sp>
      <p:sp>
        <p:nvSpPr>
          <p:cNvPr id="43" name="テキスト プレースホルダー 42">
            <a:extLst>
              <a:ext uri="{FF2B5EF4-FFF2-40B4-BE49-F238E27FC236}">
                <a16:creationId xmlns:a16="http://schemas.microsoft.com/office/drawing/2014/main" id="{9F9D04E3-E769-792E-724E-AE4ABF9FAA33}"/>
              </a:ext>
            </a:extLst>
          </p:cNvPr>
          <p:cNvSpPr>
            <a:spLocks noGrp="1"/>
          </p:cNvSpPr>
          <p:nvPr>
            <p:ph type="body" sz="quarter" idx="20"/>
          </p:nvPr>
        </p:nvSpPr>
        <p:spPr>
          <a:xfrm>
            <a:off x="3637140" y="2212718"/>
            <a:ext cx="3051180" cy="617193"/>
          </a:xfrm>
        </p:spPr>
        <p:txBody>
          <a:bodyPr/>
          <a:lstStyle/>
          <a:p>
            <a:r>
              <a:rPr lang="ja-JP" altLang="en-US" dirty="0"/>
              <a:t>比叡山で、歴史と自然に触れる。</a:t>
            </a:r>
            <a:endParaRPr lang="en-US" altLang="ja-JP" dirty="0"/>
          </a:p>
          <a:p>
            <a:r>
              <a:rPr lang="ja-JP" altLang="en-US" dirty="0"/>
              <a:t>仲間と協力しながら、比叡山トレッキングのゴールを目指す。</a:t>
            </a:r>
            <a:endParaRPr lang="en-US" altLang="ja-JP" dirty="0"/>
          </a:p>
          <a:p>
            <a:r>
              <a:rPr lang="ja-JP" altLang="en-US" dirty="0"/>
              <a:t>現地の方からお話を聞き、地域との違いを考える。</a:t>
            </a:r>
            <a:endParaRPr lang="en-US" altLang="ja-JP" dirty="0"/>
          </a:p>
          <a:p>
            <a:r>
              <a:rPr lang="ja-JP" altLang="en-US" dirty="0"/>
              <a:t>現地では課題解決のために、どんな取組を実施しているか聞いてみる。</a:t>
            </a:r>
            <a:endParaRPr lang="en-US" altLang="ja-JP" dirty="0"/>
          </a:p>
          <a:p>
            <a:endParaRPr lang="ja-JP" altLang="en-US" dirty="0"/>
          </a:p>
        </p:txBody>
      </p:sp>
      <p:sp>
        <p:nvSpPr>
          <p:cNvPr id="54" name="テキスト プレースホルダー 53">
            <a:extLst>
              <a:ext uri="{FF2B5EF4-FFF2-40B4-BE49-F238E27FC236}">
                <a16:creationId xmlns:a16="http://schemas.microsoft.com/office/drawing/2014/main" id="{A0E9A104-8D0A-6F7F-3542-E43536685936}"/>
              </a:ext>
            </a:extLst>
          </p:cNvPr>
          <p:cNvSpPr>
            <a:spLocks noGrp="1"/>
          </p:cNvSpPr>
          <p:nvPr>
            <p:ph type="body" sz="quarter" idx="21"/>
          </p:nvPr>
        </p:nvSpPr>
        <p:spPr/>
        <p:txBody>
          <a:bodyPr/>
          <a:lstStyle/>
          <a:p>
            <a:r>
              <a:rPr lang="ja-JP" altLang="en-US" dirty="0"/>
              <a:t>環境保全について自分の意見をまとめる。</a:t>
            </a:r>
            <a:endParaRPr lang="en-US" altLang="ja-JP" dirty="0"/>
          </a:p>
          <a:p>
            <a:r>
              <a:rPr lang="ja-JP" altLang="en-US" dirty="0"/>
              <a:t>人と自然の繋がりについて調べてみる。</a:t>
            </a:r>
            <a:endParaRPr lang="en-US" altLang="ja-JP" dirty="0"/>
          </a:p>
          <a:p>
            <a:r>
              <a:rPr lang="ja-JP" altLang="en-US" dirty="0"/>
              <a:t>自分たちにできることを発表する。</a:t>
            </a:r>
          </a:p>
          <a:p>
            <a:endParaRPr lang="ja-JP" altLang="en-US" dirty="0"/>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020554" y="395065"/>
            <a:ext cx="2581797" cy="535531"/>
          </a:xfrm>
        </p:spPr>
        <p:txBody>
          <a:bodyPr/>
          <a:lstStyle/>
          <a:p>
            <a:r>
              <a:rPr lang="ja-JP" altLang="en-US" dirty="0">
                <a:solidFill>
                  <a:srgbClr val="328CCC"/>
                </a:solidFill>
              </a:rPr>
              <a:t>比叡山トレッキング</a:t>
            </a:r>
            <a:r>
              <a:rPr lang="en-US" altLang="ja-JP" dirty="0">
                <a:solidFill>
                  <a:srgbClr val="328CCC"/>
                </a:solidFill>
              </a:rPr>
              <a:t>3</a:t>
            </a:r>
            <a:r>
              <a:rPr lang="ja-JP" altLang="en-US" dirty="0">
                <a:solidFill>
                  <a:srgbClr val="328CCC"/>
                </a:solidFill>
              </a:rPr>
              <a:t>時間コース</a:t>
            </a:r>
            <a:br>
              <a:rPr lang="en-US" altLang="ja-JP" dirty="0">
                <a:solidFill>
                  <a:srgbClr val="328CCC"/>
                </a:solidFill>
              </a:rPr>
            </a:br>
            <a:r>
              <a:rPr lang="ja-JP" altLang="en-US" dirty="0">
                <a:solidFill>
                  <a:srgbClr val="328CCC"/>
                </a:solidFill>
              </a:rPr>
              <a:t>（難易度：やさしい）</a:t>
            </a:r>
          </a:p>
        </p:txBody>
      </p:sp>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13" name="図 12" descr="アイコン が含まれている画像&#10;&#10;自動的に生成された説明">
            <a:extLst>
              <a:ext uri="{FF2B5EF4-FFF2-40B4-BE49-F238E27FC236}">
                <a16:creationId xmlns:a16="http://schemas.microsoft.com/office/drawing/2014/main" id="{4262441F-F056-AAB6-599A-8DA7670FFC41}"/>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633605" y="454755"/>
            <a:ext cx="270000" cy="270000"/>
          </a:xfrm>
          <a:prstGeom prst="rect">
            <a:avLst/>
          </a:prstGeom>
        </p:spPr>
      </p:pic>
      <p:pic>
        <p:nvPicPr>
          <p:cNvPr id="15" name="図 14" descr="アイコン が含まれている画像&#10;&#10;自動的に生成された説明">
            <a:extLst>
              <a:ext uri="{FF2B5EF4-FFF2-40B4-BE49-F238E27FC236}">
                <a16:creationId xmlns:a16="http://schemas.microsoft.com/office/drawing/2014/main" id="{83530E0F-8E9F-E16B-3B9C-60B4E202649F}"/>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337130" y="452967"/>
            <a:ext cx="270000" cy="270000"/>
          </a:xfrm>
          <a:prstGeom prst="rect">
            <a:avLst/>
          </a:prstGeom>
        </p:spPr>
      </p:pic>
      <p:pic>
        <p:nvPicPr>
          <p:cNvPr id="19" name="図 18">
            <a:extLst>
              <a:ext uri="{FF2B5EF4-FFF2-40B4-BE49-F238E27FC236}">
                <a16:creationId xmlns:a16="http://schemas.microsoft.com/office/drawing/2014/main" id="{5D862C72-73C4-9FBD-3FB4-D9CFA42637D8}"/>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040656" y="452967"/>
            <a:ext cx="270000" cy="270000"/>
          </a:xfrm>
          <a:prstGeom prst="rect">
            <a:avLst/>
          </a:prstGeom>
        </p:spPr>
      </p:pic>
      <p:pic>
        <p:nvPicPr>
          <p:cNvPr id="20" name="図 19">
            <a:extLst>
              <a:ext uri="{FF2B5EF4-FFF2-40B4-BE49-F238E27FC236}">
                <a16:creationId xmlns:a16="http://schemas.microsoft.com/office/drawing/2014/main" id="{FCAEE1EE-3910-3043-A6B3-F10545577F37}"/>
              </a:ext>
            </a:extLst>
          </p:cNvPr>
          <p:cNvPicPr>
            <a:picLocks noChangeAspect="1"/>
          </p:cNvPicPr>
          <p:nvPr/>
        </p:nvPicPr>
        <p:blipFill>
          <a:blip r:embed="rId8" cstate="print">
            <a:extLst>
              <a:ext uri="{28A0092B-C50C-407E-A947-70E740481C1C}">
                <a14:useLocalDpi xmlns:a14="http://schemas.microsoft.com/office/drawing/2010/main"/>
              </a:ext>
            </a:extLst>
          </a:blip>
          <a:srcRect/>
          <a:stretch/>
        </p:blipFill>
        <p:spPr>
          <a:xfrm>
            <a:off x="6040656" y="755989"/>
            <a:ext cx="269549" cy="270000"/>
          </a:xfrm>
          <a:prstGeom prst="rect">
            <a:avLst/>
          </a:prstGeom>
        </p:spPr>
      </p:pic>
      <p:pic>
        <p:nvPicPr>
          <p:cNvPr id="39" name="図プレースホルダー 5"/>
          <p:cNvPicPr>
            <a:picLocks noGrp="1" noChangeAspect="1"/>
          </p:cNvPicPr>
          <p:nvPr>
            <p:ph type="pic" sz="quarter" idx="18"/>
          </p:nvPr>
        </p:nvPicPr>
        <p:blipFill>
          <a:blip r:embed="rId9" cstate="print">
            <a:extLst>
              <a:ext uri="{28A0092B-C50C-407E-A947-70E740481C1C}">
                <a14:useLocalDpi xmlns:a14="http://schemas.microsoft.com/office/drawing/2010/main"/>
              </a:ext>
            </a:extLst>
          </a:blip>
          <a:srcRect/>
          <a:stretch>
            <a:fillRect/>
          </a:stretch>
        </p:blipFill>
        <p:spPr>
          <a:xfrm>
            <a:off x="9119232" y="5877272"/>
            <a:ext cx="506730" cy="505615"/>
          </a:xfrm>
        </p:spPr>
      </p:pic>
      <p:sp>
        <p:nvSpPr>
          <p:cNvPr id="38" name="テキスト ボックス 37"/>
          <p:cNvSpPr txBox="1"/>
          <p:nvPr/>
        </p:nvSpPr>
        <p:spPr>
          <a:xfrm>
            <a:off x="2122644" y="6487359"/>
            <a:ext cx="5931432" cy="384721"/>
          </a:xfrm>
          <a:prstGeom prst="rect">
            <a:avLst/>
          </a:prstGeom>
          <a:solidFill>
            <a:schemeClr val="bg1"/>
          </a:solidFill>
        </p:spPr>
        <p:txBody>
          <a:bodyPr wrap="none" rtlCol="0">
            <a:spAutoFit/>
          </a:bodyPr>
          <a:lstStyle/>
          <a:p>
            <a:r>
              <a:rPr lang="ja-JP" altLang="en-US" sz="1000" dirty="0">
                <a:latin typeface="Meiryo UI" panose="020B0604030504040204" pitchFamily="50" charset="-128"/>
                <a:ea typeface="Meiryo UI" panose="020B0604030504040204" pitchFamily="50" charset="-128"/>
              </a:rPr>
              <a:t>オーパルオプテックス株式会社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住所</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大津市雄琴</a:t>
            </a:r>
            <a:r>
              <a:rPr lang="en-US" altLang="ja-JP" sz="1000" dirty="0">
                <a:latin typeface="Meiryo UI" panose="020B0604030504040204" pitchFamily="50" charset="-128"/>
                <a:ea typeface="Meiryo UI" panose="020B0604030504040204" pitchFamily="50" charset="-128"/>
              </a:rPr>
              <a:t>5-265-1</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【TEL】077-579-7111</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受付時間：</a:t>
            </a:r>
            <a:r>
              <a:rPr lang="en-US" altLang="ja-JP" sz="900" dirty="0">
                <a:latin typeface="Meiryo UI" panose="020B0604030504040204" pitchFamily="50" charset="-128"/>
                <a:ea typeface="Meiryo UI" panose="020B0604030504040204" pitchFamily="50" charset="-128"/>
              </a:rPr>
              <a:t>9:30</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17:30</a:t>
            </a:r>
            <a:r>
              <a:rPr lang="ja-JP" altLang="en-US" sz="900" dirty="0">
                <a:latin typeface="Meiryo UI" panose="020B0604030504040204" pitchFamily="50" charset="-128"/>
                <a:ea typeface="Meiryo UI" panose="020B0604030504040204" pitchFamily="50" charset="-128"/>
              </a:rPr>
              <a:t>（定休日：木曜日、</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月は水・木曜、夏季無休）　</a:t>
            </a:r>
            <a:r>
              <a:rPr lang="en-US" altLang="ja-JP" sz="900" dirty="0">
                <a:latin typeface="Meiryo UI" panose="020B0604030504040204" pitchFamily="50" charset="-128"/>
                <a:ea typeface="Meiryo UI" panose="020B0604030504040204" pitchFamily="50" charset="-128"/>
              </a:rPr>
              <a:t>【</a:t>
            </a:r>
            <a:r>
              <a:rPr lang="en-US" altLang="ja-JP" sz="900" dirty="0" err="1">
                <a:latin typeface="Meiryo UI" panose="020B0604030504040204" pitchFamily="50" charset="-128"/>
                <a:ea typeface="Meiryo UI" panose="020B0604030504040204" pitchFamily="50" charset="-128"/>
              </a:rPr>
              <a:t>URL】</a:t>
            </a:r>
            <a:r>
              <a:rPr lang="en-US" altLang="ja-JP" sz="900" u="sng" dirty="0" err="1">
                <a:latin typeface="Meiryo UI" panose="020B0604030504040204" pitchFamily="50" charset="-128"/>
                <a:ea typeface="Meiryo UI" panose="020B0604030504040204" pitchFamily="50" charset="-128"/>
                <a:hlinkClick r:id="rId10"/>
              </a:rPr>
              <a:t>https</a:t>
            </a:r>
            <a:r>
              <a:rPr lang="en-US" altLang="ja-JP" sz="900" u="sng" dirty="0">
                <a:latin typeface="Meiryo UI" panose="020B0604030504040204" pitchFamily="50" charset="-128"/>
                <a:ea typeface="Meiryo UI" panose="020B0604030504040204" pitchFamily="50" charset="-128"/>
                <a:hlinkClick r:id="rId10"/>
              </a:rPr>
              <a:t>://www.o-pal.com/</a:t>
            </a:r>
            <a:endParaRPr lang="en-US" altLang="ja-JP" sz="900" dirty="0">
              <a:latin typeface="Meiryo UI" panose="020B0604030504040204" pitchFamily="50" charset="-128"/>
              <a:ea typeface="Meiryo UI" panose="020B0604030504040204" pitchFamily="50" charset="-128"/>
            </a:endParaRPr>
          </a:p>
        </p:txBody>
      </p:sp>
      <p:pic>
        <p:nvPicPr>
          <p:cNvPr id="41" name="図 40"/>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6342970" y="761726"/>
            <a:ext cx="263522" cy="263522"/>
          </a:xfrm>
          <a:prstGeom prst="rect">
            <a:avLst/>
          </a:prstGeom>
        </p:spPr>
      </p:pic>
      <p:pic>
        <p:nvPicPr>
          <p:cNvPr id="42" name="図 41" descr="文字の書かれた紙&#10;&#10;自動的に生成された説明">
            <a:extLst>
              <a:ext uri="{FF2B5EF4-FFF2-40B4-BE49-F238E27FC236}">
                <a16:creationId xmlns:a16="http://schemas.microsoft.com/office/drawing/2014/main" id="{CD646CED-5CDE-8AF8-5428-0B9A0146FF7D}"/>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9057897" y="718101"/>
            <a:ext cx="302400" cy="302400"/>
          </a:xfrm>
          <a:prstGeom prst="rect">
            <a:avLst/>
          </a:prstGeom>
        </p:spPr>
      </p:pic>
      <p:pic>
        <p:nvPicPr>
          <p:cNvPr id="55" name="図 54" descr="アイコン&#10;&#10;自動的に生成された説明">
            <a:extLst>
              <a:ext uri="{FF2B5EF4-FFF2-40B4-BE49-F238E27FC236}">
                <a16:creationId xmlns:a16="http://schemas.microsoft.com/office/drawing/2014/main" id="{4B73FE1F-B7C7-C871-84A5-AEADB978BC6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913271" y="452966"/>
            <a:ext cx="301761" cy="302400"/>
          </a:xfrm>
          <a:prstGeom prst="rect">
            <a:avLst/>
          </a:prstGeom>
        </p:spPr>
      </p:pic>
      <p:pic>
        <p:nvPicPr>
          <p:cNvPr id="56" name="図 55" descr="アイコン&#10;&#10;自動的に生成された説明">
            <a:extLst>
              <a:ext uri="{FF2B5EF4-FFF2-40B4-BE49-F238E27FC236}">
                <a16:creationId xmlns:a16="http://schemas.microsoft.com/office/drawing/2014/main" id="{3475614F-0E81-0FC2-2D50-FEB66AFBA759}"/>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8242352" y="452966"/>
            <a:ext cx="302400" cy="302400"/>
          </a:xfrm>
          <a:prstGeom prst="rect">
            <a:avLst/>
          </a:prstGeom>
        </p:spPr>
      </p:pic>
      <p:pic>
        <p:nvPicPr>
          <p:cNvPr id="57" name="図 56" descr="アイコン&#10;&#10;自動的に生成された説明">
            <a:extLst>
              <a:ext uri="{FF2B5EF4-FFF2-40B4-BE49-F238E27FC236}">
                <a16:creationId xmlns:a16="http://schemas.microsoft.com/office/drawing/2014/main" id="{428F7826-9FCF-D300-C926-F40F045217DF}"/>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8568300" y="449907"/>
            <a:ext cx="302400" cy="302400"/>
          </a:xfrm>
          <a:prstGeom prst="rect">
            <a:avLst/>
          </a:prstGeom>
        </p:spPr>
      </p:pic>
      <p:pic>
        <p:nvPicPr>
          <p:cNvPr id="58" name="図 57" descr="ロゴ, アイコン&#10;&#10;自動的に生成された説明">
            <a:extLst>
              <a:ext uri="{FF2B5EF4-FFF2-40B4-BE49-F238E27FC236}">
                <a16:creationId xmlns:a16="http://schemas.microsoft.com/office/drawing/2014/main" id="{96E99D22-726B-AD97-CECD-89CB1B939943}"/>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8894248" y="449907"/>
            <a:ext cx="302400" cy="302400"/>
          </a:xfrm>
          <a:prstGeom prst="rect">
            <a:avLst/>
          </a:prstGeom>
        </p:spPr>
      </p:pic>
      <p:pic>
        <p:nvPicPr>
          <p:cNvPr id="59" name="図 58" descr="アイコン&#10;&#10;自動的に生成された説明">
            <a:extLst>
              <a:ext uri="{FF2B5EF4-FFF2-40B4-BE49-F238E27FC236}">
                <a16:creationId xmlns:a16="http://schemas.microsoft.com/office/drawing/2014/main" id="{E3A76E28-B502-1DF3-D318-5198F98B1CB5}"/>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9222187" y="449907"/>
            <a:ext cx="301761" cy="302400"/>
          </a:xfrm>
          <a:prstGeom prst="rect">
            <a:avLst/>
          </a:prstGeom>
        </p:spPr>
      </p:pic>
      <p:pic>
        <p:nvPicPr>
          <p:cNvPr id="60" name="図 59" descr="アイコン&#10;&#10;自動的に生成された説明">
            <a:extLst>
              <a:ext uri="{FF2B5EF4-FFF2-40B4-BE49-F238E27FC236}">
                <a16:creationId xmlns:a16="http://schemas.microsoft.com/office/drawing/2014/main" id="{01C39A1B-B283-400D-B96D-98785073513D}"/>
              </a:ext>
            </a:extLst>
          </p:cNvPr>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a:off x="7751676" y="715828"/>
            <a:ext cx="302400" cy="302400"/>
          </a:xfrm>
          <a:prstGeom prst="rect">
            <a:avLst/>
          </a:prstGeom>
        </p:spPr>
      </p:pic>
      <p:pic>
        <p:nvPicPr>
          <p:cNvPr id="61" name="図 60" descr="停止の標識&#10;&#10;自動的に生成された説明">
            <a:extLst>
              <a:ext uri="{FF2B5EF4-FFF2-40B4-BE49-F238E27FC236}">
                <a16:creationId xmlns:a16="http://schemas.microsoft.com/office/drawing/2014/main" id="{0A5BD3D6-CAF0-1748-02D2-3CC10AF4B8DC}"/>
              </a:ext>
            </a:extLst>
          </p:cNvPr>
          <p:cNvPicPr>
            <a:picLocks noChangeAspect="1"/>
          </p:cNvPicPr>
          <p:nvPr/>
        </p:nvPicPr>
        <p:blipFill>
          <a:blip r:embed="rId19" cstate="print">
            <a:extLst>
              <a:ext uri="{28A0092B-C50C-407E-A947-70E740481C1C}">
                <a14:useLocalDpi xmlns:a14="http://schemas.microsoft.com/office/drawing/2010/main"/>
              </a:ext>
            </a:extLst>
          </a:blip>
          <a:stretch>
            <a:fillRect/>
          </a:stretch>
        </p:blipFill>
        <p:spPr>
          <a:xfrm>
            <a:off x="8080681" y="718688"/>
            <a:ext cx="302400" cy="302400"/>
          </a:xfrm>
          <a:prstGeom prst="rect">
            <a:avLst/>
          </a:prstGeom>
        </p:spPr>
      </p:pic>
      <p:pic>
        <p:nvPicPr>
          <p:cNvPr id="62" name="図 61" descr="白黒の写真にテキストが書いてある絵&#10;&#10;低い精度で自動的に生成された説明">
            <a:extLst>
              <a:ext uri="{FF2B5EF4-FFF2-40B4-BE49-F238E27FC236}">
                <a16:creationId xmlns:a16="http://schemas.microsoft.com/office/drawing/2014/main" id="{7E2B40A8-F6D7-E67D-159E-EC55B38A3855}"/>
              </a:ext>
            </a:extLst>
          </p:cNvPr>
          <p:cNvPicPr>
            <a:picLocks noChangeAspect="1"/>
          </p:cNvPicPr>
          <p:nvPr/>
        </p:nvPicPr>
        <p:blipFill>
          <a:blip r:embed="rId20" cstate="print">
            <a:extLst>
              <a:ext uri="{28A0092B-C50C-407E-A947-70E740481C1C}">
                <a14:useLocalDpi xmlns:a14="http://schemas.microsoft.com/office/drawing/2010/main"/>
              </a:ext>
            </a:extLst>
          </a:blip>
          <a:stretch>
            <a:fillRect/>
          </a:stretch>
        </p:blipFill>
        <p:spPr>
          <a:xfrm>
            <a:off x="8403827" y="715828"/>
            <a:ext cx="301761" cy="302400"/>
          </a:xfrm>
          <a:prstGeom prst="rect">
            <a:avLst/>
          </a:prstGeom>
        </p:spPr>
      </p:pic>
      <p:pic>
        <p:nvPicPr>
          <p:cNvPr id="63" name="図 62" descr="アイコン&#10;&#10;自動的に生成された説明">
            <a:extLst>
              <a:ext uri="{FF2B5EF4-FFF2-40B4-BE49-F238E27FC236}">
                <a16:creationId xmlns:a16="http://schemas.microsoft.com/office/drawing/2014/main" id="{09DB6B45-27B4-F3FF-A8FA-7BBD50F50EEE}"/>
              </a:ext>
            </a:extLst>
          </p:cNvPr>
          <p:cNvPicPr>
            <a:picLocks noChangeAspect="1"/>
          </p:cNvPicPr>
          <p:nvPr/>
        </p:nvPicPr>
        <p:blipFill>
          <a:blip r:embed="rId21" cstate="print">
            <a:extLst>
              <a:ext uri="{28A0092B-C50C-407E-A947-70E740481C1C}">
                <a14:useLocalDpi xmlns:a14="http://schemas.microsoft.com/office/drawing/2010/main"/>
              </a:ext>
            </a:extLst>
          </a:blip>
          <a:stretch>
            <a:fillRect/>
          </a:stretch>
        </p:blipFill>
        <p:spPr>
          <a:xfrm>
            <a:off x="8732669" y="715828"/>
            <a:ext cx="302400" cy="302400"/>
          </a:xfrm>
          <a:prstGeom prst="rect">
            <a:avLst/>
          </a:prstGeom>
        </p:spPr>
      </p:pic>
      <p:pic>
        <p:nvPicPr>
          <p:cNvPr id="9" name="図 8"/>
          <p:cNvPicPr>
            <a:picLocks noChangeAspect="1"/>
          </p:cNvPicPr>
          <p:nvPr/>
        </p:nvPicPr>
        <p:blipFill>
          <a:blip r:embed="rId22" cstate="print">
            <a:extLst>
              <a:ext uri="{28A0092B-C50C-407E-A947-70E740481C1C}">
                <a14:useLocalDpi xmlns:a14="http://schemas.microsoft.com/office/drawing/2010/main"/>
              </a:ext>
            </a:extLst>
          </a:blip>
          <a:stretch>
            <a:fillRect/>
          </a:stretch>
        </p:blipFill>
        <p:spPr>
          <a:xfrm>
            <a:off x="7472231" y="2950243"/>
            <a:ext cx="2156666" cy="1702893"/>
          </a:xfrm>
          <a:prstGeom prst="rect">
            <a:avLst/>
          </a:prstGeom>
        </p:spPr>
      </p:pic>
      <p:sp>
        <p:nvSpPr>
          <p:cNvPr id="10" name="テキスト ボックス 9"/>
          <p:cNvSpPr txBox="1"/>
          <p:nvPr/>
        </p:nvSpPr>
        <p:spPr>
          <a:xfrm>
            <a:off x="8132619" y="4640848"/>
            <a:ext cx="851515" cy="215444"/>
          </a:xfrm>
          <a:prstGeom prst="rect">
            <a:avLst/>
          </a:prstGeom>
          <a:noFill/>
        </p:spPr>
        <p:txBody>
          <a:bodyPr wrap="none" rtlCol="0">
            <a:spAutoFit/>
          </a:bodyPr>
          <a:lstStyle/>
          <a:p>
            <a:r>
              <a:rPr kumimoji="1" lang="en-US" altLang="ja-JP" sz="800" b="1" dirty="0">
                <a:solidFill>
                  <a:srgbClr val="F4BAC8"/>
                </a:solidFill>
                <a:latin typeface="Meiryo UI" panose="020B0604030504040204" pitchFamily="50" charset="-128"/>
                <a:ea typeface="Meiryo UI" panose="020B0604030504040204" pitchFamily="50" charset="-128"/>
              </a:rPr>
              <a:t>A</a:t>
            </a:r>
            <a:r>
              <a:rPr kumimoji="1" lang="ja-JP" altLang="en-US" sz="800" b="1" dirty="0">
                <a:solidFill>
                  <a:srgbClr val="F4BAC8"/>
                </a:solidFill>
                <a:latin typeface="Meiryo UI" panose="020B0604030504040204" pitchFamily="50" charset="-128"/>
                <a:ea typeface="Meiryo UI" panose="020B0604030504040204" pitchFamily="50" charset="-128"/>
              </a:rPr>
              <a:t>　</a:t>
            </a:r>
            <a:r>
              <a:rPr kumimoji="1" lang="en-US" altLang="ja-JP" sz="800" b="1" dirty="0">
                <a:solidFill>
                  <a:srgbClr val="F4BAC8"/>
                </a:solidFill>
                <a:latin typeface="Meiryo UI" panose="020B0604030504040204" pitchFamily="50" charset="-128"/>
                <a:ea typeface="Meiryo UI" panose="020B0604030504040204" pitchFamily="50" charset="-128"/>
              </a:rPr>
              <a:t>3</a:t>
            </a:r>
            <a:r>
              <a:rPr kumimoji="1" lang="ja-JP" altLang="en-US" sz="800" b="1" dirty="0">
                <a:solidFill>
                  <a:srgbClr val="F4BAC8"/>
                </a:solidFill>
                <a:latin typeface="Meiryo UI" panose="020B0604030504040204" pitchFamily="50" charset="-128"/>
                <a:ea typeface="Meiryo UI" panose="020B0604030504040204" pitchFamily="50" charset="-128"/>
              </a:rPr>
              <a:t>時間コース</a:t>
            </a:r>
          </a:p>
        </p:txBody>
      </p:sp>
    </p:spTree>
    <p:extLst>
      <p:ext uri="{BB962C8B-B14F-4D97-AF65-F5344CB8AC3E}">
        <p14:creationId xmlns:p14="http://schemas.microsoft.com/office/powerpoint/2010/main" val="3430375855"/>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12328</TotalTime>
  <Words>495</Words>
  <Application>Microsoft Office PowerPoint</Application>
  <PresentationFormat>A4 210 x 297 mm</PresentationFormat>
  <Paragraphs>52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比叡山トレッキング3時間コース （難易度：やさしい）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491</cp:revision>
  <cp:lastPrinted>2023-05-30T23:44:43Z</cp:lastPrinted>
  <dcterms:created xsi:type="dcterms:W3CDTF">2017-09-04T00:58:00Z</dcterms:created>
  <dcterms:modified xsi:type="dcterms:W3CDTF">2023-06-06T09:15:18Z</dcterms:modified>
</cp:coreProperties>
</file>