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56" r:id="rId2"/>
  </p:sldMasterIdLst>
  <p:notesMasterIdLst>
    <p:notesMasterId r:id="rId4"/>
  </p:notesMasterIdLst>
  <p:handoutMasterIdLst>
    <p:handoutMasterId r:id="rId5"/>
  </p:handoutMasterIdLst>
  <p:sldIdLst>
    <p:sldId id="571" r:id="rId3"/>
  </p:sldIdLst>
  <p:sldSz cx="9906000" cy="6858000" type="A4"/>
  <p:notesSz cx="7099300" cy="102346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5D0"/>
    <a:srgbClr val="328CCC"/>
    <a:srgbClr val="F5FAFD"/>
    <a:srgbClr val="F8D36F"/>
    <a:srgbClr val="89D1EA"/>
    <a:srgbClr val="F4BAC8"/>
    <a:srgbClr val="F2F2F2"/>
    <a:srgbClr val="FFFFFF"/>
    <a:srgbClr val="00194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5" autoAdjust="0"/>
    <p:restoredTop sz="76799" autoAdjust="0"/>
  </p:normalViewPr>
  <p:slideViewPr>
    <p:cSldViewPr>
      <p:cViewPr varScale="1">
        <p:scale>
          <a:sx n="85" d="100"/>
          <a:sy n="85" d="100"/>
        </p:scale>
        <p:origin x="1526" y="9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1867" y="8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619BA24-7776-4704-CDAE-6372484F5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25" tIns="47312" rIns="94625" bIns="4731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A7E2AB-C619-8858-98EA-9BC16FC94F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25" tIns="47312" rIns="94625" bIns="47312" rtlCol="0"/>
          <a:lstStyle>
            <a:lvl1pPr algn="r">
              <a:defRPr sz="1100"/>
            </a:lvl1pPr>
          </a:lstStyle>
          <a:p>
            <a:fld id="{6CBF465C-95BE-4BE7-86C9-B7E86E734806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378771-15B6-514C-3196-9E3046E5E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331"/>
            <a:ext cx="3076143" cy="513284"/>
          </a:xfrm>
          <a:prstGeom prst="rect">
            <a:avLst/>
          </a:prstGeom>
        </p:spPr>
        <p:txBody>
          <a:bodyPr vert="horz" lIns="94625" tIns="47312" rIns="94625" bIns="4731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493DA0-CAE4-92F8-1CC5-E052583FC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503" y="9721331"/>
            <a:ext cx="3076143" cy="513284"/>
          </a:xfrm>
          <a:prstGeom prst="rect">
            <a:avLst/>
          </a:prstGeom>
        </p:spPr>
        <p:txBody>
          <a:bodyPr vert="horz" lIns="94625" tIns="47312" rIns="94625" bIns="47312" rtlCol="0" anchor="b"/>
          <a:lstStyle>
            <a:lvl1pPr algn="r">
              <a:defRPr sz="1100"/>
            </a:lvl1pPr>
          </a:lstStyle>
          <a:p>
            <a:fld id="{9310FB4D-1A93-4280-A3EC-249AE93B1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6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595" tIns="47298" rIns="94595" bIns="4729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8" y="0"/>
            <a:ext cx="3076364" cy="511731"/>
          </a:xfrm>
          <a:prstGeom prst="rect">
            <a:avLst/>
          </a:prstGeom>
        </p:spPr>
        <p:txBody>
          <a:bodyPr vert="horz" lIns="94595" tIns="47298" rIns="94595" bIns="47298" rtlCol="0"/>
          <a:lstStyle>
            <a:lvl1pPr algn="r">
              <a:defRPr sz="1100"/>
            </a:lvl1pPr>
          </a:lstStyle>
          <a:p>
            <a:fld id="{03DD34DF-A1C6-4B5C-A519-158C92905865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8" rIns="94595" bIns="472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595" tIns="47298" rIns="94595" bIns="472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4" cy="511731"/>
          </a:xfrm>
          <a:prstGeom prst="rect">
            <a:avLst/>
          </a:prstGeom>
        </p:spPr>
        <p:txBody>
          <a:bodyPr vert="horz" lIns="94595" tIns="47298" rIns="94595" bIns="4729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8" y="9721106"/>
            <a:ext cx="3076364" cy="511731"/>
          </a:xfrm>
          <a:prstGeom prst="rect">
            <a:avLst/>
          </a:prstGeom>
        </p:spPr>
        <p:txBody>
          <a:bodyPr vert="horz" lIns="94595" tIns="47298" rIns="94595" bIns="47298" rtlCol="0" anchor="b"/>
          <a:lstStyle>
            <a:lvl1pPr algn="r">
              <a:defRPr sz="1100"/>
            </a:lvl1pPr>
          </a:lstStyle>
          <a:p>
            <a:fld id="{41DDD520-EC6D-48AC-A876-5C9479FC7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01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3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4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59" y="5156951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59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0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3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6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4000" indent="-144000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59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09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2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08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2" y="368742"/>
            <a:ext cx="2395912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6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29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7DF62D-ED9A-4AE2-8CEC-DCBDA19A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A0419D-2D7F-41A2-A735-C6FD76C3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F53500-E6E7-4156-93B0-14B260AA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E2286E-7D4E-468C-8E8B-506E08A1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A0C1A5-F8C4-48F5-A409-07437181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B05B68-884F-4081-A002-BD84CE59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C7D93-377D-418C-8843-560E42BA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1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4D737-DB6B-4851-A0A0-E935D97B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918FC-F449-495F-95F0-4D16700C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35A63F-4A2B-4724-86EC-56A90DFD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ABA213-0064-4D62-9144-4A31DC6F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43D2FD-9493-41AB-A3D6-ED6457C3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928C49-0FB6-49FE-8B62-2B12B3BC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98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2DBF3-A85B-4A63-AC45-4EFC6F0C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895F5E-274C-4870-8EEE-86667DEE8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34C522-DF23-4B98-AA3E-2AE009D3A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C37D14-358B-4F8E-8D34-49C226B2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5D40BA-6509-40D3-8197-38F71362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F21E94-AE75-4A32-850E-DFB910A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7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88FC3-8C4D-43A2-87E9-D26B315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6A4F8E-3F0C-424D-8AFB-815298B5D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6E312-5465-4023-9565-632088C1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7EF80-C53D-479F-98C3-F344A898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4FAD0-4EBF-43B2-A559-C3408203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48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3EB41E-50B1-4486-AEF0-777905AA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66C845-6F5C-4C84-BCE1-42E6C228E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9E415-9160-4898-A2FD-5B53BC3C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77D571-F6EB-41F8-9720-1BD6D1D1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759FF-7FC9-497C-AFE0-58A18701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5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3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4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59" y="4748170"/>
            <a:ext cx="2144231" cy="16091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59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0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3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6" y="4255649"/>
            <a:ext cx="5505397" cy="47375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4000" indent="-144000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59" y="4748170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4947794"/>
            <a:ext cx="2121536" cy="1399667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09" y="4929030"/>
            <a:ext cx="2988899" cy="1418430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2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08" y="4752296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2" y="368742"/>
            <a:ext cx="2395912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6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809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3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4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59" y="5156951"/>
            <a:ext cx="3107087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59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0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3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6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4000" indent="-144000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59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0" y="5357422"/>
            <a:ext cx="309662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902" y="5337811"/>
            <a:ext cx="1529357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2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6688320" y="5137496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6000" rIns="54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spc="30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700" spc="300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2" y="368742"/>
            <a:ext cx="2395912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6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2848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3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4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59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0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0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3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6" y="4255648"/>
            <a:ext cx="5505397" cy="209181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4000" indent="-144000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2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18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8000" indent="-10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2" y="368742"/>
            <a:ext cx="2395912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6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61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E88B1-7EEF-4455-BD0B-41DEEC69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BD1E87-38D7-4AE5-BA92-823E90862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5EAF5-EA78-4A1C-86E5-8845C735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09F776-5C79-4C4F-9129-B07A5F16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A2EAA1-E9BF-41BA-8449-A83400AA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62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B1784A-6935-40C0-B1FD-D767F4F2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F7EDF-3CAA-4A75-BC26-11D3F799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ECB9EB-8018-4FF7-ABCE-6DBB9F0A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977BC-9B1A-40AC-853B-82F81A9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A429E6-836C-4545-9830-44C8D767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7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A72BD-C00F-4708-A60D-8918B1FE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D21336-7CA5-4B34-8E8C-3A9271B3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A25A3-267C-478B-9E26-3CBD85B8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98DFE8-5F58-452C-8B3F-D23ACA6C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200A3-F276-4A8A-BF02-7E96882F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2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D83D4-CC5F-4AA2-A2A7-E7EB0319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A51EA9-6700-4D9A-88B3-F9DA3D33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0ACF3E-2083-4C53-9921-D541D319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3E35B3-361C-48BA-8D16-6F431901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DDD24B-DCBC-4D76-902B-5FE6A36C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5A2F9-A0E0-4AA2-A034-83AE33EE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6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AC8C3-550E-4D31-BA9F-3E1FE67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F766BB-9329-42CF-9795-BF33BB87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5C77B5-5142-4FCC-82CC-E15783FA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38AC96-85FA-42C1-BB04-448BB0228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87AD4FA-BA0F-4B3E-9E9D-48F23BEA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6827D1-1ED8-42DD-98DD-5A8FA27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BA6B2F-CC0D-4085-A9F4-88A8DFB2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D6FDCB-54CE-435C-B9F5-5CE22EBF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36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A8BC4D72-58B1-3385-80EA-483405E784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9" y="6556900"/>
            <a:ext cx="849989" cy="1969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BB816D-77FA-D5EA-3572-B6721DF9D2D2}"/>
              </a:ext>
            </a:extLst>
          </p:cNvPr>
          <p:cNvSpPr txBox="1"/>
          <p:nvPr userDrawn="1"/>
        </p:nvSpPr>
        <p:spPr>
          <a:xfrm>
            <a:off x="7069995" y="421006"/>
            <a:ext cx="2575560" cy="6402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19AF0E-B06E-40D4-3EF9-6338F38DBCE3}"/>
              </a:ext>
            </a:extLst>
          </p:cNvPr>
          <p:cNvSpPr txBox="1"/>
          <p:nvPr userDrawn="1"/>
        </p:nvSpPr>
        <p:spPr>
          <a:xfrm>
            <a:off x="5313987" y="421006"/>
            <a:ext cx="1664208" cy="6402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3E1DFC4-44B2-AE97-9F24-E366DAFEE5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40" y="470958"/>
            <a:ext cx="730485" cy="222922"/>
          </a:xfrm>
          <a:prstGeom prst="rect">
            <a:avLst/>
          </a:prstGeom>
          <a:noFill/>
        </p:spPr>
      </p:pic>
      <p:pic>
        <p:nvPicPr>
          <p:cNvPr id="13" name="図 1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B6F11B7-6116-E7CA-E16C-961A62FBEA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365" y="470958"/>
            <a:ext cx="491099" cy="268349"/>
          </a:xfrm>
          <a:prstGeom prst="rect">
            <a:avLst/>
          </a:prstGeom>
          <a:noFill/>
        </p:spPr>
      </p:pic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H="1" flipV="1">
            <a:off x="350489" y="1124743"/>
            <a:ext cx="0" cy="2232249"/>
          </a:xfrm>
          <a:prstGeom prst="line">
            <a:avLst/>
          </a:prstGeom>
          <a:ln w="38100">
            <a:solidFill>
              <a:srgbClr val="328CCC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1296214" y="4742946"/>
            <a:ext cx="3273461" cy="213521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86A401-5D53-7441-EFC7-4653B8DB7265}"/>
              </a:ext>
            </a:extLst>
          </p:cNvPr>
          <p:cNvSpPr txBox="1"/>
          <p:nvPr userDrawn="1"/>
        </p:nvSpPr>
        <p:spPr>
          <a:xfrm>
            <a:off x="2196476" y="6525344"/>
            <a:ext cx="5513048" cy="230832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b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（公社）びわ湖大津観光協会　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077-528-2772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077-521-7330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info@otsu.or.jp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B5FD5425-A62F-529A-544F-C99C81F032F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1877" y="6453337"/>
            <a:ext cx="9063704" cy="16273"/>
          </a:xfrm>
          <a:prstGeom prst="line">
            <a:avLst/>
          </a:prstGeom>
          <a:noFill/>
          <a:ln w="28575">
            <a:solidFill>
              <a:srgbClr val="328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292F3173-A67D-D757-04CB-08798B10CC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2460" y="355326"/>
            <a:ext cx="9290239" cy="0"/>
          </a:xfrm>
          <a:prstGeom prst="line">
            <a:avLst/>
          </a:prstGeom>
          <a:noFill/>
          <a:ln w="12700">
            <a:solidFill>
              <a:srgbClr val="328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7C4E78-9132-ED60-E68A-A7719898FBE2}"/>
              </a:ext>
            </a:extLst>
          </p:cNvPr>
          <p:cNvSpPr/>
          <p:nvPr userDrawn="1"/>
        </p:nvSpPr>
        <p:spPr>
          <a:xfrm>
            <a:off x="332460" y="355932"/>
            <a:ext cx="429000" cy="713073"/>
          </a:xfrm>
          <a:prstGeom prst="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ED7DCB-DB49-EB5A-0067-A151D246A110}"/>
              </a:ext>
            </a:extLst>
          </p:cNvPr>
          <p:cNvSpPr/>
          <p:nvPr userDrawn="1"/>
        </p:nvSpPr>
        <p:spPr>
          <a:xfrm>
            <a:off x="1540469" y="6541988"/>
            <a:ext cx="476412" cy="215444"/>
          </a:xfrm>
          <a:prstGeom prst="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endParaRPr kumimoji="1" lang="ja-JP" altLang="en-US" sz="800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1DC230C-8B11-EC78-4502-94C54CAEDA3F}"/>
              </a:ext>
            </a:extLst>
          </p:cNvPr>
          <p:cNvSpPr txBox="1"/>
          <p:nvPr userDrawn="1"/>
        </p:nvSpPr>
        <p:spPr>
          <a:xfrm>
            <a:off x="249970" y="102568"/>
            <a:ext cx="2157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びわ湖大津</a:t>
            </a:r>
            <a:r>
              <a:rPr lang="en-US" altLang="ja-JP" sz="100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00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教育旅行プログラム </a:t>
            </a:r>
          </a:p>
        </p:txBody>
      </p:sp>
    </p:spTree>
    <p:extLst>
      <p:ext uri="{BB962C8B-B14F-4D97-AF65-F5344CB8AC3E}">
        <p14:creationId xmlns:p14="http://schemas.microsoft.com/office/powerpoint/2010/main" val="26614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1600" b="1" i="0" kern="1200" spc="-113" noProof="0" dirty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CBA95BB-3F0D-4354-B52C-67A71868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B3F9F4-13FC-4EE5-B4BA-8108AF30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0E430-5674-4938-9A00-76E8E6BC6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65FB-5CC3-45E2-ABA1-A506ECA63D6C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477F89-CDEB-48ED-B2F9-140B4557B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3E777-0766-48E8-8A97-EDA4A8F2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0F652C46-7901-481A-991E-A099D75A3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22991"/>
              </p:ext>
            </p:extLst>
          </p:nvPr>
        </p:nvGraphicFramePr>
        <p:xfrm>
          <a:off x="633330" y="4293096"/>
          <a:ext cx="2593561" cy="17524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32732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76082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</a:tblGrid>
              <a:tr h="2364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　施　場　所</a:t>
                      </a:r>
                      <a:endParaRPr lang="zh-TW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大津市内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2577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　施　時　期</a:t>
                      </a:r>
                      <a:endParaRPr lang="zh-TW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通年</a:t>
                      </a:r>
                      <a:endParaRPr lang="ja-JP" altLang="en-US" sz="9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2577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　　　　　象</a:t>
                      </a:r>
                      <a:endParaRPr lang="ja-JP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小学</a:t>
                      </a:r>
                      <a:r>
                        <a:rPr lang="ja-JP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生・中学生・</a:t>
                      </a:r>
                      <a:r>
                        <a:rPr lang="zh-CN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高校生</a:t>
                      </a:r>
                      <a:endParaRPr lang="zh-CN" altLang="en-US" sz="9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2577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　要　時　間</a:t>
                      </a:r>
                      <a:endParaRPr lang="zh-TW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89410"/>
                  </a:ext>
                </a:extLst>
              </a:tr>
              <a:tr h="2823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　　　　　数</a:t>
                      </a:r>
                      <a:endParaRPr lang="ja-JP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最少催行</a:t>
                      </a:r>
                      <a:r>
                        <a:rPr lang="en-US" altLang="ja-JP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lang="ja-JP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人～</a:t>
                      </a:r>
                      <a:endParaRPr lang="ja-JP" altLang="en-US" sz="9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07589"/>
                  </a:ext>
                </a:extLst>
              </a:tr>
              <a:tr h="46028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持　　ち　　物</a:t>
                      </a:r>
                      <a:endParaRPr lang="ja-JP" altLang="en-US" sz="800" b="1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特になし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270007"/>
                  </a:ext>
                </a:extLst>
              </a:tr>
            </a:tbl>
          </a:graphicData>
        </a:graphic>
      </p:graphicFrame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B3520682-09AA-2FC0-7EF3-C81A1534D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びわ湖と共に生活をしてきた地元在住のガイドが、びわ湖と周辺住民の生活やびわ湖の環境保全についての取組、</a:t>
            </a:r>
            <a:endParaRPr lang="en-US" altLang="ja-JP" dirty="0"/>
          </a:p>
          <a:p>
            <a:r>
              <a:rPr lang="ja-JP" altLang="en-US" dirty="0"/>
              <a:t>びわ湖の環境に対して葦（ヨシ）が果たす役割等について解説します。教材としてヨシの再生紙で作ったワークシートをお渡しします。</a:t>
            </a:r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6A75FCC1-BEDA-8E3B-2695-9E516515DD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ヨシの再生紙で作成したワークシートを使って学習します。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/>
              <a:t>びわ湖の環境で重要な役割を担っているヨシの学習</a:t>
            </a:r>
            <a:endParaRPr lang="en-US" altLang="ja-JP" dirty="0"/>
          </a:p>
          <a:p>
            <a:r>
              <a:rPr lang="ja-JP" altLang="en-US" dirty="0"/>
              <a:t>現地の方との交流により、自分たちの住む地域と滋賀県の違いを考える。</a:t>
            </a:r>
            <a:endParaRPr lang="en-US" altLang="ja-JP" dirty="0"/>
          </a:p>
          <a:p>
            <a:r>
              <a:rPr lang="en-US" altLang="ja-JP" dirty="0"/>
              <a:t>SDGs</a:t>
            </a:r>
            <a:r>
              <a:rPr lang="ja-JP" altLang="en-US" dirty="0"/>
              <a:t>の観点から、人と自然の繋がりについて考える機会に。</a:t>
            </a:r>
            <a:endParaRPr lang="en-US" altLang="ja-JP" dirty="0"/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CBA330E7-5852-7EF2-8E9C-846FE76EF1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宿泊施設で実施する場合</a:t>
            </a:r>
            <a:endParaRPr lang="en-US" altLang="ja-JP" dirty="0"/>
          </a:p>
          <a:p>
            <a:r>
              <a:rPr lang="en-US" altLang="ja-JP" dirty="0"/>
              <a:t>19:45</a:t>
            </a:r>
            <a:r>
              <a:rPr lang="ja-JP" altLang="en-US" dirty="0"/>
              <a:t>　夕食後、会場移動。準備</a:t>
            </a:r>
            <a:endParaRPr lang="en-US" altLang="ja-JP" dirty="0"/>
          </a:p>
          <a:p>
            <a:r>
              <a:rPr lang="en-US" altLang="ja-JP" dirty="0"/>
              <a:t>20:00</a:t>
            </a:r>
            <a:r>
              <a:rPr lang="ja-JP" altLang="en-US" dirty="0"/>
              <a:t>　環境の語り部学習（</a:t>
            </a:r>
            <a:r>
              <a:rPr lang="en-US" altLang="ja-JP" dirty="0"/>
              <a:t>50</a:t>
            </a:r>
            <a:r>
              <a:rPr lang="ja-JP" altLang="en-US" dirty="0"/>
              <a:t>分）</a:t>
            </a:r>
            <a:endParaRPr lang="en-US" altLang="ja-JP" dirty="0"/>
          </a:p>
          <a:p>
            <a:r>
              <a:rPr lang="en-US" altLang="ja-JP" dirty="0"/>
              <a:t>20:50</a:t>
            </a:r>
            <a:r>
              <a:rPr lang="ja-JP" altLang="en-US" dirty="0"/>
              <a:t>　終了、片付け</a:t>
            </a:r>
            <a:endParaRPr lang="en-US" altLang="ja-JP" dirty="0"/>
          </a:p>
          <a:p>
            <a:r>
              <a:rPr lang="en-US" altLang="ja-JP" dirty="0"/>
              <a:t>21:00</a:t>
            </a:r>
            <a:r>
              <a:rPr lang="ja-JP" altLang="en-US" dirty="0"/>
              <a:t>　解散</a:t>
            </a:r>
          </a:p>
          <a:p>
            <a:endParaRPr lang="en-US" altLang="ja-JP" dirty="0"/>
          </a:p>
          <a:p>
            <a:r>
              <a:rPr lang="ja-JP" altLang="en-US" dirty="0"/>
              <a:t>日中、大津市内で実施も可能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92D1AD22-E6AE-06AB-3AE6-BF79387517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体験場所・開催時間等、観光協会までお気軽にご相談ください。</a:t>
            </a:r>
            <a:endParaRPr lang="en-US" altLang="ja-JP" dirty="0"/>
          </a:p>
          <a:p>
            <a:r>
              <a:rPr lang="ja-JP" altLang="en-US" dirty="0"/>
              <a:t>会場は宿泊施設でも可能です。会場をご用意する場合は、別途会場費が必要となります。</a:t>
            </a:r>
            <a:endParaRPr lang="en-US" altLang="ja-JP" dirty="0"/>
          </a:p>
          <a:p>
            <a:r>
              <a:rPr lang="ja-JP" altLang="en-US" dirty="0"/>
              <a:t>実施希望日の４ケ月前までに仮予約をお願いいたします。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5B5A57CD-6D69-A3E3-BA23-DA35BC46B9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 dirty="0"/>
              <a:t>びわ湖の環境保全について調べてみる。</a:t>
            </a:r>
            <a:endParaRPr lang="en-US" altLang="ja-JP" dirty="0"/>
          </a:p>
          <a:p>
            <a:r>
              <a:rPr lang="ja-JP" altLang="en-US" dirty="0"/>
              <a:t>人と自然の繋がりについて考えてみる。</a:t>
            </a:r>
            <a:endParaRPr lang="en-US" altLang="ja-JP" dirty="0"/>
          </a:p>
          <a:p>
            <a:r>
              <a:rPr lang="ja-JP" altLang="en-US" dirty="0"/>
              <a:t>地域と現地の環境についての課題や取組について調べてみる。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FFC69071-83AC-E0D8-245F-8AE1169A74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7140" y="2212718"/>
            <a:ext cx="3051180" cy="617193"/>
          </a:xfrm>
        </p:spPr>
        <p:txBody>
          <a:bodyPr/>
          <a:lstStyle/>
          <a:p>
            <a:r>
              <a:rPr lang="ja-JP" altLang="en-US" dirty="0"/>
              <a:t>びわ湖のヨシについて学ぶ。</a:t>
            </a:r>
            <a:endParaRPr lang="en-US" altLang="ja-JP" dirty="0"/>
          </a:p>
          <a:p>
            <a:r>
              <a:rPr lang="ja-JP" altLang="en-US" dirty="0"/>
              <a:t>現地の方からお話を聞き、地域との違いを考える。</a:t>
            </a:r>
            <a:endParaRPr lang="en-US" altLang="ja-JP" dirty="0"/>
          </a:p>
          <a:p>
            <a:r>
              <a:rPr lang="ja-JP" altLang="en-US" dirty="0"/>
              <a:t>現地では課題解決のために、どんな取組を実施しているか聞いてみる。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BDEA7D0E-437E-EE3D-1924-D738516FF9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ja-JP" altLang="en-US" dirty="0"/>
              <a:t>環境保全について自分の意見をまとめる。</a:t>
            </a:r>
            <a:endParaRPr lang="en-US" altLang="ja-JP" dirty="0"/>
          </a:p>
          <a:p>
            <a:r>
              <a:rPr lang="ja-JP" altLang="en-US" dirty="0"/>
              <a:t>人と自然の繋がりについて調べてみる。</a:t>
            </a:r>
            <a:endParaRPr lang="en-US" altLang="ja-JP" dirty="0"/>
          </a:p>
          <a:p>
            <a:r>
              <a:rPr lang="ja-JP" altLang="en-US" dirty="0"/>
              <a:t>自分たちにできることを発表する。</a:t>
            </a:r>
          </a:p>
          <a:p>
            <a:endParaRPr lang="ja-JP" altLang="en-US" dirty="0"/>
          </a:p>
        </p:txBody>
      </p:sp>
      <p:sp>
        <p:nvSpPr>
          <p:cNvPr id="16" name="タイトル 15">
            <a:extLst>
              <a:ext uri="{FF2B5EF4-FFF2-40B4-BE49-F238E27FC236}">
                <a16:creationId xmlns:a16="http://schemas.microsoft.com/office/drawing/2014/main" id="{466C0A8E-78E1-1518-FDDE-5184568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015" y="479540"/>
            <a:ext cx="1626856" cy="313932"/>
          </a:xfrm>
        </p:spPr>
        <p:txBody>
          <a:bodyPr/>
          <a:lstStyle/>
          <a:p>
            <a:r>
              <a:rPr lang="ja-JP" altLang="en-US" dirty="0">
                <a:solidFill>
                  <a:srgbClr val="328CCC"/>
                </a:solidFill>
              </a:rPr>
              <a:t>環境の語り部学習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B6DD61-7AB0-93ED-5EC0-7337D271E024}"/>
              </a:ext>
            </a:extLst>
          </p:cNvPr>
          <p:cNvGrpSpPr/>
          <p:nvPr/>
        </p:nvGrpSpPr>
        <p:grpSpPr>
          <a:xfrm>
            <a:off x="1152224" y="904273"/>
            <a:ext cx="2613414" cy="174521"/>
            <a:chOff x="771224" y="904272"/>
            <a:chExt cx="2613414" cy="174521"/>
          </a:xfrm>
        </p:grpSpPr>
        <p:sp>
          <p:nvSpPr>
            <p:cNvPr id="3" name="角丸四角形 23">
              <a:extLst>
                <a:ext uri="{FF2B5EF4-FFF2-40B4-BE49-F238E27FC236}">
                  <a16:creationId xmlns:a16="http://schemas.microsoft.com/office/drawing/2014/main" id="{F3859417-8CFB-ADA3-4A06-BF2C3715F764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角丸四角形 27">
              <a:extLst>
                <a:ext uri="{FF2B5EF4-FFF2-40B4-BE49-F238E27FC236}">
                  <a16:creationId xmlns:a16="http://schemas.microsoft.com/office/drawing/2014/main" id="{9091FA2A-7E8D-1057-083C-F5753E8B2191}"/>
                </a:ext>
              </a:extLst>
            </p:cNvPr>
            <p:cNvSpPr/>
            <p:nvPr userDrawn="1"/>
          </p:nvSpPr>
          <p:spPr>
            <a:xfrm>
              <a:off x="2092472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角丸四角形 49">
              <a:extLst>
                <a:ext uri="{FF2B5EF4-FFF2-40B4-BE49-F238E27FC236}">
                  <a16:creationId xmlns:a16="http://schemas.microsoft.com/office/drawing/2014/main" id="{161D90FD-76F4-6B45-737F-2A6BD9380120}"/>
                </a:ext>
              </a:extLst>
            </p:cNvPr>
            <p:cNvSpPr/>
            <p:nvPr userDrawn="1"/>
          </p:nvSpPr>
          <p:spPr>
            <a:xfrm>
              <a:off x="2973302" y="904272"/>
              <a:ext cx="411336" cy="174521"/>
            </a:xfrm>
            <a:prstGeom prst="roundRect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角丸四角形 24">
              <a:extLst>
                <a:ext uri="{FF2B5EF4-FFF2-40B4-BE49-F238E27FC236}">
                  <a16:creationId xmlns:a16="http://schemas.microsoft.com/office/drawing/2014/main" id="{C60BCFCE-7C89-4B20-C92D-4DBB7550B9D9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28">
              <a:extLst>
                <a:ext uri="{FF2B5EF4-FFF2-40B4-BE49-F238E27FC236}">
                  <a16:creationId xmlns:a16="http://schemas.microsoft.com/office/drawing/2014/main" id="{8C61BDBC-CEC7-3C44-7661-23A7D28C9EF9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rgbClr val="00194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角丸四角形 31">
              <a:extLst>
                <a:ext uri="{FF2B5EF4-FFF2-40B4-BE49-F238E27FC236}">
                  <a16:creationId xmlns:a16="http://schemas.microsoft.com/office/drawing/2014/main" id="{0A58AC15-F010-D251-13A2-D2FBF46AC970}"/>
                </a:ext>
              </a:extLst>
            </p:cNvPr>
            <p:cNvSpPr/>
            <p:nvPr/>
          </p:nvSpPr>
          <p:spPr>
            <a:xfrm>
              <a:off x="2532888" y="904272"/>
              <a:ext cx="411336" cy="174521"/>
            </a:xfrm>
            <a:prstGeom prst="roundRect">
              <a:avLst/>
            </a:prstGeom>
            <a:solidFill>
              <a:srgbClr val="00194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0" name="図プレースホルダー 19" descr="屋外, 水, 草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DD72491D-5836-E4F8-43CB-E868CEECC0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6503"/>
          <a:stretch/>
        </p:blipFill>
        <p:spPr>
          <a:xfrm>
            <a:off x="905265" y="2931490"/>
            <a:ext cx="2049692" cy="1228725"/>
          </a:xfrm>
        </p:spPr>
      </p:pic>
      <p:pic>
        <p:nvPicPr>
          <p:cNvPr id="25" name="図プレースホルダー 24" descr="屋根に草が生えている木&#10;&#10;中程度の精度で自動的に生成された説明">
            <a:extLst>
              <a:ext uri="{FF2B5EF4-FFF2-40B4-BE49-F238E27FC236}">
                <a16:creationId xmlns:a16="http://schemas.microsoft.com/office/drawing/2014/main" id="{9D3A3A5F-7E9D-2FCD-314B-F305A0872B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b="1495"/>
          <a:stretch/>
        </p:blipFill>
        <p:spPr>
          <a:xfrm>
            <a:off x="3013788" y="2931490"/>
            <a:ext cx="2049692" cy="1228725"/>
          </a:xfrm>
        </p:spPr>
      </p:pic>
      <p:pic>
        <p:nvPicPr>
          <p:cNvPr id="39" name="図 3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629755B-3449-1B14-9463-E6978853C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782" y="748873"/>
            <a:ext cx="270000" cy="270000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B6CEC4EE-20FD-05B8-CEE6-232D6A8F9E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14" y="748873"/>
            <a:ext cx="270000" cy="270000"/>
          </a:xfrm>
          <a:prstGeom prst="rect">
            <a:avLst/>
          </a:prstGeom>
        </p:spPr>
      </p:pic>
      <p:pic>
        <p:nvPicPr>
          <p:cNvPr id="41" name="図 4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049F1C1-CB9E-7A7B-4E76-69803E18F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794" y="452966"/>
            <a:ext cx="270000" cy="2700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2AF3BFB-0E48-5E29-9EBD-1FE504C37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434" y="452966"/>
            <a:ext cx="270000" cy="270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C811B97-8DD0-0752-9D49-D938619032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14" y="452966"/>
            <a:ext cx="270000" cy="27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882D8C4-61BE-EF83-6582-D094D2840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5794" y="748873"/>
            <a:ext cx="270000" cy="270000"/>
          </a:xfrm>
          <a:prstGeom prst="rect">
            <a:avLst/>
          </a:prstGeom>
        </p:spPr>
      </p:pic>
      <p:pic>
        <p:nvPicPr>
          <p:cNvPr id="11" name="図 10" descr="文字の書かれた紙&#10;&#10;自動的に生成された説明">
            <a:extLst>
              <a:ext uri="{FF2B5EF4-FFF2-40B4-BE49-F238E27FC236}">
                <a16:creationId xmlns:a16="http://schemas.microsoft.com/office/drawing/2014/main" id="{8D30AA69-86BC-6FCF-A269-619983F95E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188" y="605733"/>
            <a:ext cx="302400" cy="302400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00E61B10-A472-D628-648D-C0793E3B73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41" y="603460"/>
            <a:ext cx="302400" cy="302400"/>
          </a:xfrm>
          <a:prstGeom prst="rect">
            <a:avLst/>
          </a:prstGeom>
        </p:spPr>
      </p:pic>
      <p:pic>
        <p:nvPicPr>
          <p:cNvPr id="15" name="図 14" descr="停止の標識&#10;&#10;自動的に生成された説明">
            <a:extLst>
              <a:ext uri="{FF2B5EF4-FFF2-40B4-BE49-F238E27FC236}">
                <a16:creationId xmlns:a16="http://schemas.microsoft.com/office/drawing/2014/main" id="{F58CFA0E-5050-87D0-579E-C3C99004705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546" y="606320"/>
            <a:ext cx="302400" cy="302400"/>
          </a:xfrm>
          <a:prstGeom prst="rect">
            <a:avLst/>
          </a:prstGeom>
        </p:spPr>
      </p:pic>
      <p:sp>
        <p:nvSpPr>
          <p:cNvPr id="10" name="AutoShape 2" descr="https://otsu.or.jp/wp/wp-content/uploads/2023/03/2b530e80c7d0de90885e285c5d798063-526x360.jpg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478" y="2913933"/>
            <a:ext cx="1837628" cy="1257692"/>
          </a:xfrm>
          <a:prstGeom prst="rect">
            <a:avLst/>
          </a:prstGeom>
          <a:ln>
            <a:solidFill>
              <a:srgbClr val="4295D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3454" y="2894946"/>
            <a:ext cx="1922192" cy="1315569"/>
          </a:xfrm>
          <a:prstGeom prst="rect">
            <a:avLst/>
          </a:prstGeom>
          <a:ln>
            <a:solidFill>
              <a:srgbClr val="4295D0"/>
            </a:solidFill>
          </a:ln>
        </p:spPr>
      </p:pic>
      <p:pic>
        <p:nvPicPr>
          <p:cNvPr id="35" name="図プレースホルダー 5"/>
          <p:cNvPicPr>
            <a:picLocks noGrp="1" noChangeAspect="1"/>
          </p:cNvPicPr>
          <p:nvPr>
            <p:ph type="pic" sz="quarter" idx="18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9119232" y="5877272"/>
            <a:ext cx="506730" cy="505615"/>
          </a:xfrm>
        </p:spPr>
      </p:pic>
    </p:spTree>
    <p:extLst>
      <p:ext uri="{BB962C8B-B14F-4D97-AF65-F5344CB8AC3E}">
        <p14:creationId xmlns:p14="http://schemas.microsoft.com/office/powerpoint/2010/main" val="997887778"/>
      </p:ext>
    </p:extLst>
  </p:cSld>
  <p:clrMapOvr>
    <a:masterClrMapping/>
  </p:clrMapOvr>
</p:sld>
</file>

<file path=ppt/theme/theme1.xml><?xml version="1.0" encoding="utf-8"?>
<a:theme xmlns:a="http://schemas.openxmlformats.org/drawingml/2006/main" name="1_テーマ1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56D87EF8-5029-40B6-B0EC-58F627F5F4C4}" vid="{C053D549-820A-47EA-9CBB-AF1AD2D757A8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12328</TotalTime>
  <Words>379</Words>
  <Application>Microsoft Office PowerPoint</Application>
  <PresentationFormat>A4 210 x 297 mm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メイリオ</vt:lpstr>
      <vt:lpstr>游ゴシック</vt:lpstr>
      <vt:lpstr>游ゴシック Light</vt:lpstr>
      <vt:lpstr>Arial</vt:lpstr>
      <vt:lpstr>Calibri</vt:lpstr>
      <vt:lpstr>Gill Sans Nova Light</vt:lpstr>
      <vt:lpstr>Wingdings</vt:lpstr>
      <vt:lpstr>1_テーマ1</vt:lpstr>
      <vt:lpstr>デザインの設定</vt:lpstr>
      <vt:lpstr>環境の語り部学習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tb164</cp:lastModifiedBy>
  <cp:revision>493</cp:revision>
  <cp:lastPrinted>2023-05-30T23:44:43Z</cp:lastPrinted>
  <dcterms:created xsi:type="dcterms:W3CDTF">2017-09-04T00:58:00Z</dcterms:created>
  <dcterms:modified xsi:type="dcterms:W3CDTF">2023-06-06T09:13:50Z</dcterms:modified>
</cp:coreProperties>
</file>