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1"/>
  </p:sldMasterIdLst>
  <p:notesMasterIdLst>
    <p:notesMasterId r:id="rId21"/>
  </p:notesMasterIdLst>
  <p:sldIdLst>
    <p:sldId id="554" r:id="rId2"/>
    <p:sldId id="265" r:id="rId3"/>
    <p:sldId id="266" r:id="rId4"/>
    <p:sldId id="267" r:id="rId5"/>
    <p:sldId id="268" r:id="rId6"/>
    <p:sldId id="271" r:id="rId7"/>
    <p:sldId id="272" r:id="rId8"/>
    <p:sldId id="269" r:id="rId9"/>
    <p:sldId id="270" r:id="rId10"/>
    <p:sldId id="273" r:id="rId11"/>
    <p:sldId id="274" r:id="rId12"/>
    <p:sldId id="275" r:id="rId13"/>
    <p:sldId id="276" r:id="rId14"/>
    <p:sldId id="277" r:id="rId15"/>
    <p:sldId id="278" r:id="rId16"/>
    <p:sldId id="279" r:id="rId17"/>
    <p:sldId id="280" r:id="rId18"/>
    <p:sldId id="281" r:id="rId19"/>
    <p:sldId id="282" r:id="rId20"/>
  </p:sldIdLst>
  <p:sldSz cx="9906000" cy="6858000" type="A4"/>
  <p:notesSz cx="7099300" cy="10234613"/>
  <p:embeddedFontLst>
    <p:embeddedFont>
      <p:font typeface="Calibri" panose="020F0502020204030204" pitchFamily="34" charset="0"/>
      <p:regular r:id="rId22"/>
      <p:bold r:id="rId23"/>
      <p:italic r:id="rId24"/>
      <p:boldItalic r:id="rId25"/>
    </p:embeddedFont>
    <p:embeddedFont>
      <p:font typeface="Gill Sans Nova Light" panose="020B0302020104020203" pitchFamily="34" charset="0"/>
      <p:regular r:id="rId26"/>
      <p:italic r:id="rId27"/>
    </p:embeddedFont>
    <p:embeddedFont>
      <p:font typeface="Meiryo UI" panose="020B0604030504040204" pitchFamily="50" charset="-128"/>
      <p:regular r:id="rId28"/>
      <p:bold r:id="rId29"/>
      <p:italic r:id="rId30"/>
      <p:boldItalic r:id="rId31"/>
    </p:embeddedFont>
    <p:embeddedFont>
      <p:font typeface="メイリオ" panose="020B0604030504040204" pitchFamily="50" charset="-128"/>
      <p:regular r:id="rId32"/>
      <p:bold r:id="rId33"/>
      <p:italic r:id="rId34"/>
      <p:boldItalic r:id="rId35"/>
    </p:embeddedFont>
  </p:embeddedFontLst>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8">
          <p15:clr>
            <a:srgbClr val="A4A3A4"/>
          </p15:clr>
        </p15:guide>
        <p15:guide id="2" pos="3923">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1FFFF"/>
    <a:srgbClr val="CC0000"/>
    <a:srgbClr val="990033"/>
    <a:srgbClr val="0066FF"/>
    <a:srgbClr val="FFCC00"/>
    <a:srgbClr val="993366"/>
    <a:srgbClr val="CC9900"/>
    <a:srgbClr val="FF6600"/>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4" autoAdjust="0"/>
    <p:restoredTop sz="94660" autoAdjust="0"/>
  </p:normalViewPr>
  <p:slideViewPr>
    <p:cSldViewPr showGuides="1">
      <p:cViewPr varScale="1">
        <p:scale>
          <a:sx n="114" d="100"/>
          <a:sy n="114" d="100"/>
        </p:scale>
        <p:origin x="1002" y="84"/>
      </p:cViewPr>
      <p:guideLst>
        <p:guide orient="horz" pos="798"/>
        <p:guide pos="392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99" d="100"/>
          <a:sy n="99" d="100"/>
        </p:scale>
        <p:origin x="-2580" y="-84"/>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3077799" cy="511649"/>
          </a:xfrm>
          <a:prstGeom prst="rect">
            <a:avLst/>
          </a:prstGeom>
        </p:spPr>
        <p:txBody>
          <a:bodyPr vert="horz" lIns="94300" tIns="47150" rIns="94300" bIns="47150" rtlCol="0"/>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4019847" y="1"/>
            <a:ext cx="3077799" cy="511649"/>
          </a:xfrm>
          <a:prstGeom prst="rect">
            <a:avLst/>
          </a:prstGeom>
        </p:spPr>
        <p:txBody>
          <a:bodyPr vert="horz" lIns="94300" tIns="47150" rIns="94300" bIns="47150" rtlCol="0"/>
          <a:lstStyle>
            <a:lvl1pPr algn="r" eaLnBrk="1" fontAlgn="auto" hangingPunct="1">
              <a:spcBef>
                <a:spcPts val="0"/>
              </a:spcBef>
              <a:spcAft>
                <a:spcPts val="0"/>
              </a:spcAft>
              <a:defRPr sz="1300">
                <a:latin typeface="+mn-lt"/>
                <a:ea typeface="+mn-ea"/>
              </a:defRPr>
            </a:lvl1pPr>
          </a:lstStyle>
          <a:p>
            <a:pPr>
              <a:defRPr/>
            </a:pPr>
            <a:fld id="{1FEE9E81-9DA7-4A1C-8EC4-73C064E99D76}" type="datetimeFigureOut">
              <a:rPr lang="ja-JP" altLang="en-US"/>
              <a:pPr>
                <a:defRPr/>
              </a:pPr>
              <a:t>2023/5/23</a:t>
            </a:fld>
            <a:endParaRPr lang="ja-JP" altLang="en-US"/>
          </a:p>
        </p:txBody>
      </p:sp>
      <p:sp>
        <p:nvSpPr>
          <p:cNvPr id="4" name="スライド イメージ プレースホルダ 3"/>
          <p:cNvSpPr>
            <a:spLocks noGrp="1" noRot="1" noChangeAspect="1"/>
          </p:cNvSpPr>
          <p:nvPr>
            <p:ph type="sldImg" idx="2"/>
          </p:nvPr>
        </p:nvSpPr>
        <p:spPr>
          <a:xfrm>
            <a:off x="777875" y="766763"/>
            <a:ext cx="5543550" cy="3838575"/>
          </a:xfrm>
          <a:prstGeom prst="rect">
            <a:avLst/>
          </a:prstGeom>
          <a:noFill/>
          <a:ln w="12700">
            <a:solidFill>
              <a:prstClr val="black"/>
            </a:solidFill>
          </a:ln>
        </p:spPr>
        <p:txBody>
          <a:bodyPr vert="horz" lIns="94300" tIns="47150" rIns="94300" bIns="47150" rtlCol="0" anchor="ctr"/>
          <a:lstStyle/>
          <a:p>
            <a:pPr lvl="0"/>
            <a:endParaRPr lang="ja-JP" altLang="en-US" noProof="0"/>
          </a:p>
        </p:txBody>
      </p:sp>
      <p:sp>
        <p:nvSpPr>
          <p:cNvPr id="5" name="ノート プレースホルダ 4"/>
          <p:cNvSpPr>
            <a:spLocks noGrp="1"/>
          </p:cNvSpPr>
          <p:nvPr>
            <p:ph type="body" sz="quarter" idx="3"/>
          </p:nvPr>
        </p:nvSpPr>
        <p:spPr>
          <a:xfrm>
            <a:off x="708606" y="4861484"/>
            <a:ext cx="5682089" cy="4606474"/>
          </a:xfrm>
          <a:prstGeom prst="rect">
            <a:avLst/>
          </a:prstGeom>
        </p:spPr>
        <p:txBody>
          <a:bodyPr vert="horz" lIns="94300" tIns="47150" rIns="94300" bIns="4715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9722965"/>
            <a:ext cx="3077799" cy="510014"/>
          </a:xfrm>
          <a:prstGeom prst="rect">
            <a:avLst/>
          </a:prstGeom>
        </p:spPr>
        <p:txBody>
          <a:bodyPr vert="horz" lIns="94300" tIns="47150" rIns="94300" bIns="47150" rtlCol="0" anchor="b"/>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4019847" y="9722965"/>
            <a:ext cx="3077799" cy="510014"/>
          </a:xfrm>
          <a:prstGeom prst="rect">
            <a:avLst/>
          </a:prstGeom>
        </p:spPr>
        <p:txBody>
          <a:bodyPr vert="horz" wrap="square" lIns="94300" tIns="47150" rIns="94300" bIns="47150"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F8E9394A-40F9-471B-BE77-B8F2F152E667}" type="slidenum">
              <a:rPr lang="ja-JP" altLang="en-US"/>
              <a:pPr>
                <a:defRPr/>
              </a:pPr>
              <a:t>‹#›</a:t>
            </a:fld>
            <a:endParaRPr lang="ja-JP" altLang="en-US"/>
          </a:p>
        </p:txBody>
      </p:sp>
    </p:spTree>
    <p:extLst>
      <p:ext uri="{BB962C8B-B14F-4D97-AF65-F5344CB8AC3E}">
        <p14:creationId xmlns:p14="http://schemas.microsoft.com/office/powerpoint/2010/main" val="3403840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8500" y="741363"/>
            <a:ext cx="5338763" cy="3697287"/>
          </a:xfrm>
        </p:spPr>
      </p:sp>
      <p:sp>
        <p:nvSpPr>
          <p:cNvPr id="3" name="ノート プレースホルダー 2"/>
          <p:cNvSpPr>
            <a:spLocks noGrp="1"/>
          </p:cNvSpPr>
          <p:nvPr>
            <p:ph type="body" idx="1"/>
          </p:nvPr>
        </p:nvSpPr>
        <p:spPr/>
        <p:txBody>
          <a:bodyPr/>
          <a:lstStyle/>
          <a:p>
            <a:r>
              <a:rPr kumimoji="1" lang="ja-JP" altLang="en-US" dirty="0"/>
              <a:t>びわ湖大津観光協会です。</a:t>
            </a:r>
            <a:endParaRPr kumimoji="1" lang="en-US" altLang="ja-JP" dirty="0"/>
          </a:p>
          <a:p>
            <a:r>
              <a:rPr lang="ja-JP" altLang="en-US" dirty="0"/>
              <a:t>よろしくお願い申し上げます。</a:t>
            </a:r>
            <a:endParaRPr lang="en-US" altLang="ja-JP" dirty="0"/>
          </a:p>
          <a:p>
            <a:endParaRPr kumimoji="1" lang="en-US" altLang="ja-JP" dirty="0"/>
          </a:p>
          <a:p>
            <a:r>
              <a:rPr lang="ja-JP" altLang="en-US" dirty="0"/>
              <a:t>京都・大阪からの滋賀県への入口、滋賀を周遊しての</a:t>
            </a:r>
            <a:r>
              <a:rPr kumimoji="1" lang="ja-JP" altLang="en-US" dirty="0"/>
              <a:t>出口として交通の便が</a:t>
            </a:r>
            <a:endParaRPr kumimoji="1" lang="en-US" altLang="ja-JP" dirty="0"/>
          </a:p>
          <a:p>
            <a:r>
              <a:rPr kumimoji="1" lang="ja-JP" altLang="en-US" dirty="0"/>
              <a:t>とても良い大津市です。</a:t>
            </a:r>
            <a:endParaRPr kumimoji="1" lang="en-US" altLang="ja-JP" dirty="0"/>
          </a:p>
          <a:p>
            <a:endParaRPr lang="en-US" altLang="ja-JP" dirty="0"/>
          </a:p>
          <a:p>
            <a:r>
              <a:rPr lang="ja-JP" altLang="en-US" dirty="0"/>
              <a:t>湖と山に挟まれ、春夏秋冬・四季折々の楽しみをご提供させて頂けます。</a:t>
            </a:r>
            <a:endParaRPr lang="en-US" altLang="ja-JP" dirty="0"/>
          </a:p>
          <a:p>
            <a:endParaRPr kumimoji="1" lang="en-US" altLang="ja-JP" dirty="0"/>
          </a:p>
          <a:p>
            <a:r>
              <a:rPr kumimoji="1" lang="ja-JP" altLang="en-US" dirty="0"/>
              <a:t>ただいま大津で大人気の琵琶湖テラス。今年の夏には写真の様に新たなテラスも設けられました。</a:t>
            </a:r>
            <a:endParaRPr kumimoji="1" lang="en-US" altLang="ja-JP" dirty="0"/>
          </a:p>
          <a:p>
            <a:r>
              <a:rPr kumimoji="1" lang="ja-JP" altLang="en-US" dirty="0"/>
              <a:t>大変多くのお客様で、皆様も行程に入れる際に時間組を苦慮される場合もあるかと思いますが、</a:t>
            </a:r>
            <a:endParaRPr kumimoji="1" lang="en-US" altLang="ja-JP" dirty="0"/>
          </a:p>
          <a:p>
            <a:r>
              <a:rPr kumimoji="1" lang="ja-JP" altLang="en-US" dirty="0"/>
              <a:t>ご提案として朝一午前中の訪問をお勧めいたします。</a:t>
            </a:r>
            <a:endParaRPr kumimoji="1" lang="en-US" altLang="ja-JP" dirty="0"/>
          </a:p>
          <a:p>
            <a:r>
              <a:rPr kumimoji="1" lang="ja-JP" altLang="en-US" dirty="0"/>
              <a:t>こちらのびわ湖大津プリンスホテルからチェックアウト後、まず最初に行っていただけばスムーズに山に</a:t>
            </a:r>
            <a:endParaRPr kumimoji="1" lang="en-US" altLang="ja-JP" dirty="0"/>
          </a:p>
          <a:p>
            <a:r>
              <a:rPr kumimoji="1" lang="ja-JP" altLang="en-US" dirty="0"/>
              <a:t>上ることが出来、行程をスムーズに進めて頂けると思います。</a:t>
            </a:r>
            <a:endParaRPr kumimoji="1" lang="en-US" altLang="ja-JP" dirty="0"/>
          </a:p>
        </p:txBody>
      </p:sp>
      <p:sp>
        <p:nvSpPr>
          <p:cNvPr id="4" name="スライド番号プレースホルダー 3"/>
          <p:cNvSpPr>
            <a:spLocks noGrp="1"/>
          </p:cNvSpPr>
          <p:nvPr>
            <p:ph type="sldNum" sz="quarter" idx="10"/>
          </p:nvPr>
        </p:nvSpPr>
        <p:spPr/>
        <p:txBody>
          <a:bodyPr/>
          <a:lstStyle/>
          <a:p>
            <a:fld id="{41DDD520-EC6D-48AC-A876-5C9479FC704E}" type="slidenum">
              <a:rPr kumimoji="1" lang="ja-JP" altLang="en-US" smtClean="0"/>
              <a:t>1</a:t>
            </a:fld>
            <a:endParaRPr kumimoji="1" lang="ja-JP" altLang="en-US"/>
          </a:p>
        </p:txBody>
      </p:sp>
    </p:spTree>
    <p:extLst>
      <p:ext uri="{BB962C8B-B14F-4D97-AF65-F5344CB8AC3E}">
        <p14:creationId xmlns:p14="http://schemas.microsoft.com/office/powerpoint/2010/main" val="667053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18</a:t>
            </a:fld>
            <a:endParaRPr lang="ja-JP" altLang="en-US"/>
          </a:p>
        </p:txBody>
      </p:sp>
    </p:spTree>
    <p:extLst>
      <p:ext uri="{BB962C8B-B14F-4D97-AF65-F5344CB8AC3E}">
        <p14:creationId xmlns:p14="http://schemas.microsoft.com/office/powerpoint/2010/main" val="993529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2</a:t>
            </a:fld>
            <a:endParaRPr lang="ja-JP" altLang="en-US"/>
          </a:p>
        </p:txBody>
      </p:sp>
    </p:spTree>
    <p:extLst>
      <p:ext uri="{BB962C8B-B14F-4D97-AF65-F5344CB8AC3E}">
        <p14:creationId xmlns:p14="http://schemas.microsoft.com/office/powerpoint/2010/main" val="99352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46329">
              <a:defRPr/>
            </a:pPr>
            <a:fld id="{F8E9394A-40F9-471B-BE77-B8F2F152E667}" type="slidenum">
              <a:rPr lang="ja-JP" altLang="en-US">
                <a:solidFill>
                  <a:prstClr val="black"/>
                </a:solidFill>
              </a:rPr>
              <a:pPr defTabSz="946329">
                <a:defRPr/>
              </a:pPr>
              <a:t>4</a:t>
            </a:fld>
            <a:endParaRPr lang="ja-JP" altLang="en-US">
              <a:solidFill>
                <a:prstClr val="black"/>
              </a:solidFill>
            </a:endParaRPr>
          </a:p>
        </p:txBody>
      </p:sp>
    </p:spTree>
    <p:extLst>
      <p:ext uri="{BB962C8B-B14F-4D97-AF65-F5344CB8AC3E}">
        <p14:creationId xmlns:p14="http://schemas.microsoft.com/office/powerpoint/2010/main" val="993529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6</a:t>
            </a:fld>
            <a:endParaRPr lang="ja-JP" altLang="en-US"/>
          </a:p>
        </p:txBody>
      </p:sp>
    </p:spTree>
    <p:extLst>
      <p:ext uri="{BB962C8B-B14F-4D97-AF65-F5344CB8AC3E}">
        <p14:creationId xmlns:p14="http://schemas.microsoft.com/office/powerpoint/2010/main" val="2608703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46329">
              <a:defRPr/>
            </a:pPr>
            <a:fld id="{F8E9394A-40F9-471B-BE77-B8F2F152E667}" type="slidenum">
              <a:rPr lang="ja-JP" altLang="en-US">
                <a:solidFill>
                  <a:prstClr val="black"/>
                </a:solidFill>
              </a:rPr>
              <a:pPr defTabSz="946329">
                <a:defRPr/>
              </a:pPr>
              <a:t>8</a:t>
            </a:fld>
            <a:endParaRPr lang="ja-JP" altLang="en-US">
              <a:solidFill>
                <a:prstClr val="black"/>
              </a:solidFill>
            </a:endParaRPr>
          </a:p>
        </p:txBody>
      </p:sp>
    </p:spTree>
    <p:extLst>
      <p:ext uri="{BB962C8B-B14F-4D97-AF65-F5344CB8AC3E}">
        <p14:creationId xmlns:p14="http://schemas.microsoft.com/office/powerpoint/2010/main" val="2608703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10</a:t>
            </a:fld>
            <a:endParaRPr lang="ja-JP" altLang="en-US"/>
          </a:p>
        </p:txBody>
      </p:sp>
    </p:spTree>
    <p:extLst>
      <p:ext uri="{BB962C8B-B14F-4D97-AF65-F5344CB8AC3E}">
        <p14:creationId xmlns:p14="http://schemas.microsoft.com/office/powerpoint/2010/main" val="260870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12</a:t>
            </a:fld>
            <a:endParaRPr lang="ja-JP" altLang="en-US"/>
          </a:p>
        </p:txBody>
      </p:sp>
    </p:spTree>
    <p:extLst>
      <p:ext uri="{BB962C8B-B14F-4D97-AF65-F5344CB8AC3E}">
        <p14:creationId xmlns:p14="http://schemas.microsoft.com/office/powerpoint/2010/main" val="260870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14</a:t>
            </a:fld>
            <a:endParaRPr lang="ja-JP" altLang="en-US"/>
          </a:p>
        </p:txBody>
      </p:sp>
    </p:spTree>
    <p:extLst>
      <p:ext uri="{BB962C8B-B14F-4D97-AF65-F5344CB8AC3E}">
        <p14:creationId xmlns:p14="http://schemas.microsoft.com/office/powerpoint/2010/main" val="2608703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F8E9394A-40F9-471B-BE77-B8F2F152E667}" type="slidenum">
              <a:rPr lang="ja-JP" altLang="en-US" smtClean="0"/>
              <a:pPr>
                <a:defRPr/>
              </a:pPr>
              <a:t>16</a:t>
            </a:fld>
            <a:endParaRPr lang="ja-JP" altLang="en-US"/>
          </a:p>
        </p:txBody>
      </p:sp>
    </p:spTree>
    <p:extLst>
      <p:ext uri="{BB962C8B-B14F-4D97-AF65-F5344CB8AC3E}">
        <p14:creationId xmlns:p14="http://schemas.microsoft.com/office/powerpoint/2010/main" val="2608703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画像を含むタイトル スライド">
    <p:spTree>
      <p:nvGrpSpPr>
        <p:cNvPr id="1" name=""/>
        <p:cNvGrpSpPr/>
        <p:nvPr/>
      </p:nvGrpSpPr>
      <p:grpSpPr>
        <a:xfrm>
          <a:off x="0" y="0"/>
          <a:ext cx="0" cy="0"/>
          <a:chOff x="0" y="0"/>
          <a:chExt cx="0" cy="0"/>
        </a:xfrm>
      </p:grpSpPr>
      <p:sp>
        <p:nvSpPr>
          <p:cNvPr id="20" name="図プレースホルダー 19">
            <a:extLst>
              <a:ext uri="{FF2B5EF4-FFF2-40B4-BE49-F238E27FC236}">
                <a16:creationId xmlns:a16="http://schemas.microsoft.com/office/drawing/2014/main" id="{49BF2D20-DAE2-42DC-9AB8-77B7B38D7307}"/>
              </a:ext>
            </a:extLst>
          </p:cNvPr>
          <p:cNvSpPr>
            <a:spLocks noGrp="1"/>
          </p:cNvSpPr>
          <p:nvPr>
            <p:ph type="pic" sz="quarter" idx="13"/>
          </p:nvPr>
        </p:nvSpPr>
        <p:spPr>
          <a:xfrm>
            <a:off x="681037" y="2"/>
            <a:ext cx="9224963"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rtlCol="0" anchor="t">
            <a:noAutofit/>
          </a:bodyP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6" name="タイトル 1">
            <a:extLst>
              <a:ext uri="{FF2B5EF4-FFF2-40B4-BE49-F238E27FC236}">
                <a16:creationId xmlns:a16="http://schemas.microsoft.com/office/drawing/2014/main" id="{AA99C074-A230-B944-8FEA-870A76765C60}"/>
              </a:ext>
            </a:extLst>
          </p:cNvPr>
          <p:cNvSpPr>
            <a:spLocks noGrp="1"/>
          </p:cNvSpPr>
          <p:nvPr>
            <p:ph type="title" hasCustomPrompt="1"/>
          </p:nvPr>
        </p:nvSpPr>
        <p:spPr>
          <a:xfrm>
            <a:off x="681038" y="2655079"/>
            <a:ext cx="5320606" cy="2831323"/>
          </a:xfrm>
        </p:spPr>
        <p:txBody>
          <a:bodyPr rtlCol="0" anchor="b">
            <a:noAutofit/>
          </a:bodyPr>
          <a:lstStyle>
            <a:lvl1pPr>
              <a:defRPr sz="4500">
                <a:latin typeface="Meiryo UI" panose="020B0604030504040204" pitchFamily="50" charset="-128"/>
                <a:ea typeface="Meiryo UI" panose="020B0604030504040204" pitchFamily="50" charset="-128"/>
              </a:defRPr>
            </a:lvl1pPr>
          </a:lstStyle>
          <a:p>
            <a:pPr rtl="0"/>
            <a:r>
              <a:rPr lang="ja-JP" altLang="en-US" noProof="0" dirty="0"/>
              <a:t>クリックしてマスター タイトルを編集する</a:t>
            </a:r>
          </a:p>
        </p:txBody>
      </p:sp>
      <p:sp>
        <p:nvSpPr>
          <p:cNvPr id="13" name="テキスト プレースホルダー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81038" y="5486402"/>
            <a:ext cx="5320606" cy="304801"/>
          </a:xfrm>
        </p:spPr>
        <p:txBody>
          <a:bodyPr rtlCol="0">
            <a:normAutofit/>
          </a:bodyPr>
          <a:lstStyle>
            <a:lvl1pPr marL="0" indent="0">
              <a:buNone/>
              <a:defRPr sz="1200" spc="225">
                <a:latin typeface="Meiryo UI" panose="020B0604030504040204" pitchFamily="50" charset="-128"/>
                <a:ea typeface="Meiryo UI" panose="020B0604030504040204" pitchFamily="50" charset="-128"/>
              </a:defRPr>
            </a:lvl1pPr>
          </a:lstStyle>
          <a:p>
            <a:pPr lvl="0" rtl="0"/>
            <a:r>
              <a:rPr lang="en-US" altLang="ja-JP" noProof="0" dirty="0"/>
              <a:t>Web </a:t>
            </a:r>
            <a:r>
              <a:rPr lang="ja-JP" altLang="en-US" noProof="0" dirty="0"/>
              <a:t>サイトをここに挿入します</a:t>
            </a:r>
          </a:p>
        </p:txBody>
      </p:sp>
    </p:spTree>
    <p:extLst>
      <p:ext uri="{BB962C8B-B14F-4D97-AF65-F5344CB8AC3E}">
        <p14:creationId xmlns:p14="http://schemas.microsoft.com/office/powerpoint/2010/main" val="94246670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6BF98B-2743-4B47-AE32-9926CC2BF549}"/>
              </a:ext>
            </a:extLst>
          </p:cNvPr>
          <p:cNvSpPr>
            <a:spLocks noGrp="1"/>
          </p:cNvSpPr>
          <p:nvPr>
            <p:ph type="title"/>
          </p:nvPr>
        </p:nvSpPr>
        <p:spPr>
          <a:xfrm>
            <a:off x="682328" y="365127"/>
            <a:ext cx="8543925" cy="1325563"/>
          </a:xfrm>
        </p:spPr>
        <p:txBody>
          <a:bodyPr rtlCol="0"/>
          <a:lstStyle>
            <a:lvl1pPr>
              <a:defRPr>
                <a:solidFill>
                  <a:schemeClr val="tx2"/>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4" name="コンテンツ プレースホルダー 3">
            <a:extLst>
              <a:ext uri="{FF2B5EF4-FFF2-40B4-BE49-F238E27FC236}">
                <a16:creationId xmlns:a16="http://schemas.microsoft.com/office/drawing/2014/main" id="{AC6908B9-8BB9-5247-A9CC-EADBF62AB670}"/>
              </a:ext>
            </a:extLst>
          </p:cNvPr>
          <p:cNvSpPr>
            <a:spLocks noGrp="1"/>
          </p:cNvSpPr>
          <p:nvPr>
            <p:ph sz="half" idx="2"/>
          </p:nvPr>
        </p:nvSpPr>
        <p:spPr>
          <a:xfrm>
            <a:off x="682329" y="1885361"/>
            <a:ext cx="4190702" cy="4304302"/>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6" name="コンテンツ プレースホルダー 5">
            <a:extLst>
              <a:ext uri="{FF2B5EF4-FFF2-40B4-BE49-F238E27FC236}">
                <a16:creationId xmlns:a16="http://schemas.microsoft.com/office/drawing/2014/main" id="{A5572680-8F07-DD43-A1EC-F836900FFE13}"/>
              </a:ext>
            </a:extLst>
          </p:cNvPr>
          <p:cNvSpPr>
            <a:spLocks noGrp="1"/>
          </p:cNvSpPr>
          <p:nvPr>
            <p:ph sz="quarter" idx="4"/>
          </p:nvPr>
        </p:nvSpPr>
        <p:spPr>
          <a:xfrm>
            <a:off x="5014913" y="1885361"/>
            <a:ext cx="4211340" cy="4304302"/>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フッター プレースホルダー 7">
            <a:extLst>
              <a:ext uri="{FF2B5EF4-FFF2-40B4-BE49-F238E27FC236}">
                <a16:creationId xmlns:a16="http://schemas.microsoft.com/office/drawing/2014/main" id="{102532F2-B96C-DE47-9F25-34728C00D913}"/>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kumimoji="1" lang="ja-JP" altLang="en-US"/>
          </a:p>
        </p:txBody>
      </p:sp>
    </p:spTree>
    <p:extLst>
      <p:ext uri="{BB962C8B-B14F-4D97-AF65-F5344CB8AC3E}">
        <p14:creationId xmlns:p14="http://schemas.microsoft.com/office/powerpoint/2010/main" val="316041859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正方形の写真">
    <p:spTree>
      <p:nvGrpSpPr>
        <p:cNvPr id="1" name=""/>
        <p:cNvGrpSpPr/>
        <p:nvPr/>
      </p:nvGrpSpPr>
      <p:grpSpPr>
        <a:xfrm>
          <a:off x="0" y="0"/>
          <a:ext cx="0" cy="0"/>
          <a:chOff x="0" y="0"/>
          <a:chExt cx="0" cy="0"/>
        </a:xfrm>
      </p:grpSpPr>
      <p:sp>
        <p:nvSpPr>
          <p:cNvPr id="13" name="図プレースホルダー 12"/>
          <p:cNvSpPr>
            <a:spLocks noGrp="1"/>
          </p:cNvSpPr>
          <p:nvPr>
            <p:ph type="pic" sz="quarter" idx="14"/>
          </p:nvPr>
        </p:nvSpPr>
        <p:spPr>
          <a:xfrm>
            <a:off x="5247614" y="-13063"/>
            <a:ext cx="4049985" cy="6881852"/>
          </a:xfrm>
          <a:custGeom>
            <a:avLst/>
            <a:gdLst>
              <a:gd name="connsiteX0" fmla="*/ 1503648 w 9969194"/>
              <a:gd name="connsiteY0" fmla="*/ 0 h 13763703"/>
              <a:gd name="connsiteX1" fmla="*/ 5527552 w 9969194"/>
              <a:gd name="connsiteY1" fmla="*/ 0 h 13763703"/>
              <a:gd name="connsiteX2" fmla="*/ 5527552 w 9969194"/>
              <a:gd name="connsiteY2" fmla="*/ 1227909 h 13763703"/>
              <a:gd name="connsiteX3" fmla="*/ 7022614 w 9969194"/>
              <a:gd name="connsiteY3" fmla="*/ 1227909 h 13763703"/>
              <a:gd name="connsiteX4" fmla="*/ 7022614 w 9969194"/>
              <a:gd name="connsiteY4" fmla="*/ 2794727 h 13763703"/>
              <a:gd name="connsiteX5" fmla="*/ 9969194 w 9969194"/>
              <a:gd name="connsiteY5" fmla="*/ 2794727 h 13763703"/>
              <a:gd name="connsiteX6" fmla="*/ 9969194 w 9969194"/>
              <a:gd name="connsiteY6" fmla="*/ 5957026 h 13763703"/>
              <a:gd name="connsiteX7" fmla="*/ 8950610 w 9969194"/>
              <a:gd name="connsiteY7" fmla="*/ 5957026 h 13763703"/>
              <a:gd name="connsiteX8" fmla="*/ 8950610 w 9969194"/>
              <a:gd name="connsiteY8" fmla="*/ 12565789 h 13763703"/>
              <a:gd name="connsiteX9" fmla="*/ 1869952 w 9969194"/>
              <a:gd name="connsiteY9" fmla="*/ 12565789 h 13763703"/>
              <a:gd name="connsiteX10" fmla="*/ 1869952 w 9969194"/>
              <a:gd name="connsiteY10" fmla="*/ 13763703 h 13763703"/>
              <a:gd name="connsiteX11" fmla="*/ 0 w 9969194"/>
              <a:gd name="connsiteY11" fmla="*/ 13763703 h 13763703"/>
              <a:gd name="connsiteX12" fmla="*/ 0 w 9969194"/>
              <a:gd name="connsiteY12" fmla="*/ 12096207 h 13763703"/>
              <a:gd name="connsiteX13" fmla="*/ 1503648 w 9969194"/>
              <a:gd name="connsiteY13" fmla="*/ 12096207 h 13763703"/>
              <a:gd name="connsiteX14" fmla="*/ 1503648 w 9969194"/>
              <a:gd name="connsiteY14" fmla="*/ 5147401 h 13763703"/>
              <a:gd name="connsiteX15" fmla="*/ 6808482 w 9969194"/>
              <a:gd name="connsiteY15" fmla="*/ 5147401 h 13763703"/>
              <a:gd name="connsiteX16" fmla="*/ 6808482 w 9969194"/>
              <a:gd name="connsiteY16" fmla="*/ 3088415 h 13763703"/>
              <a:gd name="connsiteX17" fmla="*/ 5160598 w 9969194"/>
              <a:gd name="connsiteY17" fmla="*/ 3088415 h 13763703"/>
              <a:gd name="connsiteX18" fmla="*/ 5160598 w 9969194"/>
              <a:gd name="connsiteY18" fmla="*/ 1436915 h 13763703"/>
              <a:gd name="connsiteX19" fmla="*/ 1503648 w 9969194"/>
              <a:gd name="connsiteY19" fmla="*/ 1436915 h 137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9194" h="13763703">
                <a:moveTo>
                  <a:pt x="1503648" y="0"/>
                </a:moveTo>
                <a:lnTo>
                  <a:pt x="5527552" y="0"/>
                </a:lnTo>
                <a:lnTo>
                  <a:pt x="5527552" y="1227909"/>
                </a:lnTo>
                <a:lnTo>
                  <a:pt x="7022614" y="1227909"/>
                </a:lnTo>
                <a:lnTo>
                  <a:pt x="7022614" y="2794727"/>
                </a:lnTo>
                <a:lnTo>
                  <a:pt x="9969194" y="2794727"/>
                </a:lnTo>
                <a:lnTo>
                  <a:pt x="9969194" y="5957026"/>
                </a:lnTo>
                <a:lnTo>
                  <a:pt x="8950610" y="5957026"/>
                </a:lnTo>
                <a:lnTo>
                  <a:pt x="8950610" y="12565789"/>
                </a:lnTo>
                <a:lnTo>
                  <a:pt x="1869952" y="12565789"/>
                </a:lnTo>
                <a:lnTo>
                  <a:pt x="1869952" y="13763703"/>
                </a:lnTo>
                <a:lnTo>
                  <a:pt x="0" y="13763703"/>
                </a:lnTo>
                <a:lnTo>
                  <a:pt x="0" y="12096207"/>
                </a:lnTo>
                <a:lnTo>
                  <a:pt x="1503648" y="12096207"/>
                </a:lnTo>
                <a:lnTo>
                  <a:pt x="1503648" y="5147401"/>
                </a:lnTo>
                <a:lnTo>
                  <a:pt x="6808482" y="5147401"/>
                </a:lnTo>
                <a:lnTo>
                  <a:pt x="6808482" y="3088415"/>
                </a:lnTo>
                <a:lnTo>
                  <a:pt x="5160598" y="3088415"/>
                </a:lnTo>
                <a:lnTo>
                  <a:pt x="5160598" y="1436915"/>
                </a:lnTo>
                <a:lnTo>
                  <a:pt x="1503648" y="1436915"/>
                </a:lnTo>
                <a:close/>
              </a:path>
            </a:pathLst>
          </a:custGeom>
          <a:ln w="3175">
            <a:miter lim="400000"/>
          </a:ln>
          <a:extLst>
            <a:ext uri="{C572A759-6A51-4108-AA02-DFA0A04FC94B}">
              <ma14:wrappingTextBoxFlag xmlns:ma14="http://schemas.microsoft.com/office/mac/drawingml/2011/main" xmlns="" val="1"/>
            </a:ext>
          </a:extLst>
        </p:spPr>
        <p:txBody>
          <a:bodyPr wrap="square" rtlCol="0" anchor="ctr">
            <a:noAutofit/>
          </a:bodyP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7" name="図形 223">
            <a:extLst>
              <a:ext uri="{FF2B5EF4-FFF2-40B4-BE49-F238E27FC236}">
                <a16:creationId xmlns:a16="http://schemas.microsoft.com/office/drawing/2014/main" id="{00159812-53E9-D848-9606-198A5B9858E2}"/>
              </a:ext>
            </a:extLst>
          </p:cNvPr>
          <p:cNvSpPr/>
          <p:nvPr/>
        </p:nvSpPr>
        <p:spPr>
          <a:xfrm>
            <a:off x="8524154" y="1562654"/>
            <a:ext cx="1269266" cy="1562173"/>
          </a:xfrm>
          <a:prstGeom prst="rect">
            <a:avLst/>
          </a:prstGeom>
          <a:ln w="38100">
            <a:solidFill>
              <a:schemeClr val="bg2"/>
            </a:solidFill>
            <a:miter lim="400000"/>
          </a:ln>
        </p:spPr>
        <p:txBody>
          <a:bodyPr lIns="14288" tIns="14288" rIns="14288" bIns="14288" rtlCol="0" anchor="ctr"/>
          <a:lstStyle/>
          <a:p>
            <a:pPr algn="ctr" rtl="0">
              <a:defRPr sz="3000">
                <a:solidFill>
                  <a:srgbClr val="FFFFFF"/>
                </a:solidFill>
                <a:latin typeface="Helvetica Light"/>
                <a:ea typeface="Helvetica Light"/>
                <a:cs typeface="Helvetica Light"/>
                <a:sym typeface="Helvetica Light"/>
              </a:defRPr>
            </a:pPr>
            <a:endParaRPr lang="ja-JP" altLang="en-US" sz="1125" noProof="0" dirty="0">
              <a:solidFill>
                <a:schemeClr val="bg2"/>
              </a:solidFill>
              <a:latin typeface="Meiryo UI" panose="020B0604030504040204" pitchFamily="50" charset="-128"/>
              <a:ea typeface="Meiryo UI" panose="020B0604030504040204" pitchFamily="50" charset="-128"/>
            </a:endParaRPr>
          </a:p>
        </p:txBody>
      </p:sp>
      <p:sp>
        <p:nvSpPr>
          <p:cNvPr id="8" name="図形 224">
            <a:extLst>
              <a:ext uri="{FF2B5EF4-FFF2-40B4-BE49-F238E27FC236}">
                <a16:creationId xmlns:a16="http://schemas.microsoft.com/office/drawing/2014/main" id="{B6EC8FD8-5421-9645-9F0E-CBC6D7CF690B}"/>
              </a:ext>
            </a:extLst>
          </p:cNvPr>
          <p:cNvSpPr/>
          <p:nvPr/>
        </p:nvSpPr>
        <p:spPr>
          <a:xfrm>
            <a:off x="5804830" y="879573"/>
            <a:ext cx="538446" cy="662702"/>
          </a:xfrm>
          <a:prstGeom prst="rect">
            <a:avLst/>
          </a:prstGeom>
          <a:ln w="38100">
            <a:solidFill>
              <a:schemeClr val="bg2"/>
            </a:solidFill>
            <a:miter lim="400000"/>
          </a:ln>
        </p:spPr>
        <p:txBody>
          <a:bodyPr lIns="14288" tIns="14288" rIns="14288" bIns="14288" rtlCol="0" anchor="ctr"/>
          <a:lstStyle/>
          <a:p>
            <a:pPr algn="ctr" rtl="0">
              <a:defRPr sz="3000">
                <a:solidFill>
                  <a:srgbClr val="FFFFFF"/>
                </a:solidFill>
                <a:latin typeface="Helvetica Light"/>
                <a:ea typeface="Helvetica Light"/>
                <a:cs typeface="Helvetica Light"/>
                <a:sym typeface="Helvetica Light"/>
              </a:defRPr>
            </a:pPr>
            <a:endParaRPr lang="ja-JP" altLang="en-US" sz="1125" noProof="0" dirty="0">
              <a:solidFill>
                <a:schemeClr val="bg2"/>
              </a:solidFill>
              <a:latin typeface="Meiryo UI" panose="020B0604030504040204" pitchFamily="50" charset="-128"/>
              <a:ea typeface="Meiryo UI" panose="020B0604030504040204" pitchFamily="50" charset="-128"/>
            </a:endParaRPr>
          </a:p>
        </p:txBody>
      </p:sp>
      <p:sp>
        <p:nvSpPr>
          <p:cNvPr id="9" name="図形 225">
            <a:extLst>
              <a:ext uri="{FF2B5EF4-FFF2-40B4-BE49-F238E27FC236}">
                <a16:creationId xmlns:a16="http://schemas.microsoft.com/office/drawing/2014/main" id="{FB52FD4B-1ED8-5C42-8013-FD61B2A3A2CB}"/>
              </a:ext>
            </a:extLst>
          </p:cNvPr>
          <p:cNvSpPr/>
          <p:nvPr/>
        </p:nvSpPr>
        <p:spPr>
          <a:xfrm>
            <a:off x="9334570" y="6383701"/>
            <a:ext cx="634854" cy="781358"/>
          </a:xfrm>
          <a:prstGeom prst="rect">
            <a:avLst/>
          </a:prstGeom>
          <a:ln w="38100">
            <a:solidFill>
              <a:schemeClr val="bg2"/>
            </a:solidFill>
            <a:miter lim="400000"/>
          </a:ln>
        </p:spPr>
        <p:txBody>
          <a:bodyPr lIns="14288" tIns="14288" rIns="14288" bIns="14288" rtlCol="0" anchor="ctr"/>
          <a:lstStyle/>
          <a:p>
            <a:pPr algn="ctr" rtl="0">
              <a:defRPr sz="3000">
                <a:solidFill>
                  <a:srgbClr val="FFFFFF"/>
                </a:solidFill>
                <a:latin typeface="Helvetica Light"/>
                <a:ea typeface="Helvetica Light"/>
                <a:cs typeface="Helvetica Light"/>
                <a:sym typeface="Helvetica Light"/>
              </a:defRPr>
            </a:pPr>
            <a:endParaRPr lang="ja-JP" altLang="en-US" sz="1125" noProof="0" dirty="0">
              <a:solidFill>
                <a:schemeClr val="bg2"/>
              </a:solidFill>
              <a:latin typeface="Meiryo UI" panose="020B0604030504040204" pitchFamily="50" charset="-128"/>
              <a:ea typeface="Meiryo UI" panose="020B0604030504040204" pitchFamily="50" charset="-128"/>
            </a:endParaRPr>
          </a:p>
        </p:txBody>
      </p:sp>
      <p:sp>
        <p:nvSpPr>
          <p:cNvPr id="14" name="タイトル 1">
            <a:extLst>
              <a:ext uri="{FF2B5EF4-FFF2-40B4-BE49-F238E27FC236}">
                <a16:creationId xmlns:a16="http://schemas.microsoft.com/office/drawing/2014/main" id="{69038DA1-6D5C-EA47-BDA4-388C0BC571DF}"/>
              </a:ext>
            </a:extLst>
          </p:cNvPr>
          <p:cNvSpPr>
            <a:spLocks noGrp="1"/>
          </p:cNvSpPr>
          <p:nvPr>
            <p:ph type="title" hasCustomPrompt="1"/>
          </p:nvPr>
        </p:nvSpPr>
        <p:spPr>
          <a:xfrm>
            <a:off x="1079599" y="786810"/>
            <a:ext cx="3256855" cy="1395208"/>
          </a:xfrm>
        </p:spPr>
        <p:txBody>
          <a:bodyPr lIns="0" rtlCol="0" anchor="b"/>
          <a:lstStyle>
            <a:lvl1pPr>
              <a:defRPr>
                <a:latin typeface="Meiryo UI" panose="020B0604030504040204" pitchFamily="50" charset="-128"/>
                <a:ea typeface="Meiryo UI" panose="020B0604030504040204" pitchFamily="50" charset="-128"/>
              </a:defRPr>
            </a:lvl1pPr>
          </a:lstStyle>
          <a:p>
            <a:pPr rtl="0"/>
            <a:r>
              <a:rPr lang="ja-JP" altLang="en-US" noProof="0" dirty="0"/>
              <a:t>タイトルをここに</a:t>
            </a:r>
            <a:br>
              <a:rPr lang="ja-JP" altLang="en-US" noProof="0" dirty="0"/>
            </a:br>
            <a:r>
              <a:rPr lang="ja-JP" altLang="en-US" noProof="0" dirty="0"/>
              <a:t>入力</a:t>
            </a:r>
          </a:p>
        </p:txBody>
      </p:sp>
      <p:sp>
        <p:nvSpPr>
          <p:cNvPr id="15" name="テキスト プレースホルダー 11">
            <a:extLst>
              <a:ext uri="{FF2B5EF4-FFF2-40B4-BE49-F238E27FC236}">
                <a16:creationId xmlns:a16="http://schemas.microsoft.com/office/drawing/2014/main" id="{D7404C76-F118-6149-96DF-BF25D43E26AD}"/>
              </a:ext>
            </a:extLst>
          </p:cNvPr>
          <p:cNvSpPr>
            <a:spLocks noGrp="1"/>
          </p:cNvSpPr>
          <p:nvPr>
            <p:ph type="body" sz="quarter" idx="11"/>
          </p:nvPr>
        </p:nvSpPr>
        <p:spPr>
          <a:xfrm>
            <a:off x="1079600" y="3019354"/>
            <a:ext cx="3256855" cy="3099153"/>
          </a:xfrm>
        </p:spPr>
        <p:txBody>
          <a:bodyPr lIns="0" rtlCol="0">
            <a:normAutofit/>
          </a:bodyPr>
          <a:lstStyle>
            <a:lvl1pPr>
              <a:lnSpc>
                <a:spcPct val="150000"/>
              </a:lnSpc>
              <a:defRPr sz="900" spc="0">
                <a:solidFill>
                  <a:schemeClr val="tx2"/>
                </a:solidFill>
                <a:latin typeface="Meiryo UI" panose="020B0604030504040204" pitchFamily="50" charset="-128"/>
                <a:ea typeface="Meiryo UI" panose="020B0604030504040204" pitchFamily="50" charset="-128"/>
              </a:defRPr>
            </a:lvl1pPr>
            <a:lvl2pPr>
              <a:lnSpc>
                <a:spcPct val="150000"/>
              </a:lnSpc>
              <a:defRPr sz="825" spc="0">
                <a:solidFill>
                  <a:schemeClr val="tx2"/>
                </a:solidFill>
                <a:latin typeface="Meiryo UI" panose="020B0604030504040204" pitchFamily="50" charset="-128"/>
                <a:ea typeface="Meiryo UI" panose="020B0604030504040204" pitchFamily="50" charset="-128"/>
              </a:defRPr>
            </a:lvl2pPr>
            <a:lvl3pPr>
              <a:lnSpc>
                <a:spcPct val="150000"/>
              </a:lnSpc>
              <a:defRPr sz="788" spc="0">
                <a:solidFill>
                  <a:schemeClr val="tx2"/>
                </a:solidFill>
                <a:latin typeface="Meiryo UI" panose="020B0604030504040204" pitchFamily="50" charset="-128"/>
                <a:ea typeface="Meiryo UI" panose="020B0604030504040204" pitchFamily="50" charset="-128"/>
              </a:defRPr>
            </a:lvl3pPr>
            <a:lvl4pPr>
              <a:lnSpc>
                <a:spcPct val="150000"/>
              </a:lnSpc>
              <a:defRPr sz="750" spc="0">
                <a:solidFill>
                  <a:schemeClr val="tx2"/>
                </a:solidFill>
                <a:latin typeface="Meiryo UI" panose="020B0604030504040204" pitchFamily="50" charset="-128"/>
                <a:ea typeface="Meiryo UI" panose="020B0604030504040204" pitchFamily="50" charset="-128"/>
              </a:defRPr>
            </a:lvl4pPr>
            <a:lvl5pPr>
              <a:lnSpc>
                <a:spcPct val="150000"/>
              </a:lnSpc>
              <a:defRPr sz="750" spc="0">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6" name="テキスト プレースホルダー 11">
            <a:extLst>
              <a:ext uri="{FF2B5EF4-FFF2-40B4-BE49-F238E27FC236}">
                <a16:creationId xmlns:a16="http://schemas.microsoft.com/office/drawing/2014/main" id="{7205F80F-3B88-A44D-812A-11909F0C93D8}"/>
              </a:ext>
            </a:extLst>
          </p:cNvPr>
          <p:cNvSpPr>
            <a:spLocks noGrp="1"/>
          </p:cNvSpPr>
          <p:nvPr>
            <p:ph type="body" sz="quarter" idx="12" hasCustomPrompt="1"/>
          </p:nvPr>
        </p:nvSpPr>
        <p:spPr>
          <a:xfrm>
            <a:off x="1079600" y="2247681"/>
            <a:ext cx="3256855" cy="602887"/>
          </a:xfrm>
        </p:spPr>
        <p:txBody>
          <a:bodyPr lIns="0" rtlCol="0" anchor="t">
            <a:normAutofit/>
          </a:bodyPr>
          <a:lstStyle>
            <a:lvl1pPr marL="0" indent="0">
              <a:buNone/>
              <a:defRPr sz="1050" spc="225">
                <a:solidFill>
                  <a:schemeClr val="tx2"/>
                </a:solidFill>
                <a:latin typeface="Meiryo UI" panose="020B0604030504040204" pitchFamily="50" charset="-128"/>
                <a:ea typeface="Meiryo UI" panose="020B0604030504040204" pitchFamily="50" charset="-128"/>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rtl="0"/>
            <a:r>
              <a:rPr lang="ja-JP" altLang="en-US" noProof="0" dirty="0"/>
              <a:t>ここにサブタイトルを入力</a:t>
            </a:r>
          </a:p>
        </p:txBody>
      </p:sp>
    </p:spTree>
    <p:extLst>
      <p:ext uri="{BB962C8B-B14F-4D97-AF65-F5344CB8AC3E}">
        <p14:creationId xmlns:p14="http://schemas.microsoft.com/office/powerpoint/2010/main" val="1176755104"/>
      </p:ext>
    </p:extLst>
  </p:cSld>
  <p:clrMapOvr>
    <a:masterClrMapping/>
  </p:clrMapOvr>
  <p:transition spd="med"/>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タイトル スライド">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AA99C074-A230-B944-8FEA-870A76765C60}"/>
              </a:ext>
            </a:extLst>
          </p:cNvPr>
          <p:cNvSpPr>
            <a:spLocks noGrp="1"/>
          </p:cNvSpPr>
          <p:nvPr>
            <p:ph type="title" hasCustomPrompt="1"/>
          </p:nvPr>
        </p:nvSpPr>
        <p:spPr>
          <a:xfrm>
            <a:off x="681038" y="2655079"/>
            <a:ext cx="5320606" cy="2831323"/>
          </a:xfrm>
        </p:spPr>
        <p:txBody>
          <a:bodyPr rtlCol="0" anchor="b">
            <a:noAutofit/>
          </a:bodyPr>
          <a:lstStyle>
            <a:lvl1pPr>
              <a:defRPr sz="4500">
                <a:latin typeface="Meiryo UI" panose="020B0604030504040204" pitchFamily="50" charset="-128"/>
                <a:ea typeface="Meiryo UI" panose="020B0604030504040204" pitchFamily="50" charset="-128"/>
              </a:defRPr>
            </a:lvl1pPr>
          </a:lstStyle>
          <a:p>
            <a:pPr rtl="0"/>
            <a:r>
              <a:rPr lang="ja-JP" altLang="en-US" noProof="0" dirty="0"/>
              <a:t>クリックしてマスター タイトルを編集する</a:t>
            </a:r>
          </a:p>
        </p:txBody>
      </p:sp>
      <p:sp>
        <p:nvSpPr>
          <p:cNvPr id="5" name="サブタイトル 2">
            <a:extLst>
              <a:ext uri="{FF2B5EF4-FFF2-40B4-BE49-F238E27FC236}">
                <a16:creationId xmlns:a16="http://schemas.microsoft.com/office/drawing/2014/main" id="{CB11A616-4D84-4BF3-86C7-9F1BBDAD3A83}"/>
              </a:ext>
            </a:extLst>
          </p:cNvPr>
          <p:cNvSpPr>
            <a:spLocks noGrp="1"/>
          </p:cNvSpPr>
          <p:nvPr>
            <p:ph type="subTitle" idx="1"/>
          </p:nvPr>
        </p:nvSpPr>
        <p:spPr>
          <a:xfrm>
            <a:off x="681038" y="5486400"/>
            <a:ext cx="5320606" cy="697584"/>
          </a:xfrm>
        </p:spPr>
        <p:txBody>
          <a:bodyPr rtlCol="0"/>
          <a:lstStyle>
            <a:lvl1pPr marL="0" indent="0" algn="l">
              <a:buNone/>
              <a:defRPr sz="1800">
                <a:latin typeface="Meiryo UI" panose="020B0604030504040204" pitchFamily="50" charset="-128"/>
                <a:ea typeface="Meiryo UI" panose="020B0604030504040204" pitchFamily="50" charset="-128"/>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ltLang="en-US" noProof="0"/>
              <a:t>マスター サブタイトルの書式設定</a:t>
            </a:r>
            <a:endParaRPr lang="ja-JP" altLang="en-US" noProof="0" dirty="0"/>
          </a:p>
        </p:txBody>
      </p:sp>
    </p:spTree>
    <p:extLst>
      <p:ext uri="{BB962C8B-B14F-4D97-AF65-F5344CB8AC3E}">
        <p14:creationId xmlns:p14="http://schemas.microsoft.com/office/powerpoint/2010/main" val="1553578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8ECEC5-018E-5E3F-41B3-01E637BCFDAB}"/>
              </a:ext>
            </a:extLst>
          </p:cNvPr>
          <p:cNvSpPr>
            <a:spLocks noGrp="1"/>
          </p:cNvSpPr>
          <p:nvPr>
            <p:ph type="title"/>
          </p:nvPr>
        </p:nvSpPr>
        <p:spPr/>
        <p:txBody>
          <a:bodyPr/>
          <a:lstStyle/>
          <a:p>
            <a:r>
              <a:rPr kumimoji="1" lang="ja-JP" altLang="en-US"/>
              <a:t>マスター タイトルの書式設定</a:t>
            </a:r>
          </a:p>
        </p:txBody>
      </p:sp>
      <p:sp>
        <p:nvSpPr>
          <p:cNvPr id="3" name="フッター プレースホルダー 2">
            <a:extLst>
              <a:ext uri="{FF2B5EF4-FFF2-40B4-BE49-F238E27FC236}">
                <a16:creationId xmlns:a16="http://schemas.microsoft.com/office/drawing/2014/main" id="{A705F9DD-23F8-5F83-F7F5-B66BAA1A193D}"/>
              </a:ext>
            </a:extLst>
          </p:cNvPr>
          <p:cNvSpPr>
            <a:spLocks noGrp="1"/>
          </p:cNvSpPr>
          <p:nvPr>
            <p:ph type="ftr" sz="quarter" idx="10"/>
          </p:nvPr>
        </p:nvSpPr>
        <p:spPr/>
        <p:txBody>
          <a:bodyPr/>
          <a:lstStyle/>
          <a:p>
            <a:pPr eaLnBrk="1" fontAlgn="auto" hangingPunct="1">
              <a:spcBef>
                <a:spcPts val="0"/>
              </a:spcBef>
              <a:spcAft>
                <a:spcPts val="0"/>
              </a:spcAft>
            </a:pPr>
            <a:endParaRPr lang="ja-JP" altLang="en-US">
              <a:solidFill>
                <a:prstClr val="black"/>
              </a:solidFill>
              <a:latin typeface="Meiryo UI"/>
              <a:ea typeface="Meiryo UI"/>
            </a:endParaRPr>
          </a:p>
        </p:txBody>
      </p:sp>
    </p:spTree>
    <p:extLst>
      <p:ext uri="{BB962C8B-B14F-4D97-AF65-F5344CB8AC3E}">
        <p14:creationId xmlns:p14="http://schemas.microsoft.com/office/powerpoint/2010/main" val="124246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セクション ヘッダー">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D6BA20-74C4-B146-8DF6-85C573E19DB1}"/>
              </a:ext>
            </a:extLst>
          </p:cNvPr>
          <p:cNvSpPr>
            <a:spLocks noGrp="1"/>
          </p:cNvSpPr>
          <p:nvPr>
            <p:ph type="title" hasCustomPrompt="1"/>
          </p:nvPr>
        </p:nvSpPr>
        <p:spPr>
          <a:xfrm>
            <a:off x="933053" y="1488558"/>
            <a:ext cx="4424760" cy="2704640"/>
          </a:xfrm>
        </p:spPr>
        <p:txBody>
          <a:bodyPr rtlCol="0" anchor="b">
            <a:normAutofit/>
          </a:bodyPr>
          <a:lstStyle>
            <a:lvl1pPr>
              <a:defRPr sz="3600">
                <a:latin typeface="Meiryo UI" panose="020B0604030504040204" pitchFamily="50" charset="-128"/>
                <a:ea typeface="Meiryo UI" panose="020B0604030504040204" pitchFamily="50" charset="-128"/>
              </a:defRPr>
            </a:lvl1p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933053" y="4220187"/>
            <a:ext cx="4424760" cy="1223684"/>
          </a:xfrm>
        </p:spPr>
        <p:txBody>
          <a:bodyPr rtlCol="0">
            <a:normAutofit/>
          </a:bodyPr>
          <a:lstStyle>
            <a:lvl1pPr marL="0" indent="0">
              <a:buNone/>
              <a:defRPr sz="1350" b="0" i="0" spc="225">
                <a:solidFill>
                  <a:schemeClr val="tx1"/>
                </a:solidFill>
                <a:latin typeface="Meiryo UI" panose="020B0604030504040204" pitchFamily="50" charset="-128"/>
                <a:ea typeface="Meiryo UI" panose="020B0604030504040204" pitchFamily="50" charset="-128"/>
                <a:cs typeface="Gill Sans Light" panose="020B0302020104020203" pitchFamily="34" charset="-79"/>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ltLang="en-US" noProof="0" dirty="0"/>
              <a:t>マスター テキストのスタイルを編集する</a:t>
            </a:r>
          </a:p>
        </p:txBody>
      </p:sp>
    </p:spTree>
    <p:extLst>
      <p:ext uri="{BB962C8B-B14F-4D97-AF65-F5344CB8AC3E}">
        <p14:creationId xmlns:p14="http://schemas.microsoft.com/office/powerpoint/2010/main" val="396631809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タイトルのみ">
    <p:spTree>
      <p:nvGrpSpPr>
        <p:cNvPr id="1" name=""/>
        <p:cNvGrpSpPr/>
        <p:nvPr/>
      </p:nvGrpSpPr>
      <p:grpSpPr>
        <a:xfrm>
          <a:off x="0" y="0"/>
          <a:ext cx="0" cy="0"/>
          <a:chOff x="0" y="0"/>
          <a:chExt cx="0" cy="0"/>
        </a:xfrm>
      </p:grpSpPr>
      <p:sp>
        <p:nvSpPr>
          <p:cNvPr id="6" name="フッター プレースホルダー 5">
            <a:extLst>
              <a:ext uri="{FF2B5EF4-FFF2-40B4-BE49-F238E27FC236}">
                <a16:creationId xmlns:a16="http://schemas.microsoft.com/office/drawing/2014/main" id="{5356FC21-A32D-44DC-BED7-08CEBB3B9090}"/>
              </a:ext>
            </a:extLst>
          </p:cNvPr>
          <p:cNvSpPr>
            <a:spLocks noGrp="1"/>
          </p:cNvSpPr>
          <p:nvPr>
            <p:ph type="ftr" sz="quarter" idx="10"/>
          </p:nvPr>
        </p:nvSpPr>
        <p:spPr/>
        <p:txBody>
          <a:bodyPr rtlCol="0"/>
          <a:lstStyle/>
          <a:p>
            <a:endParaRPr kumimoji="1" lang="ja-JP" altLang="en-US"/>
          </a:p>
        </p:txBody>
      </p:sp>
      <p:sp>
        <p:nvSpPr>
          <p:cNvPr id="9" name="タイトル 1">
            <a:extLst>
              <a:ext uri="{FF2B5EF4-FFF2-40B4-BE49-F238E27FC236}">
                <a16:creationId xmlns:a16="http://schemas.microsoft.com/office/drawing/2014/main" id="{CB2B6249-6B58-2F44-83C2-208195C23642}"/>
              </a:ext>
            </a:extLst>
          </p:cNvPr>
          <p:cNvSpPr>
            <a:spLocks noGrp="1"/>
          </p:cNvSpPr>
          <p:nvPr>
            <p:ph type="title"/>
          </p:nvPr>
        </p:nvSpPr>
        <p:spPr>
          <a:xfrm>
            <a:off x="681038" y="21059"/>
            <a:ext cx="8543925" cy="986943"/>
          </a:xfrm>
        </p:spPr>
        <p:txBody>
          <a:bodyPr rtlCol="0"/>
          <a:lstStyle/>
          <a:p>
            <a:pPr rtl="0"/>
            <a:r>
              <a:rPr lang="ja-JP" altLang="en-US" noProof="0"/>
              <a:t>マスター タイトルの書式設定</a:t>
            </a:r>
            <a:endParaRPr lang="ja-JP" altLang="en-US" noProof="0" dirty="0"/>
          </a:p>
        </p:txBody>
      </p:sp>
      <p:sp>
        <p:nvSpPr>
          <p:cNvPr id="3" name="テキスト プレースホルダー 2">
            <a:extLst>
              <a:ext uri="{FF2B5EF4-FFF2-40B4-BE49-F238E27FC236}">
                <a16:creationId xmlns:a16="http://schemas.microsoft.com/office/drawing/2014/main" id="{6B5E0DD3-854B-420F-ADA1-DED8ADDCC3A8}"/>
              </a:ext>
            </a:extLst>
          </p:cNvPr>
          <p:cNvSpPr>
            <a:spLocks noGrp="1"/>
          </p:cNvSpPr>
          <p:nvPr>
            <p:ph type="body" sz="quarter" idx="11"/>
          </p:nvPr>
        </p:nvSpPr>
        <p:spPr>
          <a:xfrm>
            <a:off x="1262758" y="2062956"/>
            <a:ext cx="7380486" cy="2732088"/>
          </a:xfrm>
        </p:spPr>
        <p:txBody>
          <a:bodyPr rtlCol="0" anchor="ctr">
            <a:normAutofit/>
          </a:bodyPr>
          <a:lstStyle>
            <a:lvl1pPr marL="0" indent="0" algn="ctr">
              <a:buNone/>
              <a:defRPr sz="4500"/>
            </a:lvl1pPr>
            <a:lvl2pPr marL="342900" indent="0">
              <a:buNone/>
              <a:defRPr/>
            </a:lvl2pPr>
          </a:lstStyle>
          <a:p>
            <a:pPr lvl="0" rtl="0"/>
            <a:r>
              <a:rPr lang="ja-JP" altLang="en-US" noProof="0"/>
              <a:t>マスター テキストの書式設定</a:t>
            </a:r>
          </a:p>
        </p:txBody>
      </p:sp>
    </p:spTree>
    <p:extLst>
      <p:ext uri="{BB962C8B-B14F-4D97-AF65-F5344CB8AC3E}">
        <p14:creationId xmlns:p14="http://schemas.microsoft.com/office/powerpoint/2010/main" val="22919092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空白 ">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2A5E4FE9-CEDE-F34D-924F-EB11B49749A2}"/>
              </a:ext>
            </a:extLst>
          </p:cNvPr>
          <p:cNvSpPr>
            <a:spLocks noGrp="1"/>
          </p:cNvSpPr>
          <p:nvPr>
            <p:ph sz="quarter" idx="10"/>
          </p:nvPr>
        </p:nvSpPr>
        <p:spPr>
          <a:xfrm>
            <a:off x="1107782" y="2367779"/>
            <a:ext cx="4108347" cy="3791433"/>
          </a:xfrm>
        </p:spPr>
        <p:txBody>
          <a:bodyPr rtlCol="0"/>
          <a:lstStyle>
            <a:lvl1pPr>
              <a:defRPr>
                <a:latin typeface="Meiryo UI" panose="020B0604030504040204" pitchFamily="50" charset="-128"/>
                <a:ea typeface="Meiryo UI" panose="020B0604030504040204" pitchFamily="50" charset="-128"/>
              </a:defRPr>
            </a:lvl1pPr>
          </a:lstStyle>
          <a:p>
            <a:pPr lvl="0" rtl="0"/>
            <a:r>
              <a:rPr lang="ja-JP" altLang="en-US" noProof="0"/>
              <a:t>マスター テキストの書式設定</a:t>
            </a:r>
          </a:p>
        </p:txBody>
      </p:sp>
      <p:sp>
        <p:nvSpPr>
          <p:cNvPr id="12" name="タイトル 1">
            <a:extLst>
              <a:ext uri="{FF2B5EF4-FFF2-40B4-BE49-F238E27FC236}">
                <a16:creationId xmlns:a16="http://schemas.microsoft.com/office/drawing/2014/main" id="{8F6D2B1F-21AB-FC4C-ADF6-BC4463A62DC7}"/>
              </a:ext>
            </a:extLst>
          </p:cNvPr>
          <p:cNvSpPr>
            <a:spLocks noGrp="1"/>
          </p:cNvSpPr>
          <p:nvPr>
            <p:ph type="title" hasCustomPrompt="1"/>
          </p:nvPr>
        </p:nvSpPr>
        <p:spPr>
          <a:xfrm>
            <a:off x="5517509" y="839974"/>
            <a:ext cx="3873401" cy="1342045"/>
          </a:xfrm>
        </p:spPr>
        <p:txBody>
          <a:bodyPr lIns="0" rtlCol="0" anchor="b"/>
          <a:lstStyle>
            <a:lvl1pPr>
              <a:defRPr>
                <a:latin typeface="Meiryo UI" panose="020B0604030504040204" pitchFamily="50" charset="-128"/>
                <a:ea typeface="Meiryo UI" panose="020B0604030504040204" pitchFamily="50" charset="-128"/>
              </a:defRPr>
            </a:lvl1pPr>
          </a:lstStyle>
          <a:p>
            <a:pPr rtl="0"/>
            <a:r>
              <a:rPr lang="ja-JP" altLang="en-US" noProof="0" dirty="0"/>
              <a:t>タイトルをここに</a:t>
            </a:r>
            <a:br>
              <a:rPr lang="ja-JP" altLang="en-US" noProof="0" dirty="0"/>
            </a:br>
            <a:r>
              <a:rPr lang="ja-JP" altLang="en-US" noProof="0" dirty="0"/>
              <a:t>入力</a:t>
            </a:r>
          </a:p>
        </p:txBody>
      </p:sp>
      <p:sp>
        <p:nvSpPr>
          <p:cNvPr id="13" name="テキスト プレースホルダー 11">
            <a:extLst>
              <a:ext uri="{FF2B5EF4-FFF2-40B4-BE49-F238E27FC236}">
                <a16:creationId xmlns:a16="http://schemas.microsoft.com/office/drawing/2014/main" id="{F1372009-C299-3A49-80B3-22EAC70160E8}"/>
              </a:ext>
            </a:extLst>
          </p:cNvPr>
          <p:cNvSpPr>
            <a:spLocks noGrp="1"/>
          </p:cNvSpPr>
          <p:nvPr>
            <p:ph type="body" sz="quarter" idx="11"/>
          </p:nvPr>
        </p:nvSpPr>
        <p:spPr>
          <a:xfrm>
            <a:off x="5517509" y="3019354"/>
            <a:ext cx="3873401" cy="3099153"/>
          </a:xfrm>
        </p:spPr>
        <p:txBody>
          <a:bodyPr lIns="0" rtlCol="0">
            <a:normAutofit/>
          </a:bodyPr>
          <a:lstStyle>
            <a:lvl1pPr>
              <a:lnSpc>
                <a:spcPct val="150000"/>
              </a:lnSpc>
              <a:defRPr sz="900" spc="0">
                <a:solidFill>
                  <a:schemeClr val="tx2"/>
                </a:solidFill>
                <a:latin typeface="Meiryo UI" panose="020B0604030504040204" pitchFamily="50" charset="-128"/>
                <a:ea typeface="Meiryo UI" panose="020B0604030504040204" pitchFamily="50" charset="-128"/>
              </a:defRPr>
            </a:lvl1pPr>
            <a:lvl2pPr>
              <a:lnSpc>
                <a:spcPct val="150000"/>
              </a:lnSpc>
              <a:defRPr sz="825" spc="0">
                <a:solidFill>
                  <a:schemeClr val="tx2"/>
                </a:solidFill>
                <a:latin typeface="Meiryo UI" panose="020B0604030504040204" pitchFamily="50" charset="-128"/>
                <a:ea typeface="Meiryo UI" panose="020B0604030504040204" pitchFamily="50" charset="-128"/>
              </a:defRPr>
            </a:lvl2pPr>
            <a:lvl3pPr>
              <a:lnSpc>
                <a:spcPct val="150000"/>
              </a:lnSpc>
              <a:defRPr sz="788" spc="0">
                <a:solidFill>
                  <a:schemeClr val="tx2"/>
                </a:solidFill>
                <a:latin typeface="Meiryo UI" panose="020B0604030504040204" pitchFamily="50" charset="-128"/>
                <a:ea typeface="Meiryo UI" panose="020B0604030504040204" pitchFamily="50" charset="-128"/>
              </a:defRPr>
            </a:lvl3pPr>
            <a:lvl4pPr>
              <a:lnSpc>
                <a:spcPct val="150000"/>
              </a:lnSpc>
              <a:defRPr sz="750" spc="0">
                <a:solidFill>
                  <a:schemeClr val="tx2"/>
                </a:solidFill>
                <a:latin typeface="Meiryo UI" panose="020B0604030504040204" pitchFamily="50" charset="-128"/>
                <a:ea typeface="Meiryo UI" panose="020B0604030504040204" pitchFamily="50" charset="-128"/>
              </a:defRPr>
            </a:lvl4pPr>
            <a:lvl5pPr>
              <a:lnSpc>
                <a:spcPct val="150000"/>
              </a:lnSpc>
              <a:defRPr sz="750" spc="0">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4" name="テキスト プレースホルダー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5517509" y="2247681"/>
            <a:ext cx="3873401" cy="602887"/>
          </a:xfrm>
        </p:spPr>
        <p:txBody>
          <a:bodyPr lIns="0" rtlCol="0" anchor="t">
            <a:normAutofit/>
          </a:bodyPr>
          <a:lstStyle>
            <a:lvl1pPr marL="0" indent="0">
              <a:buNone/>
              <a:defRPr sz="1050" spc="225">
                <a:solidFill>
                  <a:schemeClr val="tx2"/>
                </a:solidFill>
                <a:latin typeface="Meiryo UI" panose="020B0604030504040204" pitchFamily="50" charset="-128"/>
                <a:ea typeface="Meiryo UI" panose="020B0604030504040204" pitchFamily="50" charset="-128"/>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rtl="0"/>
            <a:r>
              <a:rPr lang="ja-JP" altLang="en-US" noProof="0" dirty="0"/>
              <a:t>ここにサブタイトルを入力</a:t>
            </a:r>
          </a:p>
        </p:txBody>
      </p:sp>
    </p:spTree>
    <p:extLst>
      <p:ext uri="{BB962C8B-B14F-4D97-AF65-F5344CB8AC3E}">
        <p14:creationId xmlns:p14="http://schemas.microsoft.com/office/powerpoint/2010/main" val="383582525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カスタム 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674535-13A9-914D-A6BC-97AFF288301C}"/>
              </a:ext>
            </a:extLst>
          </p:cNvPr>
          <p:cNvSpPr>
            <a:spLocks noGrp="1"/>
          </p:cNvSpPr>
          <p:nvPr>
            <p:ph type="title" hasCustomPrompt="1"/>
          </p:nvPr>
        </p:nvSpPr>
        <p:spPr>
          <a:xfrm>
            <a:off x="681037" y="0"/>
            <a:ext cx="8853488" cy="893218"/>
          </a:xfrm>
        </p:spPr>
        <p:txBody>
          <a:bodyPr rtlCol="0" anchor="b"/>
          <a:lstStyle>
            <a:lvl1pPr algn="ctr">
              <a:defRPr>
                <a:latin typeface="Meiryo UI" panose="020B0604030504040204" pitchFamily="50" charset="-128"/>
                <a:ea typeface="Meiryo UI" panose="020B0604030504040204" pitchFamily="50" charset="-128"/>
              </a:defRPr>
            </a:lvl1pPr>
          </a:lstStyle>
          <a:p>
            <a:pPr rtl="0"/>
            <a:r>
              <a:rPr lang="ja-JP" altLang="en-US" noProof="0" dirty="0"/>
              <a:t>クリックしてマスター タイトルの書式設定を編集</a:t>
            </a:r>
          </a:p>
        </p:txBody>
      </p:sp>
      <p:sp>
        <p:nvSpPr>
          <p:cNvPr id="7" name="コンテンツ プレースホルダー 5">
            <a:extLst>
              <a:ext uri="{FF2B5EF4-FFF2-40B4-BE49-F238E27FC236}">
                <a16:creationId xmlns:a16="http://schemas.microsoft.com/office/drawing/2014/main" id="{D75C1F3A-BBBB-2946-BF9D-CD1C4898C830}"/>
              </a:ext>
            </a:extLst>
          </p:cNvPr>
          <p:cNvSpPr>
            <a:spLocks noGrp="1"/>
          </p:cNvSpPr>
          <p:nvPr>
            <p:ph sz="quarter" idx="10"/>
          </p:nvPr>
        </p:nvSpPr>
        <p:spPr>
          <a:xfrm>
            <a:off x="681037" y="1690688"/>
            <a:ext cx="8853488" cy="4862512"/>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1" name="テキスト プレースホルダー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81037" y="914485"/>
            <a:ext cx="8853488" cy="602887"/>
          </a:xfrm>
        </p:spPr>
        <p:txBody>
          <a:bodyPr rtlCol="0" anchor="ctr">
            <a:normAutofit/>
          </a:bodyPr>
          <a:lstStyle>
            <a:lvl1pPr marL="0" indent="0" algn="ctr">
              <a:buNone/>
              <a:defRPr sz="1050" spc="225">
                <a:solidFill>
                  <a:schemeClr val="tx2"/>
                </a:solidFill>
                <a:latin typeface="Meiryo UI" panose="020B0604030504040204" pitchFamily="50" charset="-128"/>
                <a:ea typeface="Meiryo UI" panose="020B0604030504040204" pitchFamily="50" charset="-128"/>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rtl="0"/>
            <a:r>
              <a:rPr lang="ja-JP" altLang="en-US" noProof="0" dirty="0"/>
              <a:t>ここにサブタイトルを入力</a:t>
            </a:r>
          </a:p>
        </p:txBody>
      </p:sp>
    </p:spTree>
    <p:extLst>
      <p:ext uri="{BB962C8B-B14F-4D97-AF65-F5344CB8AC3E}">
        <p14:creationId xmlns:p14="http://schemas.microsoft.com/office/powerpoint/2010/main" val="170820879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タイトル付きのコンテンツ">
    <p:spTree>
      <p:nvGrpSpPr>
        <p:cNvPr id="1" name=""/>
        <p:cNvGrpSpPr/>
        <p:nvPr/>
      </p:nvGrpSpPr>
      <p:grpSpPr>
        <a:xfrm>
          <a:off x="0" y="0"/>
          <a:ext cx="0" cy="0"/>
          <a:chOff x="0" y="0"/>
          <a:chExt cx="0" cy="0"/>
        </a:xfrm>
      </p:grpSpPr>
      <p:sp>
        <p:nvSpPr>
          <p:cNvPr id="6" name="フッター プレースホルダー 5">
            <a:extLst>
              <a:ext uri="{FF2B5EF4-FFF2-40B4-BE49-F238E27FC236}">
                <a16:creationId xmlns:a16="http://schemas.microsoft.com/office/drawing/2014/main" id="{5356FC21-A32D-44DC-BED7-08CEBB3B9090}"/>
              </a:ext>
            </a:extLst>
          </p:cNvPr>
          <p:cNvSpPr>
            <a:spLocks noGrp="1"/>
          </p:cNvSpPr>
          <p:nvPr>
            <p:ph type="ftr" sz="quarter" idx="10"/>
          </p:nvPr>
        </p:nvSpPr>
        <p:spPr/>
        <p:txBody>
          <a:bodyPr rtlCol="0"/>
          <a:lstStyle>
            <a:lvl1pPr>
              <a:defRPr>
                <a:latin typeface="Meiryo UI" panose="020B0604030504040204" pitchFamily="50" charset="-128"/>
                <a:ea typeface="Meiryo UI" panose="020B0604030504040204" pitchFamily="50" charset="-128"/>
              </a:defRPr>
            </a:lvl1pPr>
          </a:lstStyle>
          <a:p>
            <a:endParaRPr kumimoji="1" lang="ja-JP" altLang="en-US"/>
          </a:p>
        </p:txBody>
      </p:sp>
      <p:sp>
        <p:nvSpPr>
          <p:cNvPr id="9" name="タイトル 1">
            <a:extLst>
              <a:ext uri="{FF2B5EF4-FFF2-40B4-BE49-F238E27FC236}">
                <a16:creationId xmlns:a16="http://schemas.microsoft.com/office/drawing/2014/main" id="{CB2B6249-6B58-2F44-83C2-208195C23642}"/>
              </a:ext>
            </a:extLst>
          </p:cNvPr>
          <p:cNvSpPr>
            <a:spLocks noGrp="1"/>
          </p:cNvSpPr>
          <p:nvPr>
            <p:ph type="title"/>
          </p:nvPr>
        </p:nvSpPr>
        <p:spPr>
          <a:xfrm>
            <a:off x="682328" y="987426"/>
            <a:ext cx="3194943" cy="1868896"/>
          </a:xfrm>
        </p:spPr>
        <p:txBody>
          <a:bodyPr rtlCol="0" anchor="b"/>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4" name="コンテンツ プレースホルダー 2">
            <a:extLst>
              <a:ext uri="{FF2B5EF4-FFF2-40B4-BE49-F238E27FC236}">
                <a16:creationId xmlns:a16="http://schemas.microsoft.com/office/drawing/2014/main" id="{51B3D6EB-0B4B-4C00-A78E-E618E038C9B8}"/>
              </a:ext>
            </a:extLst>
          </p:cNvPr>
          <p:cNvSpPr>
            <a:spLocks noGrp="1"/>
          </p:cNvSpPr>
          <p:nvPr>
            <p:ph idx="1"/>
          </p:nvPr>
        </p:nvSpPr>
        <p:spPr>
          <a:xfrm>
            <a:off x="4211340" y="987427"/>
            <a:ext cx="5014913" cy="4873625"/>
          </a:xfrm>
        </p:spPr>
        <p:txBody>
          <a:bodyPr rtlCol="0"/>
          <a:lstStyle>
            <a:lvl1pPr>
              <a:defRPr sz="2400">
                <a:latin typeface="Meiryo UI" panose="020B0604030504040204" pitchFamily="50" charset="-128"/>
                <a:ea typeface="Meiryo UI" panose="020B0604030504040204" pitchFamily="50" charset="-128"/>
              </a:defRPr>
            </a:lvl1pPr>
            <a:lvl2pPr>
              <a:defRPr sz="21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500">
                <a:latin typeface="Meiryo UI" panose="020B0604030504040204" pitchFamily="50" charset="-128"/>
                <a:ea typeface="Meiryo UI" panose="020B0604030504040204" pitchFamily="50" charset="-128"/>
              </a:defRPr>
            </a:lvl4pPr>
            <a:lvl5pPr>
              <a:defRPr sz="1500">
                <a:latin typeface="Meiryo UI" panose="020B0604030504040204" pitchFamily="50" charset="-128"/>
                <a:ea typeface="Meiryo UI" panose="020B0604030504040204" pitchFamily="50" charset="-128"/>
              </a:defRPr>
            </a:lvl5pPr>
            <a:lvl6pPr>
              <a:defRPr sz="1500"/>
            </a:lvl6pPr>
            <a:lvl7pPr>
              <a:defRPr sz="1500"/>
            </a:lvl7pPr>
            <a:lvl8pPr>
              <a:defRPr sz="1500"/>
            </a:lvl8pPr>
            <a:lvl9pPr>
              <a:defRPr sz="15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3">
            <a:extLst>
              <a:ext uri="{FF2B5EF4-FFF2-40B4-BE49-F238E27FC236}">
                <a16:creationId xmlns:a16="http://schemas.microsoft.com/office/drawing/2014/main" id="{06353079-34E7-4CF0-8300-BCC1060B3B33}"/>
              </a:ext>
            </a:extLst>
          </p:cNvPr>
          <p:cNvSpPr>
            <a:spLocks noGrp="1"/>
          </p:cNvSpPr>
          <p:nvPr>
            <p:ph type="body" sz="half" idx="2"/>
          </p:nvPr>
        </p:nvSpPr>
        <p:spPr>
          <a:xfrm>
            <a:off x="682328" y="2856322"/>
            <a:ext cx="3194943" cy="3012666"/>
          </a:xfrm>
        </p:spPr>
        <p:txBody>
          <a:bodyPr rtlCol="0"/>
          <a:lstStyle>
            <a:lvl1pPr marL="0" indent="0">
              <a:buNone/>
              <a:defRPr sz="1200">
                <a:latin typeface="Meiryo UI" panose="020B0604030504040204" pitchFamily="50" charset="-128"/>
                <a:ea typeface="Meiryo UI" panose="020B0604030504040204" pitchFamily="50" charset="-128"/>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ja-JP" altLang="en-US" noProof="0"/>
              <a:t>マスター テキストの書式設定</a:t>
            </a:r>
          </a:p>
        </p:txBody>
      </p:sp>
    </p:spTree>
    <p:extLst>
      <p:ext uri="{BB962C8B-B14F-4D97-AF65-F5344CB8AC3E}">
        <p14:creationId xmlns:p14="http://schemas.microsoft.com/office/powerpoint/2010/main" val="255468937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キャプション付きのコンテンツ">
    <p:spTree>
      <p:nvGrpSpPr>
        <p:cNvPr id="1" name=""/>
        <p:cNvGrpSpPr/>
        <p:nvPr/>
      </p:nvGrpSpPr>
      <p:grpSpPr>
        <a:xfrm>
          <a:off x="0" y="0"/>
          <a:ext cx="0" cy="0"/>
          <a:chOff x="0" y="0"/>
          <a:chExt cx="0" cy="0"/>
        </a:xfrm>
      </p:grpSpPr>
      <p:sp>
        <p:nvSpPr>
          <p:cNvPr id="6" name="フッター プレースホルダー 5">
            <a:extLst>
              <a:ext uri="{FF2B5EF4-FFF2-40B4-BE49-F238E27FC236}">
                <a16:creationId xmlns:a16="http://schemas.microsoft.com/office/drawing/2014/main" id="{5356FC21-A32D-44DC-BED7-08CEBB3B9090}"/>
              </a:ext>
            </a:extLst>
          </p:cNvPr>
          <p:cNvSpPr>
            <a:spLocks noGrp="1"/>
          </p:cNvSpPr>
          <p:nvPr>
            <p:ph type="ftr" sz="quarter" idx="10"/>
          </p:nvPr>
        </p:nvSpPr>
        <p:spPr/>
        <p:txBody>
          <a:bodyPr rtlCol="0"/>
          <a:lstStyle>
            <a:lvl1pPr>
              <a:defRPr>
                <a:latin typeface="Meiryo UI" panose="020B0604030504040204" pitchFamily="50" charset="-128"/>
                <a:ea typeface="Meiryo UI" panose="020B0604030504040204" pitchFamily="50" charset="-128"/>
              </a:defRPr>
            </a:lvl1pPr>
          </a:lstStyle>
          <a:p>
            <a:endParaRPr kumimoji="1" lang="ja-JP" altLang="en-US"/>
          </a:p>
        </p:txBody>
      </p:sp>
      <p:sp>
        <p:nvSpPr>
          <p:cNvPr id="9" name="タイトル 1">
            <a:extLst>
              <a:ext uri="{FF2B5EF4-FFF2-40B4-BE49-F238E27FC236}">
                <a16:creationId xmlns:a16="http://schemas.microsoft.com/office/drawing/2014/main" id="{CB2B6249-6B58-2F44-83C2-208195C23642}"/>
              </a:ext>
            </a:extLst>
          </p:cNvPr>
          <p:cNvSpPr>
            <a:spLocks noGrp="1"/>
          </p:cNvSpPr>
          <p:nvPr>
            <p:ph type="title"/>
          </p:nvPr>
        </p:nvSpPr>
        <p:spPr>
          <a:xfrm>
            <a:off x="682328" y="987426"/>
            <a:ext cx="3194943" cy="1868896"/>
          </a:xfrm>
        </p:spPr>
        <p:txBody>
          <a:bodyPr rtlCol="0" anchor="b"/>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5" name="テキスト プレースホルダー 3">
            <a:extLst>
              <a:ext uri="{FF2B5EF4-FFF2-40B4-BE49-F238E27FC236}">
                <a16:creationId xmlns:a16="http://schemas.microsoft.com/office/drawing/2014/main" id="{06353079-34E7-4CF0-8300-BCC1060B3B33}"/>
              </a:ext>
            </a:extLst>
          </p:cNvPr>
          <p:cNvSpPr>
            <a:spLocks noGrp="1"/>
          </p:cNvSpPr>
          <p:nvPr>
            <p:ph type="body" sz="half" idx="2"/>
          </p:nvPr>
        </p:nvSpPr>
        <p:spPr>
          <a:xfrm>
            <a:off x="682328" y="2856322"/>
            <a:ext cx="3194943" cy="3012666"/>
          </a:xfrm>
        </p:spPr>
        <p:txBody>
          <a:bodyPr rtlCol="0"/>
          <a:lstStyle>
            <a:lvl1pPr marL="0" indent="0">
              <a:buNone/>
              <a:defRPr sz="1200">
                <a:latin typeface="Meiryo UI" panose="020B0604030504040204" pitchFamily="50" charset="-128"/>
                <a:ea typeface="Meiryo UI" panose="020B0604030504040204" pitchFamily="50" charset="-128"/>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ja-JP" altLang="en-US" noProof="0"/>
              <a:t>マスター テキストの書式設定</a:t>
            </a:r>
          </a:p>
        </p:txBody>
      </p:sp>
      <p:sp>
        <p:nvSpPr>
          <p:cNvPr id="7" name="図プレースホルダー 2">
            <a:extLst>
              <a:ext uri="{FF2B5EF4-FFF2-40B4-BE49-F238E27FC236}">
                <a16:creationId xmlns:a16="http://schemas.microsoft.com/office/drawing/2014/main" id="{B04B7B3E-1EE1-4212-9F4F-0C7DC6C1584F}"/>
              </a:ext>
            </a:extLst>
          </p:cNvPr>
          <p:cNvSpPr>
            <a:spLocks noGrp="1"/>
          </p:cNvSpPr>
          <p:nvPr>
            <p:ph type="pic" idx="11"/>
          </p:nvPr>
        </p:nvSpPr>
        <p:spPr>
          <a:xfrm>
            <a:off x="4208760" y="987428"/>
            <a:ext cx="5014913" cy="4873625"/>
          </a:xfrm>
        </p:spPr>
        <p:txBody>
          <a:bodyPr rtlCol="0"/>
          <a:lstStyle>
            <a:lvl1pPr marL="0" indent="0">
              <a:buNone/>
              <a:defRPr sz="2400">
                <a:latin typeface="Meiryo UI" panose="020B0604030504040204" pitchFamily="50" charset="-128"/>
                <a:ea typeface="Meiryo UI" panose="020B0604030504040204" pitchFamily="50" charset="-128"/>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390987612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画像を含むスライド区切り線">
    <p:spTree>
      <p:nvGrpSpPr>
        <p:cNvPr id="1" name=""/>
        <p:cNvGrpSpPr/>
        <p:nvPr/>
      </p:nvGrpSpPr>
      <p:grpSpPr>
        <a:xfrm>
          <a:off x="0" y="0"/>
          <a:ext cx="0" cy="0"/>
          <a:chOff x="0" y="0"/>
          <a:chExt cx="0" cy="0"/>
        </a:xfrm>
      </p:grpSpPr>
      <p:sp>
        <p:nvSpPr>
          <p:cNvPr id="28" name="図プレースホルダー 27">
            <a:extLst>
              <a:ext uri="{FF2B5EF4-FFF2-40B4-BE49-F238E27FC236}">
                <a16:creationId xmlns:a16="http://schemas.microsoft.com/office/drawing/2014/main" id="{EA8FB924-7820-A342-A545-0DFCE2908E1F}"/>
              </a:ext>
            </a:extLst>
          </p:cNvPr>
          <p:cNvSpPr>
            <a:spLocks noGrp="1"/>
          </p:cNvSpPr>
          <p:nvPr>
            <p:ph type="pic" sz="quarter" idx="13"/>
          </p:nvPr>
        </p:nvSpPr>
        <p:spPr>
          <a:xfrm>
            <a:off x="675878" y="0"/>
            <a:ext cx="9230122"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rtlCol="0">
            <a:noAutofit/>
          </a:bodyPr>
          <a:lstStyle>
            <a:lvl1pPr marL="0" indent="0" algn="ctr">
              <a:buNone/>
              <a:defRPr sz="105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2" name="タイトル 1">
            <a:extLst>
              <a:ext uri="{FF2B5EF4-FFF2-40B4-BE49-F238E27FC236}">
                <a16:creationId xmlns:a16="http://schemas.microsoft.com/office/drawing/2014/main" id="{1ED6BA20-74C4-B146-8DF6-85C573E19DB1}"/>
              </a:ext>
            </a:extLst>
          </p:cNvPr>
          <p:cNvSpPr>
            <a:spLocks noGrp="1"/>
          </p:cNvSpPr>
          <p:nvPr>
            <p:ph type="title" hasCustomPrompt="1"/>
          </p:nvPr>
        </p:nvSpPr>
        <p:spPr>
          <a:xfrm>
            <a:off x="933053" y="1488558"/>
            <a:ext cx="4424760" cy="2704640"/>
          </a:xfrm>
        </p:spPr>
        <p:txBody>
          <a:bodyPr rtlCol="0" anchor="b">
            <a:normAutofit/>
          </a:bodyPr>
          <a:lstStyle>
            <a:lvl1pPr>
              <a:defRPr sz="3600">
                <a:latin typeface="Meiryo UI" panose="020B0604030504040204" pitchFamily="50" charset="-128"/>
                <a:ea typeface="Meiryo UI" panose="020B0604030504040204" pitchFamily="50" charset="-128"/>
              </a:defRPr>
            </a:lvl1p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933053" y="4220187"/>
            <a:ext cx="4424760" cy="1223684"/>
          </a:xfrm>
        </p:spPr>
        <p:txBody>
          <a:bodyPr rtlCol="0">
            <a:normAutofit/>
          </a:bodyPr>
          <a:lstStyle>
            <a:lvl1pPr marL="0" indent="0">
              <a:buNone/>
              <a:defRPr sz="1350" b="0" i="0" spc="225">
                <a:solidFill>
                  <a:schemeClr val="tx1"/>
                </a:solidFill>
                <a:latin typeface="Meiryo UI" panose="020B0604030504040204" pitchFamily="50" charset="-128"/>
                <a:ea typeface="Meiryo UI" panose="020B0604030504040204" pitchFamily="50" charset="-128"/>
                <a:cs typeface="Gill Sans Light" panose="020B0302020104020203" pitchFamily="34" charset="-79"/>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ltLang="en-US" noProof="0" dirty="0"/>
              <a:t>マスター テキストのスタイルを編集する</a:t>
            </a:r>
          </a:p>
        </p:txBody>
      </p:sp>
    </p:spTree>
    <p:extLst>
      <p:ext uri="{BB962C8B-B14F-4D97-AF65-F5344CB8AC3E}">
        <p14:creationId xmlns:p14="http://schemas.microsoft.com/office/powerpoint/2010/main" val="250937541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フルスクリーンの写真">
    <p:spTree>
      <p:nvGrpSpPr>
        <p:cNvPr id="1" name=""/>
        <p:cNvGrpSpPr/>
        <p:nvPr/>
      </p:nvGrpSpPr>
      <p:grpSpPr>
        <a:xfrm>
          <a:off x="0" y="0"/>
          <a:ext cx="0" cy="0"/>
          <a:chOff x="0" y="0"/>
          <a:chExt cx="0" cy="0"/>
        </a:xfrm>
      </p:grpSpPr>
      <p:sp>
        <p:nvSpPr>
          <p:cNvPr id="3" name="図プレースホルダー 2"/>
          <p:cNvSpPr>
            <a:spLocks noGrp="1"/>
          </p:cNvSpPr>
          <p:nvPr>
            <p:ph type="pic" sz="quarter" idx="10"/>
          </p:nvPr>
        </p:nvSpPr>
        <p:spPr>
          <a:xfrm>
            <a:off x="0" y="0"/>
            <a:ext cx="9906000" cy="6858000"/>
          </a:xfrm>
          <a:solidFill>
            <a:schemeClr val="bg1">
              <a:lumMod val="95000"/>
            </a:schemeClr>
          </a:solidFill>
        </p:spPr>
        <p:txBody>
          <a:bodyPr rtlCol="0" anchor="ctr">
            <a:normAutofit/>
          </a:bodyPr>
          <a:lstStyle>
            <a:lvl1pPr marL="0" indent="0" algn="ctr">
              <a:buNone/>
              <a:defRPr sz="1050"/>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401922288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92450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お礼を述べるスライド">
    <p:spTree>
      <p:nvGrpSpPr>
        <p:cNvPr id="1" name=""/>
        <p:cNvGrpSpPr/>
        <p:nvPr/>
      </p:nvGrpSpPr>
      <p:grpSpPr>
        <a:xfrm>
          <a:off x="0" y="0"/>
          <a:ext cx="0" cy="0"/>
          <a:chOff x="0" y="0"/>
          <a:chExt cx="0" cy="0"/>
        </a:xfrm>
      </p:grpSpPr>
      <p:sp>
        <p:nvSpPr>
          <p:cNvPr id="10" name="図プレースホルダー 9">
            <a:extLst>
              <a:ext uri="{FF2B5EF4-FFF2-40B4-BE49-F238E27FC236}">
                <a16:creationId xmlns:a16="http://schemas.microsoft.com/office/drawing/2014/main" id="{03EE4273-5B11-44D2-BB30-AB361AEA564E}"/>
              </a:ext>
            </a:extLst>
          </p:cNvPr>
          <p:cNvSpPr>
            <a:spLocks noGrp="1"/>
          </p:cNvSpPr>
          <p:nvPr>
            <p:ph type="pic" sz="quarter" idx="13"/>
          </p:nvPr>
        </p:nvSpPr>
        <p:spPr>
          <a:xfrm>
            <a:off x="681037" y="2"/>
            <a:ext cx="9224963"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rtlCol="0" anchor="t">
            <a:noAutofit/>
          </a:bodyP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6" name="タイトル 1">
            <a:extLst>
              <a:ext uri="{FF2B5EF4-FFF2-40B4-BE49-F238E27FC236}">
                <a16:creationId xmlns:a16="http://schemas.microsoft.com/office/drawing/2014/main" id="{AA99C074-A230-B944-8FEA-870A76765C60}"/>
              </a:ext>
            </a:extLst>
          </p:cNvPr>
          <p:cNvSpPr>
            <a:spLocks noGrp="1"/>
          </p:cNvSpPr>
          <p:nvPr>
            <p:ph type="title" hasCustomPrompt="1"/>
          </p:nvPr>
        </p:nvSpPr>
        <p:spPr>
          <a:xfrm>
            <a:off x="681038" y="3072985"/>
            <a:ext cx="5320606" cy="2413416"/>
          </a:xfrm>
        </p:spPr>
        <p:txBody>
          <a:bodyPr rtlCol="0" anchor="b">
            <a:noAutofit/>
          </a:bodyPr>
          <a:lstStyle>
            <a:lvl1pPr>
              <a:defRPr sz="4500">
                <a:latin typeface="Meiryo UI" panose="020B0604030504040204" pitchFamily="50" charset="-128"/>
                <a:ea typeface="Meiryo UI" panose="020B0604030504040204" pitchFamily="50" charset="-128"/>
              </a:defRPr>
            </a:lvl1pPr>
          </a:lstStyle>
          <a:p>
            <a:pPr rtl="0"/>
            <a:r>
              <a:rPr lang="ja-JP" altLang="en-US" noProof="0" dirty="0"/>
              <a:t>クリックしてマスター タイトルを編集する</a:t>
            </a:r>
          </a:p>
        </p:txBody>
      </p:sp>
      <p:sp>
        <p:nvSpPr>
          <p:cNvPr id="13" name="テキスト プレースホルダー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81038" y="5486401"/>
            <a:ext cx="5320606" cy="304800"/>
          </a:xfrm>
        </p:spPr>
        <p:txBody>
          <a:bodyPr rtlCol="0">
            <a:normAutofit/>
          </a:bodyPr>
          <a:lstStyle>
            <a:lvl1pPr marL="0" indent="0">
              <a:buNone/>
              <a:defRPr sz="1200" spc="225">
                <a:latin typeface="Meiryo UI" panose="020B0604030504040204" pitchFamily="50" charset="-128"/>
                <a:ea typeface="Meiryo UI" panose="020B0604030504040204" pitchFamily="50" charset="-128"/>
              </a:defRPr>
            </a:lvl1pPr>
          </a:lstStyle>
          <a:p>
            <a:pPr lvl="0" rtl="0"/>
            <a:r>
              <a:rPr lang="en-US" altLang="ja-JP" noProof="0" dirty="0"/>
              <a:t>Web </a:t>
            </a:r>
            <a:r>
              <a:rPr lang="ja-JP" altLang="en-US" noProof="0" dirty="0"/>
              <a:t>サイトをここに挿入します</a:t>
            </a:r>
          </a:p>
        </p:txBody>
      </p:sp>
    </p:spTree>
    <p:extLst>
      <p:ext uri="{BB962C8B-B14F-4D97-AF65-F5344CB8AC3E}">
        <p14:creationId xmlns:p14="http://schemas.microsoft.com/office/powerpoint/2010/main" val="153735446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B58AD-452E-4E5D-918F-237AA0ECBFB6}" type="datetimeFigureOut">
              <a:rPr kumimoji="1" lang="ja-JP" altLang="en-US" smtClean="0"/>
              <a:t>2023/5/23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2D09BC6-45C4-42EC-B344-185928C1E491}" type="slidenum">
              <a:rPr kumimoji="1" lang="ja-JP" altLang="en-US" smtClean="0"/>
              <a:t>‹#›</a:t>
            </a:fld>
            <a:endParaRPr kumimoji="1" lang="ja-JP" altLang="en-US"/>
          </a:p>
        </p:txBody>
      </p:sp>
    </p:spTree>
    <p:extLst>
      <p:ext uri="{BB962C8B-B14F-4D97-AF65-F5344CB8AC3E}">
        <p14:creationId xmlns:p14="http://schemas.microsoft.com/office/powerpoint/2010/main" val="75440277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6" name="フッター プレースホルダー 5">
            <a:extLst>
              <a:ext uri="{FF2B5EF4-FFF2-40B4-BE49-F238E27FC236}">
                <a16:creationId xmlns:a16="http://schemas.microsoft.com/office/drawing/2014/main" id="{5356FC21-A32D-44DC-BED7-08CEBB3B9090}"/>
              </a:ext>
            </a:extLst>
          </p:cNvPr>
          <p:cNvSpPr>
            <a:spLocks noGrp="1"/>
          </p:cNvSpPr>
          <p:nvPr>
            <p:ph type="ftr" sz="quarter" idx="10"/>
          </p:nvPr>
        </p:nvSpPr>
        <p:spPr/>
        <p:txBody>
          <a:bodyPr rtlCol="0"/>
          <a:lstStyle/>
          <a:p>
            <a:endParaRPr kumimoji="1" lang="ja-JP" altLang="en-US"/>
          </a:p>
        </p:txBody>
      </p:sp>
      <p:sp>
        <p:nvSpPr>
          <p:cNvPr id="9" name="タイトル 1">
            <a:extLst>
              <a:ext uri="{FF2B5EF4-FFF2-40B4-BE49-F238E27FC236}">
                <a16:creationId xmlns:a16="http://schemas.microsoft.com/office/drawing/2014/main" id="{CB2B6249-6B58-2F44-83C2-208195C23642}"/>
              </a:ext>
            </a:extLst>
          </p:cNvPr>
          <p:cNvSpPr>
            <a:spLocks noGrp="1"/>
          </p:cNvSpPr>
          <p:nvPr>
            <p:ph type="title"/>
          </p:nvPr>
        </p:nvSpPr>
        <p:spPr>
          <a:xfrm>
            <a:off x="681038" y="21059"/>
            <a:ext cx="8543925" cy="986943"/>
          </a:xfrm>
        </p:spPr>
        <p:txBody>
          <a:bodyPr rtlCol="0"/>
          <a:lstStyle/>
          <a:p>
            <a:pPr rtl="0"/>
            <a:r>
              <a:rPr lang="ja-JP" altLang="en-US" noProof="0"/>
              <a:t>マスター タイトルの書式設定</a:t>
            </a:r>
            <a:endParaRPr lang="ja-JP" altLang="en-US" noProof="0" dirty="0"/>
          </a:p>
        </p:txBody>
      </p:sp>
    </p:spTree>
    <p:extLst>
      <p:ext uri="{BB962C8B-B14F-4D97-AF65-F5344CB8AC3E}">
        <p14:creationId xmlns:p14="http://schemas.microsoft.com/office/powerpoint/2010/main" val="225233545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079108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870722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330537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024908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504235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スライド区切り線 2">
    <p:spTree>
      <p:nvGrpSpPr>
        <p:cNvPr id="1" name=""/>
        <p:cNvGrpSpPr/>
        <p:nvPr/>
      </p:nvGrpSpPr>
      <p:grpSpPr>
        <a:xfrm>
          <a:off x="0" y="0"/>
          <a:ext cx="0" cy="0"/>
          <a:chOff x="0" y="0"/>
          <a:chExt cx="0" cy="0"/>
        </a:xfrm>
      </p:grpSpPr>
      <p:sp>
        <p:nvSpPr>
          <p:cNvPr id="14" name="図プレースホルダー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9906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rtlCol="0" anchor="t">
            <a:noAutofit/>
          </a:bodyPr>
          <a:lstStyle>
            <a:lvl1pPr marL="0" indent="0" algn="ctr">
              <a:buNone/>
              <a:defRPr sz="105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2" name="タイトル 1">
            <a:extLst>
              <a:ext uri="{FF2B5EF4-FFF2-40B4-BE49-F238E27FC236}">
                <a16:creationId xmlns:a16="http://schemas.microsoft.com/office/drawing/2014/main" id="{D985175C-7C48-9449-9A0A-088E9BCAE9BE}"/>
              </a:ext>
            </a:extLst>
          </p:cNvPr>
          <p:cNvSpPr>
            <a:spLocks noGrp="1"/>
          </p:cNvSpPr>
          <p:nvPr>
            <p:ph type="title" hasCustomPrompt="1"/>
          </p:nvPr>
        </p:nvSpPr>
        <p:spPr>
          <a:xfrm>
            <a:off x="933053" y="3259239"/>
            <a:ext cx="4424760" cy="2852737"/>
          </a:xfrm>
        </p:spPr>
        <p:txBody>
          <a:bodyPr rtlCol="0" anchor="b">
            <a:normAutofit/>
          </a:bodyPr>
          <a:lstStyle>
            <a:lvl1pPr>
              <a:defRPr sz="3600">
                <a:latin typeface="Meiryo UI" panose="020B0604030504040204" pitchFamily="50" charset="-128"/>
                <a:ea typeface="Meiryo UI" panose="020B0604030504040204" pitchFamily="50" charset="-128"/>
              </a:defRPr>
            </a:lvl1pPr>
          </a:lstStyle>
          <a:p>
            <a:pPr rtl="0"/>
            <a:r>
              <a:rPr lang="ja-JP" altLang="en-US" noProof="0" dirty="0"/>
              <a:t>マスター タイトルの書式設定</a:t>
            </a:r>
          </a:p>
        </p:txBody>
      </p:sp>
      <p:sp>
        <p:nvSpPr>
          <p:cNvPr id="13" name="テキスト プレースホルダー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933053" y="6138964"/>
            <a:ext cx="4424760" cy="580815"/>
          </a:xfrm>
        </p:spPr>
        <p:txBody>
          <a:bodyPr rtlCol="0">
            <a:normAutofit/>
          </a:bodyPr>
          <a:lstStyle>
            <a:lvl1pPr marL="0" indent="0">
              <a:buNone/>
              <a:defRPr sz="1350" b="0" i="0" spc="225">
                <a:solidFill>
                  <a:schemeClr val="tx2"/>
                </a:solidFill>
                <a:latin typeface="Meiryo UI" panose="020B0604030504040204" pitchFamily="50" charset="-128"/>
                <a:ea typeface="Meiryo UI" panose="020B0604030504040204" pitchFamily="50" charset="-128"/>
                <a:cs typeface="Gill Sans Light" panose="020B0302020104020203" pitchFamily="34" charset="-79"/>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ltLang="en-US" noProof="0" dirty="0"/>
              <a:t>マスター テキストのスタイルを編集する</a:t>
            </a:r>
          </a:p>
        </p:txBody>
      </p:sp>
    </p:spTree>
    <p:extLst>
      <p:ext uri="{BB962C8B-B14F-4D97-AF65-F5344CB8AC3E}">
        <p14:creationId xmlns:p14="http://schemas.microsoft.com/office/powerpoint/2010/main" val="274382238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740358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649677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870598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205002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274644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4175137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0344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837343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054386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768172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画像とコンテンツ">
    <p:spTree>
      <p:nvGrpSpPr>
        <p:cNvPr id="1" name=""/>
        <p:cNvGrpSpPr/>
        <p:nvPr/>
      </p:nvGrpSpPr>
      <p:grpSpPr>
        <a:xfrm>
          <a:off x="0" y="0"/>
          <a:ext cx="0" cy="0"/>
          <a:chOff x="0" y="0"/>
          <a:chExt cx="0" cy="0"/>
        </a:xfrm>
      </p:grpSpPr>
      <p:sp>
        <p:nvSpPr>
          <p:cNvPr id="3" name="図プレースホルダー 2"/>
          <p:cNvSpPr>
            <a:spLocks noGrp="1"/>
          </p:cNvSpPr>
          <p:nvPr>
            <p:ph type="pic" sz="quarter" idx="10"/>
          </p:nvPr>
        </p:nvSpPr>
        <p:spPr>
          <a:xfrm>
            <a:off x="4953000" y="0"/>
            <a:ext cx="4953000" cy="6858000"/>
          </a:xfrm>
          <a:solidFill>
            <a:schemeClr val="bg1">
              <a:lumMod val="95000"/>
            </a:schemeClr>
          </a:solidFill>
        </p:spPr>
        <p:txBody>
          <a:bodyPr rtlCol="0" anchor="ctr">
            <a:normAutofit/>
          </a:bodyPr>
          <a:lstStyle>
            <a:lvl1pPr marL="0" indent="0" algn="ctr">
              <a:buNone/>
              <a:defRPr sz="105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0" name="タイトル 1">
            <a:extLst>
              <a:ext uri="{FF2B5EF4-FFF2-40B4-BE49-F238E27FC236}">
                <a16:creationId xmlns:a16="http://schemas.microsoft.com/office/drawing/2014/main" id="{95B2C2DA-ADF3-D44B-8824-9B44E01F747F}"/>
              </a:ext>
            </a:extLst>
          </p:cNvPr>
          <p:cNvSpPr>
            <a:spLocks noGrp="1"/>
          </p:cNvSpPr>
          <p:nvPr>
            <p:ph type="title" hasCustomPrompt="1"/>
          </p:nvPr>
        </p:nvSpPr>
        <p:spPr>
          <a:xfrm>
            <a:off x="1079599" y="786810"/>
            <a:ext cx="3256855" cy="1395208"/>
          </a:xfrm>
        </p:spPr>
        <p:txBody>
          <a:bodyPr lIns="0" rtlCol="0" anchor="b"/>
          <a:lstStyle>
            <a:lvl1pPr>
              <a:defRPr>
                <a:latin typeface="Meiryo UI" panose="020B0604030504040204" pitchFamily="50" charset="-128"/>
                <a:ea typeface="Meiryo UI" panose="020B0604030504040204" pitchFamily="50" charset="-128"/>
              </a:defRPr>
            </a:lvl1pPr>
          </a:lstStyle>
          <a:p>
            <a:pPr rtl="0"/>
            <a:r>
              <a:rPr lang="ja-JP" altLang="en-US" noProof="0" dirty="0"/>
              <a:t>タイトルをここに</a:t>
            </a:r>
            <a:br>
              <a:rPr lang="ja-JP" altLang="en-US" noProof="0" dirty="0"/>
            </a:br>
            <a:r>
              <a:rPr lang="ja-JP" altLang="en-US" noProof="0" dirty="0"/>
              <a:t>入力</a:t>
            </a:r>
          </a:p>
        </p:txBody>
      </p:sp>
      <p:sp>
        <p:nvSpPr>
          <p:cNvPr id="12" name="テキスト プレースホルダー 11">
            <a:extLst>
              <a:ext uri="{FF2B5EF4-FFF2-40B4-BE49-F238E27FC236}">
                <a16:creationId xmlns:a16="http://schemas.microsoft.com/office/drawing/2014/main" id="{DA80A15A-88F2-2144-8707-F31DD26C52BD}"/>
              </a:ext>
            </a:extLst>
          </p:cNvPr>
          <p:cNvSpPr>
            <a:spLocks noGrp="1"/>
          </p:cNvSpPr>
          <p:nvPr>
            <p:ph type="body" sz="quarter" idx="11"/>
          </p:nvPr>
        </p:nvSpPr>
        <p:spPr>
          <a:xfrm>
            <a:off x="1079600" y="3019354"/>
            <a:ext cx="3256855" cy="3099153"/>
          </a:xfrm>
        </p:spPr>
        <p:txBody>
          <a:bodyPr lIns="0" rtlCol="0">
            <a:normAutofit/>
          </a:bodyPr>
          <a:lstStyle>
            <a:lvl1pPr>
              <a:lnSpc>
                <a:spcPct val="150000"/>
              </a:lnSpc>
              <a:defRPr sz="1200" spc="0">
                <a:solidFill>
                  <a:schemeClr val="tx2"/>
                </a:solidFill>
                <a:latin typeface="Meiryo UI" panose="020B0604030504040204" pitchFamily="50" charset="-128"/>
                <a:ea typeface="Meiryo UI" panose="020B0604030504040204" pitchFamily="50" charset="-128"/>
              </a:defRPr>
            </a:lvl1pPr>
            <a:lvl2pPr>
              <a:lnSpc>
                <a:spcPct val="150000"/>
              </a:lnSpc>
              <a:defRPr sz="1050" spc="0">
                <a:solidFill>
                  <a:schemeClr val="tx2"/>
                </a:solidFill>
                <a:latin typeface="Meiryo UI" panose="020B0604030504040204" pitchFamily="50" charset="-128"/>
                <a:ea typeface="Meiryo UI" panose="020B0604030504040204" pitchFamily="50" charset="-128"/>
              </a:defRPr>
            </a:lvl2pPr>
            <a:lvl3pPr>
              <a:lnSpc>
                <a:spcPct val="150000"/>
              </a:lnSpc>
              <a:defRPr sz="900" spc="0">
                <a:solidFill>
                  <a:schemeClr val="tx2"/>
                </a:solidFill>
                <a:latin typeface="Meiryo UI" panose="020B0604030504040204" pitchFamily="50" charset="-128"/>
                <a:ea typeface="Meiryo UI" panose="020B0604030504040204" pitchFamily="50" charset="-128"/>
              </a:defRPr>
            </a:lvl3pPr>
            <a:lvl4pPr>
              <a:lnSpc>
                <a:spcPct val="150000"/>
              </a:lnSpc>
              <a:defRPr sz="825" spc="0">
                <a:solidFill>
                  <a:schemeClr val="tx2"/>
                </a:solidFill>
                <a:latin typeface="Meiryo UI" panose="020B0604030504040204" pitchFamily="50" charset="-128"/>
                <a:ea typeface="Meiryo UI" panose="020B0604030504040204" pitchFamily="50" charset="-128"/>
              </a:defRPr>
            </a:lvl4pPr>
            <a:lvl5pPr>
              <a:lnSpc>
                <a:spcPct val="150000"/>
              </a:lnSpc>
              <a:defRPr sz="825" spc="0">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7" name="テキスト プレースホルダー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079600" y="2247681"/>
            <a:ext cx="3256855" cy="602887"/>
          </a:xfrm>
        </p:spPr>
        <p:txBody>
          <a:bodyPr lIns="0" rtlCol="0" anchor="t">
            <a:normAutofit/>
          </a:bodyPr>
          <a:lstStyle>
            <a:lvl1pPr marL="0" indent="0">
              <a:buNone/>
              <a:defRPr sz="1050" spc="225">
                <a:solidFill>
                  <a:schemeClr val="tx2"/>
                </a:solidFill>
                <a:latin typeface="Meiryo UI" panose="020B0604030504040204" pitchFamily="50" charset="-128"/>
                <a:ea typeface="Meiryo UI" panose="020B0604030504040204" pitchFamily="50" charset="-128"/>
              </a:defRPr>
            </a:lvl1pPr>
            <a:lvl2pPr>
              <a:defRPr sz="825">
                <a:solidFill>
                  <a:schemeClr val="tx2"/>
                </a:solidFill>
              </a:defRPr>
            </a:lvl2pPr>
            <a:lvl3pPr>
              <a:defRPr sz="788">
                <a:solidFill>
                  <a:schemeClr val="tx2"/>
                </a:solidFill>
              </a:defRPr>
            </a:lvl3pPr>
            <a:lvl4pPr>
              <a:defRPr sz="750">
                <a:solidFill>
                  <a:schemeClr val="tx2"/>
                </a:solidFill>
              </a:defRPr>
            </a:lvl4pPr>
            <a:lvl5pPr>
              <a:defRPr sz="750">
                <a:solidFill>
                  <a:schemeClr val="tx2"/>
                </a:solidFill>
              </a:defRPr>
            </a:lvl5pPr>
          </a:lstStyle>
          <a:p>
            <a:pPr lvl="0" rtl="0"/>
            <a:r>
              <a:rPr lang="ja-JP" altLang="en-US" noProof="0" dirty="0"/>
              <a:t>ここにサブタイトルを入力</a:t>
            </a:r>
          </a:p>
        </p:txBody>
      </p:sp>
    </p:spTree>
    <p:extLst>
      <p:ext uri="{BB962C8B-B14F-4D97-AF65-F5344CB8AC3E}">
        <p14:creationId xmlns:p14="http://schemas.microsoft.com/office/powerpoint/2010/main" val="76453293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18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337678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877103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8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4900551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710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4707731" y="6577464"/>
            <a:ext cx="490537" cy="365125"/>
          </a:xfrm>
          <a:prstGeom prst="rect">
            <a:avLst/>
          </a:prstGeom>
        </p:spPr>
        <p:txBody>
          <a:bodyPr/>
          <a:lstStyle/>
          <a:p>
            <a:fld id="{DEA0D3E7-6122-470B-BEC9-7AA04FCB341C}" type="slidenum">
              <a:rPr lang="ja-JP" altLang="en-US" smtClean="0">
                <a:solidFill>
                  <a:prstClr val="white"/>
                </a:solidFill>
              </a:rPr>
              <a:pPr/>
              <a:t>‹#›</a:t>
            </a:fld>
            <a:endParaRPr lang="ja-JP" altLang="en-US">
              <a:solidFill>
                <a:prstClr val="white"/>
              </a:solidFill>
            </a:endParaRPr>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495300" y="6356350"/>
            <a:ext cx="2311400" cy="365125"/>
          </a:xfrm>
          <a:prstGeom prst="rect">
            <a:avLst/>
          </a:prstGeom>
        </p:spPr>
        <p:txBody>
          <a:bodyPr/>
          <a:lstStyle/>
          <a:p>
            <a:pPr eaLnBrk="1" fontAlgn="auto" hangingPunct="1">
              <a:spcBef>
                <a:spcPts val="0"/>
              </a:spcBef>
              <a:spcAft>
                <a:spcPts val="0"/>
              </a:spcAft>
            </a:pPr>
            <a:endParaRPr lang="ja-JP" altLang="en-US">
              <a:solidFill>
                <a:prstClr val="black"/>
              </a:solidFill>
              <a:latin typeface="Meiryo UI"/>
              <a:ea typeface="Meiryo UI"/>
            </a:endParaRPr>
          </a:p>
        </p:txBody>
      </p:sp>
      <p:sp>
        <p:nvSpPr>
          <p:cNvPr id="4" name="フッター プレースホルダー 3"/>
          <p:cNvSpPr>
            <a:spLocks noGrp="1"/>
          </p:cNvSpPr>
          <p:nvPr>
            <p:ph type="ftr" sz="quarter" idx="11"/>
          </p:nvPr>
        </p:nvSpPr>
        <p:spPr>
          <a:xfrm>
            <a:off x="3384550" y="6356350"/>
            <a:ext cx="3136900" cy="365125"/>
          </a:xfrm>
          <a:prstGeom prst="rect">
            <a:avLst/>
          </a:prstGeom>
        </p:spPr>
        <p:txBody>
          <a:bodyPr/>
          <a:lstStyle/>
          <a:p>
            <a:pPr eaLnBrk="1" fontAlgn="auto" hangingPunct="1">
              <a:spcBef>
                <a:spcPts val="0"/>
              </a:spcBef>
              <a:spcAft>
                <a:spcPts val="0"/>
              </a:spcAft>
            </a:pPr>
            <a:endParaRPr lang="ja-JP" altLang="en-US">
              <a:solidFill>
                <a:prstClr val="black"/>
              </a:solidFill>
              <a:latin typeface="Meiryo UI"/>
              <a:ea typeface="Meiryo UI"/>
            </a:endParaRPr>
          </a:p>
        </p:txBody>
      </p:sp>
    </p:spTree>
    <p:extLst>
      <p:ext uri="{BB962C8B-B14F-4D97-AF65-F5344CB8AC3E}">
        <p14:creationId xmlns:p14="http://schemas.microsoft.com/office/powerpoint/2010/main" val="3704160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基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6" name="Slide Number Placeholder 5"/>
          <p:cNvSpPr>
            <a:spLocks noGrp="1"/>
          </p:cNvSpPr>
          <p:nvPr>
            <p:ph type="sldNum" sz="quarter" idx="12"/>
          </p:nvPr>
        </p:nvSpPr>
        <p:spPr>
          <a:xfrm>
            <a:off x="4707731" y="6577464"/>
            <a:ext cx="490537" cy="365125"/>
          </a:xfrm>
          <a:prstGeom prst="rect">
            <a:avLst/>
          </a:prstGeom>
        </p:spPr>
        <p:txBody>
          <a:bodyPr/>
          <a:lstStyle/>
          <a:p>
            <a:fld id="{CF0EBF7E-15DF-4332-8C4F-3B657375672D}"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3456448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タイトルとコンテンツ">
    <p:spTree>
      <p:nvGrpSpPr>
        <p:cNvPr id="1" name=""/>
        <p:cNvGrpSpPr/>
        <p:nvPr/>
      </p:nvGrpSpPr>
      <p:grpSpPr>
        <a:xfrm>
          <a:off x="0" y="0"/>
          <a:ext cx="0" cy="0"/>
          <a:chOff x="0" y="0"/>
          <a:chExt cx="0" cy="0"/>
        </a:xfrm>
      </p:grpSpPr>
      <p:sp>
        <p:nvSpPr>
          <p:cNvPr id="3" name="スライド番号プレースホルダー 5"/>
          <p:cNvSpPr>
            <a:spLocks noGrp="1"/>
          </p:cNvSpPr>
          <p:nvPr>
            <p:ph type="sldNum" sz="quarter" idx="4"/>
          </p:nvPr>
        </p:nvSpPr>
        <p:spPr>
          <a:xfrm>
            <a:off x="9369459" y="6568714"/>
            <a:ext cx="520700" cy="16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lgn="r" fontAlgn="auto">
              <a:spcBef>
                <a:spcPts val="0"/>
              </a:spcBef>
              <a:spcAft>
                <a:spcPts val="0"/>
              </a:spcAft>
              <a:defRPr lang="ja-JP" altLang="en-US" sz="1048">
                <a:solidFill>
                  <a:schemeClr val="tx1"/>
                </a:solidFill>
                <a:latin typeface="+mn-ea"/>
                <a:ea typeface="+mn-ea"/>
                <a:cs typeface="Arial" pitchFamily="34" charset="0"/>
              </a:defRPr>
            </a:lvl1pPr>
          </a:lstStyle>
          <a:p>
            <a:pPr eaLnBrk="0" hangingPunct="0">
              <a:defRPr/>
            </a:pPr>
            <a:fld id="{A0A00D27-D247-483F-9D86-9A0C429606A7}" type="slidenum">
              <a:rPr lang="en-US" altLang="ja-JP" smtClean="0">
                <a:solidFill>
                  <a:prstClr val="black"/>
                </a:solidFill>
              </a:rPr>
              <a:pPr eaLnBrk="0" hangingPunct="0">
                <a:defRPr/>
              </a:pPr>
              <a:t>‹#›</a:t>
            </a:fld>
            <a:endParaRPr lang="en-US" dirty="0">
              <a:solidFill>
                <a:prstClr val="black"/>
              </a:solidFill>
            </a:endParaRPr>
          </a:p>
        </p:txBody>
      </p:sp>
      <p:sp>
        <p:nvSpPr>
          <p:cNvPr id="4" name="スライド番号プレースホルダー 4"/>
          <p:cNvSpPr txBox="1">
            <a:spLocks/>
          </p:cNvSpPr>
          <p:nvPr userDrawn="1"/>
        </p:nvSpPr>
        <p:spPr>
          <a:xfrm>
            <a:off x="4729163" y="6665916"/>
            <a:ext cx="446088" cy="16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defPPr>
              <a:defRPr lang="ja-JP"/>
            </a:defPPr>
            <a:lvl1pPr algn="ctr" rtl="0" fontAlgn="auto">
              <a:spcBef>
                <a:spcPct val="0"/>
              </a:spcBef>
              <a:spcAft>
                <a:spcPts val="0"/>
              </a:spcAft>
              <a:defRPr kumimoji="1" lang="ja-JP" altLang="en-US" sz="1119" kern="1200">
                <a:solidFill>
                  <a:schemeClr val="bg1"/>
                </a:solidFill>
                <a:latin typeface="+mn-ea"/>
                <a:ea typeface="+mn-ea"/>
                <a:cs typeface="Arial" pitchFamily="34" charset="0"/>
              </a:defRPr>
            </a:lvl1pPr>
            <a:lvl2pPr marL="457143" algn="ctr" rtl="0" fontAlgn="base">
              <a:spcBef>
                <a:spcPct val="0"/>
              </a:spcBef>
              <a:spcAft>
                <a:spcPct val="0"/>
              </a:spcAft>
              <a:defRPr kumimoji="1" sz="1900" kern="1200">
                <a:solidFill>
                  <a:schemeClr val="tx1"/>
                </a:solidFill>
                <a:latin typeface="Arial" charset="0"/>
                <a:ea typeface="ＭＳ Ｐゴシック" charset="-128"/>
                <a:cs typeface="+mn-cs"/>
              </a:defRPr>
            </a:lvl2pPr>
            <a:lvl3pPr marL="914287" algn="ctr" rtl="0" fontAlgn="base">
              <a:spcBef>
                <a:spcPct val="0"/>
              </a:spcBef>
              <a:spcAft>
                <a:spcPct val="0"/>
              </a:spcAft>
              <a:defRPr kumimoji="1" sz="1900" kern="1200">
                <a:solidFill>
                  <a:schemeClr val="tx1"/>
                </a:solidFill>
                <a:latin typeface="Arial" charset="0"/>
                <a:ea typeface="ＭＳ Ｐゴシック" charset="-128"/>
                <a:cs typeface="+mn-cs"/>
              </a:defRPr>
            </a:lvl3pPr>
            <a:lvl4pPr marL="1371430" algn="ctr" rtl="0" fontAlgn="base">
              <a:spcBef>
                <a:spcPct val="0"/>
              </a:spcBef>
              <a:spcAft>
                <a:spcPct val="0"/>
              </a:spcAft>
              <a:defRPr kumimoji="1" sz="1900" kern="1200">
                <a:solidFill>
                  <a:schemeClr val="tx1"/>
                </a:solidFill>
                <a:latin typeface="Arial" charset="0"/>
                <a:ea typeface="ＭＳ Ｐゴシック" charset="-128"/>
                <a:cs typeface="+mn-cs"/>
              </a:defRPr>
            </a:lvl4pPr>
            <a:lvl5pPr marL="1828573" algn="ctr" rtl="0" fontAlgn="base">
              <a:spcBef>
                <a:spcPct val="0"/>
              </a:spcBef>
              <a:spcAft>
                <a:spcPct val="0"/>
              </a:spcAft>
              <a:defRPr kumimoji="1" sz="1900" kern="1200">
                <a:solidFill>
                  <a:schemeClr val="tx1"/>
                </a:solidFill>
                <a:latin typeface="Arial" charset="0"/>
                <a:ea typeface="ＭＳ Ｐゴシック" charset="-128"/>
                <a:cs typeface="+mn-cs"/>
              </a:defRPr>
            </a:lvl5pPr>
            <a:lvl6pPr marL="2285717" algn="l" defTabSz="914287" rtl="0" eaLnBrk="1" latinLnBrk="0" hangingPunct="1">
              <a:defRPr kumimoji="1" sz="1900" kern="1200">
                <a:solidFill>
                  <a:schemeClr val="tx1"/>
                </a:solidFill>
                <a:latin typeface="Arial" charset="0"/>
                <a:ea typeface="ＭＳ Ｐゴシック" charset="-128"/>
                <a:cs typeface="+mn-cs"/>
              </a:defRPr>
            </a:lvl6pPr>
            <a:lvl7pPr marL="2742860" algn="l" defTabSz="914287" rtl="0" eaLnBrk="1" latinLnBrk="0" hangingPunct="1">
              <a:defRPr kumimoji="1" sz="1900" kern="1200">
                <a:solidFill>
                  <a:schemeClr val="tx1"/>
                </a:solidFill>
                <a:latin typeface="Arial" charset="0"/>
                <a:ea typeface="ＭＳ Ｐゴシック" charset="-128"/>
                <a:cs typeface="+mn-cs"/>
              </a:defRPr>
            </a:lvl7pPr>
            <a:lvl8pPr marL="3200003" algn="l" defTabSz="914287" rtl="0" eaLnBrk="1" latinLnBrk="0" hangingPunct="1">
              <a:defRPr kumimoji="1" sz="1900" kern="1200">
                <a:solidFill>
                  <a:schemeClr val="tx1"/>
                </a:solidFill>
                <a:latin typeface="Arial" charset="0"/>
                <a:ea typeface="ＭＳ Ｐゴシック" charset="-128"/>
                <a:cs typeface="+mn-cs"/>
              </a:defRPr>
            </a:lvl8pPr>
            <a:lvl9pPr marL="3657146" algn="l" defTabSz="914287" rtl="0" eaLnBrk="1" latinLnBrk="0" hangingPunct="1">
              <a:defRPr kumimoji="1" sz="1900" kern="1200">
                <a:solidFill>
                  <a:schemeClr val="tx1"/>
                </a:solidFill>
                <a:latin typeface="Arial" charset="0"/>
                <a:ea typeface="ＭＳ Ｐゴシック" charset="-128"/>
                <a:cs typeface="+mn-cs"/>
              </a:defRPr>
            </a:lvl9pPr>
          </a:lstStyle>
          <a:p>
            <a:pPr>
              <a:defRPr/>
            </a:pPr>
            <a:fld id="{A0A00D27-D247-483F-9D86-9A0C429606A7}" type="slidenum">
              <a:rPr lang="en-US" altLang="ja-JP" sz="1066" smtClean="0">
                <a:solidFill>
                  <a:prstClr val="white"/>
                </a:solidFill>
              </a:rPr>
              <a:pPr>
                <a:defRPr/>
              </a:pPr>
              <a:t>‹#›</a:t>
            </a:fld>
            <a:endParaRPr lang="en-US" sz="1066" dirty="0">
              <a:solidFill>
                <a:prstClr val="white"/>
              </a:solidFill>
            </a:endParaRPr>
          </a:p>
        </p:txBody>
      </p:sp>
    </p:spTree>
    <p:extLst>
      <p:ext uri="{BB962C8B-B14F-4D97-AF65-F5344CB8AC3E}">
        <p14:creationId xmlns:p14="http://schemas.microsoft.com/office/powerpoint/2010/main" val="16655298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6" name="Slide Number Placeholder 5"/>
          <p:cNvSpPr>
            <a:spLocks noGrp="1"/>
          </p:cNvSpPr>
          <p:nvPr>
            <p:ph type="sldNum" sz="quarter" idx="12"/>
          </p:nvPr>
        </p:nvSpPr>
        <p:spPr>
          <a:xfrm>
            <a:off x="4707731" y="6577464"/>
            <a:ext cx="490537" cy="365125"/>
          </a:xfrm>
          <a:prstGeom prst="rect">
            <a:avLst/>
          </a:prstGeom>
        </p:spPr>
        <p:txBody>
          <a:bodyPr/>
          <a:lstStyle/>
          <a:p>
            <a:fld id="{CF0EBF7E-15DF-4332-8C4F-3B657375672D}"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1428453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6" name="Slide Number Placeholder 5"/>
          <p:cNvSpPr>
            <a:spLocks noGrp="1"/>
          </p:cNvSpPr>
          <p:nvPr>
            <p:ph type="sldNum" sz="quarter" idx="12"/>
          </p:nvPr>
        </p:nvSpPr>
        <p:spPr>
          <a:xfrm>
            <a:off x="4707731" y="6577464"/>
            <a:ext cx="490537" cy="365125"/>
          </a:xfrm>
          <a:prstGeom prst="rect">
            <a:avLst/>
          </a:prstGeom>
        </p:spPr>
        <p:txBody>
          <a:bodyPr/>
          <a:lstStyle/>
          <a:p>
            <a:fld id="{CF0EBF7E-15DF-4332-8C4F-3B657375672D}"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719416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2_タイトルとコンテンツ">
    <p:spTree>
      <p:nvGrpSpPr>
        <p:cNvPr id="1" name=""/>
        <p:cNvGrpSpPr/>
        <p:nvPr/>
      </p:nvGrpSpPr>
      <p:grpSpPr>
        <a:xfrm>
          <a:off x="0" y="0"/>
          <a:ext cx="0" cy="0"/>
          <a:chOff x="0" y="0"/>
          <a:chExt cx="0" cy="0"/>
        </a:xfrm>
      </p:grpSpPr>
      <p:sp>
        <p:nvSpPr>
          <p:cNvPr id="4" name="スライド番号プレースホルダー 4"/>
          <p:cNvSpPr txBox="1">
            <a:spLocks/>
          </p:cNvSpPr>
          <p:nvPr userDrawn="1"/>
        </p:nvSpPr>
        <p:spPr>
          <a:xfrm>
            <a:off x="4729163" y="6665916"/>
            <a:ext cx="446088" cy="16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defPPr>
              <a:defRPr lang="ja-JP"/>
            </a:defPPr>
            <a:lvl1pPr algn="ctr" rtl="0" fontAlgn="auto">
              <a:spcBef>
                <a:spcPct val="0"/>
              </a:spcBef>
              <a:spcAft>
                <a:spcPts val="0"/>
              </a:spcAft>
              <a:defRPr kumimoji="1" lang="ja-JP" altLang="en-US" sz="1119" kern="1200">
                <a:solidFill>
                  <a:schemeClr val="bg1"/>
                </a:solidFill>
                <a:latin typeface="+mn-ea"/>
                <a:ea typeface="+mn-ea"/>
                <a:cs typeface="Arial" pitchFamily="34" charset="0"/>
              </a:defRPr>
            </a:lvl1pPr>
            <a:lvl2pPr marL="457143" algn="ctr" rtl="0" fontAlgn="base">
              <a:spcBef>
                <a:spcPct val="0"/>
              </a:spcBef>
              <a:spcAft>
                <a:spcPct val="0"/>
              </a:spcAft>
              <a:defRPr kumimoji="1" sz="1900" kern="1200">
                <a:solidFill>
                  <a:schemeClr val="tx1"/>
                </a:solidFill>
                <a:latin typeface="Arial" charset="0"/>
                <a:ea typeface="ＭＳ Ｐゴシック" charset="-128"/>
                <a:cs typeface="+mn-cs"/>
              </a:defRPr>
            </a:lvl2pPr>
            <a:lvl3pPr marL="914287" algn="ctr" rtl="0" fontAlgn="base">
              <a:spcBef>
                <a:spcPct val="0"/>
              </a:spcBef>
              <a:spcAft>
                <a:spcPct val="0"/>
              </a:spcAft>
              <a:defRPr kumimoji="1" sz="1900" kern="1200">
                <a:solidFill>
                  <a:schemeClr val="tx1"/>
                </a:solidFill>
                <a:latin typeface="Arial" charset="0"/>
                <a:ea typeface="ＭＳ Ｐゴシック" charset="-128"/>
                <a:cs typeface="+mn-cs"/>
              </a:defRPr>
            </a:lvl3pPr>
            <a:lvl4pPr marL="1371430" algn="ctr" rtl="0" fontAlgn="base">
              <a:spcBef>
                <a:spcPct val="0"/>
              </a:spcBef>
              <a:spcAft>
                <a:spcPct val="0"/>
              </a:spcAft>
              <a:defRPr kumimoji="1" sz="1900" kern="1200">
                <a:solidFill>
                  <a:schemeClr val="tx1"/>
                </a:solidFill>
                <a:latin typeface="Arial" charset="0"/>
                <a:ea typeface="ＭＳ Ｐゴシック" charset="-128"/>
                <a:cs typeface="+mn-cs"/>
              </a:defRPr>
            </a:lvl4pPr>
            <a:lvl5pPr marL="1828573" algn="ctr" rtl="0" fontAlgn="base">
              <a:spcBef>
                <a:spcPct val="0"/>
              </a:spcBef>
              <a:spcAft>
                <a:spcPct val="0"/>
              </a:spcAft>
              <a:defRPr kumimoji="1" sz="1900" kern="1200">
                <a:solidFill>
                  <a:schemeClr val="tx1"/>
                </a:solidFill>
                <a:latin typeface="Arial" charset="0"/>
                <a:ea typeface="ＭＳ Ｐゴシック" charset="-128"/>
                <a:cs typeface="+mn-cs"/>
              </a:defRPr>
            </a:lvl5pPr>
            <a:lvl6pPr marL="2285717" algn="l" defTabSz="914287" rtl="0" eaLnBrk="1" latinLnBrk="0" hangingPunct="1">
              <a:defRPr kumimoji="1" sz="1900" kern="1200">
                <a:solidFill>
                  <a:schemeClr val="tx1"/>
                </a:solidFill>
                <a:latin typeface="Arial" charset="0"/>
                <a:ea typeface="ＭＳ Ｐゴシック" charset="-128"/>
                <a:cs typeface="+mn-cs"/>
              </a:defRPr>
            </a:lvl6pPr>
            <a:lvl7pPr marL="2742860" algn="l" defTabSz="914287" rtl="0" eaLnBrk="1" latinLnBrk="0" hangingPunct="1">
              <a:defRPr kumimoji="1" sz="1900" kern="1200">
                <a:solidFill>
                  <a:schemeClr val="tx1"/>
                </a:solidFill>
                <a:latin typeface="Arial" charset="0"/>
                <a:ea typeface="ＭＳ Ｐゴシック" charset="-128"/>
                <a:cs typeface="+mn-cs"/>
              </a:defRPr>
            </a:lvl7pPr>
            <a:lvl8pPr marL="3200003" algn="l" defTabSz="914287" rtl="0" eaLnBrk="1" latinLnBrk="0" hangingPunct="1">
              <a:defRPr kumimoji="1" sz="1900" kern="1200">
                <a:solidFill>
                  <a:schemeClr val="tx1"/>
                </a:solidFill>
                <a:latin typeface="Arial" charset="0"/>
                <a:ea typeface="ＭＳ Ｐゴシック" charset="-128"/>
                <a:cs typeface="+mn-cs"/>
              </a:defRPr>
            </a:lvl8pPr>
            <a:lvl9pPr marL="3657146" algn="l" defTabSz="914287" rtl="0" eaLnBrk="1" latinLnBrk="0" hangingPunct="1">
              <a:defRPr kumimoji="1" sz="1900" kern="1200">
                <a:solidFill>
                  <a:schemeClr val="tx1"/>
                </a:solidFill>
                <a:latin typeface="Arial" charset="0"/>
                <a:ea typeface="ＭＳ Ｐゴシック" charset="-128"/>
                <a:cs typeface="+mn-cs"/>
              </a:defRPr>
            </a:lvl9pPr>
          </a:lstStyle>
          <a:p>
            <a:pPr>
              <a:defRPr/>
            </a:pPr>
            <a:fld id="{A0A00D27-D247-483F-9D86-9A0C429606A7}" type="slidenum">
              <a:rPr lang="en-US" altLang="ja-JP" sz="1066" smtClean="0">
                <a:solidFill>
                  <a:prstClr val="white"/>
                </a:solidFill>
              </a:rPr>
              <a:pPr>
                <a:defRPr/>
              </a:pPr>
              <a:t>‹#›</a:t>
            </a:fld>
            <a:endParaRPr lang="en-US" sz="1066" dirty="0">
              <a:solidFill>
                <a:prstClr val="white"/>
              </a:solidFill>
            </a:endParaRPr>
          </a:p>
        </p:txBody>
      </p:sp>
      <p:sp>
        <p:nvSpPr>
          <p:cNvPr id="2" name="テキスト ボックス 1">
            <a:extLst>
              <a:ext uri="{FF2B5EF4-FFF2-40B4-BE49-F238E27FC236}">
                <a16:creationId xmlns:a16="http://schemas.microsoft.com/office/drawing/2014/main" id="{A9EA6B34-AD42-DD16-23AC-F5EAA59D5048}"/>
              </a:ext>
            </a:extLst>
          </p:cNvPr>
          <p:cNvSpPr txBox="1"/>
          <p:nvPr userDrawn="1"/>
        </p:nvSpPr>
        <p:spPr>
          <a:xfrm>
            <a:off x="352893" y="62234"/>
            <a:ext cx="703270" cy="461665"/>
          </a:xfrm>
          <a:prstGeom prst="rect">
            <a:avLst/>
          </a:prstGeom>
          <a:solidFill>
            <a:srgbClr val="5B9BD5"/>
          </a:solidFill>
        </p:spPr>
        <p:txBody>
          <a:bodyPr wrap="square" rtlCol="0">
            <a:spAutoFit/>
          </a:bodyPr>
          <a:lstStyle/>
          <a:p>
            <a:pPr algn="ctr"/>
            <a:r>
              <a:rPr kumimoji="1" lang="ja-JP" altLang="en-US" sz="800" b="1" dirty="0">
                <a:solidFill>
                  <a:schemeClr val="bg1"/>
                </a:solidFill>
                <a:latin typeface="+mn-ea"/>
                <a:ea typeface="+mn-ea"/>
              </a:rPr>
              <a:t>教育旅行</a:t>
            </a:r>
            <a:endParaRPr kumimoji="1" lang="en-US" altLang="ja-JP" sz="800" b="1" dirty="0">
              <a:solidFill>
                <a:schemeClr val="bg1"/>
              </a:solidFill>
              <a:latin typeface="+mn-ea"/>
              <a:ea typeface="+mn-ea"/>
            </a:endParaRPr>
          </a:p>
          <a:p>
            <a:pPr algn="ctr"/>
            <a:r>
              <a:rPr kumimoji="1" lang="ja-JP" altLang="en-US" sz="800" b="1" dirty="0">
                <a:solidFill>
                  <a:schemeClr val="bg1"/>
                </a:solidFill>
                <a:latin typeface="+mn-ea"/>
                <a:ea typeface="+mn-ea"/>
              </a:rPr>
              <a:t>受入施設</a:t>
            </a:r>
            <a:endParaRPr lang="en-US" altLang="ja-JP" sz="800" b="1" dirty="0">
              <a:solidFill>
                <a:schemeClr val="bg1"/>
              </a:solidFill>
              <a:latin typeface="+mn-ea"/>
              <a:ea typeface="+mn-ea"/>
            </a:endParaRPr>
          </a:p>
          <a:p>
            <a:pPr algn="ctr"/>
            <a:r>
              <a:rPr kumimoji="1" lang="ja-JP" altLang="en-US" sz="800" b="1" dirty="0">
                <a:solidFill>
                  <a:schemeClr val="bg1"/>
                </a:solidFill>
                <a:latin typeface="+mn-ea"/>
                <a:ea typeface="+mn-ea"/>
              </a:rPr>
              <a:t>情報</a:t>
            </a:r>
          </a:p>
        </p:txBody>
      </p:sp>
    </p:spTree>
    <p:extLst>
      <p:ext uri="{BB962C8B-B14F-4D97-AF65-F5344CB8AC3E}">
        <p14:creationId xmlns:p14="http://schemas.microsoft.com/office/powerpoint/2010/main" val="4283593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画像とコンテンツ 2">
    <p:spTree>
      <p:nvGrpSpPr>
        <p:cNvPr id="1" name=""/>
        <p:cNvGrpSpPr/>
        <p:nvPr/>
      </p:nvGrpSpPr>
      <p:grpSpPr>
        <a:xfrm>
          <a:off x="0" y="0"/>
          <a:ext cx="0" cy="0"/>
          <a:chOff x="0" y="0"/>
          <a:chExt cx="0" cy="0"/>
        </a:xfrm>
      </p:grpSpPr>
      <p:sp>
        <p:nvSpPr>
          <p:cNvPr id="3" name="図プレースホルダー 2"/>
          <p:cNvSpPr>
            <a:spLocks noGrp="1"/>
          </p:cNvSpPr>
          <p:nvPr>
            <p:ph type="pic" sz="quarter" idx="10"/>
          </p:nvPr>
        </p:nvSpPr>
        <p:spPr>
          <a:xfrm>
            <a:off x="681037" y="0"/>
            <a:ext cx="4271963" cy="6858000"/>
          </a:xfrm>
          <a:solidFill>
            <a:schemeClr val="bg1">
              <a:lumMod val="95000"/>
            </a:schemeClr>
          </a:solidFill>
        </p:spPr>
        <p:txBody>
          <a:bodyPr rtlCol="0" anchor="ctr">
            <a:normAutofit/>
          </a:bodyPr>
          <a:lstStyle>
            <a:lvl1pPr marL="0" indent="0" algn="ctr">
              <a:buNone/>
              <a:defRPr sz="105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Tree>
    <p:extLst>
      <p:ext uri="{BB962C8B-B14F-4D97-AF65-F5344CB8AC3E}">
        <p14:creationId xmlns:p14="http://schemas.microsoft.com/office/powerpoint/2010/main" val="79649537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3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90626"/>
            <a:ext cx="9906000" cy="498633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a:xfrm>
            <a:off x="495300" y="6356353"/>
            <a:ext cx="2311400" cy="365125"/>
          </a:xfrm>
          <a:prstGeom prst="rect">
            <a:avLst/>
          </a:prstGeom>
        </p:spPr>
        <p:txBody>
          <a:bodyPr/>
          <a:lstStyle/>
          <a:p>
            <a:pPr algn="ctr" eaLnBrk="1" hangingPunct="1"/>
            <a:fld id="{656A873E-780B-42C8-8D54-43FAFFD51238}" type="datetime1">
              <a:rPr lang="ja-JP" altLang="en-US" sz="1843" smtClean="0">
                <a:solidFill>
                  <a:prstClr val="black"/>
                </a:solidFill>
                <a:latin typeface="Arial" charset="0"/>
                <a:ea typeface="ＭＳ Ｐゴシック" charset="-128"/>
              </a:rPr>
              <a:pPr algn="ctr" eaLnBrk="1" hangingPunct="1"/>
              <a:t>2023/5/23</a:t>
            </a:fld>
            <a:endParaRPr lang="ja-JP" altLang="en-US" sz="1843">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3384550" y="6581163"/>
            <a:ext cx="3136900" cy="365125"/>
          </a:xfrm>
          <a:prstGeom prst="rect">
            <a:avLst/>
          </a:prstGeom>
        </p:spPr>
        <p:txBody>
          <a:bodyPr/>
          <a:lstStyle/>
          <a:p>
            <a:pPr algn="ctr" eaLnBrk="1" hangingPunct="1"/>
            <a:endParaRPr lang="ja-JP" altLang="en-US" sz="1843" dirty="0">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3750070" y="6681712"/>
            <a:ext cx="2228850" cy="164026"/>
          </a:xfrm>
          <a:prstGeom prst="rect">
            <a:avLst/>
          </a:prstGeom>
        </p:spPr>
        <p:txBody>
          <a:bodyPr/>
          <a:lstStyle/>
          <a:p>
            <a:fld id="{7DDD51F1-C201-43B2-94DC-31F3BA8407ED}"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429267596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4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90626"/>
            <a:ext cx="9906000" cy="498633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a:xfrm>
            <a:off x="495300" y="6356353"/>
            <a:ext cx="2311400" cy="365125"/>
          </a:xfrm>
          <a:prstGeom prst="rect">
            <a:avLst/>
          </a:prstGeom>
        </p:spPr>
        <p:txBody>
          <a:bodyPr/>
          <a:lstStyle/>
          <a:p>
            <a:pPr algn="ctr" eaLnBrk="1" hangingPunct="1"/>
            <a:endParaRPr lang="ja-JP" altLang="en-US" sz="1843">
              <a:solidFill>
                <a:prstClr val="black"/>
              </a:solidFill>
              <a:latin typeface="Arial" charset="0"/>
              <a:ea typeface="ＭＳ Ｐゴシック" charset="-128"/>
            </a:endParaRPr>
          </a:p>
        </p:txBody>
      </p:sp>
      <p:sp>
        <p:nvSpPr>
          <p:cNvPr id="5" name="Footer Placeholder 4"/>
          <p:cNvSpPr>
            <a:spLocks noGrp="1"/>
          </p:cNvSpPr>
          <p:nvPr>
            <p:ph type="ftr" sz="quarter" idx="11"/>
          </p:nvPr>
        </p:nvSpPr>
        <p:spPr>
          <a:xfrm>
            <a:off x="3384550" y="6356353"/>
            <a:ext cx="3136900" cy="365125"/>
          </a:xfrm>
          <a:prstGeom prst="rect">
            <a:avLst/>
          </a:prstGeom>
        </p:spPr>
        <p:txBody>
          <a:bodyPr/>
          <a:lstStyle/>
          <a:p>
            <a:pPr algn="ctr" eaLnBrk="1" hangingPunct="1"/>
            <a:endParaRPr lang="ja-JP" altLang="en-US" sz="1843">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7677150" y="6492876"/>
            <a:ext cx="2228850" cy="365125"/>
          </a:xfrm>
          <a:prstGeom prst="rect">
            <a:avLst/>
          </a:prstGeom>
        </p:spPr>
        <p:txBody>
          <a:bodyPr/>
          <a:lstStyle/>
          <a:p>
            <a:fld id="{7DDD51F1-C201-43B2-94DC-31F3BA8407ED}"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321553811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つの画像">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A9295395-4EC9-4A2A-A4BF-5B0E3F1E9072}"/>
              </a:ext>
            </a:extLst>
          </p:cNvPr>
          <p:cNvSpPr>
            <a:spLocks noGrp="1"/>
          </p:cNvSpPr>
          <p:nvPr>
            <p:ph type="pic" sz="quarter" idx="12"/>
          </p:nvPr>
        </p:nvSpPr>
        <p:spPr>
          <a:xfrm>
            <a:off x="681037" y="0"/>
            <a:ext cx="9224963"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rtlCol="0">
            <a:noAutofit/>
          </a:bodyPr>
          <a:lstStyle>
            <a:lvl1pPr marL="0" indent="0" algn="ctr">
              <a:buNone/>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5" name="テキスト プレースホルダー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6729116" y="5829950"/>
            <a:ext cx="2891135" cy="628650"/>
          </a:xfrm>
        </p:spPr>
        <p:txBody>
          <a:bodyPr rtlCol="0">
            <a:normAutofit/>
          </a:bodyPr>
          <a:lstStyle>
            <a:lvl1pPr marL="0" indent="0" algn="ctr">
              <a:buNone/>
              <a:defRPr sz="900">
                <a:latin typeface="Meiryo UI" panose="020B0604030504040204" pitchFamily="50" charset="-128"/>
                <a:ea typeface="Meiryo UI" panose="020B0604030504040204" pitchFamily="50" charset="-128"/>
              </a:defRPr>
            </a:lvl1pPr>
            <a:lvl2pPr marL="342900" indent="0">
              <a:buNone/>
              <a:defRPr sz="675"/>
            </a:lvl2pPr>
            <a:lvl3pPr marL="685800" indent="0">
              <a:buNone/>
              <a:defRPr sz="600"/>
            </a:lvl3pPr>
            <a:lvl4pPr marL="1028700" indent="0">
              <a:buNone/>
              <a:defRPr sz="525"/>
            </a:lvl4pPr>
            <a:lvl5pPr marL="1371600" indent="0">
              <a:buNone/>
              <a:defRPr sz="525"/>
            </a:lvl5pPr>
          </a:lstStyle>
          <a:p>
            <a:pPr lvl="0" rtl="0"/>
            <a:r>
              <a:rPr lang="ja-JP" altLang="en-US" noProof="0" dirty="0"/>
              <a:t>キャプションをここに挿入</a:t>
            </a:r>
          </a:p>
        </p:txBody>
      </p:sp>
      <p:sp>
        <p:nvSpPr>
          <p:cNvPr id="6" name="タイトル 1">
            <a:extLst>
              <a:ext uri="{FF2B5EF4-FFF2-40B4-BE49-F238E27FC236}">
                <a16:creationId xmlns:a16="http://schemas.microsoft.com/office/drawing/2014/main" id="{EEFCCE50-D1A9-1249-AF64-BA06424C8034}"/>
              </a:ext>
            </a:extLst>
          </p:cNvPr>
          <p:cNvSpPr>
            <a:spLocks noGrp="1"/>
          </p:cNvSpPr>
          <p:nvPr>
            <p:ph type="title" hasCustomPrompt="1"/>
          </p:nvPr>
        </p:nvSpPr>
        <p:spPr>
          <a:xfrm>
            <a:off x="6740647" y="5250602"/>
            <a:ext cx="2880721" cy="564335"/>
          </a:xfrm>
        </p:spPr>
        <p:txBody>
          <a:bodyPr rtlCol="0">
            <a:normAutofit/>
          </a:bodyPr>
          <a:lstStyle>
            <a:lvl1pPr algn="ctr">
              <a:defRPr sz="2100">
                <a:latin typeface="Meiryo UI" panose="020B0604030504040204" pitchFamily="50" charset="-128"/>
                <a:ea typeface="Meiryo UI" panose="020B0604030504040204" pitchFamily="50" charset="-128"/>
              </a:defRPr>
            </a:lvl1pPr>
          </a:lstStyle>
          <a:p>
            <a:pPr rtl="0"/>
            <a:r>
              <a:rPr lang="ja-JP" altLang="en-US" noProof="0" dirty="0"/>
              <a:t>タイトルをここに入力</a:t>
            </a:r>
          </a:p>
        </p:txBody>
      </p:sp>
    </p:spTree>
    <p:extLst>
      <p:ext uri="{BB962C8B-B14F-4D97-AF65-F5344CB8AC3E}">
        <p14:creationId xmlns:p14="http://schemas.microsoft.com/office/powerpoint/2010/main" val="128032456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4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画像と比較">
    <p:spTree>
      <p:nvGrpSpPr>
        <p:cNvPr id="1" name=""/>
        <p:cNvGrpSpPr/>
        <p:nvPr/>
      </p:nvGrpSpPr>
      <p:grpSpPr>
        <a:xfrm>
          <a:off x="0" y="0"/>
          <a:ext cx="0" cy="0"/>
          <a:chOff x="0" y="0"/>
          <a:chExt cx="0" cy="0"/>
        </a:xfrm>
      </p:grpSpPr>
      <p:sp>
        <p:nvSpPr>
          <p:cNvPr id="8" name="図プレースホルダー 2"/>
          <p:cNvSpPr>
            <a:spLocks noGrp="1"/>
          </p:cNvSpPr>
          <p:nvPr>
            <p:ph type="pic" sz="quarter" idx="14"/>
          </p:nvPr>
        </p:nvSpPr>
        <p:spPr>
          <a:xfrm>
            <a:off x="681039" y="2629"/>
            <a:ext cx="9224961" cy="4631365"/>
          </a:xfrm>
          <a:solidFill>
            <a:schemeClr val="bg1">
              <a:lumMod val="95000"/>
            </a:schemeClr>
          </a:solidFill>
        </p:spPr>
        <p:txBody>
          <a:bodyPr rtlCol="0">
            <a:normAutofit/>
          </a:bodyPr>
          <a:lstStyle>
            <a:lvl1pPr marL="0" indent="0" algn="ctr">
              <a:buNone/>
              <a:defRPr sz="105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15" name="長方形 14">
            <a:extLst>
              <a:ext uri="{FF2B5EF4-FFF2-40B4-BE49-F238E27FC236}">
                <a16:creationId xmlns:a16="http://schemas.microsoft.com/office/drawing/2014/main" id="{725A2246-7A52-3649-8FE5-C14CAE4F551F}"/>
              </a:ext>
            </a:extLst>
          </p:cNvPr>
          <p:cNvSpPr/>
          <p:nvPr/>
        </p:nvSpPr>
        <p:spPr>
          <a:xfrm>
            <a:off x="712654" y="1968286"/>
            <a:ext cx="4159116"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026EA67C-D6CD-904B-9211-B56EF682649F}"/>
              </a:ext>
            </a:extLst>
          </p:cNvPr>
          <p:cNvSpPr/>
          <p:nvPr/>
        </p:nvSpPr>
        <p:spPr>
          <a:xfrm>
            <a:off x="5372407" y="1968286"/>
            <a:ext cx="4159116"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Meiryo UI" panose="020B0604030504040204" pitchFamily="50" charset="-128"/>
              <a:ea typeface="Meiryo UI" panose="020B0604030504040204" pitchFamily="50" charset="-128"/>
            </a:endParaRPr>
          </a:p>
        </p:txBody>
      </p:sp>
      <p:sp>
        <p:nvSpPr>
          <p:cNvPr id="4" name="テキスト プレースホルダー 2">
            <a:extLst>
              <a:ext uri="{FF2B5EF4-FFF2-40B4-BE49-F238E27FC236}">
                <a16:creationId xmlns:a16="http://schemas.microsoft.com/office/drawing/2014/main" id="{E94B1A93-5100-5048-8230-09B3D176D183}"/>
              </a:ext>
            </a:extLst>
          </p:cNvPr>
          <p:cNvSpPr>
            <a:spLocks noGrp="1"/>
          </p:cNvSpPr>
          <p:nvPr>
            <p:ph type="body" idx="1"/>
          </p:nvPr>
        </p:nvSpPr>
        <p:spPr>
          <a:xfrm>
            <a:off x="1269207" y="2679702"/>
            <a:ext cx="3447121" cy="645001"/>
          </a:xfrm>
        </p:spPr>
        <p:txBody>
          <a:bodyPr rtlCol="0" anchor="ctr"/>
          <a:lstStyle>
            <a:lvl1pPr marL="0" indent="0" rtl="0">
              <a:buNone/>
              <a:defRPr sz="1800" b="1" i="0">
                <a:solidFill>
                  <a:schemeClr val="tx2"/>
                </a:solidFill>
                <a:latin typeface="Meiryo UI" panose="020B0604030504040204" pitchFamily="50" charset="-128"/>
                <a:ea typeface="Meiryo UI" panose="020B0604030504040204" pitchFamily="50" charset="-128"/>
                <a:cs typeface="Gill Sans" panose="020B0502020104020203" pitchFamily="34" charset="-79"/>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ja-JP" altLang="en-US" noProof="0"/>
              <a:t>マスター テキストの書式設定</a:t>
            </a:r>
          </a:p>
        </p:txBody>
      </p:sp>
      <p:sp>
        <p:nvSpPr>
          <p:cNvPr id="5" name="コンテンツ プレースホルダー 3">
            <a:extLst>
              <a:ext uri="{FF2B5EF4-FFF2-40B4-BE49-F238E27FC236}">
                <a16:creationId xmlns:a16="http://schemas.microsoft.com/office/drawing/2014/main" id="{8A037B8A-C781-9F40-A9F6-BCCD198DD34B}"/>
              </a:ext>
            </a:extLst>
          </p:cNvPr>
          <p:cNvSpPr>
            <a:spLocks noGrp="1"/>
          </p:cNvSpPr>
          <p:nvPr>
            <p:ph sz="half" idx="2"/>
          </p:nvPr>
        </p:nvSpPr>
        <p:spPr>
          <a:xfrm>
            <a:off x="1269207" y="3324702"/>
            <a:ext cx="3447121" cy="3304699"/>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6" name="テキスト プレースホルダー 4">
            <a:extLst>
              <a:ext uri="{FF2B5EF4-FFF2-40B4-BE49-F238E27FC236}">
                <a16:creationId xmlns:a16="http://schemas.microsoft.com/office/drawing/2014/main" id="{66926CBF-E2B0-C44C-AD98-B15D17ADD5AF}"/>
              </a:ext>
            </a:extLst>
          </p:cNvPr>
          <p:cNvSpPr>
            <a:spLocks noGrp="1"/>
          </p:cNvSpPr>
          <p:nvPr>
            <p:ph type="body" sz="quarter" idx="3"/>
          </p:nvPr>
        </p:nvSpPr>
        <p:spPr>
          <a:xfrm>
            <a:off x="6067426" y="2679702"/>
            <a:ext cx="3308656" cy="645001"/>
          </a:xfrm>
        </p:spPr>
        <p:txBody>
          <a:bodyPr rtlCol="0" anchor="ctr"/>
          <a:lstStyle>
            <a:lvl1pPr marL="0" indent="0">
              <a:buNone/>
              <a:defRPr sz="1800" b="1" i="0">
                <a:solidFill>
                  <a:schemeClr val="tx2"/>
                </a:solidFill>
                <a:latin typeface="Meiryo UI" panose="020B0604030504040204" pitchFamily="50" charset="-128"/>
                <a:ea typeface="Meiryo UI" panose="020B0604030504040204" pitchFamily="50" charset="-128"/>
                <a:cs typeface="Gill Sans" panose="020B0502020104020203" pitchFamily="34" charset="-79"/>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ja-JP" altLang="en-US" noProof="0"/>
              <a:t>マスター テキストの書式設定</a:t>
            </a:r>
          </a:p>
        </p:txBody>
      </p:sp>
      <p:sp>
        <p:nvSpPr>
          <p:cNvPr id="7" name="コンテンツ プレースホルダー 5">
            <a:extLst>
              <a:ext uri="{FF2B5EF4-FFF2-40B4-BE49-F238E27FC236}">
                <a16:creationId xmlns:a16="http://schemas.microsoft.com/office/drawing/2014/main" id="{318A1595-1A86-304F-A361-B3E4B06837FA}"/>
              </a:ext>
            </a:extLst>
          </p:cNvPr>
          <p:cNvSpPr>
            <a:spLocks noGrp="1"/>
          </p:cNvSpPr>
          <p:nvPr>
            <p:ph sz="quarter" idx="4"/>
          </p:nvPr>
        </p:nvSpPr>
        <p:spPr>
          <a:xfrm>
            <a:off x="6067426" y="3324702"/>
            <a:ext cx="3308656" cy="3304699"/>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2" name="長方形 1">
            <a:extLst>
              <a:ext uri="{FF2B5EF4-FFF2-40B4-BE49-F238E27FC236}">
                <a16:creationId xmlns:a16="http://schemas.microsoft.com/office/drawing/2014/main" id="{18DEFE0B-9B5C-734D-8394-A770FAA615B3}"/>
              </a:ext>
            </a:extLst>
          </p:cNvPr>
          <p:cNvSpPr/>
          <p:nvPr/>
        </p:nvSpPr>
        <p:spPr>
          <a:xfrm>
            <a:off x="681038" y="2679700"/>
            <a:ext cx="443706"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A02390A6-F565-8844-A9B9-4C6ACB7857F5}"/>
              </a:ext>
            </a:extLst>
          </p:cNvPr>
          <p:cNvSpPr/>
          <p:nvPr/>
        </p:nvSpPr>
        <p:spPr>
          <a:xfrm>
            <a:off x="5478598" y="2679700"/>
            <a:ext cx="443706"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Meiryo UI" panose="020B0604030504040204" pitchFamily="50" charset="-128"/>
              <a:ea typeface="Meiryo UI" panose="020B0604030504040204" pitchFamily="50" charset="-128"/>
            </a:endParaRPr>
          </a:p>
        </p:txBody>
      </p:sp>
      <p:sp>
        <p:nvSpPr>
          <p:cNvPr id="3" name="タイトル 2">
            <a:extLst>
              <a:ext uri="{FF2B5EF4-FFF2-40B4-BE49-F238E27FC236}">
                <a16:creationId xmlns:a16="http://schemas.microsoft.com/office/drawing/2014/main" id="{86674C34-BF58-4A21-BEE1-52BA2A5DBB70}"/>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Tree>
    <p:extLst>
      <p:ext uri="{BB962C8B-B14F-4D97-AF65-F5344CB8AC3E}">
        <p14:creationId xmlns:p14="http://schemas.microsoft.com/office/powerpoint/2010/main" val="227329627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3ADF8-C269-5D42-A626-BE35303B98E7}"/>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a:extLst>
              <a:ext uri="{FF2B5EF4-FFF2-40B4-BE49-F238E27FC236}">
                <a16:creationId xmlns:a16="http://schemas.microsoft.com/office/drawing/2014/main" id="{DAE7CE01-A53E-894C-9672-25D8CB7D5F89}"/>
              </a:ext>
            </a:extLst>
          </p:cNvPr>
          <p:cNvSpPr>
            <a:spLocks noGrp="1"/>
          </p:cNvSpPr>
          <p:nvPr>
            <p:ph idx="1"/>
          </p:nvPr>
        </p:nvSpPr>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フッター プレースホルダー 4">
            <a:extLst>
              <a:ext uri="{FF2B5EF4-FFF2-40B4-BE49-F238E27FC236}">
                <a16:creationId xmlns:a16="http://schemas.microsoft.com/office/drawing/2014/main" id="{3C128E13-F6CA-9A4F-A3DD-2CEB2ED95E28}"/>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kumimoji="1" lang="ja-JP" altLang="en-US"/>
          </a:p>
        </p:txBody>
      </p:sp>
    </p:spTree>
    <p:extLst>
      <p:ext uri="{BB962C8B-B14F-4D97-AF65-F5344CB8AC3E}">
        <p14:creationId xmlns:p14="http://schemas.microsoft.com/office/powerpoint/2010/main" val="186179027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6BF98B-2743-4B47-AE32-9926CC2BF549}"/>
              </a:ext>
            </a:extLst>
          </p:cNvPr>
          <p:cNvSpPr>
            <a:spLocks noGrp="1"/>
          </p:cNvSpPr>
          <p:nvPr>
            <p:ph type="title"/>
          </p:nvPr>
        </p:nvSpPr>
        <p:spPr>
          <a:xfrm>
            <a:off x="682328" y="365127"/>
            <a:ext cx="8543925" cy="1325563"/>
          </a:xfrm>
        </p:spPr>
        <p:txBody>
          <a:bodyPr rtlCol="0"/>
          <a:lstStyle>
            <a:lvl1pPr>
              <a:defRPr>
                <a:solidFill>
                  <a:schemeClr val="tx2"/>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テキスト プレースホルダー 2">
            <a:extLst>
              <a:ext uri="{FF2B5EF4-FFF2-40B4-BE49-F238E27FC236}">
                <a16:creationId xmlns:a16="http://schemas.microsoft.com/office/drawing/2014/main" id="{19F824E8-8F6B-3D44-A59E-3179A03A787F}"/>
              </a:ext>
            </a:extLst>
          </p:cNvPr>
          <p:cNvSpPr>
            <a:spLocks noGrp="1"/>
          </p:cNvSpPr>
          <p:nvPr>
            <p:ph type="body" idx="1"/>
          </p:nvPr>
        </p:nvSpPr>
        <p:spPr>
          <a:xfrm>
            <a:off x="682329" y="1681163"/>
            <a:ext cx="4190702" cy="823912"/>
          </a:xfrm>
        </p:spPr>
        <p:txBody>
          <a:bodyPr rtlCol="0" anchor="b"/>
          <a:lstStyle>
            <a:lvl1pPr marL="0" indent="0">
              <a:buNone/>
              <a:defRPr sz="1800" b="1">
                <a:solidFill>
                  <a:schemeClr val="tx2"/>
                </a:solidFill>
                <a:latin typeface="Meiryo UI" panose="020B0604030504040204" pitchFamily="50" charset="-128"/>
                <a:ea typeface="Meiryo UI" panose="020B0604030504040204" pitchFamily="50" charset="-128"/>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AC6908B9-8BB9-5247-A9CC-EADBF62AB670}"/>
              </a:ext>
            </a:extLst>
          </p:cNvPr>
          <p:cNvSpPr>
            <a:spLocks noGrp="1"/>
          </p:cNvSpPr>
          <p:nvPr>
            <p:ph sz="half" idx="2"/>
          </p:nvPr>
        </p:nvSpPr>
        <p:spPr>
          <a:xfrm>
            <a:off x="682329" y="2505075"/>
            <a:ext cx="4190702" cy="3684588"/>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a:extLst>
              <a:ext uri="{FF2B5EF4-FFF2-40B4-BE49-F238E27FC236}">
                <a16:creationId xmlns:a16="http://schemas.microsoft.com/office/drawing/2014/main" id="{F17E1808-3255-6342-8F11-708C178C6864}"/>
              </a:ext>
            </a:extLst>
          </p:cNvPr>
          <p:cNvSpPr>
            <a:spLocks noGrp="1"/>
          </p:cNvSpPr>
          <p:nvPr>
            <p:ph type="body" sz="quarter" idx="3"/>
          </p:nvPr>
        </p:nvSpPr>
        <p:spPr>
          <a:xfrm>
            <a:off x="5014913" y="1681163"/>
            <a:ext cx="4211340" cy="823912"/>
          </a:xfrm>
        </p:spPr>
        <p:txBody>
          <a:bodyPr rtlCol="0" anchor="b"/>
          <a:lstStyle>
            <a:lvl1pPr marL="0" indent="0">
              <a:buNone/>
              <a:defRPr sz="1800" b="1">
                <a:solidFill>
                  <a:schemeClr val="tx2"/>
                </a:solidFill>
                <a:latin typeface="Meiryo UI" panose="020B0604030504040204" pitchFamily="50" charset="-128"/>
                <a:ea typeface="Meiryo UI" panose="020B0604030504040204" pitchFamily="50" charset="-128"/>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A5572680-8F07-DD43-A1EC-F836900FFE13}"/>
              </a:ext>
            </a:extLst>
          </p:cNvPr>
          <p:cNvSpPr>
            <a:spLocks noGrp="1"/>
          </p:cNvSpPr>
          <p:nvPr>
            <p:ph sz="quarter" idx="4"/>
          </p:nvPr>
        </p:nvSpPr>
        <p:spPr>
          <a:xfrm>
            <a:off x="5014913" y="2505075"/>
            <a:ext cx="4211340" cy="3684588"/>
          </a:xfrm>
        </p:spPr>
        <p:txBody>
          <a:bodyPr rtlCol="0"/>
          <a:lstStyle>
            <a:lvl1pPr>
              <a:defRPr>
                <a:solidFill>
                  <a:schemeClr val="tx2"/>
                </a:solidFill>
                <a:latin typeface="Meiryo UI" panose="020B0604030504040204" pitchFamily="50" charset="-128"/>
                <a:ea typeface="Meiryo UI" panose="020B0604030504040204" pitchFamily="50" charset="-128"/>
              </a:defRPr>
            </a:lvl1pPr>
            <a:lvl2pPr>
              <a:defRPr>
                <a:solidFill>
                  <a:schemeClr val="tx2"/>
                </a:solidFill>
                <a:latin typeface="Meiryo UI" panose="020B0604030504040204" pitchFamily="50" charset="-128"/>
                <a:ea typeface="Meiryo UI" panose="020B0604030504040204" pitchFamily="50" charset="-128"/>
              </a:defRPr>
            </a:lvl2pPr>
            <a:lvl3pPr>
              <a:defRPr>
                <a:solidFill>
                  <a:schemeClr val="tx2"/>
                </a:solidFill>
                <a:latin typeface="Meiryo UI" panose="020B0604030504040204" pitchFamily="50" charset="-128"/>
                <a:ea typeface="Meiryo UI" panose="020B0604030504040204" pitchFamily="50" charset="-128"/>
              </a:defRPr>
            </a:lvl3pPr>
            <a:lvl4pPr>
              <a:defRPr>
                <a:solidFill>
                  <a:schemeClr val="tx2"/>
                </a:solidFill>
                <a:latin typeface="Meiryo UI" panose="020B0604030504040204" pitchFamily="50" charset="-128"/>
                <a:ea typeface="Meiryo UI" panose="020B0604030504040204" pitchFamily="50" charset="-128"/>
              </a:defRPr>
            </a:lvl4pPr>
            <a:lvl5pPr>
              <a:defRPr>
                <a:solidFill>
                  <a:schemeClr val="tx2"/>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フッター プレースホルダー 7">
            <a:extLst>
              <a:ext uri="{FF2B5EF4-FFF2-40B4-BE49-F238E27FC236}">
                <a16:creationId xmlns:a16="http://schemas.microsoft.com/office/drawing/2014/main" id="{102532F2-B96C-DE47-9F25-34728C00D913}"/>
              </a:ext>
            </a:extLst>
          </p:cNvPr>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kumimoji="1" lang="ja-JP" altLang="en-US"/>
          </a:p>
        </p:txBody>
      </p:sp>
    </p:spTree>
    <p:extLst>
      <p:ext uri="{BB962C8B-B14F-4D97-AF65-F5344CB8AC3E}">
        <p14:creationId xmlns:p14="http://schemas.microsoft.com/office/powerpoint/2010/main" val="3926556383"/>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1F0FA98-2EE8-734A-95BB-A4637DCAD581}"/>
              </a:ext>
            </a:extLst>
          </p:cNvPr>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E655A45B-F495-F641-AA7A-36292C3CC99A}"/>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フッター プレースホルダー 4">
            <a:extLst>
              <a:ext uri="{FF2B5EF4-FFF2-40B4-BE49-F238E27FC236}">
                <a16:creationId xmlns:a16="http://schemas.microsoft.com/office/drawing/2014/main" id="{89227B26-65C5-5A4B-AAEC-70B3B5201C51}"/>
              </a:ext>
            </a:extLst>
          </p:cNvPr>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latin typeface="Meiryo UI" panose="020B0604030504040204" pitchFamily="50" charset="-128"/>
                <a:ea typeface="Meiryo UI" panose="020B0604030504040204" pitchFamily="50" charset="-128"/>
              </a:defRPr>
            </a:lvl1pPr>
          </a:lstStyle>
          <a:p>
            <a:endParaRPr kumimoji="1" lang="ja-JP" altLang="en-US"/>
          </a:p>
        </p:txBody>
      </p:sp>
      <p:sp>
        <p:nvSpPr>
          <p:cNvPr id="15" name="図形 61">
            <a:extLst>
              <a:ext uri="{FF2B5EF4-FFF2-40B4-BE49-F238E27FC236}">
                <a16:creationId xmlns:a16="http://schemas.microsoft.com/office/drawing/2014/main" id="{EFA7F577-E691-D948-943E-8D25DFE256F5}"/>
              </a:ext>
            </a:extLst>
          </p:cNvPr>
          <p:cNvSpPr/>
          <p:nvPr/>
        </p:nvSpPr>
        <p:spPr>
          <a:xfrm rot="16200000">
            <a:off x="-1296212" y="4829992"/>
            <a:ext cx="3273461" cy="213521"/>
          </a:xfrm>
          <a:prstGeom prst="rect">
            <a:avLst/>
          </a:prstGeom>
          <a:ln w="3175">
            <a:miter lim="400000"/>
          </a:ln>
          <a:extLst>
            <a:ext uri="{C572A759-6A51-4108-AA02-DFA0A04FC94B}">
              <ma14:wrappingTextBoxFlag xmlns:ma14="http://schemas.microsoft.com/office/mac/drawingml/2011/main" xmlns="" val="1"/>
            </a:ext>
          </a:extLst>
        </p:spPr>
        <p:txBody>
          <a:bodyPr wrap="none" lIns="14288" tIns="14288" rIns="14288" bIns="14288" rtlCol="0" anchor="ctr">
            <a:spAutoFit/>
          </a:bodyPr>
          <a:lstStyle/>
          <a:p>
            <a:pPr rtl="0">
              <a:defRPr sz="3000">
                <a:solidFill>
                  <a:srgbClr val="3A3B39"/>
                </a:solidFill>
                <a:latin typeface="Bebas"/>
                <a:ea typeface="Bebas"/>
                <a:cs typeface="Bebas"/>
                <a:sym typeface="Bebas"/>
              </a:defRPr>
            </a:pPr>
            <a:r>
              <a:rPr lang="en-US" altLang="ja-JP"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rPr>
              <a:t>BIWAKO-OTSU</a:t>
            </a:r>
            <a:r>
              <a:rPr lang="ja-JP" altLang="en-US"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rPr>
              <a:t> </a:t>
            </a:r>
            <a:r>
              <a:rPr lang="en-US" altLang="ja-JP"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rPr>
              <a:t>TOURISM</a:t>
            </a:r>
            <a:r>
              <a:rPr lang="ja-JP" altLang="en-US"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rPr>
              <a:t> </a:t>
            </a:r>
            <a:r>
              <a:rPr lang="en-US" altLang="ja-JP"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rPr>
              <a:t>ASSOCIATION</a:t>
            </a:r>
            <a:endParaRPr lang="ja-JP" altLang="en-US" sz="1200" b="1" i="0" spc="0" noProof="0" dirty="0">
              <a:solidFill>
                <a:srgbClr val="4295D0"/>
              </a:solidFill>
              <a:latin typeface="Meiryo UI" panose="020B0604030504040204" pitchFamily="50" charset="-128"/>
              <a:ea typeface="Meiryo UI" panose="020B0604030504040204" pitchFamily="50" charset="-128"/>
              <a:cs typeface="Gill Sans" panose="020B0502020104020203" pitchFamily="34" charset="-79"/>
            </a:endParaRPr>
          </a:p>
        </p:txBody>
      </p:sp>
      <p:sp>
        <p:nvSpPr>
          <p:cNvPr id="16" name="図形 62">
            <a:extLst>
              <a:ext uri="{FF2B5EF4-FFF2-40B4-BE49-F238E27FC236}">
                <a16:creationId xmlns:a16="http://schemas.microsoft.com/office/drawing/2014/main" id="{2C8F251E-BB08-9D42-8813-D3CD1AE6AF9A}"/>
              </a:ext>
            </a:extLst>
          </p:cNvPr>
          <p:cNvSpPr/>
          <p:nvPr/>
        </p:nvSpPr>
        <p:spPr>
          <a:xfrm flipV="1">
            <a:off x="340517" y="1111218"/>
            <a:ext cx="1" cy="2188805"/>
          </a:xfrm>
          <a:prstGeom prst="line">
            <a:avLst/>
          </a:prstGeom>
          <a:ln w="38100">
            <a:solidFill>
              <a:srgbClr val="3A90CE"/>
            </a:solidFill>
            <a:miter lim="400000"/>
          </a:ln>
        </p:spPr>
        <p:txBody>
          <a:bodyPr lIns="14288" tIns="14288" rIns="14288" bIns="14288" rtlCol="0" anchor="ctr"/>
          <a:lstStyle/>
          <a:p>
            <a:pPr algn="ctr" rtl="0">
              <a:defRPr sz="3000">
                <a:solidFill>
                  <a:srgbClr val="000000"/>
                </a:solidFill>
                <a:latin typeface="Helvetica Light"/>
                <a:ea typeface="Helvetica Light"/>
                <a:cs typeface="Helvetica Light"/>
                <a:sym typeface="Helvetica Light"/>
              </a:defRPr>
            </a:pPr>
            <a:endParaRPr lang="ja-JP" altLang="en-US" sz="1125" noProof="0" dirty="0">
              <a:latin typeface="Meiryo UI" panose="020B0604030504040204" pitchFamily="50" charset="-128"/>
              <a:ea typeface="Meiryo UI" panose="020B0604030504040204" pitchFamily="50" charset="-128"/>
            </a:endParaRPr>
          </a:p>
        </p:txBody>
      </p:sp>
      <p:sp>
        <p:nvSpPr>
          <p:cNvPr id="17" name="図形 42">
            <a:extLst>
              <a:ext uri="{FF2B5EF4-FFF2-40B4-BE49-F238E27FC236}">
                <a16:creationId xmlns:a16="http://schemas.microsoft.com/office/drawing/2014/main" id="{3890D1E5-941D-C642-A000-669C7923941B}"/>
              </a:ext>
            </a:extLst>
          </p:cNvPr>
          <p:cNvSpPr txBox="1">
            <a:spLocks/>
          </p:cNvSpPr>
          <p:nvPr/>
        </p:nvSpPr>
        <p:spPr>
          <a:xfrm>
            <a:off x="128698" y="77224"/>
            <a:ext cx="423643" cy="247651"/>
          </a:xfrm>
          <a:prstGeom prst="rect">
            <a:avLst/>
          </a:prstGeom>
        </p:spPr>
        <p:txBody>
          <a:bodyPr rtlCol="0"/>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86CB4B4D-7CA3-9044-876B-883B54F8677D}" type="slidenum">
              <a:rPr lang="en-US" altLang="ja-JP" sz="788" noProof="0" smtClean="0">
                <a:solidFill>
                  <a:schemeClr val="tx2"/>
                </a:solidFill>
                <a:latin typeface="Meiryo UI" panose="020B0604030504040204" pitchFamily="50" charset="-128"/>
                <a:ea typeface="Meiryo UI" panose="020B0604030504040204" pitchFamily="50" charset="-128"/>
              </a:rPr>
              <a:pPr algn="ctr"/>
              <a:t>‹#›</a:t>
            </a:fld>
            <a:endParaRPr lang="ja-JP" altLang="en-US" sz="788" noProof="0" dirty="0">
              <a:solidFill>
                <a:schemeClr val="tx2"/>
              </a:solidFill>
              <a:latin typeface="Meiryo UI" panose="020B0604030504040204" pitchFamily="50" charset="-128"/>
              <a:ea typeface="Meiryo UI" panose="020B0604030504040204" pitchFamily="50" charset="-128"/>
            </a:endParaRPr>
          </a:p>
        </p:txBody>
      </p:sp>
      <p:sp>
        <p:nvSpPr>
          <p:cNvPr id="4" name="正方形/長方形 3"/>
          <p:cNvSpPr/>
          <p:nvPr/>
        </p:nvSpPr>
        <p:spPr>
          <a:xfrm rot="10800000">
            <a:off x="0" y="6761498"/>
            <a:ext cx="9906000" cy="139367"/>
          </a:xfrm>
          <a:prstGeom prst="rect">
            <a:avLst/>
          </a:prstGeom>
          <a:gradFill flip="none" rotWithShape="1">
            <a:gsLst>
              <a:gs pos="0">
                <a:srgbClr val="4294D0">
                  <a:tint val="66000"/>
                  <a:satMod val="160000"/>
                </a:srgbClr>
              </a:gs>
              <a:gs pos="50000">
                <a:srgbClr val="4294D0">
                  <a:tint val="44500"/>
                  <a:satMod val="160000"/>
                </a:srgb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正方形/長方形 10"/>
          <p:cNvSpPr/>
          <p:nvPr/>
        </p:nvSpPr>
        <p:spPr>
          <a:xfrm>
            <a:off x="0" y="3176"/>
            <a:ext cx="9906000" cy="230190"/>
          </a:xfrm>
          <a:prstGeom prst="rect">
            <a:avLst/>
          </a:prstGeom>
          <a:gradFill flip="none" rotWithShape="1">
            <a:gsLst>
              <a:gs pos="0">
                <a:srgbClr val="4294D0">
                  <a:tint val="66000"/>
                  <a:satMod val="160000"/>
                </a:srgbClr>
              </a:gs>
              <a:gs pos="50000">
                <a:srgbClr val="4294D0">
                  <a:tint val="44500"/>
                  <a:satMod val="160000"/>
                </a:srgb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正方形/長方形 6">
            <a:extLst>
              <a:ext uri="{FF2B5EF4-FFF2-40B4-BE49-F238E27FC236}">
                <a16:creationId xmlns:a16="http://schemas.microsoft.com/office/drawing/2014/main" id="{C7BCF6FD-3C16-1869-1B64-F7576ACF00F4}"/>
              </a:ext>
            </a:extLst>
          </p:cNvPr>
          <p:cNvSpPr/>
          <p:nvPr userDrawn="1"/>
        </p:nvSpPr>
        <p:spPr>
          <a:xfrm>
            <a:off x="0" y="0"/>
            <a:ext cx="9906000"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ja-JP" altLang="en-US">
              <a:solidFill>
                <a:prstClr val="white"/>
              </a:solidFill>
            </a:endParaRPr>
          </a:p>
        </p:txBody>
      </p:sp>
      <p:cxnSp>
        <p:nvCxnSpPr>
          <p:cNvPr id="9" name="直線コネクタ 8">
            <a:extLst>
              <a:ext uri="{FF2B5EF4-FFF2-40B4-BE49-F238E27FC236}">
                <a16:creationId xmlns:a16="http://schemas.microsoft.com/office/drawing/2014/main" id="{63DE682D-33A1-1ED1-B1C2-E4D382912962}"/>
              </a:ext>
            </a:extLst>
          </p:cNvPr>
          <p:cNvCxnSpPr/>
          <p:nvPr userDrawn="1"/>
        </p:nvCxnSpPr>
        <p:spPr>
          <a:xfrm>
            <a:off x="0" y="528877"/>
            <a:ext cx="9906000" cy="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517AF1DD-EA0D-8632-4F94-E60CB0AC3E14}"/>
              </a:ext>
            </a:extLst>
          </p:cNvPr>
          <p:cNvSpPr txBox="1"/>
          <p:nvPr userDrawn="1"/>
        </p:nvSpPr>
        <p:spPr>
          <a:xfrm>
            <a:off x="352893" y="62234"/>
            <a:ext cx="703270" cy="461665"/>
          </a:xfrm>
          <a:prstGeom prst="rect">
            <a:avLst/>
          </a:prstGeom>
          <a:solidFill>
            <a:srgbClr val="5B9BD5"/>
          </a:solidFill>
        </p:spPr>
        <p:txBody>
          <a:bodyPr wrap="square" rtlCol="0">
            <a:spAutoFit/>
          </a:bodyPr>
          <a:lstStyle/>
          <a:p>
            <a:pPr algn="ctr"/>
            <a:r>
              <a:rPr kumimoji="1" lang="ja-JP" altLang="en-US" sz="800" b="1" dirty="0">
                <a:solidFill>
                  <a:schemeClr val="bg1"/>
                </a:solidFill>
                <a:latin typeface="+mn-ea"/>
                <a:ea typeface="+mn-ea"/>
              </a:rPr>
              <a:t>教育旅行</a:t>
            </a:r>
            <a:endParaRPr kumimoji="1" lang="en-US" altLang="ja-JP" sz="800" b="1" dirty="0">
              <a:solidFill>
                <a:schemeClr val="bg1"/>
              </a:solidFill>
              <a:latin typeface="+mn-ea"/>
              <a:ea typeface="+mn-ea"/>
            </a:endParaRPr>
          </a:p>
          <a:p>
            <a:pPr algn="ctr"/>
            <a:r>
              <a:rPr kumimoji="1" lang="ja-JP" altLang="en-US" sz="800" b="1" dirty="0">
                <a:solidFill>
                  <a:schemeClr val="bg1"/>
                </a:solidFill>
                <a:latin typeface="+mn-ea"/>
                <a:ea typeface="+mn-ea"/>
              </a:rPr>
              <a:t>受入施設</a:t>
            </a:r>
            <a:endParaRPr lang="en-US" altLang="ja-JP" sz="800" b="1" dirty="0">
              <a:solidFill>
                <a:schemeClr val="bg1"/>
              </a:solidFill>
              <a:latin typeface="+mn-ea"/>
              <a:ea typeface="+mn-ea"/>
            </a:endParaRPr>
          </a:p>
          <a:p>
            <a:pPr algn="ctr"/>
            <a:r>
              <a:rPr kumimoji="1" lang="ja-JP" altLang="en-US" sz="800" b="1" dirty="0">
                <a:solidFill>
                  <a:schemeClr val="bg1"/>
                </a:solidFill>
                <a:latin typeface="+mn-ea"/>
                <a:ea typeface="+mn-ea"/>
              </a:rPr>
              <a:t>情報</a:t>
            </a:r>
          </a:p>
        </p:txBody>
      </p:sp>
      <p:pic>
        <p:nvPicPr>
          <p:cNvPr id="12" name="図 11" descr="斧, 挿絵 が含まれている画像&#10;&#10;自動的に生成された説明">
            <a:extLst>
              <a:ext uri="{FF2B5EF4-FFF2-40B4-BE49-F238E27FC236}">
                <a16:creationId xmlns:a16="http://schemas.microsoft.com/office/drawing/2014/main" id="{53440044-9B5E-F31B-77DA-377AF91E7E83}"/>
              </a:ext>
            </a:extLst>
          </p:cNvPr>
          <p:cNvPicPr>
            <a:picLocks noChangeAspect="1"/>
          </p:cNvPicPr>
          <p:nvPr userDrawn="1"/>
        </p:nvPicPr>
        <p:blipFill>
          <a:blip r:embed="rId53"/>
          <a:stretch>
            <a:fillRect/>
          </a:stretch>
        </p:blipFill>
        <p:spPr>
          <a:xfrm>
            <a:off x="8812622" y="6532214"/>
            <a:ext cx="777981" cy="180264"/>
          </a:xfrm>
          <a:prstGeom prst="rect">
            <a:avLst/>
          </a:prstGeom>
        </p:spPr>
      </p:pic>
    </p:spTree>
    <p:extLst>
      <p:ext uri="{BB962C8B-B14F-4D97-AF65-F5344CB8AC3E}">
        <p14:creationId xmlns:p14="http://schemas.microsoft.com/office/powerpoint/2010/main" val="42197256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660" r:id="rId43"/>
    <p:sldLayoutId id="2147483661" r:id="rId44"/>
    <p:sldLayoutId id="2147483663" r:id="rId45"/>
    <p:sldLayoutId id="2147483670" r:id="rId46"/>
    <p:sldLayoutId id="2147483672" r:id="rId47"/>
    <p:sldLayoutId id="2147483673" r:id="rId48"/>
    <p:sldLayoutId id="2147483674" r:id="rId49"/>
    <p:sldLayoutId id="2147483675" r:id="rId50"/>
    <p:sldLayoutId id="2147483677" r:id="rId51"/>
  </p:sldLayoutIdLst>
  <p:hf hdr="0" ftr="0" dt="0"/>
  <p:txStyles>
    <p:titleStyle>
      <a:lvl1pPr algn="l" defTabSz="685800" rtl="0" eaLnBrk="1" latinLnBrk="0" hangingPunct="1">
        <a:lnSpc>
          <a:spcPct val="90000"/>
        </a:lnSpc>
        <a:spcBef>
          <a:spcPct val="0"/>
        </a:spcBef>
        <a:buNone/>
        <a:defRPr kumimoji="1" sz="3300" b="1" i="0" kern="1200" spc="-113">
          <a:solidFill>
            <a:schemeClr val="tx2"/>
          </a:solidFill>
          <a:latin typeface="Meiryo UI" panose="020B0604030504040204" pitchFamily="50" charset="-128"/>
          <a:ea typeface="Meiryo UI" panose="020B0604030504040204" pitchFamily="50" charset="-128"/>
          <a:cs typeface="Gill Sans" panose="020B0502020104020203" pitchFamily="34" charset="-79"/>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1500" b="0" i="0" kern="1200">
          <a:solidFill>
            <a:schemeClr val="tx2"/>
          </a:solidFill>
          <a:latin typeface="Meiryo UI" panose="020B0604030504040204" pitchFamily="50" charset="-128"/>
          <a:ea typeface="Meiryo UI" panose="020B0604030504040204" pitchFamily="50" charset="-128"/>
          <a:cs typeface="Gill Sans Light" panose="020B0302020104020203"/>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2"/>
          </a:solidFill>
          <a:latin typeface="Meiryo UI" panose="020B0604030504040204" pitchFamily="50" charset="-128"/>
          <a:ea typeface="Meiryo UI" panose="020B0604030504040204" pitchFamily="50" charset="-128"/>
          <a:cs typeface="Gill Sans Light" panose="020B0302020104020203"/>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2"/>
          </a:solidFill>
          <a:latin typeface="Meiryo UI" panose="020B0604030504040204" pitchFamily="50" charset="-128"/>
          <a:ea typeface="Meiryo UI" panose="020B0604030504040204" pitchFamily="50" charset="-128"/>
          <a:cs typeface="Gill Sans Light" panose="020B0302020104020203"/>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050" b="0" i="0" kern="1200">
          <a:solidFill>
            <a:schemeClr val="tx2"/>
          </a:solidFill>
          <a:latin typeface="Meiryo UI" panose="020B0604030504040204" pitchFamily="50" charset="-128"/>
          <a:ea typeface="Meiryo UI" panose="020B0604030504040204" pitchFamily="50" charset="-128"/>
          <a:cs typeface="Gill Sans Light" panose="020B0302020104020203"/>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050" b="0" i="0" kern="1200">
          <a:solidFill>
            <a:schemeClr val="tx2"/>
          </a:solidFill>
          <a:latin typeface="Meiryo UI" panose="020B0604030504040204" pitchFamily="50" charset="-128"/>
          <a:ea typeface="Meiryo UI" panose="020B0604030504040204" pitchFamily="50" charset="-128"/>
          <a:cs typeface="Gill Sans Light" panose="020B0302020104020203"/>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2">
          <p15:clr>
            <a:srgbClr val="F26B43"/>
          </p15:clr>
        </p15:guide>
        <p15:guide id="2" orient="horz" pos="4128">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image" Target="../media/image55.jpg"/><Relationship Id="rId5" Type="http://schemas.microsoft.com/office/2007/relationships/hdphoto" Target="../media/hdphoto5.wdp"/><Relationship Id="rId10" Type="http://schemas.microsoft.com/office/2007/relationships/hdphoto" Target="../media/hdphoto6.wdp"/><Relationship Id="rId4" Type="http://schemas.openxmlformats.org/officeDocument/2006/relationships/image" Target="../media/image50.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61.jpeg"/><Relationship Id="rId5" Type="http://schemas.openxmlformats.org/officeDocument/2006/relationships/image" Target="../media/image60.jpeg"/><Relationship Id="rId10" Type="http://schemas.microsoft.com/office/2007/relationships/hdphoto" Target="../media/hdphoto7.wdp"/><Relationship Id="rId4" Type="http://schemas.openxmlformats.org/officeDocument/2006/relationships/image" Target="../media/image59.jpe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5.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6" Type="http://schemas.openxmlformats.org/officeDocument/2006/relationships/image" Target="../media/image78.png"/><Relationship Id="rId5" Type="http://schemas.openxmlformats.org/officeDocument/2006/relationships/image" Target="../media/image74.png"/><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 Id="rId9"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hyperlink" Target="https://www.princehotels.co.jp/otsu/" TargetMode="External"/><Relationship Id="rId7" Type="http://schemas.openxmlformats.org/officeDocument/2006/relationships/image" Target="../media/image91.jpeg"/><Relationship Id="rId12" Type="http://schemas.openxmlformats.org/officeDocument/2006/relationships/image" Target="../media/image95.jpe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90.jpeg"/><Relationship Id="rId11" Type="http://schemas.openxmlformats.org/officeDocument/2006/relationships/image" Target="../media/image94.jpeg"/><Relationship Id="rId5" Type="http://schemas.openxmlformats.org/officeDocument/2006/relationships/image" Target="../media/image89.jpeg"/><Relationship Id="rId10" Type="http://schemas.openxmlformats.org/officeDocument/2006/relationships/image" Target="../media/image49.png"/><Relationship Id="rId4" Type="http://schemas.openxmlformats.org/officeDocument/2006/relationships/image" Target="../media/image88.jpeg"/><Relationship Id="rId9" Type="http://schemas.openxmlformats.org/officeDocument/2006/relationships/image" Target="../media/image93.jpeg"/></Relationships>
</file>

<file path=ppt/slides/_rels/slide1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microsoft.com/office/2007/relationships/hdphoto" Target="../media/hdphoto3.wdp"/><Relationship Id="rId12"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3.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湖と建物">
            <a:extLst>
              <a:ext uri="{FF2B5EF4-FFF2-40B4-BE49-F238E27FC236}">
                <a16:creationId xmlns:a16="http://schemas.microsoft.com/office/drawing/2014/main" id="{BB57EBDD-CABC-8A06-4F8B-1B9E56FCFA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90131" y="1672540"/>
            <a:ext cx="3551301" cy="2367534"/>
          </a:xfrm>
          <a:prstGeom prst="rect">
            <a:avLst/>
          </a:prstGeom>
          <a:ln>
            <a:noFill/>
          </a:ln>
          <a:effectLst/>
        </p:spPr>
      </p:pic>
      <p:sp>
        <p:nvSpPr>
          <p:cNvPr id="10" name="テキスト ボックス 9"/>
          <p:cNvSpPr txBox="1"/>
          <p:nvPr/>
        </p:nvSpPr>
        <p:spPr>
          <a:xfrm>
            <a:off x="1064568" y="148570"/>
            <a:ext cx="4120039" cy="400110"/>
          </a:xfrm>
          <a:prstGeom prst="rect">
            <a:avLst/>
          </a:prstGeom>
          <a:noFill/>
        </p:spPr>
        <p:txBody>
          <a:bodyPr wrap="none" rtlCol="0">
            <a:spAutoFit/>
          </a:bodyPr>
          <a:lstStyle/>
          <a:p>
            <a:r>
              <a:rPr kumimoji="1" lang="ja-JP" altLang="en-US" sz="2000" b="1" dirty="0">
                <a:solidFill>
                  <a:srgbClr val="4294D0"/>
                </a:solidFill>
                <a:latin typeface="Meiryo UI" panose="020B0604030504040204" pitchFamily="50" charset="-128"/>
                <a:ea typeface="Meiryo UI" panose="020B0604030504040204" pitchFamily="50" charset="-128"/>
              </a:rPr>
              <a:t>びわ湖大津　教育旅行受入宿泊施設</a:t>
            </a:r>
          </a:p>
        </p:txBody>
      </p:sp>
      <p:pic>
        <p:nvPicPr>
          <p:cNvPr id="9" name="図 8" descr="海に浮かんでいる船&#10;&#10;中程度の精度で自動的に生成された説明">
            <a:extLst>
              <a:ext uri="{FF2B5EF4-FFF2-40B4-BE49-F238E27FC236}">
                <a16:creationId xmlns:a16="http://schemas.microsoft.com/office/drawing/2014/main" id="{92095530-6852-43FF-A8A3-0EC3271498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965" y="1654528"/>
            <a:ext cx="3980742" cy="2999630"/>
          </a:xfrm>
          <a:prstGeom prst="rect">
            <a:avLst/>
          </a:prstGeom>
          <a:ln>
            <a:noFill/>
          </a:ln>
          <a:effectLst/>
        </p:spPr>
      </p:pic>
      <p:pic>
        <p:nvPicPr>
          <p:cNvPr id="13" name="図 12" descr="自然, 水, 屋外, 岩礁 が含まれている画像&#10;&#10;自動的に生成された説明">
            <a:extLst>
              <a:ext uri="{FF2B5EF4-FFF2-40B4-BE49-F238E27FC236}">
                <a16:creationId xmlns:a16="http://schemas.microsoft.com/office/drawing/2014/main" id="{487C3E5A-9CA2-6086-3931-D41E67197B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520" y="4722470"/>
            <a:ext cx="2554314" cy="1802874"/>
          </a:xfrm>
          <a:prstGeom prst="rect">
            <a:avLst/>
          </a:prstGeom>
          <a:ln>
            <a:noFill/>
          </a:ln>
          <a:effectLst/>
        </p:spPr>
      </p:pic>
      <p:sp>
        <p:nvSpPr>
          <p:cNvPr id="7" name="テキスト ボックス 6"/>
          <p:cNvSpPr txBox="1"/>
          <p:nvPr/>
        </p:nvSpPr>
        <p:spPr>
          <a:xfrm>
            <a:off x="497061" y="618384"/>
            <a:ext cx="2795958"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湖畔のリゾート“びわ湖大津”</a:t>
            </a:r>
          </a:p>
        </p:txBody>
      </p:sp>
      <p:sp>
        <p:nvSpPr>
          <p:cNvPr id="11" name="1 つの角を丸めた四角形 10"/>
          <p:cNvSpPr/>
          <p:nvPr/>
        </p:nvSpPr>
        <p:spPr>
          <a:xfrm rot="10800000" flipH="1">
            <a:off x="596356" y="957785"/>
            <a:ext cx="2597368" cy="45719"/>
          </a:xfrm>
          <a:prstGeom prst="snipRoundRect">
            <a:avLst/>
          </a:prstGeom>
          <a:solidFill>
            <a:srgbClr val="4294D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26380" y="1054364"/>
            <a:ext cx="9179148" cy="600164"/>
          </a:xfrm>
          <a:prstGeom prst="rect">
            <a:avLst/>
          </a:prstGeom>
          <a:noFill/>
        </p:spPr>
        <p:txBody>
          <a:bodyPr wrap="square" rtlCol="0">
            <a:spAutoFit/>
          </a:bodyPr>
          <a:lstStyle/>
          <a:p>
            <a:r>
              <a:rPr lang="ja-JP" altLang="en-US" sz="1100" dirty="0">
                <a:latin typeface="メイリオ" panose="020B0604030504040204" pitchFamily="50" charset="-128"/>
                <a:ea typeface="メイリオ" panose="020B0604030504040204" pitchFamily="50" charset="-128"/>
              </a:rPr>
              <a:t>宿泊施設の大半がびわ湖に面したレークビューの施設です。</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びわ湖と比叡山に囲まれた自然豊かな環境のなか、温泉旅館、リゾートホテル、研修所等、様々なタイプの施設をお選びいただけます。</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各施設の修学旅行向けの資料もご用意しています。</a:t>
            </a:r>
            <a:endParaRPr lang="en-US" altLang="ja-JP" sz="1100"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5303294" y="4129719"/>
            <a:ext cx="3785134" cy="253916"/>
          </a:xfrm>
          <a:prstGeom prst="rect">
            <a:avLst/>
          </a:prstGeom>
          <a:noFill/>
        </p:spPr>
        <p:txBody>
          <a:bodyPr wrap="square" rtlCol="0">
            <a:spAutoFit/>
          </a:bodyPr>
          <a:lstStyle/>
          <a:p>
            <a:r>
              <a:rPr lang="ja-JP" altLang="en-US" sz="1050" dirty="0">
                <a:latin typeface="メイリオ" panose="020B0604030504040204" pitchFamily="50" charset="-128"/>
                <a:ea typeface="メイリオ" panose="020B0604030504040204" pitchFamily="50" charset="-128"/>
              </a:rPr>
              <a:t>○各受入施設情報もご用意しています。</a:t>
            </a:r>
            <a:endParaRPr lang="en-US" altLang="ja-JP" sz="1050" dirty="0">
              <a:latin typeface="メイリオ" panose="020B0604030504040204" pitchFamily="50" charset="-128"/>
              <a:ea typeface="メイリオ" panose="020B0604030504040204" pitchFamily="50" charset="-128"/>
            </a:endParaRPr>
          </a:p>
        </p:txBody>
      </p:sp>
      <p:pic>
        <p:nvPicPr>
          <p:cNvPr id="16" name="図 15" descr="ダイアグラム&#10;&#10;自動的に生成された説明">
            <a:extLst>
              <a:ext uri="{FF2B5EF4-FFF2-40B4-BE49-F238E27FC236}">
                <a16:creationId xmlns:a16="http://schemas.microsoft.com/office/drawing/2014/main" id="{84E71FEC-A49A-A71D-CB55-15FF95AB31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66484" y="4941168"/>
            <a:ext cx="2179734" cy="1540134"/>
          </a:xfrm>
          <a:prstGeom prst="rect">
            <a:avLst/>
          </a:prstGeom>
          <a:ln>
            <a:solidFill>
              <a:schemeClr val="tx1"/>
            </a:solidFill>
          </a:ln>
        </p:spPr>
      </p:pic>
      <p:pic>
        <p:nvPicPr>
          <p:cNvPr id="3" name="図 2">
            <a:extLst>
              <a:ext uri="{FF2B5EF4-FFF2-40B4-BE49-F238E27FC236}">
                <a16:creationId xmlns:a16="http://schemas.microsoft.com/office/drawing/2014/main" id="{A080D1FA-4F87-B93C-FA63-DCEF5ABD0F4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4016197" y="5542007"/>
            <a:ext cx="1260462" cy="944307"/>
          </a:xfrm>
          <a:prstGeom prst="rect">
            <a:avLst/>
          </a:prstGeom>
        </p:spPr>
      </p:pic>
      <p:pic>
        <p:nvPicPr>
          <p:cNvPr id="2" name="図 1">
            <a:extLst>
              <a:ext uri="{FF2B5EF4-FFF2-40B4-BE49-F238E27FC236}">
                <a16:creationId xmlns:a16="http://schemas.microsoft.com/office/drawing/2014/main" id="{79A956FD-785E-BC9D-24DC-13157A660372}"/>
              </a:ext>
            </a:extLst>
          </p:cNvPr>
          <p:cNvPicPr>
            <a:picLocks noChangeAspect="1"/>
          </p:cNvPicPr>
          <p:nvPr/>
        </p:nvPicPr>
        <p:blipFill>
          <a:blip r:embed="rId9"/>
          <a:stretch>
            <a:fillRect/>
          </a:stretch>
        </p:blipFill>
        <p:spPr>
          <a:xfrm>
            <a:off x="3268590" y="4722471"/>
            <a:ext cx="1260462" cy="842730"/>
          </a:xfrm>
          <a:prstGeom prst="rect">
            <a:avLst/>
          </a:prstGeom>
        </p:spPr>
      </p:pic>
      <p:pic>
        <p:nvPicPr>
          <p:cNvPr id="6" name="図 5" descr="グラフィカル ユーザー インターフェイス&#10;&#10;自動的に生成された説明">
            <a:extLst>
              <a:ext uri="{FF2B5EF4-FFF2-40B4-BE49-F238E27FC236}">
                <a16:creationId xmlns:a16="http://schemas.microsoft.com/office/drawing/2014/main" id="{F69909CC-0EB1-FE1D-EF4E-01A51E9DD40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85049" y="4372625"/>
            <a:ext cx="2390183" cy="1688831"/>
          </a:xfrm>
          <a:prstGeom prst="rect">
            <a:avLst/>
          </a:prstGeom>
          <a:ln>
            <a:solidFill>
              <a:schemeClr val="tx1"/>
            </a:solidFill>
          </a:ln>
        </p:spPr>
      </p:pic>
    </p:spTree>
    <p:extLst>
      <p:ext uri="{BB962C8B-B14F-4D97-AF65-F5344CB8AC3E}">
        <p14:creationId xmlns:p14="http://schemas.microsoft.com/office/powerpoint/2010/main" val="1417904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1859516699"/>
              </p:ext>
            </p:extLst>
          </p:nvPr>
        </p:nvGraphicFramePr>
        <p:xfrm>
          <a:off x="5336689" y="1403562"/>
          <a:ext cx="4316605" cy="1162296"/>
        </p:xfrm>
        <a:graphic>
          <a:graphicData uri="http://schemas.openxmlformats.org/drawingml/2006/table">
            <a:tbl>
              <a:tblPr firstRow="1" bandRow="1">
                <a:tableStyleId>{5C22544A-7EE6-4342-B048-85BDC9FD1C3A}</a:tableStyleId>
              </a:tblPr>
              <a:tblGrid>
                <a:gridCol w="931269">
                  <a:extLst>
                    <a:ext uri="{9D8B030D-6E8A-4147-A177-3AD203B41FA5}">
                      <a16:colId xmlns:a16="http://schemas.microsoft.com/office/drawing/2014/main" val="667524188"/>
                    </a:ext>
                  </a:extLst>
                </a:gridCol>
                <a:gridCol w="1349550">
                  <a:extLst>
                    <a:ext uri="{9D8B030D-6E8A-4147-A177-3AD203B41FA5}">
                      <a16:colId xmlns:a16="http://schemas.microsoft.com/office/drawing/2014/main" val="1089827581"/>
                    </a:ext>
                  </a:extLst>
                </a:gridCol>
                <a:gridCol w="1049650">
                  <a:extLst>
                    <a:ext uri="{9D8B030D-6E8A-4147-A177-3AD203B41FA5}">
                      <a16:colId xmlns:a16="http://schemas.microsoft.com/office/drawing/2014/main" val="2285393139"/>
                    </a:ext>
                  </a:extLst>
                </a:gridCol>
                <a:gridCol w="986136">
                  <a:extLst>
                    <a:ext uri="{9D8B030D-6E8A-4147-A177-3AD203B41FA5}">
                      <a16:colId xmlns:a16="http://schemas.microsoft.com/office/drawing/2014/main" val="1817619136"/>
                    </a:ext>
                  </a:extLst>
                </a:gridCol>
              </a:tblGrid>
              <a:tr h="228132">
                <a:tc gridSpan="4">
                  <a:txBody>
                    <a:bodyPr/>
                    <a:lstStyle/>
                    <a:p>
                      <a:pPr algn="ctr"/>
                      <a:r>
                        <a:rPr kumimoji="1" lang="ja-JP" altLang="en-US" sz="1000" dirty="0"/>
                        <a:t>施設概要</a:t>
                      </a:r>
                      <a:endParaRPr kumimoji="1" lang="ja-JP" altLang="en-US" sz="1000" b="0" dirty="0">
                        <a:solidFill>
                          <a:schemeClr val="bg1"/>
                        </a:solidFill>
                        <a:latin typeface="Meiryo UI" panose="020B0604030504040204" pitchFamily="50" charset="-128"/>
                        <a:ea typeface="Meiryo UI"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kumimoji="1" lang="ja-JP" altLang="en-US" sz="700" b="1" dirty="0">
                        <a:solidFill>
                          <a:schemeClr val="bg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155694">
                <a:tc>
                  <a:txBody>
                    <a:bodyPr/>
                    <a:lstStyle/>
                    <a:p>
                      <a:pPr algn="ctr"/>
                      <a:r>
                        <a:rPr kumimoji="1" lang="ja-JP" altLang="en-US" sz="700" dirty="0">
                          <a:latin typeface="+mn-ea"/>
                          <a:ea typeface="+mn-ea"/>
                        </a:rPr>
                        <a:t>客室数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18</a:t>
                      </a:r>
                      <a:r>
                        <a:rPr kumimoji="1" lang="ja-JP" altLang="en-US" sz="700" b="0" dirty="0">
                          <a:solidFill>
                            <a:schemeClr val="tx1"/>
                          </a:solidFill>
                          <a:latin typeface="+mn-ea"/>
                          <a:ea typeface="+mn-ea"/>
                          <a:cs typeface="メイリオ" pitchFamily="50" charset="-128"/>
                        </a:rPr>
                        <a:t>室</a:t>
                      </a:r>
                    </a:p>
                  </a:txBody>
                  <a:tcPr marL="36000" marR="0" marT="0" marB="0" anchor="ctr"/>
                </a:tc>
                <a:tc>
                  <a:txBody>
                    <a:bodyPr/>
                    <a:lstStyle/>
                    <a:p>
                      <a:pPr algn="ctr"/>
                      <a:r>
                        <a:rPr kumimoji="1" lang="en-US" altLang="ja-JP" sz="700" dirty="0">
                          <a:latin typeface="+mn-ea"/>
                          <a:ea typeface="+mn-ea"/>
                        </a:rPr>
                        <a:t>1</a:t>
                      </a:r>
                      <a:r>
                        <a:rPr kumimoji="1" lang="ja-JP" altLang="en-US" sz="700" dirty="0">
                          <a:latin typeface="+mn-ea"/>
                          <a:ea typeface="+mn-ea"/>
                        </a:rPr>
                        <a:t>校</a:t>
                      </a:r>
                      <a:r>
                        <a:rPr kumimoji="1" lang="en-US" altLang="ja-JP" sz="700" dirty="0">
                          <a:latin typeface="+mn-ea"/>
                          <a:ea typeface="+mn-ea"/>
                        </a:rPr>
                        <a:t>1</a:t>
                      </a:r>
                      <a:r>
                        <a:rPr kumimoji="1" lang="ja-JP" altLang="en-US" sz="700" dirty="0">
                          <a:latin typeface="+mn-ea"/>
                          <a:ea typeface="+mn-ea"/>
                        </a:rPr>
                        <a:t>館</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要相談</a:t>
                      </a:r>
                    </a:p>
                  </a:txBody>
                  <a:tcPr marL="36000" marR="0" marT="0" marB="0" anchor="ctr"/>
                </a:tc>
                <a:extLst>
                  <a:ext uri="{0D108BD9-81ED-4DB2-BD59-A6C34878D82A}">
                    <a16:rowId xmlns:a16="http://schemas.microsoft.com/office/drawing/2014/main" val="2629401880"/>
                  </a:ext>
                </a:extLst>
              </a:tr>
              <a:tr h="155694">
                <a:tc>
                  <a:txBody>
                    <a:bodyPr/>
                    <a:lstStyle/>
                    <a:p>
                      <a:pPr algn="ctr"/>
                      <a:r>
                        <a:rPr kumimoji="1" lang="ja-JP" altLang="en-US" sz="700" b="0" dirty="0">
                          <a:solidFill>
                            <a:schemeClr val="tx1"/>
                          </a:solidFill>
                          <a:latin typeface="+mn-ea"/>
                          <a:ea typeface="+mn-ea"/>
                          <a:cs typeface="メイリオ" pitchFamily="50" charset="-128"/>
                        </a:rPr>
                        <a:t>最大受入人員</a:t>
                      </a: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120</a:t>
                      </a:r>
                      <a:r>
                        <a:rPr kumimoji="1" lang="ja-JP" altLang="en-US" sz="700" b="0" dirty="0">
                          <a:solidFill>
                            <a:schemeClr val="tx1"/>
                          </a:solidFill>
                          <a:latin typeface="+mn-ea"/>
                          <a:ea typeface="+mn-ea"/>
                          <a:cs typeface="メイリオ" pitchFamily="50" charset="-128"/>
                        </a:rPr>
                        <a:t>名</a:t>
                      </a:r>
                    </a:p>
                  </a:txBody>
                  <a:tcPr marL="3600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rPr>
                        <a:t>貸切</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dirty="0">
                          <a:solidFill>
                            <a:schemeClr val="tx1"/>
                          </a:solidFill>
                          <a:latin typeface="+mn-ea"/>
                          <a:ea typeface="+mn-ea"/>
                          <a:cs typeface="メイリオ" pitchFamily="50" charset="-128"/>
                        </a:rPr>
                        <a:t>70</a:t>
                      </a:r>
                      <a:r>
                        <a:rPr kumimoji="1" lang="ja-JP" altLang="en-US" sz="700" b="0" dirty="0">
                          <a:solidFill>
                            <a:schemeClr val="tx1"/>
                          </a:solidFill>
                          <a:latin typeface="+mn-ea"/>
                          <a:ea typeface="+mn-ea"/>
                          <a:cs typeface="メイリオ" pitchFamily="50" charset="-128"/>
                        </a:rPr>
                        <a:t>名以上で可</a:t>
                      </a:r>
                    </a:p>
                  </a:txBody>
                  <a:tcPr marL="36000" marR="0" marT="0" marB="0" anchor="ctr"/>
                </a:tc>
                <a:extLst>
                  <a:ext uri="{0D108BD9-81ED-4DB2-BD59-A6C34878D82A}">
                    <a16:rowId xmlns:a16="http://schemas.microsoft.com/office/drawing/2014/main" val="10002"/>
                  </a:ext>
                </a:extLst>
              </a:tr>
              <a:tr h="155694">
                <a:tc>
                  <a:txBody>
                    <a:bodyPr/>
                    <a:lstStyle/>
                    <a:p>
                      <a:pPr algn="ctr"/>
                      <a:r>
                        <a:rPr kumimoji="1" lang="ja-JP" altLang="en-US" sz="700" dirty="0">
                          <a:latin typeface="+mn-ea"/>
                          <a:ea typeface="+mn-ea"/>
                        </a:rPr>
                        <a:t>食事会場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b="0" dirty="0">
                          <a:latin typeface="+mn-ea"/>
                          <a:ea typeface="+mn-ea"/>
                          <a:cs typeface="メイリオ" pitchFamily="50" charset="-128"/>
                        </a:rPr>
                        <a:t>130</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b="0" dirty="0">
                          <a:solidFill>
                            <a:schemeClr val="tx1"/>
                          </a:solidFill>
                          <a:latin typeface="+mn-ea"/>
                          <a:ea typeface="+mn-ea"/>
                          <a:cs typeface="メイリオ" pitchFamily="50" charset="-128"/>
                        </a:rPr>
                        <a:t>男女のフロア分け</a:t>
                      </a: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要相談</a:t>
                      </a:r>
                    </a:p>
                  </a:txBody>
                  <a:tcPr marL="36000" marR="0" marT="0" marB="0" anchor="ctr"/>
                </a:tc>
                <a:extLst>
                  <a:ext uri="{0D108BD9-81ED-4DB2-BD59-A6C34878D82A}">
                    <a16:rowId xmlns:a16="http://schemas.microsoft.com/office/drawing/2014/main" val="2480443895"/>
                  </a:ext>
                </a:extLst>
              </a:tr>
              <a:tr h="155694">
                <a:tc>
                  <a:txBody>
                    <a:bodyPr/>
                    <a:lstStyle/>
                    <a:p>
                      <a:pPr algn="ctr"/>
                      <a:r>
                        <a:rPr kumimoji="1" lang="ja-JP" altLang="en-US" sz="700" dirty="0">
                          <a:latin typeface="+mn-ea"/>
                          <a:ea typeface="+mn-ea"/>
                        </a:rPr>
                        <a:t>大浴場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b="0" dirty="0">
                          <a:latin typeface="+mn-ea"/>
                          <a:ea typeface="+mn-ea"/>
                          <a:cs typeface="メイリオ" pitchFamily="50" charset="-128"/>
                        </a:rPr>
                        <a:t>2</a:t>
                      </a:r>
                      <a:r>
                        <a:rPr kumimoji="1" lang="ja-JP" altLang="en-US" sz="700" b="0" dirty="0">
                          <a:latin typeface="+mn-ea"/>
                          <a:ea typeface="+mn-ea"/>
                          <a:cs typeface="メイリオ" pitchFamily="50" charset="-128"/>
                        </a:rPr>
                        <a:t>つ（</a:t>
                      </a:r>
                      <a:r>
                        <a:rPr kumimoji="1" lang="en-US" altLang="ja-JP" sz="700" b="0" dirty="0">
                          <a:latin typeface="+mn-ea"/>
                          <a:ea typeface="+mn-ea"/>
                          <a:cs typeface="メイリオ" pitchFamily="50" charset="-128"/>
                        </a:rPr>
                        <a:t>30</a:t>
                      </a:r>
                      <a:r>
                        <a:rPr kumimoji="1" lang="ja-JP" altLang="en-US" sz="700" b="0" dirty="0">
                          <a:latin typeface="+mn-ea"/>
                          <a:ea typeface="+mn-ea"/>
                          <a:cs typeface="メイリオ" pitchFamily="50" charset="-128"/>
                        </a:rPr>
                        <a:t>名収容、</a:t>
                      </a:r>
                      <a:r>
                        <a:rPr kumimoji="1" lang="en-US" altLang="ja-JP" sz="700" b="0" dirty="0">
                          <a:latin typeface="+mn-ea"/>
                          <a:ea typeface="+mn-ea"/>
                          <a:cs typeface="メイリオ" pitchFamily="50" charset="-128"/>
                        </a:rPr>
                        <a:t>20</a:t>
                      </a:r>
                      <a:r>
                        <a:rPr kumimoji="1" lang="ja-JP" altLang="en-US" sz="700" b="0" dirty="0">
                          <a:latin typeface="+mn-ea"/>
                          <a:ea typeface="+mn-ea"/>
                          <a:cs typeface="メイリオ" pitchFamily="50" charset="-128"/>
                        </a:rPr>
                        <a:t>名収容）</a:t>
                      </a:r>
                    </a:p>
                  </a:txBody>
                  <a:tcPr marL="36000" marR="0" marT="0" marB="0" anchor="ctr"/>
                </a:tc>
                <a:tc>
                  <a:txBody>
                    <a:bodyPr/>
                    <a:lstStyle/>
                    <a:p>
                      <a:pPr algn="ctr"/>
                      <a:r>
                        <a:rPr kumimoji="1" lang="ja-JP" altLang="en-US" sz="700" dirty="0">
                          <a:latin typeface="+mn-ea"/>
                          <a:ea typeface="+mn-ea"/>
                        </a:rPr>
                        <a:t>客室バス</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有</a:t>
                      </a:r>
                    </a:p>
                  </a:txBody>
                  <a:tcPr marL="36000" marR="0" marT="0" marB="0" anchor="ctr"/>
                </a:tc>
                <a:extLst>
                  <a:ext uri="{0D108BD9-81ED-4DB2-BD59-A6C34878D82A}">
                    <a16:rowId xmlns:a16="http://schemas.microsoft.com/office/drawing/2014/main" val="2545912508"/>
                  </a:ext>
                </a:extLst>
              </a:tr>
              <a:tr h="155694">
                <a:tc>
                  <a:txBody>
                    <a:bodyPr/>
                    <a:lstStyle/>
                    <a:p>
                      <a:pPr algn="ctr"/>
                      <a:r>
                        <a:rPr kumimoji="1" lang="ja-JP" altLang="en-US" sz="700" dirty="0">
                          <a:latin typeface="+mn-ea"/>
                          <a:ea typeface="+mn-ea"/>
                        </a:rPr>
                        <a:t>マスターキー貸出</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不可</a:t>
                      </a:r>
                    </a:p>
                  </a:txBody>
                  <a:tcPr marL="36000" marR="0" marT="0" marB="0" anchor="ctr"/>
                </a:tc>
                <a:tc>
                  <a:txBody>
                    <a:bodyPr/>
                    <a:lstStyle/>
                    <a:p>
                      <a:pPr algn="ctr"/>
                      <a:r>
                        <a:rPr kumimoji="1" lang="ja-JP" altLang="en-US" sz="700" dirty="0">
                          <a:latin typeface="+mn-ea"/>
                          <a:ea typeface="+mn-ea"/>
                        </a:rPr>
                        <a:t>保健室</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要相談</a:t>
                      </a:r>
                    </a:p>
                  </a:txBody>
                  <a:tcPr marL="36000" marR="0" marT="0" marB="0" anchor="ctr"/>
                </a:tc>
                <a:extLst>
                  <a:ext uri="{0D108BD9-81ED-4DB2-BD59-A6C34878D82A}">
                    <a16:rowId xmlns:a16="http://schemas.microsoft.com/office/drawing/2014/main" val="161241074"/>
                  </a:ext>
                </a:extLst>
              </a:tr>
              <a:tr h="155694">
                <a:tc>
                  <a:txBody>
                    <a:bodyPr/>
                    <a:lstStyle/>
                    <a:p>
                      <a:pPr algn="ctr"/>
                      <a:r>
                        <a:rPr kumimoji="1" lang="ja-JP" altLang="en-US" sz="700" b="0" dirty="0">
                          <a:solidFill>
                            <a:schemeClr val="tx1"/>
                          </a:solidFill>
                          <a:latin typeface="+mn-ea"/>
                          <a:ea typeface="+mn-ea"/>
                          <a:cs typeface="メイリオ" pitchFamily="50" charset="-128"/>
                        </a:rPr>
                        <a:t>バス乗降</a:t>
                      </a:r>
                    </a:p>
                  </a:txBody>
                  <a:tcPr marL="0" marR="0" marT="0" marB="0" anchor="ctr"/>
                </a:tc>
                <a:tc>
                  <a:txBody>
                    <a:bodyPr/>
                    <a:lstStyle/>
                    <a:p>
                      <a:pPr algn="l"/>
                      <a:r>
                        <a:rPr kumimoji="1" lang="ja-JP" altLang="en-US" sz="700" b="0" dirty="0">
                          <a:latin typeface="+mn-ea"/>
                          <a:ea typeface="+mn-ea"/>
                          <a:cs typeface="メイリオ" pitchFamily="50" charset="-128"/>
                        </a:rPr>
                        <a:t>バス駐車場</a:t>
                      </a:r>
                    </a:p>
                  </a:txBody>
                  <a:tcPr marL="36000" marR="0" marT="0" marB="0" anchor="ctr"/>
                </a:tc>
                <a:tc>
                  <a:txBody>
                    <a:bodyPr/>
                    <a:lstStyle/>
                    <a:p>
                      <a:pPr algn="ctr"/>
                      <a:r>
                        <a:rPr kumimoji="1" lang="ja-JP" altLang="en-US" sz="700" b="0" dirty="0">
                          <a:solidFill>
                            <a:schemeClr val="tx1"/>
                          </a:solidFill>
                          <a:latin typeface="+mn-ea"/>
                          <a:ea typeface="+mn-ea"/>
                          <a:cs typeface="メイリオ" pitchFamily="50" charset="-128"/>
                        </a:rPr>
                        <a:t>緊急病院</a:t>
                      </a: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大津市民病院</a:t>
                      </a:r>
                    </a:p>
                  </a:txBody>
                  <a:tcPr marL="36000" marR="0" marT="0" marB="0" anchor="ctr"/>
                </a:tc>
                <a:extLst>
                  <a:ext uri="{0D108BD9-81ED-4DB2-BD59-A6C34878D82A}">
                    <a16:rowId xmlns:a16="http://schemas.microsoft.com/office/drawing/2014/main" val="10007"/>
                  </a:ext>
                </a:extLst>
              </a:tr>
            </a:tbl>
          </a:graphicData>
        </a:graphic>
      </p:graphicFrame>
      <p:sp>
        <p:nvSpPr>
          <p:cNvPr id="2" name="タイトル 1"/>
          <p:cNvSpPr>
            <a:spLocks noGrp="1"/>
          </p:cNvSpPr>
          <p:nvPr>
            <p:ph type="title"/>
          </p:nvPr>
        </p:nvSpPr>
        <p:spPr>
          <a:xfrm>
            <a:off x="1037865" y="72595"/>
            <a:ext cx="4419191" cy="470803"/>
          </a:xfrm>
        </p:spPr>
        <p:txBody>
          <a:bodyPr>
            <a:normAutofit/>
          </a:bodyPr>
          <a:lstStyle/>
          <a:p>
            <a:r>
              <a:rPr lang="ja-JP" altLang="en-US" sz="2000" dirty="0">
                <a:latin typeface="+mn-ea"/>
                <a:ea typeface="+mn-ea"/>
              </a:rPr>
              <a:t> </a:t>
            </a:r>
            <a:r>
              <a:rPr lang="ja-JP" altLang="en-US" sz="2000" b="0" dirty="0">
                <a:latin typeface="+mn-ea"/>
                <a:ea typeface="+mn-ea"/>
              </a:rPr>
              <a:t>圓満院</a:t>
            </a:r>
            <a:endParaRPr kumimoji="1" lang="ja-JP" altLang="en-US" sz="2000" b="0" dirty="0">
              <a:latin typeface="+mn-ea"/>
              <a:ea typeface="+mn-ea"/>
            </a:endParaRPr>
          </a:p>
        </p:txBody>
      </p:sp>
      <p:sp>
        <p:nvSpPr>
          <p:cNvPr id="28" name="1 つの角を切り取った四角形 27"/>
          <p:cNvSpPr/>
          <p:nvPr/>
        </p:nvSpPr>
        <p:spPr>
          <a:xfrm>
            <a:off x="7576728" y="2781481"/>
            <a:ext cx="2076566" cy="152217"/>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ロビー</a:t>
            </a:r>
          </a:p>
        </p:txBody>
      </p:sp>
      <p:sp>
        <p:nvSpPr>
          <p:cNvPr id="30" name="1 つの角を切り取った四角形 29"/>
          <p:cNvSpPr/>
          <p:nvPr/>
        </p:nvSpPr>
        <p:spPr>
          <a:xfrm>
            <a:off x="5336690" y="2780928"/>
            <a:ext cx="2136588" cy="152770"/>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お部屋一例</a:t>
            </a:r>
          </a:p>
        </p:txBody>
      </p:sp>
      <p:sp>
        <p:nvSpPr>
          <p:cNvPr id="26" name="正方形/長方形 25"/>
          <p:cNvSpPr/>
          <p:nvPr/>
        </p:nvSpPr>
        <p:spPr>
          <a:xfrm>
            <a:off x="3209466" y="3635101"/>
            <a:ext cx="1963999" cy="369332"/>
          </a:xfrm>
          <a:prstGeom prst="rect">
            <a:avLst/>
          </a:prstGeom>
        </p:spPr>
        <p:txBody>
          <a:bodyPr wrap="none">
            <a:spAutoFit/>
          </a:bodyPr>
          <a:lstStyle/>
          <a:p>
            <a:r>
              <a:rPr lang="en-US" altLang="zh-TW" dirty="0">
                <a:solidFill>
                  <a:schemeClr val="bg1"/>
                </a:solidFill>
                <a:latin typeface="Meiryo UI" panose="020B0604030504040204" pitchFamily="50" charset="-128"/>
                <a:ea typeface="Meiryo UI" panose="020B0604030504040204" pitchFamily="50" charset="-128"/>
              </a:rPr>
              <a:t>2020</a:t>
            </a:r>
            <a:r>
              <a:rPr lang="zh-TW" altLang="en-US" dirty="0">
                <a:solidFill>
                  <a:schemeClr val="bg1"/>
                </a:solidFill>
                <a:latin typeface="Meiryo UI" panose="020B0604030504040204" pitchFamily="50" charset="-128"/>
                <a:ea typeface="Meiryo UI" panose="020B0604030504040204" pitchFamily="50" charset="-128"/>
              </a:rPr>
              <a:t>年</a:t>
            </a:r>
            <a:r>
              <a:rPr lang="en-US" altLang="zh-TW" dirty="0">
                <a:solidFill>
                  <a:schemeClr val="bg1"/>
                </a:solidFill>
                <a:latin typeface="Meiryo UI" panose="020B0604030504040204" pitchFamily="50" charset="-128"/>
                <a:ea typeface="Meiryo UI" panose="020B0604030504040204" pitchFamily="50" charset="-128"/>
              </a:rPr>
              <a:t>10</a:t>
            </a:r>
            <a:r>
              <a:rPr lang="zh-TW" altLang="en-US" dirty="0">
                <a:solidFill>
                  <a:schemeClr val="bg1"/>
                </a:solidFill>
                <a:latin typeface="Meiryo UI" panose="020B0604030504040204" pitchFamily="50" charset="-128"/>
                <a:ea typeface="Meiryo UI" panose="020B0604030504040204" pitchFamily="50" charset="-128"/>
              </a:rPr>
              <a:t>月開業</a:t>
            </a: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555358" y="4293096"/>
            <a:ext cx="4469650" cy="648072"/>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　　　○近隣も含め、体験が豊富！</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　　お寺ならではの体験が多数あります。</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（朝のお勤め、護摩行、座禅、投扇興、大津絵美術館）</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5336690" y="724675"/>
            <a:ext cx="4472703"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圓満院は、寛和</a:t>
            </a:r>
            <a:r>
              <a:rPr lang="en-US" altLang="ja-JP" sz="1000" dirty="0">
                <a:latin typeface="メイリオ" panose="020B0604030504040204" pitchFamily="50" charset="-128"/>
                <a:ea typeface="メイリオ" panose="020B0604030504040204" pitchFamily="50" charset="-128"/>
              </a:rPr>
              <a:t>3</a:t>
            </a:r>
            <a:r>
              <a:rPr lang="ja-JP" altLang="en-US" sz="1000" dirty="0">
                <a:latin typeface="メイリオ" panose="020B0604030504040204" pitchFamily="50" charset="-128"/>
                <a:ea typeface="メイリオ" panose="020B0604030504040204" pitchFamily="50" charset="-128"/>
              </a:rPr>
              <a:t>年（</a:t>
            </a:r>
            <a:r>
              <a:rPr lang="en-US" altLang="ja-JP" sz="1000" dirty="0">
                <a:latin typeface="メイリオ" panose="020B0604030504040204" pitchFamily="50" charset="-128"/>
                <a:ea typeface="メイリオ" panose="020B0604030504040204" pitchFamily="50" charset="-128"/>
              </a:rPr>
              <a:t>987</a:t>
            </a:r>
            <a:r>
              <a:rPr lang="ja-JP" altLang="en-US" sz="1000" dirty="0">
                <a:latin typeface="メイリオ" panose="020B0604030504040204" pitchFamily="50" charset="-128"/>
                <a:ea typeface="メイリオ" panose="020B0604030504040204" pitchFamily="50" charset="-128"/>
              </a:rPr>
              <a:t>年）に、村上天皇の第</a:t>
            </a:r>
            <a:r>
              <a:rPr lang="en-US" altLang="ja-JP" sz="1000" dirty="0">
                <a:latin typeface="メイリオ" panose="020B0604030504040204" pitchFamily="50" charset="-128"/>
                <a:ea typeface="メイリオ" panose="020B0604030504040204" pitchFamily="50" charset="-128"/>
              </a:rPr>
              <a:t>3</a:t>
            </a:r>
            <a:r>
              <a:rPr lang="ja-JP" altLang="en-US" sz="1000" dirty="0">
                <a:latin typeface="メイリオ" panose="020B0604030504040204" pitchFamily="50" charset="-128"/>
                <a:ea typeface="メイリオ" panose="020B0604030504040204" pitchFamily="50" charset="-128"/>
              </a:rPr>
              <a:t>皇子悟円親王により創立された天台宗の寺院。境内には宿坊「三密殿」があり、泊まりながら滋賀・京都の観光を楽しむことができます。</a:t>
            </a:r>
            <a:endParaRPr kumimoji="1" lang="ja-JP" altLang="en-US" sz="1000"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4521761" y="101895"/>
            <a:ext cx="5131533" cy="400110"/>
          </a:xfrm>
          <a:prstGeom prst="rect">
            <a:avLst/>
          </a:prstGeom>
          <a:noFill/>
        </p:spPr>
        <p:txBody>
          <a:bodyPr wrap="none" rtlCol="0">
            <a:spAutoFit/>
          </a:bodyPr>
          <a:lstStyle/>
          <a:p>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住所</a:t>
            </a:r>
            <a:r>
              <a:rPr kumimoji="1" lang="en-US" altLang="ja-JP" sz="1000" dirty="0">
                <a:latin typeface="メイリオ" panose="020B0604030504040204" pitchFamily="50" charset="-128"/>
                <a:ea typeface="メイリオ" panose="020B0604030504040204" pitchFamily="50" charset="-128"/>
              </a:rPr>
              <a:t>】</a:t>
            </a:r>
            <a:r>
              <a:rPr lang="zh-TW" altLang="en-US" sz="1000" dirty="0">
                <a:latin typeface="メイリオ" panose="020B0604030504040204" pitchFamily="50" charset="-128"/>
                <a:ea typeface="メイリオ" panose="020B0604030504040204" pitchFamily="50" charset="-128"/>
              </a:rPr>
              <a:t>大津市園城寺町</a:t>
            </a:r>
            <a:r>
              <a:rPr lang="en-US" altLang="zh-TW" sz="1000" dirty="0">
                <a:latin typeface="メイリオ" panose="020B0604030504040204" pitchFamily="50" charset="-128"/>
                <a:ea typeface="メイリオ" panose="020B0604030504040204" pitchFamily="50" charset="-128"/>
              </a:rPr>
              <a:t>33</a:t>
            </a:r>
            <a:r>
              <a:rPr kumimoji="1" lang="ja-JP" altLang="en-US" sz="1000"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rPr>
              <a:t>TEL】 077-522-3690</a:t>
            </a:r>
            <a:r>
              <a:rPr kumimoji="1" lang="ja-JP" altLang="en-US" sz="1000"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rPr>
              <a:t>FAX】077-522-3150</a:t>
            </a:r>
            <a:endParaRPr kumimoji="1" lang="en-US" altLang="ja-JP" sz="1000" dirty="0">
              <a:latin typeface="メイリオ" panose="020B0604030504040204" pitchFamily="50" charset="-128"/>
              <a:ea typeface="メイリオ" panose="020B0604030504040204" pitchFamily="50" charset="-128"/>
            </a:endParaRPr>
          </a:p>
          <a:p>
            <a:r>
              <a:rPr lang="en-US" altLang="ja-JP" sz="1000" dirty="0">
                <a:latin typeface="メイリオ" panose="020B0604030504040204" pitchFamily="50" charset="-128"/>
                <a:ea typeface="メイリオ" panose="020B0604030504040204" pitchFamily="50" charset="-128"/>
              </a:rPr>
              <a:t>【</a:t>
            </a:r>
            <a:r>
              <a:rPr lang="en-US" altLang="ja-JP" sz="1000" dirty="0" err="1">
                <a:latin typeface="メイリオ" panose="020B0604030504040204" pitchFamily="50" charset="-128"/>
                <a:ea typeface="メイリオ" panose="020B0604030504040204" pitchFamily="50" charset="-128"/>
              </a:rPr>
              <a:t>URL】https</a:t>
            </a:r>
            <a:r>
              <a:rPr lang="en-US" altLang="ja-JP" sz="1000" dirty="0">
                <a:latin typeface="メイリオ" panose="020B0604030504040204" pitchFamily="50" charset="-128"/>
                <a:ea typeface="メイリオ" panose="020B0604030504040204" pitchFamily="50" charset="-128"/>
              </a:rPr>
              <a:t>://enman-inn.com/</a:t>
            </a:r>
            <a:endParaRPr kumimoji="1" lang="ja-JP" altLang="en-US" sz="1000" dirty="0">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17296" y="4653296"/>
            <a:ext cx="1583482" cy="1440000"/>
          </a:xfrm>
          <a:prstGeom prst="rect">
            <a:avLst/>
          </a:prstGeom>
        </p:spPr>
      </p:pic>
      <p:sp>
        <p:nvSpPr>
          <p:cNvPr id="6" name="テキスト ボックス 5"/>
          <p:cNvSpPr txBox="1"/>
          <p:nvPr/>
        </p:nvSpPr>
        <p:spPr>
          <a:xfrm>
            <a:off x="7987687" y="5550916"/>
            <a:ext cx="484428" cy="169277"/>
          </a:xfrm>
          <a:prstGeom prst="rect">
            <a:avLst/>
          </a:prstGeom>
          <a:noFill/>
        </p:spPr>
        <p:txBody>
          <a:bodyPr wrap="none" rtlCol="0">
            <a:spAutoFit/>
          </a:bodyPr>
          <a:lstStyle/>
          <a:p>
            <a:r>
              <a:rPr kumimoji="1" lang="ja-JP" altLang="en-US" sz="500" dirty="0">
                <a:solidFill>
                  <a:srgbClr val="0070C0"/>
                </a:solidFill>
              </a:rPr>
              <a:t>★　</a:t>
            </a:r>
            <a:r>
              <a:rPr lang="ja-JP" altLang="en-US" sz="500" dirty="0">
                <a:solidFill>
                  <a:srgbClr val="0070C0"/>
                </a:solidFill>
              </a:rPr>
              <a:t>圓満院</a:t>
            </a:r>
            <a:endParaRPr kumimoji="1" lang="ja-JP" altLang="en-US" sz="500" dirty="0">
              <a:solidFill>
                <a:srgbClr val="0070C0"/>
              </a:solidFill>
            </a:endParaRPr>
          </a:p>
        </p:txBody>
      </p:sp>
      <p:sp>
        <p:nvSpPr>
          <p:cNvPr id="9" name="テキスト ボックス 8"/>
          <p:cNvSpPr txBox="1"/>
          <p:nvPr/>
        </p:nvSpPr>
        <p:spPr>
          <a:xfrm>
            <a:off x="555358" y="4293096"/>
            <a:ext cx="307777" cy="648072"/>
          </a:xfrm>
          <a:prstGeom prst="rect">
            <a:avLst/>
          </a:prstGeom>
          <a:solidFill>
            <a:srgbClr val="5B9BD5"/>
          </a:solidFill>
        </p:spPr>
        <p:txBody>
          <a:bodyPr vert="eaVert" wrap="square" rtlCol="0">
            <a:spAutoFit/>
          </a:bodyPr>
          <a:lstStyle/>
          <a:p>
            <a:pPr algn="ctr"/>
            <a:r>
              <a:rPr kumimoji="1" lang="ja-JP" altLang="en-US" sz="800" b="1" dirty="0">
                <a:solidFill>
                  <a:schemeClr val="bg1"/>
                </a:solidFill>
                <a:latin typeface="+mn-ea"/>
                <a:ea typeface="+mn-ea"/>
              </a:rPr>
              <a:t>ポイント</a:t>
            </a:r>
          </a:p>
        </p:txBody>
      </p:sp>
      <p:pic>
        <p:nvPicPr>
          <p:cNvPr id="40" name="図 39"/>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r="14151"/>
          <a:stretch/>
        </p:blipFill>
        <p:spPr>
          <a:xfrm>
            <a:off x="2786652" y="5049733"/>
            <a:ext cx="2295108" cy="1546339"/>
          </a:xfrm>
          <a:prstGeom prst="rect">
            <a:avLst/>
          </a:prstGeom>
        </p:spPr>
      </p:pic>
      <p:pic>
        <p:nvPicPr>
          <p:cNvPr id="42" name="図 41"/>
          <p:cNvPicPr>
            <a:picLocks noChangeAspect="1"/>
          </p:cNvPicPr>
          <p:nvPr/>
        </p:nvPicPr>
        <p:blipFill>
          <a:blip r:embed="rId6"/>
          <a:stretch>
            <a:fillRect/>
          </a:stretch>
        </p:blipFill>
        <p:spPr>
          <a:xfrm>
            <a:off x="5350044" y="2960339"/>
            <a:ext cx="2123234" cy="1511564"/>
          </a:xfrm>
          <a:prstGeom prst="rect">
            <a:avLst/>
          </a:prstGeom>
        </p:spPr>
      </p:pic>
      <p:pic>
        <p:nvPicPr>
          <p:cNvPr id="45" name="図 44"/>
          <p:cNvPicPr>
            <a:picLocks noChangeAspect="1"/>
          </p:cNvPicPr>
          <p:nvPr/>
        </p:nvPicPr>
        <p:blipFill>
          <a:blip r:embed="rId7"/>
          <a:stretch>
            <a:fillRect/>
          </a:stretch>
        </p:blipFill>
        <p:spPr>
          <a:xfrm>
            <a:off x="5370995" y="4627175"/>
            <a:ext cx="1979220" cy="1348065"/>
          </a:xfrm>
          <a:prstGeom prst="rect">
            <a:avLst/>
          </a:prstGeom>
        </p:spPr>
      </p:pic>
      <p:pic>
        <p:nvPicPr>
          <p:cNvPr id="47" name="図 4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72224" y="2960340"/>
            <a:ext cx="2121792" cy="1500212"/>
          </a:xfrm>
          <a:prstGeom prst="rect">
            <a:avLst/>
          </a:prstGeom>
        </p:spPr>
      </p:pic>
      <p:pic>
        <p:nvPicPr>
          <p:cNvPr id="3" name="図 2"/>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p:blipFill>
        <p:spPr>
          <a:xfrm>
            <a:off x="627367" y="692696"/>
            <a:ext cx="4469649" cy="3420000"/>
          </a:xfrm>
          <a:prstGeom prst="rect">
            <a:avLst/>
          </a:prstGeom>
          <a:ln>
            <a:solidFill>
              <a:schemeClr val="tx1"/>
            </a:solidFill>
          </a:ln>
        </p:spPr>
      </p:pic>
      <p:pic>
        <p:nvPicPr>
          <p:cNvPr id="8" name="図 7" descr="天井, 屋内, 建物, 座る が含まれている画像&#10;&#10;自動的に生成された説明">
            <a:extLst>
              <a:ext uri="{FF2B5EF4-FFF2-40B4-BE49-F238E27FC236}">
                <a16:creationId xmlns:a16="http://schemas.microsoft.com/office/drawing/2014/main" id="{B0125522-58A6-A00C-088F-6473067E162C}"/>
              </a:ext>
            </a:extLst>
          </p:cNvPr>
          <p:cNvPicPr>
            <a:picLocks noChangeAspect="1"/>
          </p:cNvPicPr>
          <p:nvPr/>
        </p:nvPicPr>
        <p:blipFill>
          <a:blip r:embed="rId11"/>
          <a:stretch>
            <a:fillRect/>
          </a:stretch>
        </p:blipFill>
        <p:spPr>
          <a:xfrm>
            <a:off x="551828" y="5049733"/>
            <a:ext cx="2087084" cy="1546339"/>
          </a:xfrm>
          <a:prstGeom prst="rect">
            <a:avLst/>
          </a:prstGeom>
        </p:spPr>
      </p:pic>
    </p:spTree>
    <p:extLst>
      <p:ext uri="{BB962C8B-B14F-4D97-AF65-F5344CB8AC3E}">
        <p14:creationId xmlns:p14="http://schemas.microsoft.com/office/powerpoint/2010/main" val="1800704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064568" y="77877"/>
            <a:ext cx="3656856" cy="470803"/>
          </a:xfrm>
        </p:spPr>
        <p:txBody>
          <a:bodyPr>
            <a:normAutofit/>
          </a:bodyPr>
          <a:lstStyle/>
          <a:p>
            <a:r>
              <a:rPr lang="ja-JP" altLang="en-US" sz="2000" b="0" dirty="0">
                <a:latin typeface="+mn-ea"/>
                <a:ea typeface="+mn-ea"/>
              </a:rPr>
              <a:t>平面図</a:t>
            </a:r>
            <a:endParaRPr kumimoji="1" lang="ja-JP" altLang="en-US" sz="2000" b="0" dirty="0">
              <a:latin typeface="+mn-ea"/>
              <a:ea typeface="+mn-ea"/>
            </a:endParaRPr>
          </a:p>
        </p:txBody>
      </p:sp>
      <p:pic>
        <p:nvPicPr>
          <p:cNvPr id="5" name="図 4"/>
          <p:cNvPicPr>
            <a:picLocks noChangeAspect="1"/>
          </p:cNvPicPr>
          <p:nvPr/>
        </p:nvPicPr>
        <p:blipFill>
          <a:blip r:embed="rId2"/>
          <a:stretch>
            <a:fillRect/>
          </a:stretch>
        </p:blipFill>
        <p:spPr>
          <a:xfrm rot="5400000">
            <a:off x="4464887" y="1572738"/>
            <a:ext cx="5692000" cy="3925188"/>
          </a:xfrm>
          <a:prstGeom prst="rect">
            <a:avLst/>
          </a:prstGeom>
        </p:spPr>
      </p:pic>
      <p:pic>
        <p:nvPicPr>
          <p:cNvPr id="6" name="図 5"/>
          <p:cNvPicPr>
            <a:picLocks noChangeAspect="1"/>
          </p:cNvPicPr>
          <p:nvPr/>
        </p:nvPicPr>
        <p:blipFill>
          <a:blip r:embed="rId3"/>
          <a:stretch>
            <a:fillRect/>
          </a:stretch>
        </p:blipFill>
        <p:spPr>
          <a:xfrm>
            <a:off x="627563" y="689332"/>
            <a:ext cx="4613469" cy="3118149"/>
          </a:xfrm>
          <a:prstGeom prst="rect">
            <a:avLst/>
          </a:prstGeom>
        </p:spPr>
      </p:pic>
      <p:sp>
        <p:nvSpPr>
          <p:cNvPr id="9" name="正方形/長方形 8"/>
          <p:cNvSpPr/>
          <p:nvPr/>
        </p:nvSpPr>
        <p:spPr>
          <a:xfrm>
            <a:off x="2635433" y="1412776"/>
            <a:ext cx="1296144" cy="5045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p:cNvCxnSpPr>
            <a:cxnSpLocks/>
            <a:stCxn id="9" idx="3"/>
          </p:cNvCxnSpPr>
          <p:nvPr/>
        </p:nvCxnSpPr>
        <p:spPr>
          <a:xfrm flipV="1">
            <a:off x="3931577" y="1629320"/>
            <a:ext cx="1430027" cy="357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659779" y="4149080"/>
            <a:ext cx="4320480" cy="1872208"/>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anose="020B0604030504040204" pitchFamily="50" charset="-128"/>
                <a:ea typeface="メイリオ" panose="020B0604030504040204" pitchFamily="50" charset="-128"/>
              </a:rPr>
              <a:t>宿坊にも関わらず、合宿・吹奏楽部の演奏など</a:t>
            </a:r>
            <a:endParaRPr lang="en-US" altLang="ja-JP" sz="1400" dirty="0">
              <a:solidFill>
                <a:schemeClr val="tx1"/>
              </a:solidFill>
              <a:latin typeface="メイリオ" panose="020B0604030504040204" pitchFamily="50" charset="-128"/>
              <a:ea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rPr>
              <a:t>多種多様な使用が可能です。朝早くからの演奏練習にもご活用いただけます。</a:t>
            </a:r>
            <a:endParaRPr lang="en-US" altLang="ja-JP" sz="1400" dirty="0">
              <a:solidFill>
                <a:schemeClr val="tx1"/>
              </a:solidFill>
              <a:latin typeface="メイリオ" panose="020B0604030504040204" pitchFamily="50" charset="-128"/>
              <a:ea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rPr>
              <a:t>また修学旅行については、敷地内で体験学習も行っております。</a:t>
            </a:r>
            <a:endParaRPr lang="en-US" altLang="ja-JP" sz="1400" dirty="0">
              <a:solidFill>
                <a:schemeClr val="tx1"/>
              </a:solidFill>
              <a:latin typeface="メイリオ" panose="020B0604030504040204" pitchFamily="50" charset="-128"/>
              <a:ea typeface="メイリオ" panose="020B0604030504040204" pitchFamily="50" charset="-128"/>
            </a:endParaRPr>
          </a:p>
          <a:p>
            <a:r>
              <a:rPr kumimoji="1" lang="ja-JP" altLang="en-US" sz="1400" dirty="0">
                <a:solidFill>
                  <a:schemeClr val="tx1"/>
                </a:solidFill>
                <a:latin typeface="メイリオ" panose="020B0604030504040204" pitchFamily="50" charset="-128"/>
                <a:ea typeface="メイリオ" panose="020B0604030504040204" pitchFamily="50" charset="-128"/>
              </a:rPr>
              <a:t>様々なご要望にご対応させていただく所存です。</a:t>
            </a:r>
          </a:p>
        </p:txBody>
      </p:sp>
    </p:spTree>
    <p:extLst>
      <p:ext uri="{BB962C8B-B14F-4D97-AF65-F5344CB8AC3E}">
        <p14:creationId xmlns:p14="http://schemas.microsoft.com/office/powerpoint/2010/main" val="2778731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756020154"/>
              </p:ext>
            </p:extLst>
          </p:nvPr>
        </p:nvGraphicFramePr>
        <p:xfrm>
          <a:off x="5398485" y="1480048"/>
          <a:ext cx="4329579" cy="1162296"/>
        </p:xfrm>
        <a:graphic>
          <a:graphicData uri="http://schemas.openxmlformats.org/drawingml/2006/table">
            <a:tbl>
              <a:tblPr firstRow="1" bandRow="1">
                <a:tableStyleId>{5C22544A-7EE6-4342-B048-85BDC9FD1C3A}</a:tableStyleId>
              </a:tblPr>
              <a:tblGrid>
                <a:gridCol w="934068">
                  <a:extLst>
                    <a:ext uri="{9D8B030D-6E8A-4147-A177-3AD203B41FA5}">
                      <a16:colId xmlns:a16="http://schemas.microsoft.com/office/drawing/2014/main" val="667524188"/>
                    </a:ext>
                  </a:extLst>
                </a:gridCol>
                <a:gridCol w="1353606">
                  <a:extLst>
                    <a:ext uri="{9D8B030D-6E8A-4147-A177-3AD203B41FA5}">
                      <a16:colId xmlns:a16="http://schemas.microsoft.com/office/drawing/2014/main" val="1089827581"/>
                    </a:ext>
                  </a:extLst>
                </a:gridCol>
                <a:gridCol w="1052805">
                  <a:extLst>
                    <a:ext uri="{9D8B030D-6E8A-4147-A177-3AD203B41FA5}">
                      <a16:colId xmlns:a16="http://schemas.microsoft.com/office/drawing/2014/main" val="2285393139"/>
                    </a:ext>
                  </a:extLst>
                </a:gridCol>
                <a:gridCol w="989100">
                  <a:extLst>
                    <a:ext uri="{9D8B030D-6E8A-4147-A177-3AD203B41FA5}">
                      <a16:colId xmlns:a16="http://schemas.microsoft.com/office/drawing/2014/main" val="1817619136"/>
                    </a:ext>
                  </a:extLst>
                </a:gridCol>
              </a:tblGrid>
              <a:tr h="228132">
                <a:tc gridSpan="4">
                  <a:txBody>
                    <a:bodyPr/>
                    <a:lstStyle/>
                    <a:p>
                      <a:pPr algn="ctr"/>
                      <a:r>
                        <a:rPr kumimoji="1" lang="ja-JP" altLang="en-US" sz="1000" dirty="0"/>
                        <a:t>施設概要</a:t>
                      </a:r>
                      <a:endParaRPr kumimoji="1" lang="ja-JP" altLang="en-US" sz="1000" b="0" dirty="0">
                        <a:solidFill>
                          <a:schemeClr val="bg1"/>
                        </a:solidFill>
                        <a:latin typeface="Meiryo UI" panose="020B0604030504040204" pitchFamily="50" charset="-128"/>
                        <a:ea typeface="Meiryo UI"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kumimoji="1" lang="ja-JP" altLang="en-US" sz="700" b="1" dirty="0">
                        <a:solidFill>
                          <a:schemeClr val="bg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155694">
                <a:tc>
                  <a:txBody>
                    <a:bodyPr/>
                    <a:lstStyle/>
                    <a:p>
                      <a:pPr algn="ctr"/>
                      <a:r>
                        <a:rPr kumimoji="1" lang="ja-JP" altLang="en-US" sz="700" dirty="0">
                          <a:latin typeface="+mn-ea"/>
                          <a:ea typeface="+mn-ea"/>
                        </a:rPr>
                        <a:t>客室数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126</a:t>
                      </a:r>
                      <a:r>
                        <a:rPr kumimoji="1" lang="ja-JP" altLang="en-US" sz="700" b="0" dirty="0">
                          <a:solidFill>
                            <a:schemeClr val="tx1"/>
                          </a:solidFill>
                          <a:latin typeface="+mn-ea"/>
                          <a:ea typeface="+mn-ea"/>
                          <a:cs typeface="メイリオ" pitchFamily="50" charset="-128"/>
                        </a:rPr>
                        <a:t>室</a:t>
                      </a:r>
                    </a:p>
                  </a:txBody>
                  <a:tcPr marL="36000" marR="0" marT="0" marB="0" anchor="ctr"/>
                </a:tc>
                <a:tc>
                  <a:txBody>
                    <a:bodyPr/>
                    <a:lstStyle/>
                    <a:p>
                      <a:pPr algn="ctr"/>
                      <a:r>
                        <a:rPr kumimoji="1" lang="en-US" altLang="ja-JP" sz="700" dirty="0">
                          <a:latin typeface="+mn-ea"/>
                          <a:ea typeface="+mn-ea"/>
                        </a:rPr>
                        <a:t>1</a:t>
                      </a:r>
                      <a:r>
                        <a:rPr kumimoji="1" lang="ja-JP" altLang="en-US" sz="700" dirty="0">
                          <a:latin typeface="+mn-ea"/>
                          <a:ea typeface="+mn-ea"/>
                        </a:rPr>
                        <a:t>校</a:t>
                      </a:r>
                      <a:r>
                        <a:rPr kumimoji="1" lang="en-US" altLang="ja-JP" sz="700" dirty="0">
                          <a:latin typeface="+mn-ea"/>
                          <a:ea typeface="+mn-ea"/>
                        </a:rPr>
                        <a:t>1</a:t>
                      </a:r>
                      <a:r>
                        <a:rPr kumimoji="1" lang="ja-JP" altLang="en-US" sz="700" dirty="0">
                          <a:latin typeface="+mn-ea"/>
                          <a:ea typeface="+mn-ea"/>
                        </a:rPr>
                        <a:t>館</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基本１校１館</a:t>
                      </a:r>
                    </a:p>
                  </a:txBody>
                  <a:tcPr marL="36000" marR="0" marT="0" marB="0" anchor="ctr"/>
                </a:tc>
                <a:extLst>
                  <a:ext uri="{0D108BD9-81ED-4DB2-BD59-A6C34878D82A}">
                    <a16:rowId xmlns:a16="http://schemas.microsoft.com/office/drawing/2014/main" val="2629401880"/>
                  </a:ext>
                </a:extLst>
              </a:tr>
              <a:tr h="155694">
                <a:tc>
                  <a:txBody>
                    <a:bodyPr/>
                    <a:lstStyle/>
                    <a:p>
                      <a:pPr algn="ctr"/>
                      <a:r>
                        <a:rPr kumimoji="1" lang="ja-JP" altLang="en-US" sz="700" b="0" dirty="0">
                          <a:solidFill>
                            <a:schemeClr val="tx1"/>
                          </a:solidFill>
                          <a:latin typeface="+mn-ea"/>
                          <a:ea typeface="+mn-ea"/>
                          <a:cs typeface="メイリオ" pitchFamily="50" charset="-128"/>
                        </a:rPr>
                        <a:t>最大受入人員</a:t>
                      </a: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250</a:t>
                      </a:r>
                      <a:endParaRPr kumimoji="1" lang="ja-JP" altLang="en-US" sz="700" b="0" dirty="0">
                        <a:solidFill>
                          <a:schemeClr val="tx1"/>
                        </a:solidFill>
                        <a:latin typeface="+mn-ea"/>
                        <a:ea typeface="+mn-ea"/>
                        <a:cs typeface="メイリオ" pitchFamily="50" charset="-128"/>
                      </a:endParaRPr>
                    </a:p>
                  </a:txBody>
                  <a:tcPr marL="3600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rPr>
                        <a:t>貸切</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n-ea"/>
                          <a:ea typeface="+mn-ea"/>
                          <a:cs typeface="メイリオ" pitchFamily="50" charset="-128"/>
                        </a:rPr>
                        <a:t>不可</a:t>
                      </a:r>
                    </a:p>
                  </a:txBody>
                  <a:tcPr marL="36000" marR="0" marT="0" marB="0" anchor="ctr"/>
                </a:tc>
                <a:extLst>
                  <a:ext uri="{0D108BD9-81ED-4DB2-BD59-A6C34878D82A}">
                    <a16:rowId xmlns:a16="http://schemas.microsoft.com/office/drawing/2014/main" val="10002"/>
                  </a:ext>
                </a:extLst>
              </a:tr>
              <a:tr h="155694">
                <a:tc>
                  <a:txBody>
                    <a:bodyPr/>
                    <a:lstStyle/>
                    <a:p>
                      <a:pPr algn="ctr"/>
                      <a:r>
                        <a:rPr kumimoji="1" lang="ja-JP" altLang="en-US" sz="700" dirty="0">
                          <a:latin typeface="+mn-ea"/>
                          <a:ea typeface="+mn-ea"/>
                        </a:rPr>
                        <a:t>食事会場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宴会場</a:t>
                      </a:r>
                    </a:p>
                  </a:txBody>
                  <a:tcPr marL="36000" marR="0" marT="0" marB="0" anchor="ctr"/>
                </a:tc>
                <a:tc>
                  <a:txBody>
                    <a:bodyPr/>
                    <a:lstStyle/>
                    <a:p>
                      <a:pPr algn="ctr"/>
                      <a:r>
                        <a:rPr kumimoji="1" lang="ja-JP" altLang="en-US" sz="700" b="0" dirty="0">
                          <a:solidFill>
                            <a:schemeClr val="tx1"/>
                          </a:solidFill>
                          <a:latin typeface="+mn-ea"/>
                          <a:ea typeface="+mn-ea"/>
                          <a:cs typeface="メイリオ" pitchFamily="50" charset="-128"/>
                        </a:rPr>
                        <a:t>男女のフロア分け</a:t>
                      </a: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要相談</a:t>
                      </a:r>
                    </a:p>
                  </a:txBody>
                  <a:tcPr marL="36000" marR="0" marT="0" marB="0" anchor="ctr"/>
                </a:tc>
                <a:extLst>
                  <a:ext uri="{0D108BD9-81ED-4DB2-BD59-A6C34878D82A}">
                    <a16:rowId xmlns:a16="http://schemas.microsoft.com/office/drawing/2014/main" val="2480443895"/>
                  </a:ext>
                </a:extLst>
              </a:tr>
              <a:tr h="155694">
                <a:tc>
                  <a:txBody>
                    <a:bodyPr/>
                    <a:lstStyle/>
                    <a:p>
                      <a:pPr algn="ctr"/>
                      <a:r>
                        <a:rPr kumimoji="1" lang="ja-JP" altLang="en-US" sz="700" dirty="0">
                          <a:latin typeface="+mn-ea"/>
                          <a:ea typeface="+mn-ea"/>
                        </a:rPr>
                        <a:t>大浴場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利用不可</a:t>
                      </a:r>
                    </a:p>
                  </a:txBody>
                  <a:tcPr marL="36000" marR="0" marT="0" marB="0" anchor="ctr"/>
                </a:tc>
                <a:tc>
                  <a:txBody>
                    <a:bodyPr/>
                    <a:lstStyle/>
                    <a:p>
                      <a:pPr algn="ctr"/>
                      <a:r>
                        <a:rPr kumimoji="1" lang="ja-JP" altLang="en-US" sz="700" dirty="0">
                          <a:latin typeface="+mn-ea"/>
                          <a:ea typeface="+mn-ea"/>
                        </a:rPr>
                        <a:t>客室バス</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有</a:t>
                      </a:r>
                    </a:p>
                  </a:txBody>
                  <a:tcPr marL="36000" marR="0" marT="0" marB="0" anchor="ctr"/>
                </a:tc>
                <a:extLst>
                  <a:ext uri="{0D108BD9-81ED-4DB2-BD59-A6C34878D82A}">
                    <a16:rowId xmlns:a16="http://schemas.microsoft.com/office/drawing/2014/main" val="2545912508"/>
                  </a:ext>
                </a:extLst>
              </a:tr>
              <a:tr h="155694">
                <a:tc>
                  <a:txBody>
                    <a:bodyPr/>
                    <a:lstStyle/>
                    <a:p>
                      <a:pPr algn="ctr"/>
                      <a:r>
                        <a:rPr kumimoji="1" lang="ja-JP" altLang="en-US" sz="700" dirty="0">
                          <a:latin typeface="+mn-ea"/>
                          <a:ea typeface="+mn-ea"/>
                        </a:rPr>
                        <a:t>マスターキー貸出</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先生に貸出可能</a:t>
                      </a:r>
                    </a:p>
                  </a:txBody>
                  <a:tcPr marL="36000" marR="0" marT="0" marB="0" anchor="ctr"/>
                </a:tc>
                <a:tc>
                  <a:txBody>
                    <a:bodyPr/>
                    <a:lstStyle/>
                    <a:p>
                      <a:pPr algn="ctr"/>
                      <a:r>
                        <a:rPr kumimoji="1" lang="ja-JP" altLang="en-US" sz="700" dirty="0">
                          <a:latin typeface="+mn-ea"/>
                          <a:ea typeface="+mn-ea"/>
                        </a:rPr>
                        <a:t>保健室</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要相談</a:t>
                      </a:r>
                    </a:p>
                  </a:txBody>
                  <a:tcPr marL="36000" marR="0" marT="0" marB="0" anchor="ctr"/>
                </a:tc>
                <a:extLst>
                  <a:ext uri="{0D108BD9-81ED-4DB2-BD59-A6C34878D82A}">
                    <a16:rowId xmlns:a16="http://schemas.microsoft.com/office/drawing/2014/main" val="161241074"/>
                  </a:ext>
                </a:extLst>
              </a:tr>
              <a:tr h="155694">
                <a:tc>
                  <a:txBody>
                    <a:bodyPr/>
                    <a:lstStyle/>
                    <a:p>
                      <a:pPr algn="ctr"/>
                      <a:r>
                        <a:rPr kumimoji="1" lang="ja-JP" altLang="en-US" sz="700" b="0" dirty="0">
                          <a:solidFill>
                            <a:schemeClr val="tx1"/>
                          </a:solidFill>
                          <a:latin typeface="+mn-ea"/>
                          <a:ea typeface="+mn-ea"/>
                          <a:cs typeface="メイリオ" pitchFamily="50" charset="-128"/>
                        </a:rPr>
                        <a:t>バス乗降</a:t>
                      </a:r>
                    </a:p>
                  </a:txBody>
                  <a:tcPr marL="0" marR="0" marT="0" marB="0" anchor="ctr"/>
                </a:tc>
                <a:tc>
                  <a:txBody>
                    <a:bodyPr/>
                    <a:lstStyle/>
                    <a:p>
                      <a:pPr algn="l"/>
                      <a:r>
                        <a:rPr kumimoji="1" lang="ja-JP" altLang="en-US" sz="700" b="0" dirty="0">
                          <a:latin typeface="+mn-ea"/>
                          <a:ea typeface="+mn-ea"/>
                          <a:cs typeface="メイリオ" pitchFamily="50" charset="-128"/>
                        </a:rPr>
                        <a:t>玄関口まで</a:t>
                      </a:r>
                    </a:p>
                  </a:txBody>
                  <a:tcPr marL="36000" marR="0" marT="0" marB="0" anchor="ctr"/>
                </a:tc>
                <a:tc>
                  <a:txBody>
                    <a:bodyPr/>
                    <a:lstStyle/>
                    <a:p>
                      <a:pPr algn="ctr"/>
                      <a:r>
                        <a:rPr kumimoji="1" lang="ja-JP" altLang="en-US" sz="700" b="0" dirty="0">
                          <a:solidFill>
                            <a:schemeClr val="tx1"/>
                          </a:solidFill>
                          <a:latin typeface="+mn-ea"/>
                          <a:ea typeface="+mn-ea"/>
                          <a:cs typeface="メイリオ" pitchFamily="50" charset="-128"/>
                        </a:rPr>
                        <a:t>緊急病院</a:t>
                      </a: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大津赤十字病院</a:t>
                      </a:r>
                    </a:p>
                  </a:txBody>
                  <a:tcPr marL="36000" marR="0" marT="0" marB="0" anchor="ctr"/>
                </a:tc>
                <a:extLst>
                  <a:ext uri="{0D108BD9-81ED-4DB2-BD59-A6C34878D82A}">
                    <a16:rowId xmlns:a16="http://schemas.microsoft.com/office/drawing/2014/main" val="10007"/>
                  </a:ext>
                </a:extLst>
              </a:tr>
            </a:tbl>
          </a:graphicData>
        </a:graphic>
      </p:graphicFrame>
      <p:sp>
        <p:nvSpPr>
          <p:cNvPr id="2" name="タイトル 1"/>
          <p:cNvSpPr>
            <a:spLocks noGrp="1"/>
          </p:cNvSpPr>
          <p:nvPr>
            <p:ph type="title"/>
          </p:nvPr>
        </p:nvSpPr>
        <p:spPr>
          <a:xfrm>
            <a:off x="1064568" y="77877"/>
            <a:ext cx="4419191" cy="470803"/>
          </a:xfrm>
        </p:spPr>
        <p:txBody>
          <a:bodyPr>
            <a:normAutofit/>
          </a:bodyPr>
          <a:lstStyle/>
          <a:p>
            <a:r>
              <a:rPr lang="ja-JP" altLang="en-US" sz="2000" dirty="0">
                <a:latin typeface="+mn-ea"/>
                <a:ea typeface="+mn-ea"/>
              </a:rPr>
              <a:t> </a:t>
            </a:r>
            <a:r>
              <a:rPr lang="ja-JP" altLang="en-US" sz="2000" b="0" dirty="0">
                <a:latin typeface="+mn-ea"/>
                <a:ea typeface="+mn-ea"/>
              </a:rPr>
              <a:t>琵琶湖ホテル</a:t>
            </a:r>
            <a:endParaRPr kumimoji="1" lang="ja-JP" altLang="en-US" sz="2000" b="0" dirty="0">
              <a:latin typeface="+mn-ea"/>
              <a:ea typeface="+mn-ea"/>
            </a:endParaRPr>
          </a:p>
        </p:txBody>
      </p:sp>
      <p:sp>
        <p:nvSpPr>
          <p:cNvPr id="28" name="1 つの角を切り取った四角形 27"/>
          <p:cNvSpPr/>
          <p:nvPr/>
        </p:nvSpPr>
        <p:spPr>
          <a:xfrm>
            <a:off x="7636680" y="2903071"/>
            <a:ext cx="2091384" cy="152217"/>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ロビー</a:t>
            </a:r>
          </a:p>
        </p:txBody>
      </p:sp>
      <p:sp>
        <p:nvSpPr>
          <p:cNvPr id="30" name="1 つの角を切り取った四角形 29"/>
          <p:cNvSpPr/>
          <p:nvPr/>
        </p:nvSpPr>
        <p:spPr>
          <a:xfrm>
            <a:off x="5396642" y="2902518"/>
            <a:ext cx="2136588" cy="152770"/>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お部屋一例</a:t>
            </a:r>
          </a:p>
        </p:txBody>
      </p:sp>
      <p:sp>
        <p:nvSpPr>
          <p:cNvPr id="43" name="正方形/長方形 42"/>
          <p:cNvSpPr/>
          <p:nvPr/>
        </p:nvSpPr>
        <p:spPr>
          <a:xfrm>
            <a:off x="537373" y="4189892"/>
            <a:ext cx="4703659" cy="648072"/>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○奥深い歴史と自然豊かなフィールドを活かした体験学習</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観光タクシー、びわ湖自然体験学習、テーブルマナー講習</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ミシガンクルーズ、競技かるた体験、座禅・写経体験</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5326923" y="673262"/>
            <a:ext cx="4472703" cy="707886"/>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昭和</a:t>
            </a:r>
            <a:r>
              <a:rPr lang="en-US" altLang="ja-JP" sz="1000" dirty="0">
                <a:latin typeface="メイリオ" panose="020B0604030504040204" pitchFamily="50" charset="-128"/>
                <a:ea typeface="メイリオ" panose="020B0604030504040204" pitchFamily="50" charset="-128"/>
              </a:rPr>
              <a:t>9</a:t>
            </a:r>
            <a:r>
              <a:rPr lang="ja-JP" altLang="en-US" sz="1000" dirty="0">
                <a:latin typeface="メイリオ" panose="020B0604030504040204" pitchFamily="50" charset="-128"/>
                <a:ea typeface="メイリオ" panose="020B0604030504040204" pitchFamily="50" charset="-128"/>
              </a:rPr>
              <a:t>年の創業以来受け継ぐホスピタリティと上質なおもてなしで、皇室や国内外の貴賓などをお迎えしてまいりました。洗練された空間の中、社会人としてのマナーやエチケットを体感していただけるよう、生徒様一人ひとりを大切なお客様としておもてなしします。</a:t>
            </a:r>
            <a:endParaRPr kumimoji="1" lang="ja-JP" altLang="en-US" sz="1000"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4953000" y="85065"/>
            <a:ext cx="4453463" cy="400110"/>
          </a:xfrm>
          <a:prstGeom prst="rect">
            <a:avLst/>
          </a:prstGeom>
          <a:noFill/>
        </p:spPr>
        <p:txBody>
          <a:bodyPr wrap="none" rtlCol="0">
            <a:spAutoFit/>
          </a:bodyPr>
          <a:lstStyle/>
          <a:p>
            <a:r>
              <a:rPr kumimoji="1" lang="en-US" altLang="ja-JP" sz="1000" dirty="0">
                <a:latin typeface="+mn-ea"/>
                <a:ea typeface="+mn-ea"/>
              </a:rPr>
              <a:t>【</a:t>
            </a:r>
            <a:r>
              <a:rPr kumimoji="1" lang="ja-JP" altLang="en-US" sz="1000" dirty="0">
                <a:latin typeface="+mn-ea"/>
                <a:ea typeface="+mn-ea"/>
              </a:rPr>
              <a:t>住所</a:t>
            </a:r>
            <a:r>
              <a:rPr kumimoji="1" lang="en-US" altLang="ja-JP" sz="1000" dirty="0">
                <a:latin typeface="+mn-ea"/>
                <a:ea typeface="+mn-ea"/>
              </a:rPr>
              <a:t>】</a:t>
            </a:r>
            <a:r>
              <a:rPr lang="zh-TW" altLang="en-US" sz="1000" dirty="0">
                <a:latin typeface="+mn-ea"/>
                <a:ea typeface="+mn-ea"/>
              </a:rPr>
              <a:t>大津市浜町</a:t>
            </a:r>
            <a:r>
              <a:rPr lang="en-US" altLang="zh-TW" sz="1000" dirty="0">
                <a:latin typeface="+mn-ea"/>
                <a:ea typeface="+mn-ea"/>
              </a:rPr>
              <a:t>2-40</a:t>
            </a:r>
            <a:r>
              <a:rPr kumimoji="1" lang="ja-JP" altLang="en-US" sz="1000" dirty="0">
                <a:latin typeface="+mn-ea"/>
                <a:ea typeface="+mn-ea"/>
              </a:rPr>
              <a:t>　　</a:t>
            </a:r>
            <a:r>
              <a:rPr kumimoji="1" lang="en-US" altLang="ja-JP" sz="1000" dirty="0">
                <a:latin typeface="+mn-ea"/>
                <a:ea typeface="+mn-ea"/>
              </a:rPr>
              <a:t>【</a:t>
            </a:r>
            <a:r>
              <a:rPr lang="en-US" altLang="ja-JP" sz="1000" dirty="0">
                <a:latin typeface="+mn-ea"/>
                <a:ea typeface="+mn-ea"/>
              </a:rPr>
              <a:t>TEL】 077-524-1511</a:t>
            </a:r>
            <a:r>
              <a:rPr kumimoji="1" lang="ja-JP" altLang="en-US" sz="1000" dirty="0">
                <a:latin typeface="+mn-ea"/>
                <a:ea typeface="+mn-ea"/>
              </a:rPr>
              <a:t>　　</a:t>
            </a:r>
            <a:r>
              <a:rPr kumimoji="1" lang="en-US" altLang="ja-JP" sz="1000" dirty="0">
                <a:latin typeface="+mn-ea"/>
                <a:ea typeface="+mn-ea"/>
              </a:rPr>
              <a:t>【</a:t>
            </a:r>
            <a:r>
              <a:rPr lang="en-US" altLang="ja-JP" sz="1000" dirty="0">
                <a:latin typeface="+mn-ea"/>
                <a:ea typeface="+mn-ea"/>
              </a:rPr>
              <a:t>FAX】077-524-8318</a:t>
            </a:r>
          </a:p>
          <a:p>
            <a:r>
              <a:rPr lang="en-US" altLang="ja-JP" sz="1000" dirty="0">
                <a:latin typeface="+mn-ea"/>
                <a:ea typeface="+mn-ea"/>
              </a:rPr>
              <a:t>【</a:t>
            </a:r>
            <a:r>
              <a:rPr lang="en-US" altLang="ja-JP" sz="1000" dirty="0" err="1">
                <a:latin typeface="+mn-ea"/>
                <a:ea typeface="+mn-ea"/>
              </a:rPr>
              <a:t>URL】https</a:t>
            </a:r>
            <a:r>
              <a:rPr lang="en-US" altLang="ja-JP" sz="1000" dirty="0">
                <a:latin typeface="+mn-ea"/>
                <a:ea typeface="+mn-ea"/>
              </a:rPr>
              <a:t>://www.keihanhotels-resorts.co.jp/biwakohotel/</a:t>
            </a:r>
            <a:endParaRPr kumimoji="1" lang="ja-JP" altLang="en-US" sz="1000" dirty="0">
              <a:latin typeface="+mn-ea"/>
              <a:ea typeface="+mn-ea"/>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89304" y="4725144"/>
            <a:ext cx="1693198" cy="1402542"/>
          </a:xfrm>
          <a:prstGeom prst="rect">
            <a:avLst/>
          </a:prstGeom>
        </p:spPr>
      </p:pic>
      <p:sp>
        <p:nvSpPr>
          <p:cNvPr id="6" name="テキスト ボックス 5"/>
          <p:cNvSpPr txBox="1"/>
          <p:nvPr/>
        </p:nvSpPr>
        <p:spPr>
          <a:xfrm>
            <a:off x="8049344" y="5581570"/>
            <a:ext cx="663964" cy="169277"/>
          </a:xfrm>
          <a:prstGeom prst="rect">
            <a:avLst/>
          </a:prstGeom>
          <a:noFill/>
        </p:spPr>
        <p:txBody>
          <a:bodyPr wrap="none" rtlCol="0">
            <a:spAutoFit/>
          </a:bodyPr>
          <a:lstStyle/>
          <a:p>
            <a:r>
              <a:rPr kumimoji="1" lang="ja-JP" altLang="en-US" sz="500" dirty="0">
                <a:solidFill>
                  <a:srgbClr val="0070C0"/>
                </a:solidFill>
              </a:rPr>
              <a:t>★　</a:t>
            </a:r>
            <a:r>
              <a:rPr lang="ja-JP" altLang="en-US" sz="500" dirty="0">
                <a:solidFill>
                  <a:srgbClr val="0070C0"/>
                </a:solidFill>
              </a:rPr>
              <a:t>琵琶湖ホテル</a:t>
            </a:r>
            <a:endParaRPr kumimoji="1" lang="ja-JP" altLang="en-US" sz="500" dirty="0">
              <a:solidFill>
                <a:srgbClr val="0070C0"/>
              </a:solidFill>
            </a:endParaRPr>
          </a:p>
        </p:txBody>
      </p:sp>
      <p:sp>
        <p:nvSpPr>
          <p:cNvPr id="9" name="テキスト ボックス 8"/>
          <p:cNvSpPr txBox="1"/>
          <p:nvPr/>
        </p:nvSpPr>
        <p:spPr>
          <a:xfrm>
            <a:off x="537373" y="4189892"/>
            <a:ext cx="307777" cy="648072"/>
          </a:xfrm>
          <a:prstGeom prst="rect">
            <a:avLst/>
          </a:prstGeom>
          <a:solidFill>
            <a:srgbClr val="5B9BD5"/>
          </a:solidFill>
        </p:spPr>
        <p:txBody>
          <a:bodyPr vert="eaVert" wrap="square" rtlCol="0">
            <a:spAutoFit/>
          </a:bodyPr>
          <a:lstStyle/>
          <a:p>
            <a:pPr algn="ctr"/>
            <a:r>
              <a:rPr kumimoji="1" lang="ja-JP" altLang="en-US" sz="800" b="1" dirty="0">
                <a:solidFill>
                  <a:schemeClr val="bg1"/>
                </a:solidFill>
                <a:latin typeface="+mn-ea"/>
                <a:ea typeface="+mn-ea"/>
              </a:rPr>
              <a:t>ポイント</a:t>
            </a:r>
          </a:p>
        </p:txBody>
      </p:sp>
      <p:pic>
        <p:nvPicPr>
          <p:cNvPr id="50" name="図 4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42243" y="3136845"/>
            <a:ext cx="2085821" cy="1390651"/>
          </a:xfrm>
          <a:prstGeom prst="rect">
            <a:avLst/>
          </a:prstGeom>
        </p:spPr>
      </p:pic>
      <p:pic>
        <p:nvPicPr>
          <p:cNvPr id="51" name="図 5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19157" y="3136844"/>
            <a:ext cx="2085977" cy="1390651"/>
          </a:xfrm>
          <a:prstGeom prst="rect">
            <a:avLst/>
          </a:prstGeom>
        </p:spPr>
      </p:pic>
      <p:pic>
        <p:nvPicPr>
          <p:cNvPr id="52" name="図 5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7373" y="682974"/>
            <a:ext cx="4703659" cy="3383684"/>
          </a:xfrm>
          <a:prstGeom prst="rect">
            <a:avLst/>
          </a:prstGeom>
        </p:spPr>
      </p:pic>
      <p:pic>
        <p:nvPicPr>
          <p:cNvPr id="55" name="図 5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47253" y="4725144"/>
            <a:ext cx="2085977" cy="1351173"/>
          </a:xfrm>
          <a:prstGeom prst="rect">
            <a:avLst/>
          </a:prstGeom>
        </p:spPr>
      </p:pic>
      <p:pic>
        <p:nvPicPr>
          <p:cNvPr id="56" name="図 5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80281" y="4986920"/>
            <a:ext cx="2116735" cy="1443939"/>
          </a:xfrm>
          <a:prstGeom prst="rect">
            <a:avLst/>
          </a:prstGeom>
        </p:spPr>
      </p:pic>
      <p:pic>
        <p:nvPicPr>
          <p:cNvPr id="57" name="図 56"/>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620120" y="5011434"/>
            <a:ext cx="2264535" cy="1441902"/>
          </a:xfrm>
          <a:prstGeom prst="rect">
            <a:avLst/>
          </a:prstGeom>
        </p:spPr>
      </p:pic>
    </p:spTree>
    <p:extLst>
      <p:ext uri="{BB962C8B-B14F-4D97-AF65-F5344CB8AC3E}">
        <p14:creationId xmlns:p14="http://schemas.microsoft.com/office/powerpoint/2010/main" val="2743923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064568" y="77877"/>
            <a:ext cx="3656856" cy="470803"/>
          </a:xfrm>
        </p:spPr>
        <p:txBody>
          <a:bodyPr>
            <a:normAutofit/>
          </a:bodyPr>
          <a:lstStyle/>
          <a:p>
            <a:r>
              <a:rPr lang="ja-JP" altLang="en-US" sz="2000" b="0" dirty="0">
                <a:latin typeface="+mn-ea"/>
                <a:ea typeface="+mn-ea"/>
              </a:rPr>
              <a:t>平面図</a:t>
            </a:r>
            <a:endParaRPr kumimoji="1" lang="ja-JP" altLang="en-US" sz="2000" b="0" dirty="0">
              <a:latin typeface="+mn-ea"/>
              <a:ea typeface="+mn-ea"/>
            </a:endParaRPr>
          </a:p>
        </p:txBody>
      </p:sp>
      <p:pic>
        <p:nvPicPr>
          <p:cNvPr id="17" name="図 1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6536" y="620688"/>
            <a:ext cx="3312368" cy="3852068"/>
          </a:xfrm>
          <a:prstGeom prst="rect">
            <a:avLst/>
          </a:prstGeom>
        </p:spPr>
      </p:pic>
      <p:pic>
        <p:nvPicPr>
          <p:cNvPr id="19" name="図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6536" y="4797152"/>
            <a:ext cx="3312368" cy="1593959"/>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53001" y="836712"/>
            <a:ext cx="3456383" cy="4104457"/>
          </a:xfrm>
          <a:prstGeom prst="rect">
            <a:avLst/>
          </a:prstGeom>
        </p:spPr>
      </p:pic>
      <p:sp>
        <p:nvSpPr>
          <p:cNvPr id="9" name="正方形/長方形 8"/>
          <p:cNvSpPr/>
          <p:nvPr/>
        </p:nvSpPr>
        <p:spPr>
          <a:xfrm>
            <a:off x="4448944" y="4950951"/>
            <a:ext cx="5152662" cy="1440160"/>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メイリオ" panose="020B0604030504040204" pitchFamily="50" charset="-128"/>
                <a:ea typeface="メイリオ" panose="020B0604030504040204" pitchFamily="50" charset="-128"/>
              </a:rPr>
              <a:t>京都市内までバスで１０分という好立地なホテル</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全室琵琶湖ビュー</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客室は４０㎡以上をご準備しております。</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全客室バス・トイレ付をご案内</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ミシガンクルーズ、テーブルマナー、タクシー班別自主研修にも</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便利な使用用途が多彩なホテルです。</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4411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3901275816"/>
              </p:ext>
            </p:extLst>
          </p:nvPr>
        </p:nvGraphicFramePr>
        <p:xfrm>
          <a:off x="5371694" y="1600590"/>
          <a:ext cx="4300383" cy="1433322"/>
        </p:xfrm>
        <a:graphic>
          <a:graphicData uri="http://schemas.openxmlformats.org/drawingml/2006/table">
            <a:tbl>
              <a:tblPr firstRow="1" bandRow="1">
                <a:tableStyleId>{5C22544A-7EE6-4342-B048-85BDC9FD1C3A}</a:tableStyleId>
              </a:tblPr>
              <a:tblGrid>
                <a:gridCol w="927769">
                  <a:extLst>
                    <a:ext uri="{9D8B030D-6E8A-4147-A177-3AD203B41FA5}">
                      <a16:colId xmlns:a16="http://schemas.microsoft.com/office/drawing/2014/main" val="667524188"/>
                    </a:ext>
                  </a:extLst>
                </a:gridCol>
                <a:gridCol w="1344479">
                  <a:extLst>
                    <a:ext uri="{9D8B030D-6E8A-4147-A177-3AD203B41FA5}">
                      <a16:colId xmlns:a16="http://schemas.microsoft.com/office/drawing/2014/main" val="1089827581"/>
                    </a:ext>
                  </a:extLst>
                </a:gridCol>
                <a:gridCol w="1045705">
                  <a:extLst>
                    <a:ext uri="{9D8B030D-6E8A-4147-A177-3AD203B41FA5}">
                      <a16:colId xmlns:a16="http://schemas.microsoft.com/office/drawing/2014/main" val="2285393139"/>
                    </a:ext>
                  </a:extLst>
                </a:gridCol>
                <a:gridCol w="982430">
                  <a:extLst>
                    <a:ext uri="{9D8B030D-6E8A-4147-A177-3AD203B41FA5}">
                      <a16:colId xmlns:a16="http://schemas.microsoft.com/office/drawing/2014/main" val="1817619136"/>
                    </a:ext>
                  </a:extLst>
                </a:gridCol>
              </a:tblGrid>
              <a:tr h="228132">
                <a:tc gridSpan="4">
                  <a:txBody>
                    <a:bodyPr/>
                    <a:lstStyle/>
                    <a:p>
                      <a:pPr algn="ctr"/>
                      <a:r>
                        <a:rPr kumimoji="1" lang="ja-JP" altLang="en-US" sz="1000" dirty="0"/>
                        <a:t>施設概要</a:t>
                      </a:r>
                      <a:endParaRPr kumimoji="1" lang="ja-JP" altLang="en-US" sz="1000" b="0" dirty="0">
                        <a:solidFill>
                          <a:schemeClr val="bg1"/>
                        </a:solidFill>
                        <a:latin typeface="Meiryo UI" panose="020B0604030504040204" pitchFamily="50" charset="-128"/>
                        <a:ea typeface="Meiryo UI"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kumimoji="1" lang="ja-JP" altLang="en-US" sz="700" b="1" dirty="0">
                        <a:solidFill>
                          <a:schemeClr val="bg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155694">
                <a:tc>
                  <a:txBody>
                    <a:bodyPr/>
                    <a:lstStyle/>
                    <a:p>
                      <a:pPr algn="ctr"/>
                      <a:r>
                        <a:rPr kumimoji="1" lang="ja-JP" altLang="en-US" sz="700" dirty="0">
                          <a:latin typeface="+mn-ea"/>
                          <a:ea typeface="+mn-ea"/>
                        </a:rPr>
                        <a:t>客室数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131</a:t>
                      </a:r>
                      <a:r>
                        <a:rPr kumimoji="1" lang="ja-JP" altLang="en-US" sz="700" b="0" dirty="0">
                          <a:solidFill>
                            <a:schemeClr val="tx1"/>
                          </a:solidFill>
                          <a:latin typeface="+mn-ea"/>
                          <a:ea typeface="+mn-ea"/>
                          <a:cs typeface="メイリオ" pitchFamily="50" charset="-128"/>
                        </a:rPr>
                        <a:t>室</a:t>
                      </a:r>
                    </a:p>
                  </a:txBody>
                  <a:tcPr marL="36000" marR="0" marT="0" marB="0" anchor="ctr"/>
                </a:tc>
                <a:tc>
                  <a:txBody>
                    <a:bodyPr/>
                    <a:lstStyle/>
                    <a:p>
                      <a:pPr algn="ctr"/>
                      <a:r>
                        <a:rPr kumimoji="1" lang="en-US" altLang="ja-JP" sz="700" dirty="0">
                          <a:latin typeface="+mn-ea"/>
                          <a:ea typeface="+mn-ea"/>
                        </a:rPr>
                        <a:t>1</a:t>
                      </a:r>
                      <a:r>
                        <a:rPr kumimoji="1" lang="ja-JP" altLang="en-US" sz="700" dirty="0">
                          <a:latin typeface="+mn-ea"/>
                          <a:ea typeface="+mn-ea"/>
                        </a:rPr>
                        <a:t>校</a:t>
                      </a:r>
                      <a:r>
                        <a:rPr kumimoji="1" lang="en-US" altLang="ja-JP" sz="700" dirty="0">
                          <a:latin typeface="+mn-ea"/>
                          <a:ea typeface="+mn-ea"/>
                        </a:rPr>
                        <a:t>1</a:t>
                      </a:r>
                      <a:r>
                        <a:rPr kumimoji="1" lang="ja-JP" altLang="en-US" sz="700" dirty="0">
                          <a:latin typeface="+mn-ea"/>
                          <a:ea typeface="+mn-ea"/>
                        </a:rPr>
                        <a:t>館</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要相談</a:t>
                      </a:r>
                    </a:p>
                  </a:txBody>
                  <a:tcPr marL="36000" marR="0" marT="0" marB="0" anchor="ctr"/>
                </a:tc>
                <a:extLst>
                  <a:ext uri="{0D108BD9-81ED-4DB2-BD59-A6C34878D82A}">
                    <a16:rowId xmlns:a16="http://schemas.microsoft.com/office/drawing/2014/main" val="2629401880"/>
                  </a:ext>
                </a:extLst>
              </a:tr>
              <a:tr h="155694">
                <a:tc>
                  <a:txBody>
                    <a:bodyPr/>
                    <a:lstStyle/>
                    <a:p>
                      <a:pPr algn="ctr"/>
                      <a:r>
                        <a:rPr kumimoji="1" lang="ja-JP" altLang="en-US" sz="700" b="0" dirty="0">
                          <a:solidFill>
                            <a:schemeClr val="tx1"/>
                          </a:solidFill>
                          <a:latin typeface="+mn-ea"/>
                          <a:ea typeface="+mn-ea"/>
                          <a:cs typeface="メイリオ" pitchFamily="50" charset="-128"/>
                        </a:rPr>
                        <a:t>最大受入人員</a:t>
                      </a: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100</a:t>
                      </a:r>
                      <a:r>
                        <a:rPr kumimoji="1" lang="ja-JP" altLang="en-US" sz="700" b="0" dirty="0">
                          <a:solidFill>
                            <a:schemeClr val="tx1"/>
                          </a:solidFill>
                          <a:latin typeface="+mn-ea"/>
                          <a:ea typeface="+mn-ea"/>
                          <a:cs typeface="メイリオ" pitchFamily="50" charset="-128"/>
                        </a:rPr>
                        <a:t>名</a:t>
                      </a:r>
                    </a:p>
                  </a:txBody>
                  <a:tcPr marL="3600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rPr>
                        <a:t>貸切</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n-ea"/>
                          <a:ea typeface="+mn-ea"/>
                          <a:cs typeface="メイリオ" pitchFamily="50" charset="-128"/>
                        </a:rPr>
                        <a:t>不可</a:t>
                      </a:r>
                      <a:endParaRPr kumimoji="1" lang="en-US" altLang="ja-JP" sz="700" b="0" dirty="0">
                        <a:solidFill>
                          <a:schemeClr val="tx1"/>
                        </a:solidFill>
                        <a:latin typeface="+mn-ea"/>
                        <a:ea typeface="+mn-ea"/>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n-ea"/>
                          <a:ea typeface="+mn-ea"/>
                          <a:cs typeface="メイリオ" pitchFamily="50" charset="-128"/>
                        </a:rPr>
                        <a:t>フロア貸切は応相談</a:t>
                      </a:r>
                    </a:p>
                  </a:txBody>
                  <a:tcPr marL="36000" marR="0" marT="0" marB="0" anchor="ctr"/>
                </a:tc>
                <a:extLst>
                  <a:ext uri="{0D108BD9-81ED-4DB2-BD59-A6C34878D82A}">
                    <a16:rowId xmlns:a16="http://schemas.microsoft.com/office/drawing/2014/main" val="10002"/>
                  </a:ext>
                </a:extLst>
              </a:tr>
              <a:tr h="155694">
                <a:tc>
                  <a:txBody>
                    <a:bodyPr/>
                    <a:lstStyle/>
                    <a:p>
                      <a:pPr algn="ctr"/>
                      <a:r>
                        <a:rPr kumimoji="1" lang="ja-JP" altLang="en-US" sz="700" dirty="0">
                          <a:latin typeface="+mn-ea"/>
                          <a:ea typeface="+mn-ea"/>
                        </a:rPr>
                        <a:t>食事会場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レストラン、宴会場兼会議室</a:t>
                      </a:r>
                    </a:p>
                  </a:txBody>
                  <a:tcPr marL="36000" marR="0" marT="0" marB="0" anchor="ctr"/>
                </a:tc>
                <a:tc>
                  <a:txBody>
                    <a:bodyPr/>
                    <a:lstStyle/>
                    <a:p>
                      <a:pPr algn="ctr"/>
                      <a:r>
                        <a:rPr kumimoji="1" lang="ja-JP" altLang="en-US" sz="700" dirty="0">
                          <a:latin typeface="+mn-ea"/>
                          <a:ea typeface="+mn-ea"/>
                        </a:rPr>
                        <a:t>食事会場 合計収容人数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レストラン</a:t>
                      </a:r>
                      <a:r>
                        <a:rPr kumimoji="1" lang="en-US" altLang="ja-JP" sz="700" b="0" dirty="0">
                          <a:solidFill>
                            <a:schemeClr val="tx1"/>
                          </a:solidFill>
                          <a:latin typeface="+mn-ea"/>
                          <a:ea typeface="+mn-ea"/>
                          <a:cs typeface="メイリオ" pitchFamily="50" charset="-128"/>
                        </a:rPr>
                        <a:t>90</a:t>
                      </a:r>
                      <a:r>
                        <a:rPr kumimoji="1" lang="ja-JP" altLang="en-US" sz="700" b="0" dirty="0">
                          <a:solidFill>
                            <a:schemeClr val="tx1"/>
                          </a:solidFill>
                          <a:latin typeface="+mn-ea"/>
                          <a:ea typeface="+mn-ea"/>
                          <a:cs typeface="メイリオ" pitchFamily="50" charset="-128"/>
                        </a:rPr>
                        <a:t>名</a:t>
                      </a:r>
                      <a:endParaRPr kumimoji="1" lang="en-US" altLang="ja-JP" sz="700" b="0" dirty="0">
                        <a:solidFill>
                          <a:schemeClr val="tx1"/>
                        </a:solidFill>
                        <a:latin typeface="+mn-ea"/>
                        <a:ea typeface="+mn-ea"/>
                        <a:cs typeface="メイリオ" pitchFamily="50" charset="-128"/>
                      </a:endParaRPr>
                    </a:p>
                    <a:p>
                      <a:pPr algn="l"/>
                      <a:r>
                        <a:rPr kumimoji="1" lang="ja-JP" altLang="en-US" sz="700" b="0" dirty="0">
                          <a:solidFill>
                            <a:schemeClr val="tx1"/>
                          </a:solidFill>
                          <a:latin typeface="+mn-ea"/>
                          <a:ea typeface="+mn-ea"/>
                          <a:cs typeface="メイリオ" pitchFamily="50" charset="-128"/>
                        </a:rPr>
                        <a:t>宴会場</a:t>
                      </a:r>
                      <a:r>
                        <a:rPr kumimoji="1" lang="en-US" altLang="ja-JP" sz="700" b="0" dirty="0">
                          <a:solidFill>
                            <a:schemeClr val="tx1"/>
                          </a:solidFill>
                          <a:latin typeface="+mn-ea"/>
                          <a:ea typeface="+mn-ea"/>
                          <a:cs typeface="メイリオ" pitchFamily="50" charset="-128"/>
                        </a:rPr>
                        <a:t>54</a:t>
                      </a:r>
                      <a:r>
                        <a:rPr kumimoji="1" lang="ja-JP" altLang="en-US" sz="700" b="0" dirty="0">
                          <a:solidFill>
                            <a:schemeClr val="tx1"/>
                          </a:solidFill>
                          <a:latin typeface="+mn-ea"/>
                          <a:ea typeface="+mn-ea"/>
                          <a:cs typeface="メイリオ" pitchFamily="50" charset="-128"/>
                        </a:rPr>
                        <a:t>名</a:t>
                      </a:r>
                    </a:p>
                  </a:txBody>
                  <a:tcPr marL="36000" marR="0" marT="0" marB="0" anchor="ctr"/>
                </a:tc>
                <a:extLst>
                  <a:ext uri="{0D108BD9-81ED-4DB2-BD59-A6C34878D82A}">
                    <a16:rowId xmlns:a16="http://schemas.microsoft.com/office/drawing/2014/main" val="2480443895"/>
                  </a:ext>
                </a:extLst>
              </a:tr>
              <a:tr h="155694">
                <a:tc>
                  <a:txBody>
                    <a:bodyPr/>
                    <a:lstStyle/>
                    <a:p>
                      <a:pPr algn="ctr"/>
                      <a:r>
                        <a:rPr kumimoji="1" lang="ja-JP" altLang="en-US" sz="700" dirty="0">
                          <a:latin typeface="+mn-ea"/>
                          <a:ea typeface="+mn-ea"/>
                        </a:rPr>
                        <a:t>大浴場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無</a:t>
                      </a:r>
                    </a:p>
                  </a:txBody>
                  <a:tcPr marL="36000" marR="0" marT="0" marB="0" anchor="ctr"/>
                </a:tc>
                <a:tc>
                  <a:txBody>
                    <a:bodyPr/>
                    <a:lstStyle/>
                    <a:p>
                      <a:pPr algn="ctr"/>
                      <a:r>
                        <a:rPr kumimoji="1" lang="ja-JP" altLang="en-US" sz="700" b="0" dirty="0">
                          <a:solidFill>
                            <a:schemeClr val="dk1"/>
                          </a:solidFill>
                          <a:latin typeface="+mn-ea"/>
                          <a:ea typeface="+mn-ea"/>
                          <a:cs typeface="+mn-cs"/>
                        </a:rPr>
                        <a:t>男女のフロア分け</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可能</a:t>
                      </a:r>
                    </a:p>
                  </a:txBody>
                  <a:tcPr marL="36000" marR="0" marT="0" marB="0" anchor="ctr"/>
                </a:tc>
                <a:extLst>
                  <a:ext uri="{0D108BD9-81ED-4DB2-BD59-A6C34878D82A}">
                    <a16:rowId xmlns:a16="http://schemas.microsoft.com/office/drawing/2014/main" val="2545912508"/>
                  </a:ext>
                </a:extLst>
              </a:tr>
              <a:tr h="155694">
                <a:tc>
                  <a:txBody>
                    <a:bodyPr/>
                    <a:lstStyle/>
                    <a:p>
                      <a:pPr algn="ctr"/>
                      <a:r>
                        <a:rPr kumimoji="1" lang="ja-JP" altLang="en-US" sz="700" dirty="0">
                          <a:latin typeface="+mn-ea"/>
                          <a:ea typeface="+mn-ea"/>
                        </a:rPr>
                        <a:t>客室ドアキー</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オートロック</a:t>
                      </a:r>
                    </a:p>
                  </a:txBody>
                  <a:tcPr marL="36000" marR="0" marT="0" marB="0" anchor="ctr"/>
                </a:tc>
                <a:tc>
                  <a:txBody>
                    <a:bodyPr/>
                    <a:lstStyle/>
                    <a:p>
                      <a:pPr algn="ctr"/>
                      <a:r>
                        <a:rPr kumimoji="1" lang="ja-JP" altLang="en-US" sz="700" dirty="0">
                          <a:latin typeface="+mn-ea"/>
                          <a:ea typeface="+mn-ea"/>
                        </a:rPr>
                        <a:t>客室キータイプ</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シリンダーキー</a:t>
                      </a:r>
                    </a:p>
                  </a:txBody>
                  <a:tcPr marL="36000" marR="0" marT="0" marB="0" anchor="ctr"/>
                </a:tc>
                <a:extLst>
                  <a:ext uri="{0D108BD9-81ED-4DB2-BD59-A6C34878D82A}">
                    <a16:rowId xmlns:a16="http://schemas.microsoft.com/office/drawing/2014/main" val="2678257175"/>
                  </a:ext>
                </a:extLst>
              </a:tr>
              <a:tr h="155694">
                <a:tc>
                  <a:txBody>
                    <a:bodyPr/>
                    <a:lstStyle/>
                    <a:p>
                      <a:pPr algn="ctr"/>
                      <a:r>
                        <a:rPr kumimoji="1" lang="ja-JP" altLang="en-US" sz="700" dirty="0">
                          <a:latin typeface="+mn-ea"/>
                          <a:ea typeface="+mn-ea"/>
                        </a:rPr>
                        <a:t>マスターキー貸出</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無</a:t>
                      </a:r>
                    </a:p>
                  </a:txBody>
                  <a:tcPr marL="36000" marR="0" marT="0" marB="0" anchor="ctr"/>
                </a:tc>
                <a:tc>
                  <a:txBody>
                    <a:bodyPr/>
                    <a:lstStyle/>
                    <a:p>
                      <a:pPr algn="ctr"/>
                      <a:r>
                        <a:rPr kumimoji="1" lang="ja-JP" altLang="en-US" sz="700" dirty="0">
                          <a:latin typeface="+mn-ea"/>
                          <a:ea typeface="+mn-ea"/>
                        </a:rPr>
                        <a:t>保健室</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要相談</a:t>
                      </a:r>
                    </a:p>
                  </a:txBody>
                  <a:tcPr marL="36000" marR="0" marT="0" marB="0" anchor="ctr"/>
                </a:tc>
                <a:extLst>
                  <a:ext uri="{0D108BD9-81ED-4DB2-BD59-A6C34878D82A}">
                    <a16:rowId xmlns:a16="http://schemas.microsoft.com/office/drawing/2014/main" val="161241074"/>
                  </a:ext>
                </a:extLst>
              </a:tr>
              <a:tr h="155694">
                <a:tc>
                  <a:txBody>
                    <a:bodyPr/>
                    <a:lstStyle/>
                    <a:p>
                      <a:pPr algn="ctr"/>
                      <a:r>
                        <a:rPr kumimoji="1" lang="ja-JP" altLang="en-US" sz="700" b="0" dirty="0">
                          <a:solidFill>
                            <a:schemeClr val="tx1"/>
                          </a:solidFill>
                          <a:latin typeface="+mn-ea"/>
                          <a:ea typeface="+mn-ea"/>
                          <a:cs typeface="メイリオ" pitchFamily="50" charset="-128"/>
                        </a:rPr>
                        <a:t>バス乗降</a:t>
                      </a:r>
                    </a:p>
                  </a:txBody>
                  <a:tcPr marL="0" marR="0" marT="0" marB="0" anchor="ctr"/>
                </a:tc>
                <a:tc>
                  <a:txBody>
                    <a:bodyPr/>
                    <a:lstStyle/>
                    <a:p>
                      <a:pPr algn="l"/>
                      <a:r>
                        <a:rPr kumimoji="1" lang="ja-JP" altLang="en-US" sz="700" b="0" dirty="0">
                          <a:latin typeface="+mn-ea"/>
                          <a:ea typeface="+mn-ea"/>
                          <a:cs typeface="メイリオ" pitchFamily="50" charset="-128"/>
                        </a:rPr>
                        <a:t>玄関前</a:t>
                      </a:r>
                    </a:p>
                  </a:txBody>
                  <a:tcPr marL="36000" marR="0" marT="0" marB="0" anchor="ctr"/>
                </a:tc>
                <a:tc>
                  <a:txBody>
                    <a:bodyPr/>
                    <a:lstStyle/>
                    <a:p>
                      <a:pPr algn="ctr"/>
                      <a:r>
                        <a:rPr kumimoji="1" lang="ja-JP" altLang="en-US" sz="700" b="0" dirty="0">
                          <a:solidFill>
                            <a:schemeClr val="tx1"/>
                          </a:solidFill>
                          <a:latin typeface="+mn-ea"/>
                          <a:ea typeface="+mn-ea"/>
                          <a:cs typeface="メイリオ" pitchFamily="50" charset="-128"/>
                        </a:rPr>
                        <a:t>緊急病院</a:t>
                      </a: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大津赤十字病院</a:t>
                      </a:r>
                    </a:p>
                  </a:txBody>
                  <a:tcPr marL="36000" marR="0" marT="0" marB="0" anchor="ctr"/>
                </a:tc>
                <a:extLst>
                  <a:ext uri="{0D108BD9-81ED-4DB2-BD59-A6C34878D82A}">
                    <a16:rowId xmlns:a16="http://schemas.microsoft.com/office/drawing/2014/main" val="10007"/>
                  </a:ext>
                </a:extLst>
              </a:tr>
            </a:tbl>
          </a:graphicData>
        </a:graphic>
      </p:graphicFrame>
      <p:sp>
        <p:nvSpPr>
          <p:cNvPr id="2" name="タイトル 1"/>
          <p:cNvSpPr>
            <a:spLocks noGrp="1"/>
          </p:cNvSpPr>
          <p:nvPr>
            <p:ph type="title"/>
          </p:nvPr>
        </p:nvSpPr>
        <p:spPr>
          <a:xfrm>
            <a:off x="1064568" y="85718"/>
            <a:ext cx="4419191" cy="470803"/>
          </a:xfrm>
        </p:spPr>
        <p:txBody>
          <a:bodyPr>
            <a:normAutofit/>
          </a:bodyPr>
          <a:lstStyle/>
          <a:p>
            <a:r>
              <a:rPr lang="ja-JP" altLang="en-US" sz="2000" dirty="0">
                <a:latin typeface="+mn-ea"/>
                <a:ea typeface="+mn-ea"/>
              </a:rPr>
              <a:t> </a:t>
            </a:r>
            <a:r>
              <a:rPr lang="ja-JP" altLang="en-US" sz="2000" b="0" dirty="0">
                <a:latin typeface="+mn-ea"/>
                <a:ea typeface="+mn-ea"/>
              </a:rPr>
              <a:t>ホテルテトラ大津・京都</a:t>
            </a:r>
            <a:endParaRPr kumimoji="1" lang="ja-JP" altLang="en-US" sz="2000" b="0" dirty="0">
              <a:latin typeface="+mn-ea"/>
              <a:ea typeface="+mn-ea"/>
            </a:endParaRPr>
          </a:p>
        </p:txBody>
      </p:sp>
      <p:sp>
        <p:nvSpPr>
          <p:cNvPr id="28" name="1 つの角を切り取った四角形 27"/>
          <p:cNvSpPr/>
          <p:nvPr/>
        </p:nvSpPr>
        <p:spPr>
          <a:xfrm>
            <a:off x="7611733" y="3267001"/>
            <a:ext cx="2060344" cy="152217"/>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ロビー</a:t>
            </a:r>
          </a:p>
        </p:txBody>
      </p:sp>
      <p:sp>
        <p:nvSpPr>
          <p:cNvPr id="30" name="1 つの角を切り取った四角形 29"/>
          <p:cNvSpPr/>
          <p:nvPr/>
        </p:nvSpPr>
        <p:spPr>
          <a:xfrm>
            <a:off x="5371695" y="3266448"/>
            <a:ext cx="2136588" cy="152770"/>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お部屋一例</a:t>
            </a:r>
          </a:p>
        </p:txBody>
      </p:sp>
      <p:sp>
        <p:nvSpPr>
          <p:cNvPr id="43" name="正方形/長方形 42"/>
          <p:cNvSpPr/>
          <p:nvPr/>
        </p:nvSpPr>
        <p:spPr>
          <a:xfrm>
            <a:off x="535082" y="4190526"/>
            <a:ext cx="4459182" cy="648072"/>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latin typeface="+mn-ea"/>
              </a:rPr>
              <a:t>　　　</a:t>
            </a:r>
            <a:r>
              <a:rPr lang="ja-JP" altLang="en-US" sz="1000" dirty="0">
                <a:solidFill>
                  <a:schemeClr val="tx1"/>
                </a:solidFill>
                <a:latin typeface="+mn-ea"/>
              </a:rPr>
              <a:t>○</a:t>
            </a:r>
            <a:r>
              <a:rPr lang="en-US" altLang="ja-JP" sz="1000" dirty="0">
                <a:solidFill>
                  <a:schemeClr val="tx1"/>
                </a:solidFill>
                <a:latin typeface="+mn-ea"/>
              </a:rPr>
              <a:t>JR</a:t>
            </a:r>
            <a:r>
              <a:rPr lang="ja-JP" altLang="en-US" sz="1000" dirty="0">
                <a:solidFill>
                  <a:schemeClr val="tx1"/>
                </a:solidFill>
                <a:latin typeface="+mn-ea"/>
              </a:rPr>
              <a:t>大津駅に直結のホテル、</a:t>
            </a:r>
            <a:r>
              <a:rPr lang="en-US" altLang="ja-JP" sz="1000" dirty="0">
                <a:solidFill>
                  <a:schemeClr val="tx1"/>
                </a:solidFill>
                <a:latin typeface="+mn-ea"/>
              </a:rPr>
              <a:t>JR</a:t>
            </a:r>
            <a:r>
              <a:rPr lang="ja-JP" altLang="en-US" sz="1000" dirty="0">
                <a:solidFill>
                  <a:schemeClr val="tx1"/>
                </a:solidFill>
                <a:latin typeface="+mn-ea"/>
              </a:rPr>
              <a:t>京都駅まで乗車９分</a:t>
            </a:r>
            <a:endParaRPr lang="en-US" altLang="ja-JP" sz="1000" dirty="0">
              <a:solidFill>
                <a:schemeClr val="tx1"/>
              </a:solidFill>
              <a:latin typeface="+mn-ea"/>
            </a:endParaRPr>
          </a:p>
          <a:p>
            <a:r>
              <a:rPr lang="ja-JP" altLang="en-US" sz="1000" dirty="0">
                <a:solidFill>
                  <a:schemeClr val="tx1"/>
                </a:solidFill>
                <a:latin typeface="+mn-ea"/>
              </a:rPr>
              <a:t>　　　　 班別自主研修に便利なホテル、</a:t>
            </a:r>
            <a:endParaRPr lang="en-US" altLang="ja-JP" sz="1000" dirty="0">
              <a:solidFill>
                <a:schemeClr val="tx1"/>
              </a:solidFill>
              <a:latin typeface="+mn-ea"/>
            </a:endParaRPr>
          </a:p>
          <a:p>
            <a:r>
              <a:rPr lang="ja-JP" altLang="en-US" sz="1000" dirty="0">
                <a:solidFill>
                  <a:schemeClr val="tx1"/>
                </a:solidFill>
                <a:latin typeface="+mn-ea"/>
              </a:rPr>
              <a:t>　　　　 繁華街の京都エリアよりも安心してご宿泊いただけます。</a:t>
            </a:r>
            <a:endParaRPr lang="en-US" altLang="ja-JP" sz="1000" dirty="0">
              <a:solidFill>
                <a:schemeClr val="tx1"/>
              </a:solidFill>
              <a:latin typeface="+mn-ea"/>
            </a:endParaRPr>
          </a:p>
          <a:p>
            <a:r>
              <a:rPr lang="ja-JP" altLang="en-US" sz="1000" dirty="0">
                <a:solidFill>
                  <a:schemeClr val="tx1"/>
                </a:solidFill>
                <a:latin typeface="+mn-ea"/>
              </a:rPr>
              <a:t>　　　○広くて快適な客室！</a:t>
            </a:r>
            <a:endParaRPr lang="en-US" altLang="ja-JP" sz="1000" dirty="0">
              <a:solidFill>
                <a:schemeClr val="tx1"/>
              </a:solidFill>
              <a:latin typeface="+mn-ea"/>
            </a:endParaRPr>
          </a:p>
        </p:txBody>
      </p:sp>
      <p:sp>
        <p:nvSpPr>
          <p:cNvPr id="4" name="テキスト ボックス 3"/>
          <p:cNvSpPr txBox="1"/>
          <p:nvPr/>
        </p:nvSpPr>
        <p:spPr>
          <a:xfrm>
            <a:off x="5352648" y="693389"/>
            <a:ext cx="4472703" cy="830997"/>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大津駅に直結したホテルで京都駅へも２駅９分の好立地。</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コロナ禍で部屋にバス・トイレが欲しい。</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立地条件で京都駅から近い方がいい。</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そんな学校様にピッタリなホテルです。</a:t>
            </a:r>
            <a:endParaRPr lang="en-US" altLang="ja-JP" sz="1200"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4484229" y="96591"/>
            <a:ext cx="4857420" cy="400110"/>
          </a:xfrm>
          <a:prstGeom prst="rect">
            <a:avLst/>
          </a:prstGeom>
          <a:noFill/>
        </p:spPr>
        <p:txBody>
          <a:bodyPr wrap="none" rtlCol="0">
            <a:spAutoFit/>
          </a:bodyPr>
          <a:lstStyle/>
          <a:p>
            <a:r>
              <a:rPr kumimoji="1" lang="en-US" altLang="ja-JP" sz="1000" dirty="0">
                <a:latin typeface="+mn-ea"/>
                <a:ea typeface="+mn-ea"/>
              </a:rPr>
              <a:t>【</a:t>
            </a:r>
            <a:r>
              <a:rPr kumimoji="1" lang="ja-JP" altLang="en-US" sz="1000" dirty="0">
                <a:latin typeface="+mn-ea"/>
                <a:ea typeface="+mn-ea"/>
              </a:rPr>
              <a:t>住所</a:t>
            </a:r>
            <a:r>
              <a:rPr kumimoji="1" lang="en-US" altLang="ja-JP" sz="1000" dirty="0">
                <a:latin typeface="+mn-ea"/>
                <a:ea typeface="+mn-ea"/>
              </a:rPr>
              <a:t>】</a:t>
            </a:r>
            <a:r>
              <a:rPr lang="zh-CN" altLang="en-US" sz="1000" dirty="0">
                <a:latin typeface="+mn-ea"/>
                <a:ea typeface="+mn-ea"/>
              </a:rPr>
              <a:t>大津市逢坂１丁目１−１</a:t>
            </a:r>
            <a:r>
              <a:rPr kumimoji="1" lang="ja-JP" altLang="en-US" sz="1000" dirty="0">
                <a:latin typeface="+mn-ea"/>
                <a:ea typeface="+mn-ea"/>
              </a:rPr>
              <a:t>　　</a:t>
            </a:r>
            <a:r>
              <a:rPr kumimoji="1" lang="en-US" altLang="ja-JP" sz="1000" dirty="0">
                <a:latin typeface="+mn-ea"/>
                <a:ea typeface="+mn-ea"/>
              </a:rPr>
              <a:t>【</a:t>
            </a:r>
            <a:r>
              <a:rPr lang="en-US" altLang="ja-JP" sz="1000" dirty="0">
                <a:latin typeface="+mn-ea"/>
                <a:ea typeface="+mn-ea"/>
              </a:rPr>
              <a:t>TEL】077-527-6711</a:t>
            </a:r>
            <a:r>
              <a:rPr kumimoji="1" lang="ja-JP" altLang="en-US" sz="1000" dirty="0">
                <a:latin typeface="+mn-ea"/>
                <a:ea typeface="+mn-ea"/>
              </a:rPr>
              <a:t>　　</a:t>
            </a:r>
            <a:r>
              <a:rPr kumimoji="1" lang="en-US" altLang="ja-JP" sz="1000" dirty="0">
                <a:latin typeface="+mn-ea"/>
                <a:ea typeface="+mn-ea"/>
              </a:rPr>
              <a:t>【</a:t>
            </a:r>
            <a:r>
              <a:rPr lang="en-US" altLang="ja-JP" sz="1000" dirty="0">
                <a:latin typeface="+mn-ea"/>
                <a:ea typeface="+mn-ea"/>
              </a:rPr>
              <a:t>FAX】077-527-6728</a:t>
            </a:r>
          </a:p>
          <a:p>
            <a:r>
              <a:rPr lang="en-US" altLang="ja-JP" sz="1000" dirty="0">
                <a:latin typeface="+mn-ea"/>
                <a:ea typeface="+mn-ea"/>
              </a:rPr>
              <a:t>【</a:t>
            </a:r>
            <a:r>
              <a:rPr lang="en-US" altLang="ja-JP" sz="1000" dirty="0" err="1">
                <a:latin typeface="+mn-ea"/>
                <a:ea typeface="+mn-ea"/>
              </a:rPr>
              <a:t>URL】http</a:t>
            </a:r>
            <a:r>
              <a:rPr lang="en-US" altLang="ja-JP" sz="1000" dirty="0">
                <a:latin typeface="+mn-ea"/>
                <a:ea typeface="+mn-ea"/>
              </a:rPr>
              <a:t>://otsu.e-tetora.com/</a:t>
            </a:r>
            <a:endParaRPr kumimoji="1" lang="ja-JP" altLang="en-US" sz="1000" dirty="0">
              <a:latin typeface="+mn-ea"/>
              <a:ea typeface="+mn-ea"/>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33320" y="4941328"/>
            <a:ext cx="1524505" cy="1440000"/>
          </a:xfrm>
          <a:prstGeom prst="rect">
            <a:avLst/>
          </a:prstGeom>
        </p:spPr>
      </p:pic>
      <p:sp>
        <p:nvSpPr>
          <p:cNvPr id="6" name="テキスト ボックス 5"/>
          <p:cNvSpPr txBox="1"/>
          <p:nvPr/>
        </p:nvSpPr>
        <p:spPr>
          <a:xfrm>
            <a:off x="8145523" y="5843998"/>
            <a:ext cx="1059471" cy="172405"/>
          </a:xfrm>
          <a:prstGeom prst="rect">
            <a:avLst/>
          </a:prstGeom>
          <a:noFill/>
        </p:spPr>
        <p:txBody>
          <a:bodyPr wrap="square" rtlCol="0">
            <a:spAutoFit/>
          </a:bodyPr>
          <a:lstStyle/>
          <a:p>
            <a:r>
              <a:rPr kumimoji="1" lang="ja-JP" altLang="en-US" sz="500" dirty="0">
                <a:solidFill>
                  <a:srgbClr val="0070C0"/>
                </a:solidFill>
              </a:rPr>
              <a:t>★　</a:t>
            </a:r>
            <a:r>
              <a:rPr lang="ja-JP" altLang="en-US" sz="500" dirty="0">
                <a:solidFill>
                  <a:srgbClr val="0070C0"/>
                </a:solidFill>
              </a:rPr>
              <a:t>ホテルテトラ大津・京都</a:t>
            </a:r>
            <a:endParaRPr kumimoji="1" lang="ja-JP" altLang="en-US" sz="500" dirty="0">
              <a:solidFill>
                <a:srgbClr val="0070C0"/>
              </a:solidFill>
            </a:endParaRPr>
          </a:p>
        </p:txBody>
      </p:sp>
      <p:sp>
        <p:nvSpPr>
          <p:cNvPr id="9" name="テキスト ボックス 8"/>
          <p:cNvSpPr txBox="1"/>
          <p:nvPr/>
        </p:nvSpPr>
        <p:spPr>
          <a:xfrm>
            <a:off x="528690" y="4190526"/>
            <a:ext cx="307777" cy="648072"/>
          </a:xfrm>
          <a:prstGeom prst="rect">
            <a:avLst/>
          </a:prstGeom>
          <a:solidFill>
            <a:srgbClr val="5B9BD5"/>
          </a:solidFill>
        </p:spPr>
        <p:txBody>
          <a:bodyPr vert="eaVert" wrap="square" rtlCol="0">
            <a:spAutoFit/>
          </a:bodyPr>
          <a:lstStyle/>
          <a:p>
            <a:pPr algn="ctr"/>
            <a:r>
              <a:rPr kumimoji="1" lang="ja-JP" altLang="en-US" sz="800" b="1" dirty="0">
                <a:solidFill>
                  <a:schemeClr val="bg1"/>
                </a:solidFill>
                <a:latin typeface="+mn-ea"/>
                <a:ea typeface="+mn-ea"/>
              </a:rPr>
              <a:t>ポイント</a:t>
            </a:r>
          </a:p>
        </p:txBody>
      </p:sp>
      <p:pic>
        <p:nvPicPr>
          <p:cNvPr id="60" name="図 59"/>
          <p:cNvPicPr>
            <a:picLocks noChangeAspect="1"/>
          </p:cNvPicPr>
          <p:nvPr/>
        </p:nvPicPr>
        <p:blipFill>
          <a:blip r:embed="rId4"/>
          <a:stretch>
            <a:fillRect/>
          </a:stretch>
        </p:blipFill>
        <p:spPr>
          <a:xfrm>
            <a:off x="2843242" y="5000434"/>
            <a:ext cx="2151021" cy="1421746"/>
          </a:xfrm>
          <a:prstGeom prst="rect">
            <a:avLst/>
          </a:prstGeom>
        </p:spPr>
      </p:pic>
      <p:pic>
        <p:nvPicPr>
          <p:cNvPr id="61" name="図 60"/>
          <p:cNvPicPr>
            <a:picLocks noChangeAspect="1"/>
          </p:cNvPicPr>
          <p:nvPr/>
        </p:nvPicPr>
        <p:blipFill>
          <a:blip r:embed="rId5"/>
          <a:stretch>
            <a:fillRect/>
          </a:stretch>
        </p:blipFill>
        <p:spPr>
          <a:xfrm>
            <a:off x="551697" y="4998262"/>
            <a:ext cx="2176247" cy="1421746"/>
          </a:xfrm>
          <a:prstGeom prst="rect">
            <a:avLst/>
          </a:prstGeom>
        </p:spPr>
      </p:pic>
      <p:pic>
        <p:nvPicPr>
          <p:cNvPr id="63" name="図 6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5790305" y="3070918"/>
            <a:ext cx="1299367" cy="2136588"/>
          </a:xfrm>
          <a:prstGeom prst="rect">
            <a:avLst/>
          </a:prstGeom>
        </p:spPr>
      </p:pic>
      <p:pic>
        <p:nvPicPr>
          <p:cNvPr id="3" name="図 2"/>
          <p:cNvPicPr>
            <a:picLocks noChangeAspect="1"/>
          </p:cNvPicPr>
          <p:nvPr/>
        </p:nvPicPr>
        <p:blipFill>
          <a:blip r:embed="rId7"/>
          <a:stretch>
            <a:fillRect/>
          </a:stretch>
        </p:blipFill>
        <p:spPr>
          <a:xfrm>
            <a:off x="528690" y="753523"/>
            <a:ext cx="4319999" cy="3240000"/>
          </a:xfrm>
          <a:prstGeom prst="rect">
            <a:avLst/>
          </a:prstGeom>
        </p:spPr>
      </p:pic>
      <p:pic>
        <p:nvPicPr>
          <p:cNvPr id="8" name="図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11733" y="3486818"/>
            <a:ext cx="2060344" cy="1302078"/>
          </a:xfrm>
          <a:prstGeom prst="rect">
            <a:avLst/>
          </a:prstGeom>
        </p:spPr>
      </p:pic>
      <p:pic>
        <p:nvPicPr>
          <p:cNvPr id="10" name="図 9"/>
          <p:cNvPicPr>
            <a:picLocks noChangeAspect="1"/>
          </p:cNvPicPr>
          <p:nvPr/>
        </p:nvPicPr>
        <p:blipFill>
          <a:blip r:embed="rId9"/>
          <a:stretch>
            <a:fillRect/>
          </a:stretch>
        </p:blipFill>
        <p:spPr>
          <a:xfrm>
            <a:off x="5352648" y="4991552"/>
            <a:ext cx="2361853" cy="1428456"/>
          </a:xfrm>
          <a:prstGeom prst="rect">
            <a:avLst/>
          </a:prstGeom>
        </p:spPr>
      </p:pic>
    </p:spTree>
    <p:extLst>
      <p:ext uri="{BB962C8B-B14F-4D97-AF65-F5344CB8AC3E}">
        <p14:creationId xmlns:p14="http://schemas.microsoft.com/office/powerpoint/2010/main" val="264730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064568" y="76262"/>
            <a:ext cx="3656856" cy="470803"/>
          </a:xfrm>
        </p:spPr>
        <p:txBody>
          <a:bodyPr>
            <a:normAutofit/>
          </a:bodyPr>
          <a:lstStyle/>
          <a:p>
            <a:r>
              <a:rPr lang="ja-JP" altLang="en-US" sz="2000" b="0" dirty="0">
                <a:latin typeface="+mn-ea"/>
                <a:ea typeface="+mn-ea"/>
              </a:rPr>
              <a:t>平面図</a:t>
            </a:r>
            <a:endParaRPr kumimoji="1" lang="ja-JP" altLang="en-US" sz="2000" b="0" dirty="0">
              <a:latin typeface="+mn-ea"/>
              <a:ea typeface="+mn-ea"/>
            </a:endParaRPr>
          </a:p>
        </p:txBody>
      </p:sp>
      <p:pic>
        <p:nvPicPr>
          <p:cNvPr id="20" name="図 19"/>
          <p:cNvPicPr>
            <a:picLocks noChangeAspect="1"/>
          </p:cNvPicPr>
          <p:nvPr/>
        </p:nvPicPr>
        <p:blipFill>
          <a:blip r:embed="rId2"/>
          <a:stretch>
            <a:fillRect/>
          </a:stretch>
        </p:blipFill>
        <p:spPr>
          <a:xfrm rot="5400000">
            <a:off x="-681748" y="1901777"/>
            <a:ext cx="5583823" cy="3206295"/>
          </a:xfrm>
          <a:prstGeom prst="rect">
            <a:avLst/>
          </a:prstGeom>
        </p:spPr>
      </p:pic>
      <p:pic>
        <p:nvPicPr>
          <p:cNvPr id="21" name="図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4116456" y="398008"/>
            <a:ext cx="2499963" cy="3129974"/>
          </a:xfrm>
          <a:prstGeom prst="rect">
            <a:avLst/>
          </a:prstGeom>
        </p:spPr>
      </p:pic>
      <p:sp>
        <p:nvSpPr>
          <p:cNvPr id="6" name="正方形/長方形 5"/>
          <p:cNvSpPr/>
          <p:nvPr/>
        </p:nvSpPr>
        <p:spPr>
          <a:xfrm>
            <a:off x="3800872" y="5229200"/>
            <a:ext cx="5832648" cy="1152128"/>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メイリオ" panose="020B0604030504040204" pitchFamily="50" charset="-128"/>
                <a:ea typeface="メイリオ" panose="020B0604030504040204" pitchFamily="50" charset="-128"/>
              </a:rPr>
              <a:t>廊下が直線になっており生徒様の管理面に適したホテルです。</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全室バス・トイレ付客室</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班別自主研修や京都駅へのアクセスなども考慮されたい学校様に最適です。</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また、救急病院も徒歩圏</a:t>
            </a: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１１分</a:t>
            </a: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と緊急時のご対応にも適してます。</a:t>
            </a:r>
            <a:endParaRPr lang="en-US" altLang="ja-JP" sz="1200" dirty="0">
              <a:solidFill>
                <a:schemeClr val="tx1"/>
              </a:solidFill>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7136989" y="583700"/>
            <a:ext cx="2395244" cy="2597818"/>
          </a:xfrm>
          <a:prstGeom prst="rect">
            <a:avLst/>
          </a:prstGeom>
        </p:spPr>
      </p:pic>
      <p:pic>
        <p:nvPicPr>
          <p:cNvPr id="4" name="図 3"/>
          <p:cNvPicPr>
            <a:picLocks noChangeAspect="1"/>
          </p:cNvPicPr>
          <p:nvPr/>
        </p:nvPicPr>
        <p:blipFill>
          <a:blip r:embed="rId5"/>
          <a:stretch>
            <a:fillRect/>
          </a:stretch>
        </p:blipFill>
        <p:spPr>
          <a:xfrm>
            <a:off x="3800872" y="3524413"/>
            <a:ext cx="2088232" cy="1566174"/>
          </a:xfrm>
          <a:prstGeom prst="rect">
            <a:avLst/>
          </a:prstGeom>
        </p:spPr>
      </p:pic>
      <p:pic>
        <p:nvPicPr>
          <p:cNvPr id="5" name="図 4"/>
          <p:cNvPicPr>
            <a:picLocks noChangeAspect="1"/>
          </p:cNvPicPr>
          <p:nvPr/>
        </p:nvPicPr>
        <p:blipFill>
          <a:blip r:embed="rId6"/>
          <a:stretch>
            <a:fillRect/>
          </a:stretch>
        </p:blipFill>
        <p:spPr>
          <a:xfrm>
            <a:off x="6105128" y="3529943"/>
            <a:ext cx="2080859" cy="1560644"/>
          </a:xfrm>
          <a:prstGeom prst="rect">
            <a:avLst/>
          </a:prstGeom>
        </p:spPr>
      </p:pic>
    </p:spTree>
    <p:extLst>
      <p:ext uri="{BB962C8B-B14F-4D97-AF65-F5344CB8AC3E}">
        <p14:creationId xmlns:p14="http://schemas.microsoft.com/office/powerpoint/2010/main" val="3973840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1844883724"/>
              </p:ext>
            </p:extLst>
          </p:nvPr>
        </p:nvGraphicFramePr>
        <p:xfrm>
          <a:off x="5352647" y="1431337"/>
          <a:ext cx="4329533" cy="1375656"/>
        </p:xfrm>
        <a:graphic>
          <a:graphicData uri="http://schemas.openxmlformats.org/drawingml/2006/table">
            <a:tbl>
              <a:tblPr firstRow="1" bandRow="1">
                <a:tableStyleId>{5C22544A-7EE6-4342-B048-85BDC9FD1C3A}</a:tableStyleId>
              </a:tblPr>
              <a:tblGrid>
                <a:gridCol w="934058">
                  <a:extLst>
                    <a:ext uri="{9D8B030D-6E8A-4147-A177-3AD203B41FA5}">
                      <a16:colId xmlns:a16="http://schemas.microsoft.com/office/drawing/2014/main" val="667524188"/>
                    </a:ext>
                  </a:extLst>
                </a:gridCol>
                <a:gridCol w="1353592">
                  <a:extLst>
                    <a:ext uri="{9D8B030D-6E8A-4147-A177-3AD203B41FA5}">
                      <a16:colId xmlns:a16="http://schemas.microsoft.com/office/drawing/2014/main" val="1089827581"/>
                    </a:ext>
                  </a:extLst>
                </a:gridCol>
                <a:gridCol w="1052794">
                  <a:extLst>
                    <a:ext uri="{9D8B030D-6E8A-4147-A177-3AD203B41FA5}">
                      <a16:colId xmlns:a16="http://schemas.microsoft.com/office/drawing/2014/main" val="2285393139"/>
                    </a:ext>
                  </a:extLst>
                </a:gridCol>
                <a:gridCol w="989089">
                  <a:extLst>
                    <a:ext uri="{9D8B030D-6E8A-4147-A177-3AD203B41FA5}">
                      <a16:colId xmlns:a16="http://schemas.microsoft.com/office/drawing/2014/main" val="1817619136"/>
                    </a:ext>
                  </a:extLst>
                </a:gridCol>
              </a:tblGrid>
              <a:tr h="228132">
                <a:tc gridSpan="4">
                  <a:txBody>
                    <a:bodyPr/>
                    <a:lstStyle/>
                    <a:p>
                      <a:pPr algn="ctr"/>
                      <a:r>
                        <a:rPr kumimoji="1" lang="ja-JP" altLang="en-US" sz="1000" dirty="0"/>
                        <a:t>施設概要</a:t>
                      </a:r>
                      <a:endParaRPr kumimoji="1" lang="ja-JP" altLang="en-US" sz="1000" b="0" dirty="0">
                        <a:solidFill>
                          <a:schemeClr val="bg1"/>
                        </a:solidFill>
                        <a:latin typeface="Meiryo UI" panose="020B0604030504040204" pitchFamily="50" charset="-128"/>
                        <a:ea typeface="Meiryo UI"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kumimoji="1" lang="ja-JP" altLang="en-US" sz="700" b="1" dirty="0">
                        <a:solidFill>
                          <a:schemeClr val="bg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155694">
                <a:tc>
                  <a:txBody>
                    <a:bodyPr/>
                    <a:lstStyle/>
                    <a:p>
                      <a:pPr algn="ctr"/>
                      <a:r>
                        <a:rPr kumimoji="1" lang="ja-JP" altLang="en-US" sz="700" dirty="0">
                          <a:latin typeface="+mn-ea"/>
                          <a:ea typeface="+mn-ea"/>
                        </a:rPr>
                        <a:t>客室数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33</a:t>
                      </a:r>
                      <a:r>
                        <a:rPr kumimoji="1" lang="ja-JP" altLang="en-US" sz="700" b="0" dirty="0">
                          <a:solidFill>
                            <a:schemeClr val="tx1"/>
                          </a:solidFill>
                          <a:latin typeface="+mn-ea"/>
                          <a:ea typeface="+mn-ea"/>
                          <a:cs typeface="メイリオ" pitchFamily="50" charset="-128"/>
                        </a:rPr>
                        <a:t>室</a:t>
                      </a:r>
                    </a:p>
                  </a:txBody>
                  <a:tcPr marL="36000" marR="0" marT="0" marB="0" anchor="ctr"/>
                </a:tc>
                <a:tc>
                  <a:txBody>
                    <a:bodyPr/>
                    <a:lstStyle/>
                    <a:p>
                      <a:pPr algn="ctr"/>
                      <a:r>
                        <a:rPr kumimoji="1" lang="en-US" altLang="ja-JP" sz="700" dirty="0">
                          <a:latin typeface="+mn-ea"/>
                          <a:ea typeface="+mn-ea"/>
                        </a:rPr>
                        <a:t>1</a:t>
                      </a:r>
                      <a:r>
                        <a:rPr kumimoji="1" lang="ja-JP" altLang="en-US" sz="700" dirty="0">
                          <a:latin typeface="+mn-ea"/>
                          <a:ea typeface="+mn-ea"/>
                        </a:rPr>
                        <a:t>校</a:t>
                      </a:r>
                      <a:r>
                        <a:rPr kumimoji="1" lang="en-US" altLang="ja-JP" sz="700" dirty="0">
                          <a:latin typeface="+mn-ea"/>
                          <a:ea typeface="+mn-ea"/>
                        </a:rPr>
                        <a:t>1</a:t>
                      </a:r>
                      <a:r>
                        <a:rPr kumimoji="1" lang="ja-JP" altLang="en-US" sz="700" dirty="0">
                          <a:latin typeface="+mn-ea"/>
                          <a:ea typeface="+mn-ea"/>
                        </a:rPr>
                        <a:t>館</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要相談</a:t>
                      </a:r>
                    </a:p>
                  </a:txBody>
                  <a:tcPr marL="36000" marR="0" marT="0" marB="0" anchor="ctr"/>
                </a:tc>
                <a:extLst>
                  <a:ext uri="{0D108BD9-81ED-4DB2-BD59-A6C34878D82A}">
                    <a16:rowId xmlns:a16="http://schemas.microsoft.com/office/drawing/2014/main" val="2629401880"/>
                  </a:ext>
                </a:extLst>
              </a:tr>
              <a:tr h="155694">
                <a:tc>
                  <a:txBody>
                    <a:bodyPr/>
                    <a:lstStyle/>
                    <a:p>
                      <a:pPr algn="ctr"/>
                      <a:r>
                        <a:rPr kumimoji="1" lang="ja-JP" altLang="en-US" sz="700" b="0" dirty="0">
                          <a:solidFill>
                            <a:schemeClr val="tx1"/>
                          </a:solidFill>
                          <a:latin typeface="+mn-ea"/>
                          <a:ea typeface="+mn-ea"/>
                          <a:cs typeface="メイリオ" pitchFamily="50" charset="-128"/>
                        </a:rPr>
                        <a:t>最大受入人員</a:t>
                      </a: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280</a:t>
                      </a:r>
                      <a:r>
                        <a:rPr kumimoji="1" lang="ja-JP" altLang="en-US" sz="700" b="0" dirty="0">
                          <a:solidFill>
                            <a:schemeClr val="tx1"/>
                          </a:solidFill>
                          <a:latin typeface="+mn-ea"/>
                          <a:ea typeface="+mn-ea"/>
                          <a:cs typeface="メイリオ" pitchFamily="50" charset="-128"/>
                        </a:rPr>
                        <a:t>名</a:t>
                      </a:r>
                    </a:p>
                  </a:txBody>
                  <a:tcPr marL="3600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rPr>
                        <a:t>貸切</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dirty="0">
                          <a:solidFill>
                            <a:schemeClr val="tx1"/>
                          </a:solidFill>
                          <a:latin typeface="+mn-ea"/>
                          <a:ea typeface="+mn-ea"/>
                          <a:cs typeface="メイリオ" pitchFamily="50" charset="-128"/>
                        </a:rPr>
                        <a:t>120</a:t>
                      </a:r>
                      <a:r>
                        <a:rPr kumimoji="1" lang="ja-JP" altLang="en-US" sz="700" b="0" dirty="0">
                          <a:solidFill>
                            <a:schemeClr val="tx1"/>
                          </a:solidFill>
                          <a:latin typeface="+mn-ea"/>
                          <a:ea typeface="+mn-ea"/>
                          <a:cs typeface="メイリオ" pitchFamily="50" charset="-128"/>
                        </a:rPr>
                        <a:t>名以上　要相談</a:t>
                      </a:r>
                    </a:p>
                  </a:txBody>
                  <a:tcPr marL="36000" marR="0" marT="0" marB="0" anchor="ctr"/>
                </a:tc>
                <a:extLst>
                  <a:ext uri="{0D108BD9-81ED-4DB2-BD59-A6C34878D82A}">
                    <a16:rowId xmlns:a16="http://schemas.microsoft.com/office/drawing/2014/main" val="10002"/>
                  </a:ext>
                </a:extLst>
              </a:tr>
              <a:tr h="155694">
                <a:tc>
                  <a:txBody>
                    <a:bodyPr/>
                    <a:lstStyle/>
                    <a:p>
                      <a:pPr algn="ctr"/>
                      <a:r>
                        <a:rPr kumimoji="1" lang="ja-JP" altLang="en-US" sz="700" dirty="0">
                          <a:latin typeface="+mn-ea"/>
                          <a:ea typeface="+mn-ea"/>
                        </a:rPr>
                        <a:t>食事会場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大・中・小ホール、大広間</a:t>
                      </a:r>
                    </a:p>
                  </a:txBody>
                  <a:tcPr marL="36000" marR="0" marT="0" marB="0" anchor="ctr"/>
                </a:tc>
                <a:tc>
                  <a:txBody>
                    <a:bodyPr/>
                    <a:lstStyle/>
                    <a:p>
                      <a:pPr algn="ctr"/>
                      <a:r>
                        <a:rPr kumimoji="1" lang="ja-JP" altLang="en-US" sz="700" dirty="0">
                          <a:latin typeface="+mn-ea"/>
                          <a:ea typeface="+mn-ea"/>
                        </a:rPr>
                        <a:t>食事会場 合計収容人数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730</a:t>
                      </a:r>
                      <a:r>
                        <a:rPr kumimoji="1" lang="ja-JP" altLang="en-US" sz="700" b="0" dirty="0">
                          <a:solidFill>
                            <a:schemeClr val="tx1"/>
                          </a:solidFill>
                          <a:latin typeface="+mn-ea"/>
                          <a:ea typeface="+mn-ea"/>
                          <a:cs typeface="メイリオ" pitchFamily="50" charset="-128"/>
                        </a:rPr>
                        <a:t>名</a:t>
                      </a:r>
                      <a:endParaRPr kumimoji="1" lang="en-US" altLang="ja-JP" sz="700" b="0" dirty="0">
                        <a:solidFill>
                          <a:schemeClr val="tx1"/>
                        </a:solidFill>
                        <a:latin typeface="+mn-ea"/>
                        <a:ea typeface="+mn-ea"/>
                        <a:cs typeface="メイリオ" pitchFamily="50" charset="-128"/>
                      </a:endParaRPr>
                    </a:p>
                  </a:txBody>
                  <a:tcPr marL="36000" marR="0" marT="0" marB="0" anchor="ctr"/>
                </a:tc>
                <a:extLst>
                  <a:ext uri="{0D108BD9-81ED-4DB2-BD59-A6C34878D82A}">
                    <a16:rowId xmlns:a16="http://schemas.microsoft.com/office/drawing/2014/main" val="2480443895"/>
                  </a:ext>
                </a:extLst>
              </a:tr>
              <a:tr h="155694">
                <a:tc>
                  <a:txBody>
                    <a:bodyPr/>
                    <a:lstStyle/>
                    <a:p>
                      <a:pPr algn="ctr"/>
                      <a:r>
                        <a:rPr kumimoji="1" lang="ja-JP" altLang="en-US" sz="700" dirty="0">
                          <a:latin typeface="+mn-ea"/>
                          <a:ea typeface="+mn-ea"/>
                        </a:rPr>
                        <a:t>大浴場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男子</a:t>
                      </a:r>
                      <a:r>
                        <a:rPr kumimoji="1" lang="en-US" altLang="ja-JP" sz="700" b="0" dirty="0">
                          <a:latin typeface="+mn-ea"/>
                          <a:ea typeface="+mn-ea"/>
                          <a:cs typeface="メイリオ" pitchFamily="50" charset="-128"/>
                        </a:rPr>
                        <a:t>52</a:t>
                      </a:r>
                      <a:r>
                        <a:rPr kumimoji="1" lang="ja-JP" altLang="en-US" sz="700" b="0" dirty="0">
                          <a:latin typeface="+mn-ea"/>
                          <a:ea typeface="+mn-ea"/>
                          <a:cs typeface="メイリオ" pitchFamily="50" charset="-128"/>
                        </a:rPr>
                        <a:t>名、女子</a:t>
                      </a:r>
                      <a:r>
                        <a:rPr kumimoji="1" lang="en-US" altLang="ja-JP" sz="700" b="0" dirty="0">
                          <a:latin typeface="+mn-ea"/>
                          <a:ea typeface="+mn-ea"/>
                          <a:cs typeface="メイリオ" pitchFamily="50" charset="-128"/>
                        </a:rPr>
                        <a:t>40</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dirty="0">
                          <a:latin typeface="+mn-ea"/>
                          <a:ea typeface="+mn-ea"/>
                        </a:rPr>
                        <a:t>客室バス</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バス・トイレ付</a:t>
                      </a:r>
                    </a:p>
                  </a:txBody>
                  <a:tcPr marL="36000" marR="0" marT="0" marB="0" anchor="ctr"/>
                </a:tc>
                <a:extLst>
                  <a:ext uri="{0D108BD9-81ED-4DB2-BD59-A6C34878D82A}">
                    <a16:rowId xmlns:a16="http://schemas.microsoft.com/office/drawing/2014/main" val="2545912508"/>
                  </a:ext>
                </a:extLst>
              </a:tr>
              <a:tr h="155694">
                <a:tc>
                  <a:txBody>
                    <a:bodyPr/>
                    <a:lstStyle/>
                    <a:p>
                      <a:pPr algn="ctr"/>
                      <a:r>
                        <a:rPr kumimoji="1" lang="ja-JP" altLang="en-US" sz="700" dirty="0">
                          <a:latin typeface="+mn-ea"/>
                          <a:ea typeface="+mn-ea"/>
                        </a:rPr>
                        <a:t>客室ドアキー</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鍵の使用可</a:t>
                      </a:r>
                    </a:p>
                  </a:txBody>
                  <a:tcPr marL="36000" marR="0" marT="0" marB="0" anchor="ctr"/>
                </a:tc>
                <a:tc>
                  <a:txBody>
                    <a:bodyPr/>
                    <a:lstStyle/>
                    <a:p>
                      <a:pPr algn="ctr"/>
                      <a:r>
                        <a:rPr kumimoji="1" lang="ja-JP" altLang="en-US" sz="700" dirty="0">
                          <a:latin typeface="+mn-ea"/>
                          <a:ea typeface="+mn-ea"/>
                        </a:rPr>
                        <a:t>客室キータイプ</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latin typeface="+mn-ea"/>
                          <a:ea typeface="+mn-ea"/>
                          <a:cs typeface="メイリオ" pitchFamily="50" charset="-128"/>
                        </a:rPr>
                        <a:t>オートロックではない</a:t>
                      </a:r>
                    </a:p>
                  </a:txBody>
                  <a:tcPr marL="36000" marR="0" marT="0" marB="0" anchor="ctr"/>
                </a:tc>
                <a:extLst>
                  <a:ext uri="{0D108BD9-81ED-4DB2-BD59-A6C34878D82A}">
                    <a16:rowId xmlns:a16="http://schemas.microsoft.com/office/drawing/2014/main" val="2678257175"/>
                  </a:ext>
                </a:extLst>
              </a:tr>
              <a:tr h="155694">
                <a:tc>
                  <a:txBody>
                    <a:bodyPr/>
                    <a:lstStyle/>
                    <a:p>
                      <a:pPr algn="ctr"/>
                      <a:r>
                        <a:rPr kumimoji="1" lang="ja-JP" altLang="en-US" sz="700" dirty="0">
                          <a:latin typeface="+mn-ea"/>
                          <a:ea typeface="+mn-ea"/>
                        </a:rPr>
                        <a:t>マスターキー貸出</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スペアキーの貸出可</a:t>
                      </a:r>
                    </a:p>
                  </a:txBody>
                  <a:tcPr marL="36000" marR="0" marT="0" marB="0" anchor="ctr"/>
                </a:tc>
                <a:tc>
                  <a:txBody>
                    <a:bodyPr/>
                    <a:lstStyle/>
                    <a:p>
                      <a:pPr algn="ctr"/>
                      <a:r>
                        <a:rPr kumimoji="1" lang="ja-JP" altLang="en-US" sz="700" dirty="0">
                          <a:latin typeface="+mn-ea"/>
                          <a:ea typeface="+mn-ea"/>
                        </a:rPr>
                        <a:t>保健室</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endParaRPr kumimoji="1" lang="ja-JP" altLang="en-US" sz="700" b="0" dirty="0">
                        <a:solidFill>
                          <a:schemeClr val="tx1"/>
                        </a:solidFill>
                        <a:latin typeface="+mn-ea"/>
                        <a:ea typeface="+mn-ea"/>
                        <a:cs typeface="メイリオ" pitchFamily="50" charset="-128"/>
                      </a:endParaRPr>
                    </a:p>
                  </a:txBody>
                  <a:tcPr marL="36000" marR="0" marT="0" marB="0" anchor="ctr"/>
                </a:tc>
                <a:extLst>
                  <a:ext uri="{0D108BD9-81ED-4DB2-BD59-A6C34878D82A}">
                    <a16:rowId xmlns:a16="http://schemas.microsoft.com/office/drawing/2014/main" val="161241074"/>
                  </a:ext>
                </a:extLst>
              </a:tr>
              <a:tr h="155694">
                <a:tc>
                  <a:txBody>
                    <a:bodyPr/>
                    <a:lstStyle/>
                    <a:p>
                      <a:pPr algn="ctr"/>
                      <a:r>
                        <a:rPr kumimoji="1" lang="ja-JP" altLang="en-US" sz="700" b="0" dirty="0">
                          <a:solidFill>
                            <a:schemeClr val="tx1"/>
                          </a:solidFill>
                          <a:latin typeface="+mn-ea"/>
                          <a:ea typeface="+mn-ea"/>
                          <a:cs typeface="メイリオ" pitchFamily="50" charset="-128"/>
                        </a:rPr>
                        <a:t>バス乗降</a:t>
                      </a:r>
                    </a:p>
                  </a:txBody>
                  <a:tcPr marL="0" marR="0" marT="0" marB="0" anchor="ctr"/>
                </a:tc>
                <a:tc>
                  <a:txBody>
                    <a:bodyPr/>
                    <a:lstStyle/>
                    <a:p>
                      <a:pPr algn="l"/>
                      <a:r>
                        <a:rPr kumimoji="1" lang="ja-JP" altLang="en-US" sz="700" b="0" dirty="0">
                          <a:latin typeface="+mn-ea"/>
                          <a:ea typeface="+mn-ea"/>
                          <a:cs typeface="メイリオ" pitchFamily="50" charset="-128"/>
                        </a:rPr>
                        <a:t>ホテル前駐車場</a:t>
                      </a:r>
                    </a:p>
                  </a:txBody>
                  <a:tcPr marL="36000" marR="0" marT="0" marB="0" anchor="ctr"/>
                </a:tc>
                <a:tc>
                  <a:txBody>
                    <a:bodyPr/>
                    <a:lstStyle/>
                    <a:p>
                      <a:pPr algn="ctr"/>
                      <a:r>
                        <a:rPr kumimoji="1" lang="ja-JP" altLang="en-US" sz="700" b="0" dirty="0">
                          <a:solidFill>
                            <a:schemeClr val="tx1"/>
                          </a:solidFill>
                          <a:latin typeface="+mn-ea"/>
                          <a:ea typeface="+mn-ea"/>
                          <a:cs typeface="メイリオ" pitchFamily="50" charset="-128"/>
                        </a:rPr>
                        <a:t>緊急病院</a:t>
                      </a: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大津赤十字病院、大津市民病院</a:t>
                      </a:r>
                    </a:p>
                  </a:txBody>
                  <a:tcPr marL="36000" marR="0" marT="0" marB="0" anchor="ctr"/>
                </a:tc>
                <a:extLst>
                  <a:ext uri="{0D108BD9-81ED-4DB2-BD59-A6C34878D82A}">
                    <a16:rowId xmlns:a16="http://schemas.microsoft.com/office/drawing/2014/main" val="10007"/>
                  </a:ext>
                </a:extLst>
              </a:tr>
            </a:tbl>
          </a:graphicData>
        </a:graphic>
      </p:graphicFrame>
      <p:sp>
        <p:nvSpPr>
          <p:cNvPr id="2" name="タイトル 1"/>
          <p:cNvSpPr>
            <a:spLocks noGrp="1"/>
          </p:cNvSpPr>
          <p:nvPr>
            <p:ph type="title"/>
          </p:nvPr>
        </p:nvSpPr>
        <p:spPr>
          <a:xfrm>
            <a:off x="1064568" y="72595"/>
            <a:ext cx="4419191" cy="470803"/>
          </a:xfrm>
        </p:spPr>
        <p:txBody>
          <a:bodyPr>
            <a:normAutofit/>
          </a:bodyPr>
          <a:lstStyle/>
          <a:p>
            <a:r>
              <a:rPr lang="ja-JP" altLang="en-US" sz="2000" dirty="0">
                <a:latin typeface="+mn-ea"/>
                <a:ea typeface="+mn-ea"/>
              </a:rPr>
              <a:t> </a:t>
            </a:r>
            <a:r>
              <a:rPr lang="ja-JP" altLang="en-US" sz="2000" b="0" dirty="0">
                <a:latin typeface="+mn-ea"/>
                <a:ea typeface="+mn-ea"/>
              </a:rPr>
              <a:t>アヤハレークサイドホテル</a:t>
            </a:r>
            <a:endParaRPr kumimoji="1" lang="ja-JP" altLang="en-US" sz="2000" b="0" dirty="0">
              <a:latin typeface="+mn-ea"/>
              <a:ea typeface="+mn-ea"/>
            </a:endParaRPr>
          </a:p>
        </p:txBody>
      </p:sp>
      <p:sp>
        <p:nvSpPr>
          <p:cNvPr id="28" name="1 つの角を切り取った四角形 27"/>
          <p:cNvSpPr/>
          <p:nvPr/>
        </p:nvSpPr>
        <p:spPr>
          <a:xfrm>
            <a:off x="7611733" y="2945296"/>
            <a:ext cx="2070447" cy="178105"/>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ロビー</a:t>
            </a:r>
          </a:p>
        </p:txBody>
      </p:sp>
      <p:sp>
        <p:nvSpPr>
          <p:cNvPr id="30" name="1 つの角を切り取った四角形 29"/>
          <p:cNvSpPr/>
          <p:nvPr/>
        </p:nvSpPr>
        <p:spPr>
          <a:xfrm>
            <a:off x="5352647" y="2944743"/>
            <a:ext cx="2044819" cy="162916"/>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お部屋一例</a:t>
            </a:r>
          </a:p>
        </p:txBody>
      </p:sp>
      <p:sp>
        <p:nvSpPr>
          <p:cNvPr id="43" name="正方形/長方形 42"/>
          <p:cNvSpPr/>
          <p:nvPr/>
        </p:nvSpPr>
        <p:spPr>
          <a:xfrm>
            <a:off x="531088" y="4077072"/>
            <a:ext cx="4565928" cy="648072"/>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○琵琶湖と比叡・比良山系を一望する贅沢な時間</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○文化・スポーツ施設、観光地に恵まれたロケーション</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5234060" y="702956"/>
            <a:ext cx="4472703" cy="830997"/>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目の前に雄大な琵琶湖が一面に広がる絶好のロケーション。和と洋が織りなすくつろぎの空間で、湖畔でのひとときをお楽しみください。</a:t>
            </a:r>
            <a:endParaRPr lang="en-US" altLang="ja-JP" sz="1200" dirty="0">
              <a:latin typeface="メイリオ" panose="020B0604030504040204" pitchFamily="50" charset="-128"/>
              <a:ea typeface="メイリオ" panose="020B0604030504040204" pitchFamily="50" charset="-128"/>
            </a:endParaRPr>
          </a:p>
          <a:p>
            <a:endParaRPr kumimoji="1" lang="ja-JP" altLang="en-US" sz="1200"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4880992" y="84946"/>
            <a:ext cx="4729180" cy="400110"/>
          </a:xfrm>
          <a:prstGeom prst="rect">
            <a:avLst/>
          </a:prstGeom>
          <a:noFill/>
        </p:spPr>
        <p:txBody>
          <a:bodyPr wrap="none" rtlCol="0">
            <a:spAutoFit/>
          </a:bodyPr>
          <a:lstStyle/>
          <a:p>
            <a:r>
              <a:rPr kumimoji="1" lang="en-US" altLang="ja-JP" sz="1000" dirty="0">
                <a:latin typeface="+mn-ea"/>
                <a:ea typeface="+mn-ea"/>
              </a:rPr>
              <a:t>【</a:t>
            </a:r>
            <a:r>
              <a:rPr kumimoji="1" lang="ja-JP" altLang="en-US" sz="1000" dirty="0">
                <a:latin typeface="+mn-ea"/>
                <a:ea typeface="+mn-ea"/>
              </a:rPr>
              <a:t>住所</a:t>
            </a:r>
            <a:r>
              <a:rPr kumimoji="1" lang="en-US" altLang="ja-JP" sz="1000" dirty="0">
                <a:latin typeface="+mn-ea"/>
                <a:ea typeface="+mn-ea"/>
              </a:rPr>
              <a:t>】</a:t>
            </a:r>
            <a:r>
              <a:rPr lang="ja-JP" altLang="en-US" sz="1000" dirty="0">
                <a:latin typeface="+mn-ea"/>
                <a:ea typeface="+mn-ea"/>
              </a:rPr>
              <a:t>大津市におの浜</a:t>
            </a:r>
            <a:r>
              <a:rPr lang="en-US" altLang="ja-JP" sz="1000" dirty="0">
                <a:latin typeface="+mn-ea"/>
                <a:ea typeface="+mn-ea"/>
              </a:rPr>
              <a:t>3-2-25</a:t>
            </a:r>
            <a:r>
              <a:rPr kumimoji="1" lang="ja-JP" altLang="en-US" sz="1000" dirty="0">
                <a:latin typeface="+mn-ea"/>
                <a:ea typeface="+mn-ea"/>
              </a:rPr>
              <a:t>　　</a:t>
            </a:r>
            <a:r>
              <a:rPr kumimoji="1" lang="en-US" altLang="ja-JP" sz="1000" dirty="0">
                <a:latin typeface="+mn-ea"/>
                <a:ea typeface="+mn-ea"/>
              </a:rPr>
              <a:t>【</a:t>
            </a:r>
            <a:r>
              <a:rPr lang="en-US" altLang="ja-JP" sz="1000" dirty="0">
                <a:latin typeface="+mn-ea"/>
                <a:ea typeface="+mn-ea"/>
              </a:rPr>
              <a:t>TEL】077-524-2321 </a:t>
            </a:r>
            <a:r>
              <a:rPr kumimoji="1" lang="ja-JP" altLang="en-US" sz="1000" dirty="0">
                <a:latin typeface="+mn-ea"/>
                <a:ea typeface="+mn-ea"/>
              </a:rPr>
              <a:t>　</a:t>
            </a:r>
            <a:r>
              <a:rPr kumimoji="1" lang="en-US" altLang="ja-JP" sz="1000" dirty="0">
                <a:latin typeface="+mn-ea"/>
                <a:ea typeface="+mn-ea"/>
              </a:rPr>
              <a:t>【</a:t>
            </a:r>
            <a:r>
              <a:rPr lang="en-US" altLang="ja-JP" sz="1000" dirty="0">
                <a:latin typeface="+mn-ea"/>
                <a:ea typeface="+mn-ea"/>
              </a:rPr>
              <a:t>FAX】</a:t>
            </a:r>
            <a:r>
              <a:rPr lang="en-US" altLang="ja-JP" sz="1000" dirty="0">
                <a:latin typeface="+mn-ea"/>
              </a:rPr>
              <a:t> 077-525-8751</a:t>
            </a:r>
            <a:endParaRPr lang="en-US" altLang="ja-JP" sz="1000" dirty="0">
              <a:latin typeface="+mn-ea"/>
              <a:ea typeface="+mn-ea"/>
            </a:endParaRPr>
          </a:p>
          <a:p>
            <a:r>
              <a:rPr lang="en-US" altLang="ja-JP" sz="1000" dirty="0">
                <a:latin typeface="+mn-ea"/>
                <a:ea typeface="+mn-ea"/>
              </a:rPr>
              <a:t>【</a:t>
            </a:r>
            <a:r>
              <a:rPr lang="en-US" altLang="ja-JP" sz="1000" dirty="0" err="1">
                <a:latin typeface="+mn-ea"/>
                <a:ea typeface="+mn-ea"/>
              </a:rPr>
              <a:t>URL】https</a:t>
            </a:r>
            <a:r>
              <a:rPr lang="en-US" altLang="ja-JP" sz="1000" dirty="0">
                <a:latin typeface="+mn-ea"/>
                <a:ea typeface="+mn-ea"/>
              </a:rPr>
              <a:t>://ayahahotel.co.jp/</a:t>
            </a:r>
            <a:endParaRPr kumimoji="1" lang="ja-JP" altLang="en-US" sz="1000" dirty="0">
              <a:latin typeface="+mn-ea"/>
              <a:ea typeface="+mn-ea"/>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23490" y="4903043"/>
            <a:ext cx="1792977" cy="1440000"/>
          </a:xfrm>
          <a:prstGeom prst="rect">
            <a:avLst/>
          </a:prstGeom>
        </p:spPr>
      </p:pic>
      <p:sp>
        <p:nvSpPr>
          <p:cNvPr id="6" name="テキスト ボックス 5"/>
          <p:cNvSpPr txBox="1"/>
          <p:nvPr/>
        </p:nvSpPr>
        <p:spPr>
          <a:xfrm>
            <a:off x="8049344" y="5780003"/>
            <a:ext cx="1180271" cy="169277"/>
          </a:xfrm>
          <a:prstGeom prst="rect">
            <a:avLst/>
          </a:prstGeom>
          <a:noFill/>
        </p:spPr>
        <p:txBody>
          <a:bodyPr wrap="square" rtlCol="0">
            <a:spAutoFit/>
          </a:bodyPr>
          <a:lstStyle/>
          <a:p>
            <a:r>
              <a:rPr kumimoji="1" lang="ja-JP" altLang="en-US" sz="500" dirty="0">
                <a:solidFill>
                  <a:srgbClr val="0070C0"/>
                </a:solidFill>
              </a:rPr>
              <a:t>★　</a:t>
            </a:r>
            <a:r>
              <a:rPr lang="ja-JP" altLang="en-US" sz="500" dirty="0">
                <a:solidFill>
                  <a:srgbClr val="0070C0"/>
                </a:solidFill>
              </a:rPr>
              <a:t>アヤハレークサイドホテル</a:t>
            </a:r>
            <a:endParaRPr kumimoji="1" lang="ja-JP" altLang="en-US" sz="500" dirty="0">
              <a:solidFill>
                <a:srgbClr val="0070C0"/>
              </a:solidFill>
            </a:endParaRPr>
          </a:p>
        </p:txBody>
      </p:sp>
      <p:sp>
        <p:nvSpPr>
          <p:cNvPr id="9" name="テキスト ボックス 8"/>
          <p:cNvSpPr txBox="1"/>
          <p:nvPr/>
        </p:nvSpPr>
        <p:spPr>
          <a:xfrm>
            <a:off x="531088" y="4077072"/>
            <a:ext cx="307777" cy="648072"/>
          </a:xfrm>
          <a:prstGeom prst="rect">
            <a:avLst/>
          </a:prstGeom>
          <a:solidFill>
            <a:srgbClr val="5B9BD5"/>
          </a:solidFill>
        </p:spPr>
        <p:txBody>
          <a:bodyPr vert="eaVert" wrap="square" rtlCol="0">
            <a:spAutoFit/>
          </a:bodyPr>
          <a:lstStyle/>
          <a:p>
            <a:pPr algn="ctr"/>
            <a:r>
              <a:rPr kumimoji="1" lang="ja-JP" altLang="en-US" sz="800" b="1" dirty="0">
                <a:solidFill>
                  <a:schemeClr val="bg1"/>
                </a:solidFill>
                <a:latin typeface="+mn-ea"/>
                <a:ea typeface="+mn-ea"/>
              </a:rPr>
              <a:t>ポイント</a:t>
            </a:r>
          </a:p>
        </p:txBody>
      </p:sp>
      <p:pic>
        <p:nvPicPr>
          <p:cNvPr id="64" name="図 63"/>
          <p:cNvPicPr>
            <a:picLocks noChangeAspect="1"/>
          </p:cNvPicPr>
          <p:nvPr/>
        </p:nvPicPr>
        <p:blipFill>
          <a:blip r:embed="rId4"/>
          <a:stretch>
            <a:fillRect/>
          </a:stretch>
        </p:blipFill>
        <p:spPr>
          <a:xfrm>
            <a:off x="509797" y="684319"/>
            <a:ext cx="4565928" cy="3240000"/>
          </a:xfrm>
          <a:prstGeom prst="rect">
            <a:avLst/>
          </a:prstGeom>
        </p:spPr>
      </p:pic>
      <p:pic>
        <p:nvPicPr>
          <p:cNvPr id="66" name="図 6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52647" y="4909484"/>
            <a:ext cx="2109695" cy="1471844"/>
          </a:xfrm>
          <a:prstGeom prst="rect">
            <a:avLst/>
          </a:prstGeom>
        </p:spPr>
      </p:pic>
      <p:pic>
        <p:nvPicPr>
          <p:cNvPr id="67" name="図 6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9797" y="4877897"/>
            <a:ext cx="2235090" cy="1460294"/>
          </a:xfrm>
          <a:prstGeom prst="rect">
            <a:avLst/>
          </a:prstGeom>
        </p:spPr>
      </p:pic>
      <p:pic>
        <p:nvPicPr>
          <p:cNvPr id="68" name="図 67"/>
          <p:cNvPicPr>
            <a:picLocks noChangeAspect="1"/>
          </p:cNvPicPr>
          <p:nvPr/>
        </p:nvPicPr>
        <p:blipFill>
          <a:blip r:embed="rId7"/>
          <a:stretch>
            <a:fillRect/>
          </a:stretch>
        </p:blipFill>
        <p:spPr>
          <a:xfrm>
            <a:off x="5352758" y="3242793"/>
            <a:ext cx="2044708" cy="1531557"/>
          </a:xfrm>
          <a:prstGeom prst="rect">
            <a:avLst/>
          </a:prstGeom>
        </p:spPr>
      </p:pic>
      <p:pic>
        <p:nvPicPr>
          <p:cNvPr id="69" name="図 6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73753" y="4860851"/>
            <a:ext cx="2260398" cy="1477340"/>
          </a:xfrm>
          <a:prstGeom prst="rect">
            <a:avLst/>
          </a:prstGeom>
        </p:spPr>
      </p:pic>
      <p:pic>
        <p:nvPicPr>
          <p:cNvPr id="3" name="図 2"/>
          <p:cNvPicPr>
            <a:picLocks noChangeAspect="1"/>
          </p:cNvPicPr>
          <p:nvPr/>
        </p:nvPicPr>
        <p:blipFill>
          <a:blip r:embed="rId9"/>
          <a:stretch>
            <a:fillRect/>
          </a:stretch>
        </p:blipFill>
        <p:spPr>
          <a:xfrm>
            <a:off x="7611733" y="3242793"/>
            <a:ext cx="2084519" cy="1531557"/>
          </a:xfrm>
          <a:prstGeom prst="rect">
            <a:avLst/>
          </a:prstGeom>
        </p:spPr>
      </p:pic>
    </p:spTree>
    <p:extLst>
      <p:ext uri="{BB962C8B-B14F-4D97-AF65-F5344CB8AC3E}">
        <p14:creationId xmlns:p14="http://schemas.microsoft.com/office/powerpoint/2010/main" val="4214000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064568" y="77877"/>
            <a:ext cx="3656856" cy="470803"/>
          </a:xfrm>
        </p:spPr>
        <p:txBody>
          <a:bodyPr>
            <a:normAutofit/>
          </a:bodyPr>
          <a:lstStyle/>
          <a:p>
            <a:r>
              <a:rPr lang="ja-JP" altLang="en-US" sz="2000" b="0" dirty="0">
                <a:latin typeface="+mn-ea"/>
                <a:ea typeface="+mn-ea"/>
              </a:rPr>
              <a:t>平面図</a:t>
            </a:r>
            <a:endParaRPr kumimoji="1" lang="ja-JP" altLang="en-US" sz="2000" b="0" dirty="0">
              <a:latin typeface="+mn-ea"/>
              <a:ea typeface="+mn-ea"/>
            </a:endParaRPr>
          </a:p>
        </p:txBody>
      </p:sp>
      <p:pic>
        <p:nvPicPr>
          <p:cNvPr id="22" name="図 2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61142" y="1393554"/>
            <a:ext cx="4705052" cy="3274265"/>
          </a:xfrm>
          <a:prstGeom prst="rect">
            <a:avLst/>
          </a:prstGeom>
        </p:spPr>
      </p:pic>
      <p:pic>
        <p:nvPicPr>
          <p:cNvPr id="23" name="図 22"/>
          <p:cNvPicPr>
            <a:picLocks noChangeAspect="1"/>
          </p:cNvPicPr>
          <p:nvPr/>
        </p:nvPicPr>
        <p:blipFill>
          <a:blip r:embed="rId3"/>
          <a:stretch>
            <a:fillRect/>
          </a:stretch>
        </p:blipFill>
        <p:spPr>
          <a:xfrm rot="5400000">
            <a:off x="4953684" y="1210877"/>
            <a:ext cx="4391120" cy="3384376"/>
          </a:xfrm>
          <a:prstGeom prst="rect">
            <a:avLst/>
          </a:prstGeom>
        </p:spPr>
      </p:pic>
      <p:sp>
        <p:nvSpPr>
          <p:cNvPr id="5" name="正方形/長方形 4"/>
          <p:cNvSpPr/>
          <p:nvPr/>
        </p:nvSpPr>
        <p:spPr>
          <a:xfrm>
            <a:off x="4448944" y="5103848"/>
            <a:ext cx="5152662" cy="1440160"/>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メイリオ" panose="020B0604030504040204" pitchFamily="50" charset="-128"/>
                <a:ea typeface="メイリオ" panose="020B0604030504040204" pitchFamily="50" charset="-128"/>
              </a:rPr>
              <a:t>少ない人数でも条件によって貸切対応を柔軟に対応します。</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食事会場以外にも宴会場、広間を所有しております。</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班長会議、室長会議、レクリエーションなどの要望にもお応え可能です。</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また、勉強合宿や部活動の合宿などの受入れも積極的に</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受入れをしておりますので柔軟なご対応をさせていただきます。</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高速</a:t>
            </a:r>
            <a:r>
              <a:rPr lang="en-US" altLang="ja-JP" sz="1200" dirty="0">
                <a:solidFill>
                  <a:schemeClr val="tx1"/>
                </a:solidFill>
                <a:latin typeface="メイリオ" panose="020B0604030504040204" pitchFamily="50" charset="-128"/>
                <a:ea typeface="メイリオ" panose="020B0604030504040204" pitchFamily="50" charset="-128"/>
              </a:rPr>
              <a:t>IC</a:t>
            </a:r>
            <a:r>
              <a:rPr lang="ja-JP" altLang="en-US" sz="1200" dirty="0">
                <a:solidFill>
                  <a:schemeClr val="tx1"/>
                </a:solidFill>
                <a:latin typeface="メイリオ" panose="020B0604030504040204" pitchFamily="50" charset="-128"/>
                <a:ea typeface="メイリオ" panose="020B0604030504040204" pitchFamily="50" charset="-128"/>
              </a:rPr>
              <a:t>・駅からのアクセスも比較的いい施設です。</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28466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1215294735"/>
              </p:ext>
            </p:extLst>
          </p:nvPr>
        </p:nvGraphicFramePr>
        <p:xfrm>
          <a:off x="5249488" y="1462938"/>
          <a:ext cx="4419428" cy="1317990"/>
        </p:xfrm>
        <a:graphic>
          <a:graphicData uri="http://schemas.openxmlformats.org/drawingml/2006/table">
            <a:tbl>
              <a:tblPr firstRow="1" bandRow="1">
                <a:tableStyleId>{5C22544A-7EE6-4342-B048-85BDC9FD1C3A}</a:tableStyleId>
              </a:tblPr>
              <a:tblGrid>
                <a:gridCol w="953452">
                  <a:extLst>
                    <a:ext uri="{9D8B030D-6E8A-4147-A177-3AD203B41FA5}">
                      <a16:colId xmlns:a16="http://schemas.microsoft.com/office/drawing/2014/main" val="667524188"/>
                    </a:ext>
                  </a:extLst>
                </a:gridCol>
                <a:gridCol w="1381697">
                  <a:extLst>
                    <a:ext uri="{9D8B030D-6E8A-4147-A177-3AD203B41FA5}">
                      <a16:colId xmlns:a16="http://schemas.microsoft.com/office/drawing/2014/main" val="1089827581"/>
                    </a:ext>
                  </a:extLst>
                </a:gridCol>
                <a:gridCol w="1074653">
                  <a:extLst>
                    <a:ext uri="{9D8B030D-6E8A-4147-A177-3AD203B41FA5}">
                      <a16:colId xmlns:a16="http://schemas.microsoft.com/office/drawing/2014/main" val="2285393139"/>
                    </a:ext>
                  </a:extLst>
                </a:gridCol>
                <a:gridCol w="1009626">
                  <a:extLst>
                    <a:ext uri="{9D8B030D-6E8A-4147-A177-3AD203B41FA5}">
                      <a16:colId xmlns:a16="http://schemas.microsoft.com/office/drawing/2014/main" val="1817619136"/>
                    </a:ext>
                  </a:extLst>
                </a:gridCol>
              </a:tblGrid>
              <a:tr h="228132">
                <a:tc gridSpan="4">
                  <a:txBody>
                    <a:bodyPr/>
                    <a:lstStyle/>
                    <a:p>
                      <a:pPr algn="ctr"/>
                      <a:r>
                        <a:rPr kumimoji="1" lang="ja-JP" altLang="en-US" sz="1000" dirty="0"/>
                        <a:t>施設概要</a:t>
                      </a:r>
                      <a:endParaRPr kumimoji="1" lang="ja-JP" altLang="en-US" sz="1000" b="0" dirty="0">
                        <a:solidFill>
                          <a:schemeClr val="bg1"/>
                        </a:solidFill>
                        <a:latin typeface="Meiryo UI" panose="020B0604030504040204" pitchFamily="50" charset="-128"/>
                        <a:ea typeface="Meiryo UI"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kumimoji="1" lang="ja-JP" altLang="en-US" sz="700" b="1" dirty="0">
                        <a:solidFill>
                          <a:schemeClr val="bg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155694">
                <a:tc>
                  <a:txBody>
                    <a:bodyPr/>
                    <a:lstStyle/>
                    <a:p>
                      <a:pPr algn="ctr"/>
                      <a:r>
                        <a:rPr kumimoji="1" lang="ja-JP" altLang="en-US" sz="700" dirty="0">
                          <a:latin typeface="+mn-ea"/>
                          <a:ea typeface="+mn-ea"/>
                        </a:rPr>
                        <a:t>客室数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dirty="0">
                          <a:latin typeface="+mn-ea"/>
                          <a:ea typeface="+mn-ea"/>
                        </a:rPr>
                        <a:t>529</a:t>
                      </a:r>
                      <a:r>
                        <a:rPr kumimoji="1" lang="ja-JP" altLang="en-US" sz="700" dirty="0">
                          <a:latin typeface="+mn-ea"/>
                          <a:ea typeface="+mn-ea"/>
                        </a:rPr>
                        <a:t>室</a:t>
                      </a:r>
                      <a:endParaRPr kumimoji="1" lang="ja-JP" altLang="en-US" sz="700" b="0" dirty="0">
                        <a:solidFill>
                          <a:schemeClr val="tx1"/>
                        </a:solidFill>
                        <a:latin typeface="+mn-ea"/>
                        <a:ea typeface="+mn-ea"/>
                        <a:cs typeface="メイリオ" pitchFamily="50" charset="-128"/>
                      </a:endParaRPr>
                    </a:p>
                  </a:txBody>
                  <a:tcPr marL="36000" marR="0" marT="0" marB="0" anchor="ctr"/>
                </a:tc>
                <a:tc>
                  <a:txBody>
                    <a:bodyPr/>
                    <a:lstStyle/>
                    <a:p>
                      <a:pPr algn="ctr"/>
                      <a:r>
                        <a:rPr kumimoji="1" lang="en-US" altLang="ja-JP" sz="700" dirty="0">
                          <a:latin typeface="+mn-ea"/>
                          <a:ea typeface="+mn-ea"/>
                        </a:rPr>
                        <a:t>1</a:t>
                      </a:r>
                      <a:r>
                        <a:rPr kumimoji="1" lang="ja-JP" altLang="en-US" sz="700" dirty="0">
                          <a:latin typeface="+mn-ea"/>
                          <a:ea typeface="+mn-ea"/>
                        </a:rPr>
                        <a:t>校</a:t>
                      </a:r>
                      <a:r>
                        <a:rPr kumimoji="1" lang="en-US" altLang="ja-JP" sz="700" dirty="0">
                          <a:latin typeface="+mn-ea"/>
                          <a:ea typeface="+mn-ea"/>
                        </a:rPr>
                        <a:t>1</a:t>
                      </a:r>
                      <a:r>
                        <a:rPr kumimoji="1" lang="ja-JP" altLang="en-US" sz="700" dirty="0">
                          <a:latin typeface="+mn-ea"/>
                          <a:ea typeface="+mn-ea"/>
                        </a:rPr>
                        <a:t>館</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dirty="0">
                          <a:latin typeface="+mn-ea"/>
                          <a:ea typeface="+mn-ea"/>
                        </a:rPr>
                        <a:t>400</a:t>
                      </a:r>
                      <a:r>
                        <a:rPr kumimoji="1" lang="ja-JP" altLang="en-US" sz="700" dirty="0">
                          <a:latin typeface="+mn-ea"/>
                          <a:ea typeface="+mn-ea"/>
                        </a:rPr>
                        <a:t>名以上で要相談</a:t>
                      </a:r>
                      <a:endParaRPr kumimoji="1" lang="ja-JP" altLang="en-US" sz="700" b="0" dirty="0">
                        <a:solidFill>
                          <a:schemeClr val="tx1"/>
                        </a:solidFill>
                        <a:latin typeface="+mn-ea"/>
                        <a:ea typeface="+mn-ea"/>
                        <a:cs typeface="メイリオ" pitchFamily="50" charset="-128"/>
                      </a:endParaRPr>
                    </a:p>
                  </a:txBody>
                  <a:tcPr marL="36000" marR="0" marT="0" marB="0" anchor="ctr"/>
                </a:tc>
                <a:extLst>
                  <a:ext uri="{0D108BD9-81ED-4DB2-BD59-A6C34878D82A}">
                    <a16:rowId xmlns:a16="http://schemas.microsoft.com/office/drawing/2014/main" val="2629401880"/>
                  </a:ext>
                </a:extLst>
              </a:tr>
              <a:tr h="155694">
                <a:tc>
                  <a:txBody>
                    <a:bodyPr/>
                    <a:lstStyle/>
                    <a:p>
                      <a:pPr algn="ctr"/>
                      <a:r>
                        <a:rPr kumimoji="1" lang="ja-JP" altLang="en-US" sz="700" b="0" dirty="0">
                          <a:solidFill>
                            <a:schemeClr val="tx1"/>
                          </a:solidFill>
                          <a:latin typeface="+mn-ea"/>
                          <a:ea typeface="+mn-ea"/>
                          <a:cs typeface="メイリオ" pitchFamily="50" charset="-128"/>
                        </a:rPr>
                        <a:t>最大受入人員</a:t>
                      </a: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1,100</a:t>
                      </a:r>
                      <a:r>
                        <a:rPr kumimoji="1" lang="ja-JP" altLang="en-US" sz="700" b="0" dirty="0">
                          <a:solidFill>
                            <a:schemeClr val="tx1"/>
                          </a:solidFill>
                          <a:latin typeface="+mn-ea"/>
                          <a:ea typeface="+mn-ea"/>
                          <a:cs typeface="メイリオ" pitchFamily="50" charset="-128"/>
                        </a:rPr>
                        <a:t>名</a:t>
                      </a:r>
                    </a:p>
                  </a:txBody>
                  <a:tcPr marL="3600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rPr>
                        <a:t>貸切</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不可</a:t>
                      </a:r>
                    </a:p>
                  </a:txBody>
                  <a:tcPr marL="36000" marR="0" marT="0" marB="0" anchor="ctr"/>
                </a:tc>
                <a:extLst>
                  <a:ext uri="{0D108BD9-81ED-4DB2-BD59-A6C34878D82A}">
                    <a16:rowId xmlns:a16="http://schemas.microsoft.com/office/drawing/2014/main" val="10002"/>
                  </a:ext>
                </a:extLst>
              </a:tr>
              <a:tr h="155694">
                <a:tc>
                  <a:txBody>
                    <a:bodyPr/>
                    <a:lstStyle/>
                    <a:p>
                      <a:pPr algn="ctr"/>
                      <a:r>
                        <a:rPr kumimoji="1" lang="ja-JP" altLang="en-US" sz="700" dirty="0">
                          <a:latin typeface="+mn-ea"/>
                          <a:ea typeface="+mn-ea"/>
                        </a:rPr>
                        <a:t>食事会場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宴会場</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dirty="0">
                          <a:latin typeface="+mn-ea"/>
                          <a:ea typeface="+mn-ea"/>
                        </a:rPr>
                        <a:t>食事会場 合計収容人数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dirty="0">
                          <a:latin typeface="+mn-ea"/>
                          <a:ea typeface="+mn-ea"/>
                        </a:rPr>
                        <a:t>100</a:t>
                      </a:r>
                      <a:r>
                        <a:rPr kumimoji="1" lang="ja-JP" altLang="en-US" sz="700" dirty="0">
                          <a:latin typeface="+mn-ea"/>
                          <a:ea typeface="+mn-ea"/>
                        </a:rPr>
                        <a:t>名～</a:t>
                      </a:r>
                      <a:r>
                        <a:rPr kumimoji="1" lang="en-US" altLang="ja-JP" sz="700" dirty="0">
                          <a:latin typeface="+mn-ea"/>
                          <a:ea typeface="+mn-ea"/>
                        </a:rPr>
                        <a:t>200</a:t>
                      </a:r>
                      <a:r>
                        <a:rPr kumimoji="1" lang="ja-JP" altLang="en-US" sz="700" dirty="0">
                          <a:latin typeface="+mn-ea"/>
                          <a:ea typeface="+mn-ea"/>
                        </a:rPr>
                        <a:t>名</a:t>
                      </a:r>
                      <a:endParaRPr kumimoji="1" lang="ja-JP" altLang="en-US" sz="700" b="0" dirty="0">
                        <a:solidFill>
                          <a:schemeClr val="tx1"/>
                        </a:solidFill>
                        <a:latin typeface="+mn-ea"/>
                        <a:ea typeface="+mn-ea"/>
                        <a:cs typeface="メイリオ" pitchFamily="50" charset="-128"/>
                      </a:endParaRPr>
                    </a:p>
                  </a:txBody>
                  <a:tcPr marL="36000" marR="0" marT="0" marB="0" anchor="ctr"/>
                </a:tc>
                <a:extLst>
                  <a:ext uri="{0D108BD9-81ED-4DB2-BD59-A6C34878D82A}">
                    <a16:rowId xmlns:a16="http://schemas.microsoft.com/office/drawing/2014/main" val="2480443895"/>
                  </a:ext>
                </a:extLst>
              </a:tr>
              <a:tr h="155694">
                <a:tc>
                  <a:txBody>
                    <a:bodyPr/>
                    <a:lstStyle/>
                    <a:p>
                      <a:pPr algn="ctr"/>
                      <a:r>
                        <a:rPr kumimoji="1" lang="ja-JP" altLang="en-US" sz="700" dirty="0">
                          <a:latin typeface="+mn-ea"/>
                          <a:ea typeface="+mn-ea"/>
                        </a:rPr>
                        <a:t>大浴場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dirty="0">
                          <a:latin typeface="+mn-ea"/>
                          <a:ea typeface="+mn-ea"/>
                        </a:rPr>
                        <a:t>客室バス</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使用可</a:t>
                      </a:r>
                      <a:endParaRPr kumimoji="1" lang="ja-JP" altLang="en-US" sz="700" b="0" dirty="0">
                        <a:latin typeface="+mn-ea"/>
                        <a:ea typeface="+mn-ea"/>
                        <a:cs typeface="メイリオ" pitchFamily="50" charset="-128"/>
                      </a:endParaRPr>
                    </a:p>
                  </a:txBody>
                  <a:tcPr marL="36000" marR="0" marT="0" marB="0" anchor="ctr"/>
                </a:tc>
                <a:extLst>
                  <a:ext uri="{0D108BD9-81ED-4DB2-BD59-A6C34878D82A}">
                    <a16:rowId xmlns:a16="http://schemas.microsoft.com/office/drawing/2014/main" val="2545912508"/>
                  </a:ext>
                </a:extLst>
              </a:tr>
              <a:tr h="155694">
                <a:tc>
                  <a:txBody>
                    <a:bodyPr/>
                    <a:lstStyle/>
                    <a:p>
                      <a:pPr algn="ctr"/>
                      <a:r>
                        <a:rPr kumimoji="1" lang="ja-JP" altLang="en-US" sz="700" dirty="0">
                          <a:latin typeface="+mn-ea"/>
                          <a:ea typeface="+mn-ea"/>
                        </a:rPr>
                        <a:t>客室ドアキー</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オートロック</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dirty="0">
                          <a:latin typeface="+mn-ea"/>
                          <a:ea typeface="+mn-ea"/>
                        </a:rPr>
                        <a:t>客室キータイプ</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カード（</a:t>
                      </a:r>
                      <a:r>
                        <a:rPr kumimoji="1" lang="en-US" altLang="ja-JP" sz="700" dirty="0">
                          <a:latin typeface="+mn-ea"/>
                          <a:ea typeface="+mn-ea"/>
                        </a:rPr>
                        <a:t>1</a:t>
                      </a:r>
                      <a:r>
                        <a:rPr kumimoji="1" lang="ja-JP" altLang="en-US" sz="700" dirty="0">
                          <a:latin typeface="+mn-ea"/>
                          <a:ea typeface="+mn-ea"/>
                        </a:rPr>
                        <a:t>名</a:t>
                      </a:r>
                      <a:r>
                        <a:rPr kumimoji="1" lang="en-US" altLang="ja-JP" sz="700" dirty="0">
                          <a:latin typeface="+mn-ea"/>
                          <a:ea typeface="+mn-ea"/>
                        </a:rPr>
                        <a:t>1</a:t>
                      </a:r>
                      <a:r>
                        <a:rPr kumimoji="1" lang="ja-JP" altLang="en-US" sz="700" dirty="0">
                          <a:latin typeface="+mn-ea"/>
                          <a:ea typeface="+mn-ea"/>
                        </a:rPr>
                        <a:t>枚）</a:t>
                      </a:r>
                      <a:endParaRPr kumimoji="1" lang="ja-JP" altLang="en-US" sz="700" b="0" dirty="0">
                        <a:latin typeface="+mn-ea"/>
                        <a:ea typeface="+mn-ea"/>
                        <a:cs typeface="メイリオ" pitchFamily="50" charset="-128"/>
                      </a:endParaRPr>
                    </a:p>
                  </a:txBody>
                  <a:tcPr marL="36000" marR="0" marT="0" marB="0" anchor="ctr"/>
                </a:tc>
                <a:extLst>
                  <a:ext uri="{0D108BD9-81ED-4DB2-BD59-A6C34878D82A}">
                    <a16:rowId xmlns:a16="http://schemas.microsoft.com/office/drawing/2014/main" val="2678257175"/>
                  </a:ext>
                </a:extLst>
              </a:tr>
              <a:tr h="155694">
                <a:tc>
                  <a:txBody>
                    <a:bodyPr/>
                    <a:lstStyle/>
                    <a:p>
                      <a:pPr algn="ctr"/>
                      <a:r>
                        <a:rPr kumimoji="1" lang="ja-JP" altLang="en-US" sz="700" dirty="0">
                          <a:latin typeface="+mn-ea"/>
                          <a:ea typeface="+mn-ea"/>
                        </a:rPr>
                        <a:t>マスターキー貸出</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予備キーお渡し</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dirty="0">
                          <a:latin typeface="+mn-ea"/>
                          <a:ea typeface="+mn-ea"/>
                        </a:rPr>
                        <a:t>保健室</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有償にて対応</a:t>
                      </a:r>
                      <a:endParaRPr kumimoji="1" lang="ja-JP" altLang="en-US" sz="700" b="0" dirty="0">
                        <a:solidFill>
                          <a:schemeClr val="tx1"/>
                        </a:solidFill>
                        <a:latin typeface="+mn-ea"/>
                        <a:ea typeface="+mn-ea"/>
                        <a:cs typeface="メイリオ" pitchFamily="50" charset="-128"/>
                      </a:endParaRPr>
                    </a:p>
                  </a:txBody>
                  <a:tcPr marL="36000" marR="0" marT="0" marB="0" anchor="ctr"/>
                </a:tc>
                <a:extLst>
                  <a:ext uri="{0D108BD9-81ED-4DB2-BD59-A6C34878D82A}">
                    <a16:rowId xmlns:a16="http://schemas.microsoft.com/office/drawing/2014/main" val="161241074"/>
                  </a:ext>
                </a:extLst>
              </a:tr>
              <a:tr h="155694">
                <a:tc>
                  <a:txBody>
                    <a:bodyPr/>
                    <a:lstStyle/>
                    <a:p>
                      <a:pPr algn="ctr"/>
                      <a:r>
                        <a:rPr kumimoji="1" lang="ja-JP" altLang="en-US" sz="700" b="0" dirty="0">
                          <a:solidFill>
                            <a:schemeClr val="tx1"/>
                          </a:solidFill>
                          <a:latin typeface="+mn-ea"/>
                          <a:ea typeface="+mn-ea"/>
                          <a:cs typeface="メイリオ" pitchFamily="50" charset="-128"/>
                        </a:rPr>
                        <a:t>バス乗降</a:t>
                      </a:r>
                    </a:p>
                  </a:txBody>
                  <a:tcPr marL="0" marR="0" marT="0" marB="0" anchor="ctr"/>
                </a:tc>
                <a:tc>
                  <a:txBody>
                    <a:bodyPr/>
                    <a:lstStyle/>
                    <a:p>
                      <a:pPr algn="l"/>
                      <a:r>
                        <a:rPr kumimoji="1" lang="ja-JP" altLang="en-US" sz="700" b="0" dirty="0">
                          <a:latin typeface="+mn-ea"/>
                          <a:ea typeface="+mn-ea"/>
                          <a:cs typeface="メイリオ" pitchFamily="50" charset="-128"/>
                        </a:rPr>
                        <a:t>正面玄関</a:t>
                      </a:r>
                    </a:p>
                  </a:txBody>
                  <a:tcPr marL="36000" marR="0" marT="0" marB="0" anchor="ctr"/>
                </a:tc>
                <a:tc>
                  <a:txBody>
                    <a:bodyPr/>
                    <a:lstStyle/>
                    <a:p>
                      <a:pPr algn="ctr"/>
                      <a:r>
                        <a:rPr kumimoji="1" lang="ja-JP" altLang="en-US" sz="700" b="0" dirty="0">
                          <a:solidFill>
                            <a:schemeClr val="tx1"/>
                          </a:solidFill>
                          <a:latin typeface="+mn-ea"/>
                          <a:ea typeface="+mn-ea"/>
                          <a:cs typeface="メイリオ" pitchFamily="50" charset="-128"/>
                        </a:rPr>
                        <a:t>緊急病院</a:t>
                      </a: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大津市民病院</a:t>
                      </a:r>
                    </a:p>
                  </a:txBody>
                  <a:tcPr marL="36000" marR="0" marT="0" marB="0" anchor="ctr"/>
                </a:tc>
                <a:extLst>
                  <a:ext uri="{0D108BD9-81ED-4DB2-BD59-A6C34878D82A}">
                    <a16:rowId xmlns:a16="http://schemas.microsoft.com/office/drawing/2014/main" val="10007"/>
                  </a:ext>
                </a:extLst>
              </a:tr>
            </a:tbl>
          </a:graphicData>
        </a:graphic>
      </p:graphicFrame>
      <p:sp>
        <p:nvSpPr>
          <p:cNvPr id="2" name="タイトル 1"/>
          <p:cNvSpPr>
            <a:spLocks noGrp="1"/>
          </p:cNvSpPr>
          <p:nvPr>
            <p:ph type="title"/>
          </p:nvPr>
        </p:nvSpPr>
        <p:spPr>
          <a:xfrm>
            <a:off x="1064568" y="72595"/>
            <a:ext cx="3656856" cy="470803"/>
          </a:xfrm>
        </p:spPr>
        <p:txBody>
          <a:bodyPr>
            <a:normAutofit/>
          </a:bodyPr>
          <a:lstStyle/>
          <a:p>
            <a:r>
              <a:rPr lang="ja-JP" altLang="en-US" sz="2000" dirty="0">
                <a:latin typeface="+mn-ea"/>
                <a:ea typeface="+mn-ea"/>
              </a:rPr>
              <a:t> </a:t>
            </a:r>
            <a:r>
              <a:rPr lang="ja-JP" altLang="en-US" sz="2000" b="0" dirty="0">
                <a:latin typeface="+mn-ea"/>
                <a:ea typeface="+mn-ea"/>
              </a:rPr>
              <a:t>びわ湖大津プリンスホテル</a:t>
            </a:r>
            <a:endParaRPr kumimoji="1" lang="ja-JP" altLang="en-US" sz="2000" b="0" dirty="0">
              <a:latin typeface="+mn-ea"/>
              <a:ea typeface="+mn-ea"/>
            </a:endParaRPr>
          </a:p>
        </p:txBody>
      </p:sp>
      <p:sp>
        <p:nvSpPr>
          <p:cNvPr id="28" name="1 つの角を切り取った四角形 27"/>
          <p:cNvSpPr/>
          <p:nvPr/>
        </p:nvSpPr>
        <p:spPr>
          <a:xfrm>
            <a:off x="7611733" y="2844583"/>
            <a:ext cx="2166338" cy="152369"/>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ロビー</a:t>
            </a:r>
          </a:p>
        </p:txBody>
      </p:sp>
      <p:sp>
        <p:nvSpPr>
          <p:cNvPr id="30" name="1 つの角を切り取った四角形 29"/>
          <p:cNvSpPr/>
          <p:nvPr/>
        </p:nvSpPr>
        <p:spPr>
          <a:xfrm>
            <a:off x="5371695" y="2844030"/>
            <a:ext cx="2136588" cy="152770"/>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お部屋一例</a:t>
            </a:r>
          </a:p>
        </p:txBody>
      </p:sp>
      <p:sp>
        <p:nvSpPr>
          <p:cNvPr id="26" name="正方形/長方形 25"/>
          <p:cNvSpPr/>
          <p:nvPr/>
        </p:nvSpPr>
        <p:spPr>
          <a:xfrm>
            <a:off x="3209466" y="3635101"/>
            <a:ext cx="1963999" cy="369332"/>
          </a:xfrm>
          <a:prstGeom prst="rect">
            <a:avLst/>
          </a:prstGeom>
        </p:spPr>
        <p:txBody>
          <a:bodyPr wrap="none">
            <a:spAutoFit/>
          </a:bodyPr>
          <a:lstStyle/>
          <a:p>
            <a:r>
              <a:rPr lang="en-US" altLang="zh-TW" dirty="0">
                <a:solidFill>
                  <a:schemeClr val="bg1"/>
                </a:solidFill>
                <a:latin typeface="Meiryo UI" panose="020B0604030504040204" pitchFamily="50" charset="-128"/>
                <a:ea typeface="Meiryo UI" panose="020B0604030504040204" pitchFamily="50" charset="-128"/>
              </a:rPr>
              <a:t>2020</a:t>
            </a:r>
            <a:r>
              <a:rPr lang="zh-TW" altLang="en-US" dirty="0">
                <a:solidFill>
                  <a:schemeClr val="bg1"/>
                </a:solidFill>
                <a:latin typeface="Meiryo UI" panose="020B0604030504040204" pitchFamily="50" charset="-128"/>
                <a:ea typeface="Meiryo UI" panose="020B0604030504040204" pitchFamily="50" charset="-128"/>
              </a:rPr>
              <a:t>年</a:t>
            </a:r>
            <a:r>
              <a:rPr lang="en-US" altLang="zh-TW" dirty="0">
                <a:solidFill>
                  <a:schemeClr val="bg1"/>
                </a:solidFill>
                <a:latin typeface="Meiryo UI" panose="020B0604030504040204" pitchFamily="50" charset="-128"/>
                <a:ea typeface="Meiryo UI" panose="020B0604030504040204" pitchFamily="50" charset="-128"/>
              </a:rPr>
              <a:t>10</a:t>
            </a:r>
            <a:r>
              <a:rPr lang="zh-TW" altLang="en-US" dirty="0">
                <a:solidFill>
                  <a:schemeClr val="bg1"/>
                </a:solidFill>
                <a:latin typeface="Meiryo UI" panose="020B0604030504040204" pitchFamily="50" charset="-128"/>
                <a:ea typeface="Meiryo UI" panose="020B0604030504040204" pitchFamily="50" charset="-128"/>
              </a:rPr>
              <a:t>月開業</a:t>
            </a: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533571" y="4063394"/>
            <a:ext cx="4715917" cy="648072"/>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　　　○コンベンションホール淡海はじめ、様々なタイプの食事会場をご用意</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en-US" altLang="ja-JP" sz="1000" dirty="0">
                <a:solidFill>
                  <a:schemeClr val="tx1"/>
                </a:solidFill>
                <a:latin typeface="メイリオ" panose="020B0604030504040204" pitchFamily="50" charset="-128"/>
                <a:ea typeface="メイリオ" panose="020B0604030504040204" pitchFamily="50" charset="-128"/>
              </a:rPr>
              <a:t>529</a:t>
            </a:r>
            <a:r>
              <a:rPr lang="ja-JP" altLang="en-US" sz="1000" dirty="0">
                <a:solidFill>
                  <a:schemeClr val="tx1"/>
                </a:solidFill>
                <a:latin typeface="メイリオ" panose="020B0604030504040204" pitchFamily="50" charset="-128"/>
                <a:ea typeface="メイリオ" panose="020B0604030504040204" pitchFamily="50" charset="-128"/>
              </a:rPr>
              <a:t>室の客室は全室レイクビュー</a:t>
            </a:r>
            <a:endParaRPr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○お食事は和食、洋食、中華よりお選びいただけます。</a:t>
            </a:r>
          </a:p>
        </p:txBody>
      </p:sp>
      <p:sp>
        <p:nvSpPr>
          <p:cNvPr id="4" name="テキスト ボックス 3"/>
          <p:cNvSpPr txBox="1"/>
          <p:nvPr/>
        </p:nvSpPr>
        <p:spPr>
          <a:xfrm>
            <a:off x="5173465" y="622208"/>
            <a:ext cx="4576894" cy="707886"/>
          </a:xfrm>
          <a:prstGeom prst="rect">
            <a:avLst/>
          </a:prstGeom>
          <a:noFill/>
        </p:spPr>
        <p:txBody>
          <a:bodyPr wrap="none" rtlCol="0">
            <a:spAutoFit/>
          </a:bodyPr>
          <a:lstStyle/>
          <a:p>
            <a:r>
              <a:rPr lang="ja-JP" altLang="en-US" sz="1000" dirty="0">
                <a:latin typeface="メイリオ" panose="020B0604030504040204" pitchFamily="50" charset="-128"/>
                <a:ea typeface="メイリオ" panose="020B0604030504040204" pitchFamily="50" charset="-128"/>
              </a:rPr>
              <a:t>びわ湖畔に佇む高層</a:t>
            </a:r>
            <a:r>
              <a:rPr lang="en-US" altLang="ja-JP" sz="1000" dirty="0">
                <a:latin typeface="メイリオ" panose="020B0604030504040204" pitchFamily="50" charset="-128"/>
                <a:ea typeface="メイリオ" panose="020B0604030504040204" pitchFamily="50" charset="-128"/>
              </a:rPr>
              <a:t>38</a:t>
            </a:r>
            <a:r>
              <a:rPr lang="ja-JP" altLang="en-US" sz="1000" dirty="0">
                <a:latin typeface="メイリオ" panose="020B0604030504040204" pitchFamily="50" charset="-128"/>
                <a:ea typeface="メイリオ" panose="020B0604030504040204" pitchFamily="50" charset="-128"/>
              </a:rPr>
              <a:t>階のランドマークホテル。全室レイクビューの客室。</a:t>
            </a:r>
            <a:br>
              <a:rPr lang="ja-JP" altLang="en-US"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四季折々の表情をみせる湖面を眺めながらゆったりとご滞在いただけます。</a:t>
            </a:r>
            <a:br>
              <a:rPr lang="ja-JP" altLang="en-US"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京都から大津まで</a:t>
            </a:r>
            <a:r>
              <a:rPr lang="en-US" altLang="ja-JP" sz="1000" dirty="0">
                <a:latin typeface="メイリオ" panose="020B0604030504040204" pitchFamily="50" charset="-128"/>
                <a:ea typeface="メイリオ" panose="020B0604030504040204" pitchFamily="50" charset="-128"/>
              </a:rPr>
              <a:t>JR</a:t>
            </a:r>
            <a:r>
              <a:rPr lang="ja-JP" altLang="en-US" sz="1000" dirty="0">
                <a:latin typeface="メイリオ" panose="020B0604030504040204" pitchFamily="50" charset="-128"/>
                <a:ea typeface="メイリオ" panose="020B0604030504040204" pitchFamily="50" charset="-128"/>
              </a:rPr>
              <a:t>で</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０分のロケーションに位置し、観光のアクセスにも</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便利です。</a:t>
            </a:r>
            <a:endParaRPr kumimoji="1" lang="ja-JP" altLang="en-US" sz="10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7772622" y="5949120"/>
            <a:ext cx="1981633" cy="553998"/>
          </a:xfrm>
          <a:prstGeom prst="rect">
            <a:avLst/>
          </a:prstGeom>
          <a:noFill/>
        </p:spPr>
        <p:txBody>
          <a:bodyPr wrap="none" rtlCol="0">
            <a:spAutoFit/>
          </a:bodyPr>
          <a:lstStyle/>
          <a:p>
            <a:r>
              <a:rPr lang="ja-JP" altLang="en-US" sz="600" dirty="0">
                <a:latin typeface="+mn-ea"/>
                <a:ea typeface="+mn-ea"/>
              </a:rPr>
              <a:t>■鉄道</a:t>
            </a:r>
            <a:br>
              <a:rPr lang="ja-JP" altLang="en-US" sz="600" dirty="0">
                <a:latin typeface="+mn-ea"/>
                <a:ea typeface="+mn-ea"/>
              </a:rPr>
            </a:br>
            <a:r>
              <a:rPr lang="ja-JP" altLang="en-US" sz="600" dirty="0">
                <a:latin typeface="+mn-ea"/>
                <a:ea typeface="+mn-ea"/>
              </a:rPr>
              <a:t>・</a:t>
            </a:r>
            <a:r>
              <a:rPr lang="en-US" altLang="ja-JP" sz="600" dirty="0">
                <a:latin typeface="+mn-ea"/>
                <a:ea typeface="+mn-ea"/>
              </a:rPr>
              <a:t>JR</a:t>
            </a:r>
            <a:r>
              <a:rPr lang="ja-JP" altLang="en-US" sz="600" dirty="0">
                <a:latin typeface="+mn-ea"/>
                <a:ea typeface="+mn-ea"/>
              </a:rPr>
              <a:t>「大津」駅からホテル無料シャトルバス約</a:t>
            </a:r>
            <a:r>
              <a:rPr lang="en-US" altLang="ja-JP" sz="600" dirty="0">
                <a:latin typeface="+mn-ea"/>
                <a:ea typeface="+mn-ea"/>
              </a:rPr>
              <a:t>10</a:t>
            </a:r>
            <a:r>
              <a:rPr lang="ja-JP" altLang="en-US" sz="600" dirty="0">
                <a:latin typeface="+mn-ea"/>
                <a:ea typeface="+mn-ea"/>
              </a:rPr>
              <a:t>分</a:t>
            </a:r>
            <a:br>
              <a:rPr lang="ja-JP" altLang="en-US" sz="600" dirty="0">
                <a:latin typeface="+mn-ea"/>
                <a:ea typeface="+mn-ea"/>
              </a:rPr>
            </a:br>
            <a:r>
              <a:rPr lang="ja-JP" altLang="en-US" sz="600" dirty="0">
                <a:latin typeface="+mn-ea"/>
                <a:ea typeface="+mn-ea"/>
              </a:rPr>
              <a:t>  またはタクシーで平常時約</a:t>
            </a:r>
            <a:r>
              <a:rPr lang="en-US" altLang="ja-JP" sz="600" dirty="0">
                <a:latin typeface="+mn-ea"/>
                <a:ea typeface="+mn-ea"/>
              </a:rPr>
              <a:t>10</a:t>
            </a:r>
            <a:r>
              <a:rPr lang="ja-JP" altLang="en-US" sz="600" dirty="0">
                <a:latin typeface="+mn-ea"/>
                <a:ea typeface="+mn-ea"/>
              </a:rPr>
              <a:t>分（約</a:t>
            </a:r>
            <a:r>
              <a:rPr lang="en-US" altLang="ja-JP" sz="600" dirty="0">
                <a:latin typeface="+mn-ea"/>
                <a:ea typeface="+mn-ea"/>
              </a:rPr>
              <a:t>1,200</a:t>
            </a:r>
            <a:r>
              <a:rPr lang="ja-JP" altLang="en-US" sz="600" dirty="0">
                <a:latin typeface="+mn-ea"/>
                <a:ea typeface="+mn-ea"/>
              </a:rPr>
              <a:t>円）</a:t>
            </a:r>
            <a:br>
              <a:rPr lang="ja-JP" altLang="en-US" sz="600" dirty="0">
                <a:latin typeface="+mn-ea"/>
                <a:ea typeface="+mn-ea"/>
              </a:rPr>
            </a:br>
            <a:r>
              <a:rPr lang="ja-JP" altLang="en-US" sz="600" dirty="0">
                <a:latin typeface="+mn-ea"/>
                <a:ea typeface="+mn-ea"/>
              </a:rPr>
              <a:t>■貸切バス</a:t>
            </a:r>
            <a:br>
              <a:rPr lang="ja-JP" altLang="en-US" sz="600" dirty="0">
                <a:latin typeface="+mn-ea"/>
                <a:ea typeface="+mn-ea"/>
              </a:rPr>
            </a:br>
            <a:r>
              <a:rPr lang="ja-JP" altLang="en-US" sz="600" dirty="0">
                <a:latin typeface="+mn-ea"/>
                <a:ea typeface="+mn-ea"/>
              </a:rPr>
              <a:t>・名神大津インターから</a:t>
            </a:r>
            <a:r>
              <a:rPr lang="en-US" altLang="ja-JP" sz="600" dirty="0">
                <a:latin typeface="+mn-ea"/>
                <a:ea typeface="+mn-ea"/>
              </a:rPr>
              <a:t>3.7km</a:t>
            </a:r>
            <a:r>
              <a:rPr lang="ja-JP" altLang="en-US" sz="600" dirty="0">
                <a:latin typeface="+mn-ea"/>
                <a:ea typeface="+mn-ea"/>
              </a:rPr>
              <a:t>（約</a:t>
            </a:r>
            <a:r>
              <a:rPr lang="en-US" altLang="ja-JP" sz="600" dirty="0">
                <a:latin typeface="+mn-ea"/>
                <a:ea typeface="+mn-ea"/>
              </a:rPr>
              <a:t>10</a:t>
            </a:r>
            <a:r>
              <a:rPr lang="ja-JP" altLang="en-US" sz="600" dirty="0">
                <a:latin typeface="+mn-ea"/>
                <a:ea typeface="+mn-ea"/>
              </a:rPr>
              <a:t>分）</a:t>
            </a:r>
          </a:p>
        </p:txBody>
      </p:sp>
      <p:sp>
        <p:nvSpPr>
          <p:cNvPr id="34" name="テキスト ボックス 33"/>
          <p:cNvSpPr txBox="1"/>
          <p:nvPr/>
        </p:nvSpPr>
        <p:spPr>
          <a:xfrm>
            <a:off x="4711253" y="115402"/>
            <a:ext cx="4647426" cy="400110"/>
          </a:xfrm>
          <a:prstGeom prst="rect">
            <a:avLst/>
          </a:prstGeom>
          <a:noFill/>
        </p:spPr>
        <p:txBody>
          <a:bodyPr wrap="none" rtlCol="0">
            <a:spAutoFit/>
          </a:bodyPr>
          <a:lstStyle/>
          <a:p>
            <a:r>
              <a:rPr kumimoji="1" lang="en-US" altLang="ja-JP" sz="1000" dirty="0">
                <a:latin typeface="+mn-ea"/>
                <a:ea typeface="+mn-ea"/>
              </a:rPr>
              <a:t>【</a:t>
            </a:r>
            <a:r>
              <a:rPr kumimoji="1" lang="ja-JP" altLang="en-US" sz="1000" dirty="0">
                <a:latin typeface="+mn-ea"/>
                <a:ea typeface="+mn-ea"/>
              </a:rPr>
              <a:t>住所</a:t>
            </a:r>
            <a:r>
              <a:rPr kumimoji="1" lang="en-US" altLang="ja-JP" sz="1000" dirty="0">
                <a:latin typeface="+mn-ea"/>
                <a:ea typeface="+mn-ea"/>
              </a:rPr>
              <a:t>】</a:t>
            </a:r>
            <a:r>
              <a:rPr kumimoji="1" lang="ja-JP" altLang="en-US" sz="1000" dirty="0">
                <a:latin typeface="+mn-ea"/>
                <a:ea typeface="+mn-ea"/>
              </a:rPr>
              <a:t>大津市におの浜</a:t>
            </a:r>
            <a:r>
              <a:rPr kumimoji="1" lang="en-US" altLang="ja-JP" sz="1000" dirty="0">
                <a:latin typeface="+mn-ea"/>
                <a:ea typeface="+mn-ea"/>
              </a:rPr>
              <a:t>4-7-7</a:t>
            </a:r>
            <a:r>
              <a:rPr kumimoji="1" lang="ja-JP" altLang="en-US" sz="1000" dirty="0">
                <a:latin typeface="+mn-ea"/>
                <a:ea typeface="+mn-ea"/>
              </a:rPr>
              <a:t>　　</a:t>
            </a:r>
            <a:r>
              <a:rPr kumimoji="1" lang="en-US" altLang="ja-JP" sz="1000" dirty="0">
                <a:latin typeface="+mn-ea"/>
                <a:ea typeface="+mn-ea"/>
              </a:rPr>
              <a:t>【TEL】077-521-1111</a:t>
            </a:r>
            <a:r>
              <a:rPr kumimoji="1" lang="ja-JP" altLang="en-US" sz="1000" dirty="0">
                <a:latin typeface="+mn-ea"/>
                <a:ea typeface="+mn-ea"/>
              </a:rPr>
              <a:t>　　</a:t>
            </a:r>
            <a:r>
              <a:rPr kumimoji="1" lang="en-US" altLang="ja-JP" sz="1000" dirty="0">
                <a:latin typeface="+mn-ea"/>
                <a:ea typeface="+mn-ea"/>
              </a:rPr>
              <a:t>【FAX】077-521-1110</a:t>
            </a:r>
          </a:p>
          <a:p>
            <a:r>
              <a:rPr lang="en-US" altLang="ja-JP" sz="1000" dirty="0">
                <a:latin typeface="+mn-ea"/>
                <a:ea typeface="+mn-ea"/>
              </a:rPr>
              <a:t>【</a:t>
            </a:r>
            <a:r>
              <a:rPr lang="en-US" altLang="ja-JP" sz="1000" dirty="0" err="1">
                <a:latin typeface="+mn-ea"/>
                <a:ea typeface="+mn-ea"/>
              </a:rPr>
              <a:t>URL】</a:t>
            </a:r>
            <a:r>
              <a:rPr lang="en-US" altLang="ja-JP" sz="1000" u="sng" dirty="0" err="1">
                <a:hlinkClick r:id="rId3"/>
              </a:rPr>
              <a:t>https</a:t>
            </a:r>
            <a:r>
              <a:rPr lang="en-US" altLang="ja-JP" sz="1000" u="sng" dirty="0">
                <a:hlinkClick r:id="rId3"/>
              </a:rPr>
              <a:t>://www.princehotels.co.jp/otsu/</a:t>
            </a:r>
            <a:endParaRPr kumimoji="1" lang="ja-JP" altLang="en-US" sz="1000" dirty="0">
              <a:latin typeface="+mn-ea"/>
              <a:ea typeface="+mn-ea"/>
            </a:endParaRPr>
          </a:p>
        </p:txBody>
      </p:sp>
      <p:pic>
        <p:nvPicPr>
          <p:cNvPr id="19" name="Picture 11" descr="\\phra12oot1\public\LIBRARY\各セクション開示\宿泊営業開示\●ＫＡＮＤＡ\リニューアルスカイ　スタンダード.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63683" y="3026192"/>
            <a:ext cx="2117002" cy="14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Phra12oot1\public\LIBRARY\各セクション開示\宿泊営業開示\●2018年1月現在改装画像\ロビー\IMG_4974.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51277" y="3053402"/>
            <a:ext cx="2046868" cy="136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Phra12oot1\public\営業部\営業課\大津プリンスホテルの施設画像集\宴会場\NEW淡海画像\07.jpg"/>
          <p:cNvPicPr>
            <a:picLocks noChangeAspect="1" noChangeArrowheads="1"/>
          </p:cNvPicPr>
          <p:nvPr/>
        </p:nvPicPr>
        <p:blipFill>
          <a:blip r:embed="rId6"/>
          <a:srcRect/>
          <a:stretch>
            <a:fillRect/>
          </a:stretch>
        </p:blipFill>
        <p:spPr bwMode="auto">
          <a:xfrm>
            <a:off x="527561" y="4814568"/>
            <a:ext cx="2348414" cy="1566760"/>
          </a:xfrm>
          <a:prstGeom prst="rect">
            <a:avLst/>
          </a:prstGeom>
          <a:ln>
            <a:noFill/>
          </a:ln>
          <a:effectLst/>
        </p:spPr>
      </p:pic>
      <p:pic>
        <p:nvPicPr>
          <p:cNvPr id="37" name="Picture 15" descr="\\Phra12oot1\public\営業部\営業課\大津プリンスホテルの施設画像集\宴会場\プリンスホール\【NEW] PH\プリンスホール2017.2.15_看板文字なし.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972042" y="4814568"/>
            <a:ext cx="2349565" cy="156676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8" name="Picture 10" descr="IMG_138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47626" y="4501337"/>
            <a:ext cx="1714221" cy="96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1" descr="IMG_135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029042" y="5570411"/>
            <a:ext cx="1714223" cy="96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833320" y="4509120"/>
            <a:ext cx="1583482" cy="1440000"/>
          </a:xfrm>
          <a:prstGeom prst="rect">
            <a:avLst/>
          </a:prstGeom>
        </p:spPr>
      </p:pic>
      <p:sp>
        <p:nvSpPr>
          <p:cNvPr id="6" name="テキスト ボックス 5"/>
          <p:cNvSpPr txBox="1"/>
          <p:nvPr/>
        </p:nvSpPr>
        <p:spPr>
          <a:xfrm>
            <a:off x="8231459" y="5384980"/>
            <a:ext cx="1005403" cy="169277"/>
          </a:xfrm>
          <a:prstGeom prst="rect">
            <a:avLst/>
          </a:prstGeom>
          <a:noFill/>
        </p:spPr>
        <p:txBody>
          <a:bodyPr wrap="none" rtlCol="0">
            <a:spAutoFit/>
          </a:bodyPr>
          <a:lstStyle/>
          <a:p>
            <a:r>
              <a:rPr kumimoji="1" lang="ja-JP" altLang="en-US" sz="500" dirty="0">
                <a:solidFill>
                  <a:srgbClr val="0070C0"/>
                </a:solidFill>
              </a:rPr>
              <a:t>★　びわ湖大津プリンスホテル</a:t>
            </a:r>
          </a:p>
        </p:txBody>
      </p:sp>
      <p:sp>
        <p:nvSpPr>
          <p:cNvPr id="23" name="Text Box 12"/>
          <p:cNvSpPr txBox="1">
            <a:spLocks noChangeArrowheads="1"/>
          </p:cNvSpPr>
          <p:nvPr/>
        </p:nvSpPr>
        <p:spPr bwMode="auto">
          <a:xfrm>
            <a:off x="972447" y="6471606"/>
            <a:ext cx="1538883" cy="12311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0" rIns="0" bIns="0">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800" dirty="0">
                <a:latin typeface="メイリオ" panose="020B0604030504040204" pitchFamily="50" charset="-128"/>
                <a:ea typeface="メイリオ" panose="020B0604030504040204" pitchFamily="50" charset="-128"/>
              </a:rPr>
              <a:t>コンベンションホール淡海　全室</a:t>
            </a:r>
          </a:p>
        </p:txBody>
      </p:sp>
      <p:sp>
        <p:nvSpPr>
          <p:cNvPr id="31" name="Text Box 14"/>
          <p:cNvSpPr txBox="1">
            <a:spLocks noChangeArrowheads="1"/>
          </p:cNvSpPr>
          <p:nvPr/>
        </p:nvSpPr>
        <p:spPr bwMode="auto">
          <a:xfrm>
            <a:off x="3473319" y="6484430"/>
            <a:ext cx="1436291" cy="12311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0" rIns="0" bIns="0">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800" dirty="0">
                <a:latin typeface="メイリオ" panose="020B0604030504040204" pitchFamily="50" charset="-128"/>
                <a:ea typeface="メイリオ" panose="020B0604030504040204" pitchFamily="50" charset="-128"/>
              </a:rPr>
              <a:t>プリンスホール　ホテル棟３階</a:t>
            </a:r>
            <a:endParaRPr lang="en-US" altLang="ja-JP" sz="800" dirty="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527561" y="4076218"/>
            <a:ext cx="307777" cy="648072"/>
          </a:xfrm>
          <a:prstGeom prst="rect">
            <a:avLst/>
          </a:prstGeom>
          <a:solidFill>
            <a:srgbClr val="5B9BD5"/>
          </a:solidFill>
        </p:spPr>
        <p:txBody>
          <a:bodyPr vert="eaVert" wrap="square" rtlCol="0">
            <a:spAutoFit/>
          </a:bodyPr>
          <a:lstStyle/>
          <a:p>
            <a:pPr algn="ctr"/>
            <a:r>
              <a:rPr kumimoji="1" lang="ja-JP" altLang="en-US" sz="800" b="1" dirty="0">
                <a:solidFill>
                  <a:schemeClr val="bg1"/>
                </a:solidFill>
                <a:latin typeface="+mn-ea"/>
                <a:ea typeface="+mn-ea"/>
              </a:rPr>
              <a:t>ポイント</a:t>
            </a:r>
          </a:p>
        </p:txBody>
      </p:sp>
      <p:pic>
        <p:nvPicPr>
          <p:cNvPr id="3" name="図 2"/>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12907" y="705463"/>
            <a:ext cx="4512101" cy="3240000"/>
          </a:xfrm>
          <a:prstGeom prst="rect">
            <a:avLst/>
          </a:prstGeom>
        </p:spPr>
      </p:pic>
      <p:pic>
        <p:nvPicPr>
          <p:cNvPr id="29" name="Picture 5" descr="\\Phra12oot1\public\営業部\営業課\大津プリンスホテルの施設画像集\ミシガン（ホテル画像含む）\ホテル画像\その他\外観.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12306" y="2207930"/>
            <a:ext cx="1593107" cy="173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8107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064568" y="77877"/>
            <a:ext cx="3656856" cy="470803"/>
          </a:xfrm>
        </p:spPr>
        <p:txBody>
          <a:bodyPr>
            <a:normAutofit/>
          </a:bodyPr>
          <a:lstStyle/>
          <a:p>
            <a:r>
              <a:rPr lang="ja-JP" altLang="en-US" sz="2000" b="0" dirty="0">
                <a:latin typeface="+mn-ea"/>
                <a:ea typeface="+mn-ea"/>
              </a:rPr>
              <a:t>平面図</a:t>
            </a:r>
            <a:endParaRPr kumimoji="1" lang="ja-JP" altLang="en-US" sz="2000" b="0" dirty="0">
              <a:latin typeface="+mn-ea"/>
              <a:ea typeface="+mn-ea"/>
            </a:endParaRPr>
          </a:p>
        </p:txBody>
      </p:sp>
      <p:sp>
        <p:nvSpPr>
          <p:cNvPr id="4" name="Rectangle 32"/>
          <p:cNvSpPr txBox="1">
            <a:spLocks noChangeArrowheads="1"/>
          </p:cNvSpPr>
          <p:nvPr/>
        </p:nvSpPr>
        <p:spPr>
          <a:xfrm>
            <a:off x="3093702" y="2942451"/>
            <a:ext cx="4244975" cy="1709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Tx/>
              <a:buNone/>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客室全室から琵琶湖のワイドな眺望がお楽しみいただけます。</a:t>
            </a:r>
          </a:p>
          <a:p>
            <a:pPr marL="0" indent="0" fontAlgn="auto">
              <a:spcAft>
                <a:spcPts val="0"/>
              </a:spcAft>
              <a:buFontTx/>
              <a:buNone/>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非常階段は</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01</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番</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番のお部屋の前にございます。</a:t>
            </a:r>
          </a:p>
          <a:p>
            <a:pPr marL="0" indent="0" fontAlgn="auto">
              <a:spcAft>
                <a:spcPts val="0"/>
              </a:spcAft>
              <a:buFontTx/>
              <a:buNone/>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低層階　</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05F</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20F</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エレベーター</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a:t>
            </a:r>
          </a:p>
          <a:p>
            <a:pPr marL="0" indent="0" fontAlgn="auto">
              <a:spcAft>
                <a:spcPts val="0"/>
              </a:spcAft>
              <a:buFontTx/>
              <a:buNone/>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高層階　</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21F</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35F</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エレベーター</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基</a:t>
            </a:r>
          </a:p>
          <a:p>
            <a:pPr marL="0" indent="0" fontAlgn="auto">
              <a:spcAft>
                <a:spcPts val="0"/>
              </a:spcAft>
              <a:buFontTx/>
              <a:buNone/>
              <a:defRPr/>
            </a:pPr>
            <a:r>
              <a:rPr lang="en-US" altLang="ja-JP" sz="1000" dirty="0">
                <a:solidFill>
                  <a:srgbClr val="FF33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dirty="0">
                <a:solidFill>
                  <a:srgbClr val="FF3300"/>
                </a:solidFill>
                <a:latin typeface="メイリオ" panose="020B0604030504040204" pitchFamily="50" charset="-128"/>
                <a:ea typeface="メイリオ" panose="020B0604030504040204" pitchFamily="50" charset="-128"/>
                <a:cs typeface="メイリオ" panose="020B0604030504040204" pitchFamily="50" charset="-128"/>
              </a:rPr>
              <a:t>基あたりの収容人員　</a:t>
            </a:r>
            <a:r>
              <a:rPr lang="en-US" altLang="ja-JP" sz="1000" dirty="0">
                <a:solidFill>
                  <a:srgbClr val="FF3300"/>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00" dirty="0">
                <a:solidFill>
                  <a:srgbClr val="FF3300"/>
                </a:solidFill>
                <a:latin typeface="メイリオ" panose="020B0604030504040204" pitchFamily="50" charset="-128"/>
                <a:ea typeface="メイリオ" panose="020B0604030504040204" pitchFamily="50" charset="-128"/>
                <a:cs typeface="メイリオ" panose="020B0604030504040204" pitchFamily="50" charset="-128"/>
              </a:rPr>
              <a:t>名</a:t>
            </a:r>
          </a:p>
          <a:p>
            <a:pPr fontAlgn="auto">
              <a:spcAft>
                <a:spcPts val="0"/>
              </a:spcAft>
              <a:buFontTx/>
              <a:buNone/>
              <a:defRPr/>
            </a:pP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4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2837" y="891382"/>
            <a:ext cx="4981575" cy="19796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8" name="Picture 18" descr="C:\Users\2600002\Desktop\客室画像\roo_re-lake-pic_room01_lv3_0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2680" y="2780928"/>
            <a:ext cx="24114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7564" y="4641850"/>
            <a:ext cx="2912436"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90"/>
          <p:cNvSpPr txBox="1">
            <a:spLocks noChangeArrowheads="1"/>
          </p:cNvSpPr>
          <p:nvPr/>
        </p:nvSpPr>
        <p:spPr bwMode="auto">
          <a:xfrm>
            <a:off x="706437" y="4211638"/>
            <a:ext cx="1077913" cy="4302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0" rIns="0" bIns="0">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a:latin typeface="メイリオ" panose="020B0604030504040204" pitchFamily="50" charset="-128"/>
                <a:ea typeface="メイリオ" panose="020B0604030504040204" pitchFamily="50" charset="-128"/>
              </a:rPr>
              <a:t>ホテル　２階</a:t>
            </a:r>
            <a:endParaRPr lang="en-US" altLang="ja-JP" sz="1400" b="1">
              <a:latin typeface="メイリオ" panose="020B0604030504040204" pitchFamily="50" charset="-128"/>
              <a:ea typeface="メイリオ" panose="020B0604030504040204" pitchFamily="50" charset="-128"/>
            </a:endParaRPr>
          </a:p>
          <a:p>
            <a:pPr eaLnBrk="1" hangingPunct="1"/>
            <a:r>
              <a:rPr lang="ja-JP" altLang="en-US" sz="1400" b="1">
                <a:latin typeface="メイリオ" panose="020B0604030504040204" pitchFamily="50" charset="-128"/>
                <a:ea typeface="メイリオ" panose="020B0604030504040204" pitchFamily="50" charset="-128"/>
              </a:rPr>
              <a:t>平面図</a:t>
            </a:r>
          </a:p>
        </p:txBody>
      </p:sp>
      <p:pic>
        <p:nvPicPr>
          <p:cNvPr id="13"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l="8821" t="13387" r="13951" b="14764"/>
          <a:stretch>
            <a:fillRect/>
          </a:stretch>
        </p:blipFill>
        <p:spPr bwMode="auto">
          <a:xfrm>
            <a:off x="4448944" y="4560056"/>
            <a:ext cx="2815073" cy="21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89"/>
          <p:cNvSpPr txBox="1">
            <a:spLocks noChangeArrowheads="1"/>
          </p:cNvSpPr>
          <p:nvPr/>
        </p:nvSpPr>
        <p:spPr bwMode="auto">
          <a:xfrm>
            <a:off x="5029746" y="4220930"/>
            <a:ext cx="1795462" cy="2143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80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0" tIns="0" rIns="0" bIns="0">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メイリオ" panose="020B0604030504040204" pitchFamily="50" charset="-128"/>
                <a:ea typeface="メイリオ" panose="020B0604030504040204" pitchFamily="50" charset="-128"/>
              </a:rPr>
              <a:t>ホテル　３階　平面図</a:t>
            </a:r>
          </a:p>
        </p:txBody>
      </p:sp>
      <p:pic>
        <p:nvPicPr>
          <p:cNvPr id="15" name="Picture 1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68647" y="1268760"/>
            <a:ext cx="1964221" cy="510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920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540762746"/>
              </p:ext>
            </p:extLst>
          </p:nvPr>
        </p:nvGraphicFramePr>
        <p:xfrm>
          <a:off x="5173465" y="1832575"/>
          <a:ext cx="4480814" cy="1317990"/>
        </p:xfrm>
        <a:graphic>
          <a:graphicData uri="http://schemas.openxmlformats.org/drawingml/2006/table">
            <a:tbl>
              <a:tblPr firstRow="1" bandRow="1">
                <a:tableStyleId>{5C22544A-7EE6-4342-B048-85BDC9FD1C3A}</a:tableStyleId>
              </a:tblPr>
              <a:tblGrid>
                <a:gridCol w="966695">
                  <a:extLst>
                    <a:ext uri="{9D8B030D-6E8A-4147-A177-3AD203B41FA5}">
                      <a16:colId xmlns:a16="http://schemas.microsoft.com/office/drawing/2014/main" val="667524188"/>
                    </a:ext>
                  </a:extLst>
                </a:gridCol>
                <a:gridCol w="1400889">
                  <a:extLst>
                    <a:ext uri="{9D8B030D-6E8A-4147-A177-3AD203B41FA5}">
                      <a16:colId xmlns:a16="http://schemas.microsoft.com/office/drawing/2014/main" val="1089827581"/>
                    </a:ext>
                  </a:extLst>
                </a:gridCol>
                <a:gridCol w="1089580">
                  <a:extLst>
                    <a:ext uri="{9D8B030D-6E8A-4147-A177-3AD203B41FA5}">
                      <a16:colId xmlns:a16="http://schemas.microsoft.com/office/drawing/2014/main" val="2285393139"/>
                    </a:ext>
                  </a:extLst>
                </a:gridCol>
                <a:gridCol w="1023650">
                  <a:extLst>
                    <a:ext uri="{9D8B030D-6E8A-4147-A177-3AD203B41FA5}">
                      <a16:colId xmlns:a16="http://schemas.microsoft.com/office/drawing/2014/main" val="1817619136"/>
                    </a:ext>
                  </a:extLst>
                </a:gridCol>
              </a:tblGrid>
              <a:tr h="228132">
                <a:tc gridSpan="4">
                  <a:txBody>
                    <a:bodyPr/>
                    <a:lstStyle/>
                    <a:p>
                      <a:pPr algn="ctr"/>
                      <a:r>
                        <a:rPr kumimoji="1" lang="ja-JP" altLang="en-US" sz="900" dirty="0">
                          <a:latin typeface="メイリオ" panose="020B0604030504040204" pitchFamily="50" charset="-128"/>
                          <a:ea typeface="メイリオ" panose="020B0604030504040204" pitchFamily="50" charset="-128"/>
                        </a:rPr>
                        <a:t>施設概要</a:t>
                      </a:r>
                      <a:endParaRPr kumimoji="1" lang="ja-JP" altLang="en-US" sz="9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kumimoji="1" lang="ja-JP" altLang="en-US" sz="700" b="1" dirty="0">
                        <a:solidFill>
                          <a:schemeClr val="bg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155694">
                <a:tc>
                  <a:txBody>
                    <a:bodyPr/>
                    <a:lstStyle/>
                    <a:p>
                      <a:pPr algn="ctr"/>
                      <a:r>
                        <a:rPr kumimoji="1" lang="ja-JP" altLang="en-US" sz="600" dirty="0">
                          <a:latin typeface="メイリオ" panose="020B0604030504040204" pitchFamily="50" charset="-128"/>
                          <a:ea typeface="メイリオ" panose="020B0604030504040204" pitchFamily="50" charset="-128"/>
                        </a:rPr>
                        <a:t>客室数</a:t>
                      </a:r>
                      <a:endParaRPr kumimoji="1" lang="ja-JP" altLang="en-US" sz="6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en-US" altLang="ja-JP" sz="600" dirty="0">
                          <a:latin typeface="メイリオ" panose="020B0604030504040204" pitchFamily="50" charset="-128"/>
                          <a:ea typeface="メイリオ" panose="020B0604030504040204" pitchFamily="50" charset="-128"/>
                        </a:rPr>
                        <a:t>【</a:t>
                      </a:r>
                      <a:r>
                        <a:rPr kumimoji="1" lang="ja-JP" altLang="en-US" sz="600" dirty="0">
                          <a:latin typeface="メイリオ" panose="020B0604030504040204" pitchFamily="50" charset="-128"/>
                          <a:ea typeface="メイリオ" panose="020B0604030504040204" pitchFamily="50" charset="-128"/>
                        </a:rPr>
                        <a:t>西館</a:t>
                      </a:r>
                      <a:r>
                        <a:rPr kumimoji="1" lang="en-US" altLang="ja-JP" sz="600" dirty="0">
                          <a:latin typeface="メイリオ" panose="020B0604030504040204" pitchFamily="50" charset="-128"/>
                          <a:ea typeface="メイリオ" panose="020B0604030504040204" pitchFamily="50" charset="-128"/>
                        </a:rPr>
                        <a:t>】</a:t>
                      </a:r>
                      <a:r>
                        <a:rPr kumimoji="1" lang="ja-JP" altLang="en-US" sz="600" dirty="0">
                          <a:latin typeface="メイリオ" panose="020B0604030504040204" pitchFamily="50" charset="-128"/>
                          <a:ea typeface="メイリオ" panose="020B0604030504040204" pitchFamily="50" charset="-128"/>
                        </a:rPr>
                        <a:t>和室</a:t>
                      </a:r>
                      <a:r>
                        <a:rPr kumimoji="1" lang="en-US" altLang="ja-JP" sz="600" dirty="0">
                          <a:latin typeface="メイリオ" panose="020B0604030504040204" pitchFamily="50" charset="-128"/>
                          <a:ea typeface="メイリオ" panose="020B0604030504040204" pitchFamily="50" charset="-128"/>
                        </a:rPr>
                        <a:t>96</a:t>
                      </a:r>
                      <a:r>
                        <a:rPr kumimoji="1" lang="ja-JP" altLang="en-US" sz="600" dirty="0">
                          <a:latin typeface="メイリオ" panose="020B0604030504040204" pitchFamily="50" charset="-128"/>
                          <a:ea typeface="メイリオ" panose="020B0604030504040204" pitchFamily="50" charset="-128"/>
                        </a:rPr>
                        <a:t>室</a:t>
                      </a:r>
                      <a:r>
                        <a:rPr kumimoji="1" lang="en-US" altLang="ja-JP" sz="600" dirty="0">
                          <a:latin typeface="メイリオ" panose="020B0604030504040204" pitchFamily="50" charset="-128"/>
                          <a:ea typeface="メイリオ" panose="020B0604030504040204" pitchFamily="50" charset="-128"/>
                        </a:rPr>
                        <a:t>【</a:t>
                      </a:r>
                      <a:r>
                        <a:rPr kumimoji="1" lang="ja-JP" altLang="en-US" sz="600" dirty="0">
                          <a:latin typeface="メイリオ" panose="020B0604030504040204" pitchFamily="50" charset="-128"/>
                          <a:ea typeface="メイリオ" panose="020B0604030504040204" pitchFamily="50" charset="-128"/>
                        </a:rPr>
                        <a:t>東館</a:t>
                      </a:r>
                      <a:r>
                        <a:rPr kumimoji="1" lang="en-US" altLang="ja-JP" sz="600" dirty="0">
                          <a:latin typeface="メイリオ" panose="020B0604030504040204" pitchFamily="50" charset="-128"/>
                          <a:ea typeface="メイリオ" panose="020B0604030504040204" pitchFamily="50" charset="-128"/>
                        </a:rPr>
                        <a:t>】</a:t>
                      </a:r>
                      <a:r>
                        <a:rPr kumimoji="1" lang="ja-JP" altLang="en-US" sz="600" dirty="0">
                          <a:latin typeface="メイリオ" panose="020B0604030504040204" pitchFamily="50" charset="-128"/>
                          <a:ea typeface="メイリオ" panose="020B0604030504040204" pitchFamily="50" charset="-128"/>
                        </a:rPr>
                        <a:t>和室</a:t>
                      </a:r>
                      <a:r>
                        <a:rPr kumimoji="1" lang="en-US" altLang="ja-JP" sz="600" dirty="0">
                          <a:latin typeface="メイリオ" panose="020B0604030504040204" pitchFamily="50" charset="-128"/>
                          <a:ea typeface="メイリオ" panose="020B0604030504040204" pitchFamily="50" charset="-128"/>
                        </a:rPr>
                        <a:t>44</a:t>
                      </a:r>
                      <a:r>
                        <a:rPr kumimoji="1" lang="ja-JP" altLang="en-US" sz="600" dirty="0">
                          <a:latin typeface="メイリオ" panose="020B0604030504040204" pitchFamily="50" charset="-128"/>
                          <a:ea typeface="メイリオ" panose="020B0604030504040204" pitchFamily="50" charset="-128"/>
                        </a:rPr>
                        <a:t>室</a:t>
                      </a:r>
                      <a:endPar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tc>
                  <a:txBody>
                    <a:bodyPr/>
                    <a:lstStyle/>
                    <a:p>
                      <a:pPr algn="ctr"/>
                      <a:r>
                        <a:rPr kumimoji="1" lang="en-US" altLang="ja-JP" sz="600" dirty="0">
                          <a:latin typeface="メイリオ" panose="020B0604030504040204" pitchFamily="50" charset="-128"/>
                          <a:ea typeface="メイリオ" panose="020B0604030504040204" pitchFamily="50" charset="-128"/>
                        </a:rPr>
                        <a:t>1</a:t>
                      </a:r>
                      <a:r>
                        <a:rPr kumimoji="1" lang="ja-JP" altLang="en-US" sz="600" dirty="0">
                          <a:latin typeface="メイリオ" panose="020B0604030504040204" pitchFamily="50" charset="-128"/>
                          <a:ea typeface="メイリオ" panose="020B0604030504040204" pitchFamily="50" charset="-128"/>
                        </a:rPr>
                        <a:t>校</a:t>
                      </a:r>
                      <a:r>
                        <a:rPr kumimoji="1" lang="en-US" altLang="ja-JP" sz="600" dirty="0">
                          <a:latin typeface="メイリオ" panose="020B0604030504040204" pitchFamily="50" charset="-128"/>
                          <a:ea typeface="メイリオ" panose="020B0604030504040204" pitchFamily="50" charset="-128"/>
                        </a:rPr>
                        <a:t>1</a:t>
                      </a:r>
                      <a:r>
                        <a:rPr kumimoji="1" lang="ja-JP" altLang="en-US" sz="600" dirty="0">
                          <a:latin typeface="メイリオ" panose="020B0604030504040204" pitchFamily="50" charset="-128"/>
                          <a:ea typeface="メイリオ" panose="020B0604030504040204" pitchFamily="50" charset="-128"/>
                        </a:rPr>
                        <a:t>館</a:t>
                      </a:r>
                      <a:endParaRPr kumimoji="1" lang="ja-JP" altLang="en-US" sz="6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600" dirty="0">
                          <a:latin typeface="メイリオ" panose="020B0604030504040204" pitchFamily="50" charset="-128"/>
                          <a:ea typeface="メイリオ" panose="020B0604030504040204" pitchFamily="50" charset="-128"/>
                        </a:rPr>
                        <a:t>小・中</a:t>
                      </a:r>
                      <a:r>
                        <a:rPr kumimoji="1" lang="en-US" altLang="ja-JP" sz="600" dirty="0">
                          <a:latin typeface="メイリオ" panose="020B0604030504040204" pitchFamily="50" charset="-128"/>
                          <a:ea typeface="メイリオ" panose="020B0604030504040204" pitchFamily="50" charset="-128"/>
                        </a:rPr>
                        <a:t>1</a:t>
                      </a:r>
                      <a:r>
                        <a:rPr kumimoji="1" lang="ja-JP" altLang="en-US" sz="600" dirty="0">
                          <a:latin typeface="メイリオ" panose="020B0604030504040204" pitchFamily="50" charset="-128"/>
                          <a:ea typeface="メイリオ" panose="020B0604030504040204" pitchFamily="50" charset="-128"/>
                        </a:rPr>
                        <a:t>校　</a:t>
                      </a:r>
                      <a:r>
                        <a:rPr kumimoji="1" lang="ja-JP" altLang="en-US" sz="500" dirty="0">
                          <a:latin typeface="メイリオ" panose="020B0604030504040204" pitchFamily="50" charset="-128"/>
                          <a:ea typeface="メイリオ" panose="020B0604030504040204" pitchFamily="50" charset="-128"/>
                        </a:rPr>
                        <a:t>同宿可能性あり</a:t>
                      </a:r>
                      <a:endParaRPr kumimoji="1" lang="ja-JP" altLang="en-US" sz="500" b="0" dirty="0">
                        <a:solidFill>
                          <a:schemeClr val="tx1"/>
                        </a:solidFill>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extLst>
                  <a:ext uri="{0D108BD9-81ED-4DB2-BD59-A6C34878D82A}">
                    <a16:rowId xmlns:a16="http://schemas.microsoft.com/office/drawing/2014/main" val="2629401880"/>
                  </a:ext>
                </a:extLst>
              </a:tr>
              <a:tr h="155694">
                <a:tc>
                  <a:txBody>
                    <a:bodyPr/>
                    <a:lstStyle/>
                    <a:p>
                      <a:pPr algn="ctr"/>
                      <a:r>
                        <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rPr>
                        <a:t>最大受入人員</a:t>
                      </a:r>
                    </a:p>
                  </a:txBody>
                  <a:tcPr marL="0" marR="0" marT="0" marB="0" anchor="ctr"/>
                </a:tc>
                <a:tc>
                  <a:txBody>
                    <a:bodyPr/>
                    <a:lstStyle/>
                    <a:p>
                      <a:pPr algn="l"/>
                      <a:r>
                        <a:rPr kumimoji="1" lang="en-US" altLang="ja-JP" sz="600" b="0" dirty="0">
                          <a:solidFill>
                            <a:schemeClr val="tx1"/>
                          </a:solidFill>
                          <a:latin typeface="メイリオ" panose="020B0604030504040204" pitchFamily="50" charset="-128"/>
                          <a:ea typeface="メイリオ" panose="020B0604030504040204" pitchFamily="50" charset="-128"/>
                          <a:cs typeface="メイリオ" pitchFamily="50" charset="-128"/>
                        </a:rPr>
                        <a:t>【</a:t>
                      </a:r>
                      <a:r>
                        <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rPr>
                        <a:t>西館</a:t>
                      </a:r>
                      <a:r>
                        <a:rPr kumimoji="1" lang="en-US" altLang="ja-JP" sz="600" b="0" dirty="0">
                          <a:solidFill>
                            <a:schemeClr val="tx1"/>
                          </a:solidFill>
                          <a:latin typeface="メイリオ" panose="020B0604030504040204" pitchFamily="50" charset="-128"/>
                          <a:ea typeface="メイリオ" panose="020B0604030504040204" pitchFamily="50" charset="-128"/>
                          <a:cs typeface="メイリオ" pitchFamily="50" charset="-128"/>
                        </a:rPr>
                        <a:t>】600</a:t>
                      </a:r>
                      <a:r>
                        <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rPr>
                        <a:t>名　</a:t>
                      </a:r>
                      <a:r>
                        <a:rPr kumimoji="1" lang="en-US" altLang="ja-JP" sz="600" b="0" dirty="0">
                          <a:solidFill>
                            <a:schemeClr val="tx1"/>
                          </a:solidFill>
                          <a:latin typeface="メイリオ" panose="020B0604030504040204" pitchFamily="50" charset="-128"/>
                          <a:ea typeface="メイリオ" panose="020B0604030504040204" pitchFamily="50" charset="-128"/>
                          <a:cs typeface="メイリオ" pitchFamily="50" charset="-128"/>
                        </a:rPr>
                        <a:t>【</a:t>
                      </a:r>
                      <a:r>
                        <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rPr>
                        <a:t>東館</a:t>
                      </a:r>
                      <a:r>
                        <a:rPr kumimoji="1" lang="en-US" altLang="ja-JP" sz="600" b="0" dirty="0">
                          <a:solidFill>
                            <a:schemeClr val="tx1"/>
                          </a:solidFill>
                          <a:latin typeface="メイリオ" panose="020B0604030504040204" pitchFamily="50" charset="-128"/>
                          <a:ea typeface="メイリオ" panose="020B0604030504040204" pitchFamily="50" charset="-128"/>
                          <a:cs typeface="メイリオ" pitchFamily="50" charset="-128"/>
                        </a:rPr>
                        <a:t>】250</a:t>
                      </a:r>
                      <a:r>
                        <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rPr>
                        <a:t>名</a:t>
                      </a:r>
                    </a:p>
                  </a:txBody>
                  <a:tcPr marL="3600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dirty="0">
                          <a:latin typeface="メイリオ" panose="020B0604030504040204" pitchFamily="50" charset="-128"/>
                          <a:ea typeface="メイリオ" panose="020B0604030504040204" pitchFamily="50" charset="-128"/>
                        </a:rPr>
                        <a:t>貸切</a:t>
                      </a:r>
                      <a:endParaRPr kumimoji="1" lang="ja-JP" altLang="en-US" sz="6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rPr>
                        <a:t>不可</a:t>
                      </a:r>
                    </a:p>
                  </a:txBody>
                  <a:tcPr marL="36000" marR="0" marT="0" marB="0" anchor="ctr"/>
                </a:tc>
                <a:extLst>
                  <a:ext uri="{0D108BD9-81ED-4DB2-BD59-A6C34878D82A}">
                    <a16:rowId xmlns:a16="http://schemas.microsoft.com/office/drawing/2014/main" val="10002"/>
                  </a:ext>
                </a:extLst>
              </a:tr>
              <a:tr h="155694">
                <a:tc>
                  <a:txBody>
                    <a:bodyPr/>
                    <a:lstStyle/>
                    <a:p>
                      <a:pPr algn="ctr"/>
                      <a:r>
                        <a:rPr kumimoji="1" lang="ja-JP" altLang="en-US" sz="600" dirty="0">
                          <a:latin typeface="メイリオ" panose="020B0604030504040204" pitchFamily="50" charset="-128"/>
                          <a:ea typeface="メイリオ" panose="020B0604030504040204" pitchFamily="50" charset="-128"/>
                        </a:rPr>
                        <a:t>食事会場</a:t>
                      </a:r>
                      <a:endParaRPr kumimoji="1" lang="ja-JP" altLang="en-US" sz="6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600" dirty="0">
                          <a:latin typeface="メイリオ" panose="020B0604030504040204" pitchFamily="50" charset="-128"/>
                          <a:ea typeface="メイリオ" panose="020B0604030504040204" pitchFamily="50" charset="-128"/>
                        </a:rPr>
                        <a:t>宴会場</a:t>
                      </a:r>
                      <a:endParaRPr kumimoji="1" lang="ja-JP" altLang="en-US" sz="600" b="0" dirty="0">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tc>
                  <a:txBody>
                    <a:bodyPr/>
                    <a:lstStyle/>
                    <a:p>
                      <a:pPr algn="ctr"/>
                      <a:r>
                        <a:rPr kumimoji="1" lang="ja-JP" altLang="en-US" sz="600" dirty="0">
                          <a:latin typeface="メイリオ" panose="020B0604030504040204" pitchFamily="50" charset="-128"/>
                          <a:ea typeface="メイリオ" panose="020B0604030504040204" pitchFamily="50" charset="-128"/>
                        </a:rPr>
                        <a:t>食事会場 合計収容人数</a:t>
                      </a:r>
                      <a:endParaRPr kumimoji="1" lang="ja-JP" altLang="en-US" sz="6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600" dirty="0">
                          <a:latin typeface="メイリオ" panose="020B0604030504040204" pitchFamily="50" charset="-128"/>
                          <a:ea typeface="メイリオ" panose="020B0604030504040204" pitchFamily="50" charset="-128"/>
                        </a:rPr>
                        <a:t>最大</a:t>
                      </a:r>
                      <a:r>
                        <a:rPr kumimoji="1" lang="en-US" altLang="ja-JP" sz="600" dirty="0">
                          <a:latin typeface="メイリオ" panose="020B0604030504040204" pitchFamily="50" charset="-128"/>
                          <a:ea typeface="メイリオ" panose="020B0604030504040204" pitchFamily="50" charset="-128"/>
                        </a:rPr>
                        <a:t>500</a:t>
                      </a:r>
                      <a:r>
                        <a:rPr kumimoji="1" lang="ja-JP" altLang="en-US" sz="600" dirty="0">
                          <a:latin typeface="メイリオ" panose="020B0604030504040204" pitchFamily="50" charset="-128"/>
                          <a:ea typeface="メイリオ" panose="020B0604030504040204" pitchFamily="50" charset="-128"/>
                        </a:rPr>
                        <a:t>名</a:t>
                      </a:r>
                      <a:endPar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extLst>
                  <a:ext uri="{0D108BD9-81ED-4DB2-BD59-A6C34878D82A}">
                    <a16:rowId xmlns:a16="http://schemas.microsoft.com/office/drawing/2014/main" val="2480443895"/>
                  </a:ext>
                </a:extLst>
              </a:tr>
              <a:tr h="155694">
                <a:tc>
                  <a:txBody>
                    <a:bodyPr/>
                    <a:lstStyle/>
                    <a:p>
                      <a:pPr algn="ctr"/>
                      <a:r>
                        <a:rPr kumimoji="1" lang="ja-JP" altLang="en-US" sz="600" dirty="0">
                          <a:latin typeface="メイリオ" panose="020B0604030504040204" pitchFamily="50" charset="-128"/>
                          <a:ea typeface="メイリオ" panose="020B0604030504040204" pitchFamily="50" charset="-128"/>
                        </a:rPr>
                        <a:t>大浴場</a:t>
                      </a:r>
                      <a:endParaRPr kumimoji="1" lang="ja-JP" altLang="en-US" sz="6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600" dirty="0">
                          <a:latin typeface="メイリオ" panose="020B0604030504040204" pitchFamily="50" charset="-128"/>
                          <a:ea typeface="メイリオ" panose="020B0604030504040204" pitchFamily="50" charset="-128"/>
                        </a:rPr>
                        <a:t>あり</a:t>
                      </a:r>
                      <a:endParaRPr kumimoji="1" lang="ja-JP" altLang="en-US" sz="600" b="0" dirty="0">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tc>
                  <a:txBody>
                    <a:bodyPr/>
                    <a:lstStyle/>
                    <a:p>
                      <a:pPr algn="ctr"/>
                      <a:r>
                        <a:rPr kumimoji="1" lang="ja-JP" altLang="en-US" sz="600" dirty="0">
                          <a:latin typeface="メイリオ" panose="020B0604030504040204" pitchFamily="50" charset="-128"/>
                          <a:ea typeface="メイリオ" panose="020B0604030504040204" pitchFamily="50" charset="-128"/>
                        </a:rPr>
                        <a:t>客室バス</a:t>
                      </a:r>
                      <a:endParaRPr kumimoji="1" lang="ja-JP" altLang="en-US" sz="6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600" dirty="0">
                          <a:latin typeface="メイリオ" panose="020B0604030504040204" pitchFamily="50" charset="-128"/>
                          <a:ea typeface="メイリオ" panose="020B0604030504040204" pitchFamily="50" charset="-128"/>
                        </a:rPr>
                        <a:t>使用可</a:t>
                      </a:r>
                      <a:endParaRPr kumimoji="1" lang="ja-JP" altLang="en-US" sz="600" b="0" dirty="0">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extLst>
                  <a:ext uri="{0D108BD9-81ED-4DB2-BD59-A6C34878D82A}">
                    <a16:rowId xmlns:a16="http://schemas.microsoft.com/office/drawing/2014/main" val="2545912508"/>
                  </a:ext>
                </a:extLst>
              </a:tr>
              <a:tr h="155694">
                <a:tc>
                  <a:txBody>
                    <a:bodyPr/>
                    <a:lstStyle/>
                    <a:p>
                      <a:pPr algn="ctr"/>
                      <a:r>
                        <a:rPr kumimoji="1" lang="ja-JP" altLang="en-US" sz="600" dirty="0">
                          <a:latin typeface="メイリオ" panose="020B0604030504040204" pitchFamily="50" charset="-128"/>
                          <a:ea typeface="メイリオ" panose="020B0604030504040204" pitchFamily="50" charset="-128"/>
                        </a:rPr>
                        <a:t>客室ドアキー</a:t>
                      </a:r>
                      <a:endParaRPr kumimoji="1" lang="ja-JP" altLang="en-US" sz="6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600" dirty="0">
                          <a:latin typeface="メイリオ" panose="020B0604030504040204" pitchFamily="50" charset="-128"/>
                          <a:ea typeface="メイリオ" panose="020B0604030504040204" pitchFamily="50" charset="-128"/>
                        </a:rPr>
                        <a:t>手動　</a:t>
                      </a:r>
                      <a:endParaRPr kumimoji="1" lang="ja-JP" altLang="en-US" sz="600" b="0" dirty="0">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tc>
                  <a:txBody>
                    <a:bodyPr/>
                    <a:lstStyle/>
                    <a:p>
                      <a:pPr algn="ctr"/>
                      <a:r>
                        <a:rPr kumimoji="1" lang="ja-JP" altLang="en-US" sz="600" dirty="0">
                          <a:latin typeface="メイリオ" panose="020B0604030504040204" pitchFamily="50" charset="-128"/>
                          <a:ea typeface="メイリオ" panose="020B0604030504040204" pitchFamily="50" charset="-128"/>
                        </a:rPr>
                        <a:t>客室キータイプ</a:t>
                      </a:r>
                      <a:endParaRPr kumimoji="1" lang="ja-JP" altLang="en-US" sz="6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600" dirty="0">
                          <a:latin typeface="メイリオ" panose="020B0604030504040204" pitchFamily="50" charset="-128"/>
                          <a:ea typeface="メイリオ" panose="020B0604030504040204" pitchFamily="50" charset="-128"/>
                        </a:rPr>
                        <a:t>シリンダーキー</a:t>
                      </a:r>
                      <a:endParaRPr kumimoji="1" lang="ja-JP" altLang="en-US" sz="600" b="0" dirty="0">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extLst>
                  <a:ext uri="{0D108BD9-81ED-4DB2-BD59-A6C34878D82A}">
                    <a16:rowId xmlns:a16="http://schemas.microsoft.com/office/drawing/2014/main" val="2678257175"/>
                  </a:ext>
                </a:extLst>
              </a:tr>
              <a:tr h="155694">
                <a:tc>
                  <a:txBody>
                    <a:bodyPr/>
                    <a:lstStyle/>
                    <a:p>
                      <a:pPr algn="ctr"/>
                      <a:r>
                        <a:rPr kumimoji="1" lang="ja-JP" altLang="en-US" sz="600" dirty="0">
                          <a:latin typeface="メイリオ" panose="020B0604030504040204" pitchFamily="50" charset="-128"/>
                          <a:ea typeface="メイリオ" panose="020B0604030504040204" pitchFamily="50" charset="-128"/>
                        </a:rPr>
                        <a:t>マスターキー貸出</a:t>
                      </a:r>
                      <a:endParaRPr kumimoji="1" lang="ja-JP" altLang="en-US" sz="6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600" dirty="0">
                          <a:latin typeface="メイリオ" panose="020B0604030504040204" pitchFamily="50" charset="-128"/>
                          <a:ea typeface="メイリオ" panose="020B0604030504040204" pitchFamily="50" charset="-128"/>
                        </a:rPr>
                        <a:t>貸出可</a:t>
                      </a:r>
                      <a:endParaRPr kumimoji="1" lang="ja-JP" altLang="en-US" sz="600" b="0" dirty="0">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tc>
                  <a:txBody>
                    <a:bodyPr/>
                    <a:lstStyle/>
                    <a:p>
                      <a:pPr algn="ctr"/>
                      <a:r>
                        <a:rPr kumimoji="1" lang="ja-JP" altLang="en-US" sz="600" dirty="0">
                          <a:latin typeface="メイリオ" panose="020B0604030504040204" pitchFamily="50" charset="-128"/>
                          <a:ea typeface="メイリオ" panose="020B0604030504040204" pitchFamily="50" charset="-128"/>
                        </a:rPr>
                        <a:t>保健室</a:t>
                      </a:r>
                      <a:endParaRPr kumimoji="1" lang="ja-JP" altLang="en-US" sz="600" b="0" dirty="0">
                        <a:solidFill>
                          <a:schemeClr val="bg1"/>
                        </a:solidFill>
                        <a:latin typeface="メイリオ" panose="020B0604030504040204" pitchFamily="50" charset="-128"/>
                        <a:ea typeface="メイリオ" panose="020B0604030504040204" pitchFamily="50" charset="-128"/>
                        <a:cs typeface="メイリオ" pitchFamily="50" charset="-128"/>
                      </a:endParaRPr>
                    </a:p>
                  </a:txBody>
                  <a:tcPr marL="0" marR="0" marT="0" marB="0" anchor="ctr"/>
                </a:tc>
                <a:tc>
                  <a:txBody>
                    <a:bodyPr/>
                    <a:lstStyle/>
                    <a:p>
                      <a:pPr algn="l"/>
                      <a:r>
                        <a:rPr kumimoji="1" lang="ja-JP" altLang="en-US" sz="600" dirty="0">
                          <a:latin typeface="メイリオ" panose="020B0604030504040204" pitchFamily="50" charset="-128"/>
                          <a:ea typeface="メイリオ" panose="020B0604030504040204" pitchFamily="50" charset="-128"/>
                        </a:rPr>
                        <a:t>有償にて対応</a:t>
                      </a:r>
                      <a:endPar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endParaRPr>
                    </a:p>
                  </a:txBody>
                  <a:tcPr marL="36000" marR="0" marT="0" marB="0" anchor="ctr"/>
                </a:tc>
                <a:extLst>
                  <a:ext uri="{0D108BD9-81ED-4DB2-BD59-A6C34878D82A}">
                    <a16:rowId xmlns:a16="http://schemas.microsoft.com/office/drawing/2014/main" val="161241074"/>
                  </a:ext>
                </a:extLst>
              </a:tr>
              <a:tr h="155694">
                <a:tc>
                  <a:txBody>
                    <a:bodyPr/>
                    <a:lstStyle/>
                    <a:p>
                      <a:pPr algn="ctr"/>
                      <a:r>
                        <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rPr>
                        <a:t>バス乗降</a:t>
                      </a:r>
                    </a:p>
                  </a:txBody>
                  <a:tcPr marL="0" marR="0" marT="0" marB="0" anchor="ctr"/>
                </a:tc>
                <a:tc>
                  <a:txBody>
                    <a:bodyPr/>
                    <a:lstStyle/>
                    <a:p>
                      <a:pPr algn="l"/>
                      <a:r>
                        <a:rPr kumimoji="1" lang="ja-JP" altLang="en-US" sz="600" b="0" dirty="0">
                          <a:latin typeface="メイリオ" panose="020B0604030504040204" pitchFamily="50" charset="-128"/>
                          <a:ea typeface="メイリオ" panose="020B0604030504040204" pitchFamily="50" charset="-128"/>
                          <a:cs typeface="メイリオ" pitchFamily="50" charset="-128"/>
                        </a:rPr>
                        <a:t>正面玄関</a:t>
                      </a:r>
                    </a:p>
                  </a:txBody>
                  <a:tcPr marL="36000" marR="0" marT="0" marB="0" anchor="ctr"/>
                </a:tc>
                <a:tc>
                  <a:txBody>
                    <a:bodyPr/>
                    <a:lstStyle/>
                    <a:p>
                      <a:pPr algn="ctr"/>
                      <a:r>
                        <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rPr>
                        <a:t>緊急病院</a:t>
                      </a:r>
                    </a:p>
                  </a:txBody>
                  <a:tcPr marL="0" marR="0" marT="0" marB="0" anchor="ctr"/>
                </a:tc>
                <a:tc>
                  <a:txBody>
                    <a:bodyPr/>
                    <a:lstStyle/>
                    <a:p>
                      <a:pPr algn="l"/>
                      <a:r>
                        <a:rPr kumimoji="1" lang="ja-JP" altLang="en-US" sz="600" b="0" dirty="0">
                          <a:solidFill>
                            <a:schemeClr val="tx1"/>
                          </a:solidFill>
                          <a:latin typeface="メイリオ" panose="020B0604030504040204" pitchFamily="50" charset="-128"/>
                          <a:ea typeface="メイリオ" panose="020B0604030504040204" pitchFamily="50" charset="-128"/>
                          <a:cs typeface="メイリオ" pitchFamily="50" charset="-128"/>
                        </a:rPr>
                        <a:t>大津赤十字病院</a:t>
                      </a:r>
                    </a:p>
                  </a:txBody>
                  <a:tcPr marL="36000" marR="0" marT="0" marB="0" anchor="ctr"/>
                </a:tc>
                <a:extLst>
                  <a:ext uri="{0D108BD9-81ED-4DB2-BD59-A6C34878D82A}">
                    <a16:rowId xmlns:a16="http://schemas.microsoft.com/office/drawing/2014/main" val="10007"/>
                  </a:ext>
                </a:extLst>
              </a:tr>
            </a:tbl>
          </a:graphicData>
        </a:graphic>
      </p:graphicFrame>
      <p:sp>
        <p:nvSpPr>
          <p:cNvPr id="2" name="タイトル 1"/>
          <p:cNvSpPr>
            <a:spLocks noGrp="1"/>
          </p:cNvSpPr>
          <p:nvPr>
            <p:ph type="title"/>
          </p:nvPr>
        </p:nvSpPr>
        <p:spPr>
          <a:xfrm>
            <a:off x="1047758" y="77877"/>
            <a:ext cx="3656856" cy="470803"/>
          </a:xfrm>
        </p:spPr>
        <p:txBody>
          <a:bodyPr>
            <a:normAutofit/>
          </a:bodyPr>
          <a:lstStyle/>
          <a:p>
            <a:r>
              <a:rPr lang="ja-JP" altLang="en-US" sz="2000" dirty="0">
                <a:latin typeface="+mn-ea"/>
                <a:ea typeface="+mn-ea"/>
              </a:rPr>
              <a:t> </a:t>
            </a:r>
            <a:r>
              <a:rPr lang="ja-JP" altLang="en-US" sz="2000" b="0" dirty="0">
                <a:latin typeface="+mn-ea"/>
                <a:ea typeface="+mn-ea"/>
              </a:rPr>
              <a:t>琵琶湖グランドホテル・京近江</a:t>
            </a:r>
            <a:endParaRPr kumimoji="1" lang="ja-JP" altLang="en-US" sz="2000" b="0" dirty="0">
              <a:latin typeface="+mn-ea"/>
              <a:ea typeface="+mn-ea"/>
            </a:endParaRPr>
          </a:p>
        </p:txBody>
      </p:sp>
      <p:sp>
        <p:nvSpPr>
          <p:cNvPr id="28" name="1 つの角を切り取った四角形 27"/>
          <p:cNvSpPr/>
          <p:nvPr/>
        </p:nvSpPr>
        <p:spPr>
          <a:xfrm>
            <a:off x="7544690" y="3314912"/>
            <a:ext cx="1829049" cy="190349"/>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ロビー</a:t>
            </a:r>
          </a:p>
        </p:txBody>
      </p:sp>
      <p:sp>
        <p:nvSpPr>
          <p:cNvPr id="30" name="1 つの角を切り取った四角形 29"/>
          <p:cNvSpPr/>
          <p:nvPr/>
        </p:nvSpPr>
        <p:spPr>
          <a:xfrm>
            <a:off x="5298568" y="3310521"/>
            <a:ext cx="1851285" cy="158261"/>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お部屋一例</a:t>
            </a:r>
          </a:p>
        </p:txBody>
      </p:sp>
      <p:sp>
        <p:nvSpPr>
          <p:cNvPr id="26" name="正方形/長方形 25"/>
          <p:cNvSpPr/>
          <p:nvPr/>
        </p:nvSpPr>
        <p:spPr>
          <a:xfrm>
            <a:off x="3209466" y="3635101"/>
            <a:ext cx="1963999" cy="369332"/>
          </a:xfrm>
          <a:prstGeom prst="rect">
            <a:avLst/>
          </a:prstGeom>
        </p:spPr>
        <p:txBody>
          <a:bodyPr wrap="none">
            <a:spAutoFit/>
          </a:bodyPr>
          <a:lstStyle/>
          <a:p>
            <a:r>
              <a:rPr lang="en-US" altLang="zh-TW" dirty="0">
                <a:solidFill>
                  <a:schemeClr val="bg1"/>
                </a:solidFill>
                <a:latin typeface="Meiryo UI" panose="020B0604030504040204" pitchFamily="50" charset="-128"/>
                <a:ea typeface="Meiryo UI" panose="020B0604030504040204" pitchFamily="50" charset="-128"/>
              </a:rPr>
              <a:t>2020</a:t>
            </a:r>
            <a:r>
              <a:rPr lang="zh-TW" altLang="en-US" dirty="0">
                <a:solidFill>
                  <a:schemeClr val="bg1"/>
                </a:solidFill>
                <a:latin typeface="Meiryo UI" panose="020B0604030504040204" pitchFamily="50" charset="-128"/>
                <a:ea typeface="Meiryo UI" panose="020B0604030504040204" pitchFamily="50" charset="-128"/>
              </a:rPr>
              <a:t>年</a:t>
            </a:r>
            <a:r>
              <a:rPr lang="en-US" altLang="zh-TW" dirty="0">
                <a:solidFill>
                  <a:schemeClr val="bg1"/>
                </a:solidFill>
                <a:latin typeface="Meiryo UI" panose="020B0604030504040204" pitchFamily="50" charset="-128"/>
                <a:ea typeface="Meiryo UI" panose="020B0604030504040204" pitchFamily="50" charset="-128"/>
              </a:rPr>
              <a:t>10</a:t>
            </a:r>
            <a:r>
              <a:rPr lang="zh-TW" altLang="en-US" dirty="0">
                <a:solidFill>
                  <a:schemeClr val="bg1"/>
                </a:solidFill>
                <a:latin typeface="Meiryo UI" panose="020B0604030504040204" pitchFamily="50" charset="-128"/>
                <a:ea typeface="Meiryo UI" panose="020B0604030504040204" pitchFamily="50" charset="-128"/>
              </a:rPr>
              <a:t>月開業</a:t>
            </a: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704528" y="4370608"/>
            <a:ext cx="4320000" cy="648072"/>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rPr>
              <a:t>○館内レクリエーション可能。大小様々な宴会場完備</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a:t>
            </a:r>
            <a:r>
              <a:rPr lang="en-US" altLang="ja-JP" sz="1000" dirty="0">
                <a:solidFill>
                  <a:schemeClr val="tx1"/>
                </a:solidFill>
                <a:latin typeface="メイリオ" panose="020B0604030504040204" pitchFamily="50" charset="-128"/>
                <a:ea typeface="メイリオ" panose="020B0604030504040204" pitchFamily="50" charset="-128"/>
              </a:rPr>
              <a:t>pH</a:t>
            </a:r>
            <a:r>
              <a:rPr lang="ja-JP" altLang="en-US" sz="1000" dirty="0">
                <a:solidFill>
                  <a:schemeClr val="tx1"/>
                </a:solidFill>
                <a:latin typeface="メイリオ" panose="020B0604030504040204" pitchFamily="50" charset="-128"/>
                <a:ea typeface="メイリオ" panose="020B0604030504040204" pitchFamily="50" charset="-128"/>
              </a:rPr>
              <a:t>値</a:t>
            </a:r>
            <a:r>
              <a:rPr lang="en-US" altLang="ja-JP" sz="1000" dirty="0">
                <a:solidFill>
                  <a:schemeClr val="tx1"/>
                </a:solidFill>
                <a:latin typeface="メイリオ" panose="020B0604030504040204" pitchFamily="50" charset="-128"/>
                <a:ea typeface="メイリオ" panose="020B0604030504040204" pitchFamily="50" charset="-128"/>
              </a:rPr>
              <a:t>9.0</a:t>
            </a:r>
            <a:r>
              <a:rPr lang="ja-JP" altLang="en-US" sz="1000" dirty="0">
                <a:solidFill>
                  <a:schemeClr val="tx1"/>
                </a:solidFill>
                <a:latin typeface="メイリオ" panose="020B0604030504040204" pitchFamily="50" charset="-128"/>
                <a:ea typeface="メイリオ" panose="020B0604030504040204" pitchFamily="50" charset="-128"/>
              </a:rPr>
              <a:t>アルカリ性単純温泉、３～</a:t>
            </a:r>
            <a:r>
              <a:rPr lang="en-US" altLang="ja-JP" sz="1000" dirty="0">
                <a:solidFill>
                  <a:schemeClr val="tx1"/>
                </a:solidFill>
                <a:latin typeface="メイリオ" panose="020B0604030504040204" pitchFamily="50" charset="-128"/>
                <a:ea typeface="メイリオ" panose="020B0604030504040204" pitchFamily="50" charset="-128"/>
              </a:rPr>
              <a:t>4</a:t>
            </a:r>
            <a:r>
              <a:rPr lang="ja-JP" altLang="en-US" sz="1000" dirty="0">
                <a:solidFill>
                  <a:schemeClr val="tx1"/>
                </a:solidFill>
                <a:latin typeface="メイリオ" panose="020B0604030504040204" pitchFamily="50" charset="-128"/>
                <a:ea typeface="メイリオ" panose="020B0604030504040204" pitchFamily="50" charset="-128"/>
              </a:rPr>
              <a:t>クラス同時入浴可能な温泉大浴場</a:t>
            </a:r>
            <a:endParaRPr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○館内にコンビニエンスストア（ローソン）あり。</a:t>
            </a:r>
          </a:p>
        </p:txBody>
      </p:sp>
      <p:sp>
        <p:nvSpPr>
          <p:cNvPr id="4" name="テキスト ボックス 3"/>
          <p:cNvSpPr txBox="1"/>
          <p:nvPr/>
        </p:nvSpPr>
        <p:spPr>
          <a:xfrm>
            <a:off x="5173465" y="664153"/>
            <a:ext cx="4556737" cy="120032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びわ湖畔に建つ閑静で、</a:t>
            </a:r>
            <a:r>
              <a:rPr lang="ja-JP" altLang="en-US" sz="1200" dirty="0" err="1">
                <a:latin typeface="メイリオ" panose="020B0604030504040204" pitchFamily="50" charset="-128"/>
                <a:ea typeface="メイリオ" panose="020B0604030504040204" pitchFamily="50" charset="-128"/>
              </a:rPr>
              <a:t>おごと</a:t>
            </a:r>
            <a:r>
              <a:rPr lang="ja-JP" altLang="en-US" sz="1200" dirty="0">
                <a:latin typeface="メイリオ" panose="020B0604030504040204" pitchFamily="50" charset="-128"/>
                <a:ea typeface="メイリオ" panose="020B0604030504040204" pitchFamily="50" charset="-128"/>
              </a:rPr>
              <a:t>温泉最大級の温泉旅館です。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様々な要望にお応え可能な“大・中・小・コンベンション会場”</a:t>
            </a:r>
            <a:br>
              <a:rPr lang="ja-JP" altLang="en-US"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京都市内では困難な大型校の</a:t>
            </a:r>
            <a:r>
              <a:rPr lang="ja-JP" altLang="en-US" sz="1200" b="1" dirty="0">
                <a:solidFill>
                  <a:schemeClr val="accent5"/>
                </a:solidFill>
                <a:latin typeface="メイリオ" panose="020B0604030504040204" pitchFamily="50" charset="-128"/>
                <a:ea typeface="メイリオ" panose="020B0604030504040204" pitchFamily="50" charset="-128"/>
              </a:rPr>
              <a:t>班長</a:t>
            </a:r>
            <a:r>
              <a:rPr lang="en-US" altLang="ja-JP" sz="1200" b="1" dirty="0">
                <a:solidFill>
                  <a:schemeClr val="accent5"/>
                </a:solidFill>
                <a:latin typeface="メイリオ" panose="020B0604030504040204" pitchFamily="50" charset="-128"/>
                <a:ea typeface="メイリオ" panose="020B0604030504040204" pitchFamily="50" charset="-128"/>
              </a:rPr>
              <a:t>/</a:t>
            </a:r>
            <a:r>
              <a:rPr lang="ja-JP" altLang="en-US" sz="1200" b="1" dirty="0">
                <a:solidFill>
                  <a:schemeClr val="accent5"/>
                </a:solidFill>
                <a:latin typeface="メイリオ" panose="020B0604030504040204" pitchFamily="50" charset="-128"/>
                <a:ea typeface="メイリオ" panose="020B0604030504040204" pitchFamily="50" charset="-128"/>
              </a:rPr>
              <a:t>室長会議</a:t>
            </a:r>
            <a:r>
              <a:rPr lang="ja-JP" altLang="en-US" sz="1200" dirty="0">
                <a:latin typeface="メイリオ" panose="020B0604030504040204" pitchFamily="50" charset="-128"/>
                <a:ea typeface="メイリオ" panose="020B0604030504040204" pitchFamily="50" charset="-128"/>
              </a:rPr>
              <a:t>、</a:t>
            </a:r>
            <a:r>
              <a:rPr lang="ja-JP" altLang="en-US" sz="1200" b="1" dirty="0">
                <a:solidFill>
                  <a:schemeClr val="accent5"/>
                </a:solidFill>
                <a:latin typeface="メイリオ" panose="020B0604030504040204" pitchFamily="50" charset="-128"/>
                <a:ea typeface="メイリオ" panose="020B0604030504040204" pitchFamily="50" charset="-128"/>
              </a:rPr>
              <a:t>学年レクリエーション・クラスレクリエーション</a:t>
            </a:r>
            <a:r>
              <a:rPr lang="ja-JP" altLang="en-US" sz="1200" dirty="0">
                <a:latin typeface="メイリオ" panose="020B0604030504040204" pitchFamily="50" charset="-128"/>
                <a:ea typeface="メイリオ" panose="020B0604030504040204" pitchFamily="50" charset="-128"/>
              </a:rPr>
              <a:t>などのご案内も可能です。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京都駅から</a:t>
            </a:r>
            <a:r>
              <a:rPr lang="en-US" altLang="ja-JP" sz="1200" dirty="0">
                <a:latin typeface="メイリオ" panose="020B0604030504040204" pitchFamily="50" charset="-128"/>
                <a:ea typeface="メイリオ" panose="020B0604030504040204" pitchFamily="50" charset="-128"/>
              </a:rPr>
              <a:t>JR</a:t>
            </a:r>
            <a:r>
              <a:rPr lang="ja-JP" altLang="en-US" sz="1200" dirty="0">
                <a:latin typeface="メイリオ" panose="020B0604030504040204" pitchFamily="50" charset="-128"/>
                <a:ea typeface="メイリオ" panose="020B0604030504040204" pitchFamily="50" charset="-128"/>
              </a:rPr>
              <a:t>で</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０分、バスで</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分と、京都からのアクセスも良好です。</a:t>
            </a:r>
            <a:endParaRPr kumimoji="1" lang="ja-JP" altLang="en-US" sz="1200"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4953000" y="91609"/>
            <a:ext cx="4626588" cy="400110"/>
          </a:xfrm>
          <a:prstGeom prst="rect">
            <a:avLst/>
          </a:prstGeom>
          <a:noFill/>
        </p:spPr>
        <p:txBody>
          <a:bodyPr wrap="none" rtlCol="0">
            <a:spAutoFit/>
          </a:bodyPr>
          <a:lstStyle/>
          <a:p>
            <a:r>
              <a:rPr kumimoji="1" lang="en-US" altLang="ja-JP" sz="1000" dirty="0">
                <a:latin typeface="+mn-ea"/>
                <a:ea typeface="+mn-ea"/>
              </a:rPr>
              <a:t>【</a:t>
            </a:r>
            <a:r>
              <a:rPr kumimoji="1" lang="ja-JP" altLang="en-US" sz="1000" dirty="0">
                <a:latin typeface="+mn-ea"/>
                <a:ea typeface="+mn-ea"/>
              </a:rPr>
              <a:t>住所</a:t>
            </a:r>
            <a:r>
              <a:rPr kumimoji="1" lang="en-US" altLang="ja-JP" sz="1000" dirty="0">
                <a:latin typeface="+mn-ea"/>
                <a:ea typeface="+mn-ea"/>
              </a:rPr>
              <a:t>】</a:t>
            </a:r>
            <a:r>
              <a:rPr kumimoji="1" lang="ja-JP" altLang="en-US" sz="1000" dirty="0">
                <a:latin typeface="+mn-ea"/>
                <a:ea typeface="+mn-ea"/>
              </a:rPr>
              <a:t>大津市雄琴</a:t>
            </a:r>
            <a:r>
              <a:rPr kumimoji="1" lang="en-US" altLang="ja-JP" sz="1000" dirty="0">
                <a:latin typeface="+mn-ea"/>
                <a:ea typeface="+mn-ea"/>
              </a:rPr>
              <a:t>6-5-1</a:t>
            </a:r>
            <a:r>
              <a:rPr kumimoji="1" lang="ja-JP" altLang="en-US" sz="1000" dirty="0">
                <a:latin typeface="+mn-ea"/>
                <a:ea typeface="+mn-ea"/>
              </a:rPr>
              <a:t>　　</a:t>
            </a:r>
            <a:r>
              <a:rPr kumimoji="1" lang="en-US" altLang="ja-JP" sz="1000" dirty="0">
                <a:latin typeface="+mn-ea"/>
                <a:ea typeface="+mn-ea"/>
              </a:rPr>
              <a:t>【TEL】077-579-2111</a:t>
            </a:r>
            <a:r>
              <a:rPr kumimoji="1" lang="ja-JP" altLang="en-US" sz="1000" dirty="0">
                <a:latin typeface="+mn-ea"/>
                <a:ea typeface="+mn-ea"/>
              </a:rPr>
              <a:t>　　</a:t>
            </a:r>
            <a:r>
              <a:rPr kumimoji="1" lang="en-US" altLang="ja-JP" sz="1000" dirty="0">
                <a:latin typeface="+mn-ea"/>
                <a:ea typeface="+mn-ea"/>
              </a:rPr>
              <a:t>【FAX】077-579-2161</a:t>
            </a:r>
          </a:p>
          <a:p>
            <a:r>
              <a:rPr lang="en-US" altLang="ja-JP" sz="1000" dirty="0">
                <a:latin typeface="+mn-ea"/>
                <a:ea typeface="+mn-ea"/>
              </a:rPr>
              <a:t>【</a:t>
            </a:r>
            <a:r>
              <a:rPr lang="en-US" altLang="ja-JP" sz="1000" dirty="0" err="1">
                <a:latin typeface="+mn-ea"/>
                <a:ea typeface="+mn-ea"/>
              </a:rPr>
              <a:t>URL】</a:t>
            </a:r>
            <a:r>
              <a:rPr lang="en-US" altLang="ja-JP" sz="1000" u="sng" dirty="0" err="1"/>
              <a:t>https</a:t>
            </a:r>
            <a:r>
              <a:rPr lang="en-US" altLang="ja-JP" sz="1000" u="sng" dirty="0"/>
              <a:t>://www.biwakogh.co.jp/</a:t>
            </a:r>
            <a:endParaRPr kumimoji="1" lang="ja-JP" altLang="en-US" sz="1000" dirty="0">
              <a:latin typeface="+mn-ea"/>
              <a:ea typeface="+mn-ea"/>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79394" y="5054766"/>
            <a:ext cx="1583482" cy="1440000"/>
          </a:xfrm>
          <a:prstGeom prst="rect">
            <a:avLst/>
          </a:prstGeom>
        </p:spPr>
      </p:pic>
      <p:sp>
        <p:nvSpPr>
          <p:cNvPr id="6" name="テキスト ボックス 5"/>
          <p:cNvSpPr txBox="1"/>
          <p:nvPr/>
        </p:nvSpPr>
        <p:spPr>
          <a:xfrm>
            <a:off x="8409384" y="5690127"/>
            <a:ext cx="877163" cy="169277"/>
          </a:xfrm>
          <a:prstGeom prst="rect">
            <a:avLst/>
          </a:prstGeom>
          <a:noFill/>
        </p:spPr>
        <p:txBody>
          <a:bodyPr wrap="none" rtlCol="0">
            <a:spAutoFit/>
          </a:bodyPr>
          <a:lstStyle/>
          <a:p>
            <a:r>
              <a:rPr kumimoji="1" lang="ja-JP" altLang="en-US" sz="500" dirty="0">
                <a:solidFill>
                  <a:srgbClr val="0070C0"/>
                </a:solidFill>
              </a:rPr>
              <a:t>★　</a:t>
            </a:r>
            <a:r>
              <a:rPr lang="ja-JP" altLang="en-US" sz="500" dirty="0">
                <a:solidFill>
                  <a:srgbClr val="0070C0"/>
                </a:solidFill>
              </a:rPr>
              <a:t>琵琶湖グランド</a:t>
            </a:r>
            <a:r>
              <a:rPr kumimoji="1" lang="ja-JP" altLang="en-US" sz="500" dirty="0">
                <a:solidFill>
                  <a:srgbClr val="0070C0"/>
                </a:solidFill>
              </a:rPr>
              <a:t>ホテル</a:t>
            </a:r>
          </a:p>
        </p:txBody>
      </p:sp>
      <p:sp>
        <p:nvSpPr>
          <p:cNvPr id="9" name="テキスト ボックス 8"/>
          <p:cNvSpPr txBox="1"/>
          <p:nvPr/>
        </p:nvSpPr>
        <p:spPr>
          <a:xfrm>
            <a:off x="488504" y="4369385"/>
            <a:ext cx="307777" cy="648072"/>
          </a:xfrm>
          <a:prstGeom prst="rect">
            <a:avLst/>
          </a:prstGeom>
          <a:solidFill>
            <a:srgbClr val="5B9BD5"/>
          </a:solidFill>
        </p:spPr>
        <p:txBody>
          <a:bodyPr vert="eaVert" wrap="square" rtlCol="0">
            <a:spAutoFit/>
          </a:bodyPr>
          <a:lstStyle/>
          <a:p>
            <a:pPr algn="ctr"/>
            <a:r>
              <a:rPr kumimoji="1" lang="ja-JP" altLang="en-US" sz="800" b="1" dirty="0">
                <a:solidFill>
                  <a:schemeClr val="bg1"/>
                </a:solidFill>
                <a:latin typeface="メイリオ" panose="020B0604030504040204" pitchFamily="50" charset="-128"/>
                <a:ea typeface="メイリオ" panose="020B0604030504040204" pitchFamily="50" charset="-128"/>
              </a:rPr>
              <a:t>ポイント</a:t>
            </a:r>
          </a:p>
        </p:txBody>
      </p:sp>
      <p:pic>
        <p:nvPicPr>
          <p:cNvPr id="8" name="図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3455" y="5385805"/>
            <a:ext cx="1535920" cy="1023390"/>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83972" y="5054766"/>
            <a:ext cx="2682254" cy="1542555"/>
          </a:xfrm>
          <a:prstGeom prst="rect">
            <a:avLst/>
          </a:prstGeom>
        </p:spPr>
      </p:pic>
      <p:pic>
        <p:nvPicPr>
          <p:cNvPr id="12" name="図 11"/>
          <p:cNvPicPr>
            <a:picLocks noChangeAspect="1"/>
          </p:cNvPicPr>
          <p:nvPr/>
        </p:nvPicPr>
        <p:blipFill>
          <a:blip r:embed="rId6"/>
          <a:stretch>
            <a:fillRect/>
          </a:stretch>
        </p:blipFill>
        <p:spPr>
          <a:xfrm>
            <a:off x="2853916" y="5157191"/>
            <a:ext cx="2213450" cy="1440000"/>
          </a:xfrm>
          <a:prstGeom prst="rect">
            <a:avLst/>
          </a:prstGeom>
        </p:spPr>
      </p:pic>
      <p:pic>
        <p:nvPicPr>
          <p:cNvPr id="10" name="図 9"/>
          <p:cNvPicPr>
            <a:picLocks noChangeAspect="1"/>
          </p:cNvPicPr>
          <p:nvPr/>
        </p:nvPicPr>
        <p:blipFill>
          <a:blip r:embed="rId7"/>
          <a:stretch>
            <a:fillRect/>
          </a:stretch>
        </p:blipFill>
        <p:spPr>
          <a:xfrm>
            <a:off x="495989" y="5157192"/>
            <a:ext cx="2213450" cy="1440000"/>
          </a:xfrm>
          <a:prstGeom prst="rect">
            <a:avLst/>
          </a:prstGeom>
        </p:spPr>
      </p:pic>
      <p:pic>
        <p:nvPicPr>
          <p:cNvPr id="3" name="図 2"/>
          <p:cNvPicPr>
            <a:picLocks noChangeAspect="1"/>
          </p:cNvPicPr>
          <p:nvPr/>
        </p:nvPicPr>
        <p:blipFill>
          <a:blip r:embed="rId8"/>
          <a:stretch>
            <a:fillRect/>
          </a:stretch>
        </p:blipFill>
        <p:spPr>
          <a:xfrm>
            <a:off x="507272" y="707664"/>
            <a:ext cx="4560000" cy="3420000"/>
          </a:xfrm>
          <a:prstGeom prst="rect">
            <a:avLst/>
          </a:prstGeom>
        </p:spPr>
      </p:pic>
      <p:pic>
        <p:nvPicPr>
          <p:cNvPr id="19" name="図 1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31031" y="3547479"/>
            <a:ext cx="1842708" cy="1382031"/>
          </a:xfrm>
          <a:prstGeom prst="rect">
            <a:avLst/>
          </a:prstGeom>
        </p:spPr>
      </p:pic>
      <p:pic>
        <p:nvPicPr>
          <p:cNvPr id="20" name="図 1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98568" y="3547479"/>
            <a:ext cx="1845455" cy="1384091"/>
          </a:xfrm>
          <a:prstGeom prst="rect">
            <a:avLst/>
          </a:prstGeom>
        </p:spPr>
      </p:pic>
    </p:spTree>
    <p:extLst>
      <p:ext uri="{BB962C8B-B14F-4D97-AF65-F5344CB8AC3E}">
        <p14:creationId xmlns:p14="http://schemas.microsoft.com/office/powerpoint/2010/main" val="3425857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064568" y="86103"/>
            <a:ext cx="3656856" cy="470803"/>
          </a:xfrm>
        </p:spPr>
        <p:txBody>
          <a:bodyPr>
            <a:normAutofit/>
          </a:bodyPr>
          <a:lstStyle/>
          <a:p>
            <a:r>
              <a:rPr lang="ja-JP" altLang="en-US" sz="2000" b="0" dirty="0">
                <a:latin typeface="+mn-ea"/>
                <a:ea typeface="+mn-ea"/>
              </a:rPr>
              <a:t>平面図</a:t>
            </a:r>
            <a:endParaRPr kumimoji="1" lang="ja-JP" altLang="en-US" sz="2000" b="0" dirty="0">
              <a:latin typeface="+mn-ea"/>
              <a:ea typeface="+mn-ea"/>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689744" y="829227"/>
            <a:ext cx="3495600" cy="3798599"/>
          </a:xfrm>
          <a:prstGeom prst="rect">
            <a:avLst/>
          </a:prstGeom>
        </p:spPr>
      </p:pic>
      <p:sp>
        <p:nvSpPr>
          <p:cNvPr id="11" name="正方形/長方形 10"/>
          <p:cNvSpPr/>
          <p:nvPr/>
        </p:nvSpPr>
        <p:spPr>
          <a:xfrm>
            <a:off x="4336843" y="5157192"/>
            <a:ext cx="5152662" cy="1296144"/>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メイリオ" panose="020B0604030504040204" pitchFamily="50" charset="-128"/>
                <a:ea typeface="メイリオ" panose="020B0604030504040204" pitchFamily="50" charset="-128"/>
              </a:rPr>
              <a:t>廊下が</a:t>
            </a:r>
            <a:r>
              <a:rPr kumimoji="1" lang="ja-JP" altLang="en-US" sz="1200" dirty="0">
                <a:solidFill>
                  <a:schemeClr val="tx1"/>
                </a:solidFill>
                <a:latin typeface="メイリオ" panose="020B0604030504040204" pitchFamily="50" charset="-128"/>
                <a:ea typeface="メイリオ" panose="020B0604030504040204" pitchFamily="50" charset="-128"/>
              </a:rPr>
              <a:t>直線で生徒様の管理に適した構造です。</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基本</a:t>
            </a:r>
            <a:r>
              <a:rPr lang="en-US" altLang="ja-JP" sz="1200" dirty="0">
                <a:solidFill>
                  <a:schemeClr val="tx1"/>
                </a:solidFill>
                <a:latin typeface="メイリオ" panose="020B0604030504040204" pitchFamily="50" charset="-128"/>
                <a:ea typeface="メイリオ" panose="020B0604030504040204" pitchFamily="50" charset="-128"/>
              </a:rPr>
              <a:t>10</a:t>
            </a:r>
            <a:r>
              <a:rPr lang="ja-JP" altLang="en-US" sz="1200" dirty="0">
                <a:solidFill>
                  <a:schemeClr val="tx1"/>
                </a:solidFill>
                <a:latin typeface="メイリオ" panose="020B0604030504040204" pitchFamily="50" charset="-128"/>
                <a:ea typeface="メイリオ" panose="020B0604030504040204" pitchFamily="50" charset="-128"/>
              </a:rPr>
              <a:t>帖または</a:t>
            </a:r>
            <a:r>
              <a:rPr lang="en-US" altLang="ja-JP" sz="1200" dirty="0">
                <a:solidFill>
                  <a:schemeClr val="tx1"/>
                </a:solidFill>
                <a:latin typeface="メイリオ" panose="020B0604030504040204" pitchFamily="50" charset="-128"/>
                <a:ea typeface="メイリオ" panose="020B0604030504040204" pitchFamily="50" charset="-128"/>
              </a:rPr>
              <a:t>12</a:t>
            </a:r>
            <a:r>
              <a:rPr lang="ja-JP" altLang="en-US" sz="1200" dirty="0">
                <a:solidFill>
                  <a:schemeClr val="tx1"/>
                </a:solidFill>
                <a:latin typeface="メイリオ" panose="020B0604030504040204" pitchFamily="50" charset="-128"/>
                <a:ea typeface="メイリオ" panose="020B0604030504040204" pitchFamily="50" charset="-128"/>
              </a:rPr>
              <a:t>帖の和室。</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温泉旅館には珍しい、全室浴室付</a:t>
            </a: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シャワーブースのみの箇所も有</a:t>
            </a:r>
            <a:r>
              <a:rPr lang="en-US" altLang="ja-JP" sz="1200" dirty="0">
                <a:solidFill>
                  <a:schemeClr val="tx1"/>
                </a:solidFill>
                <a:latin typeface="メイリオ" panose="020B0604030504040204" pitchFamily="50" charset="-128"/>
                <a:ea typeface="メイリオ" panose="020B0604030504040204" pitchFamily="50" charset="-128"/>
              </a:rPr>
              <a:t>)</a:t>
            </a:r>
          </a:p>
          <a:p>
            <a:r>
              <a:rPr lang="ja-JP" altLang="en-US" sz="1200" dirty="0">
                <a:solidFill>
                  <a:schemeClr val="tx1"/>
                </a:solidFill>
                <a:latin typeface="メイリオ" panose="020B0604030504040204" pitchFamily="50" charset="-128"/>
                <a:ea typeface="メイリオ" panose="020B0604030504040204" pitchFamily="50" charset="-128"/>
              </a:rPr>
              <a:t>感染症対策もご案内可能です。</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ホテル内に“ローソン”があり緊急時の買い物にも便利です。</a:t>
            </a:r>
            <a:endParaRPr lang="en-US" altLang="ja-JP" sz="1200" dirty="0">
              <a:solidFill>
                <a:schemeClr val="tx1"/>
              </a:solidFill>
              <a:latin typeface="メイリオ" panose="020B0604030504040204" pitchFamily="50" charset="-128"/>
              <a:ea typeface="メイリオ" panose="020B0604030504040204" pitchFamily="50" charset="-128"/>
            </a:endParaRPr>
          </a:p>
          <a:p>
            <a:r>
              <a:rPr kumimoji="1" lang="en-US" altLang="ja-JP" sz="1200" dirty="0">
                <a:solidFill>
                  <a:schemeClr val="tx1"/>
                </a:solidFill>
                <a:latin typeface="メイリオ" panose="020B0604030504040204" pitchFamily="50" charset="-128"/>
                <a:ea typeface="メイリオ" panose="020B0604030504040204" pitchFamily="50" charset="-128"/>
              </a:rPr>
              <a:t>WB</a:t>
            </a:r>
            <a:r>
              <a:rPr kumimoji="1" lang="ja-JP" altLang="en-US" sz="1200" dirty="0">
                <a:solidFill>
                  <a:schemeClr val="tx1"/>
                </a:solidFill>
                <a:latin typeface="メイリオ" panose="020B0604030504040204" pitchFamily="50" charset="-128"/>
                <a:ea typeface="メイリオ" panose="020B0604030504040204" pitchFamily="50" charset="-128"/>
              </a:rPr>
              <a:t>：バス付　</a:t>
            </a:r>
            <a:r>
              <a:rPr kumimoji="1" lang="en-US" altLang="ja-JP" sz="1200" dirty="0">
                <a:solidFill>
                  <a:schemeClr val="tx1"/>
                </a:solidFill>
                <a:latin typeface="メイリオ" panose="020B0604030504040204" pitchFamily="50" charset="-128"/>
                <a:ea typeface="メイリオ" panose="020B0604030504040204" pitchFamily="50" charset="-128"/>
              </a:rPr>
              <a:t>SB</a:t>
            </a:r>
            <a:r>
              <a:rPr kumimoji="1" lang="ja-JP" altLang="en-US" sz="1200" dirty="0">
                <a:solidFill>
                  <a:schemeClr val="tx1"/>
                </a:solidFill>
                <a:latin typeface="メイリオ" panose="020B0604030504040204" pitchFamily="50" charset="-128"/>
                <a:ea typeface="メイリオ" panose="020B0604030504040204" pitchFamily="50" charset="-128"/>
              </a:rPr>
              <a:t>：シャワーブース付き</a:t>
            </a:r>
          </a:p>
        </p:txBody>
      </p:sp>
      <p:sp>
        <p:nvSpPr>
          <p:cNvPr id="2" name="正方形/長方形 1"/>
          <p:cNvSpPr/>
          <p:nvPr/>
        </p:nvSpPr>
        <p:spPr>
          <a:xfrm>
            <a:off x="2828763" y="863104"/>
            <a:ext cx="136815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83355" y="839133"/>
            <a:ext cx="1224971" cy="1187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81061" y="908720"/>
            <a:ext cx="5325302" cy="3816425"/>
          </a:xfrm>
          <a:prstGeom prst="rect">
            <a:avLst/>
          </a:prstGeom>
        </p:spPr>
      </p:pic>
      <p:sp>
        <p:nvSpPr>
          <p:cNvPr id="14" name="正方形/長方形 13"/>
          <p:cNvSpPr/>
          <p:nvPr/>
        </p:nvSpPr>
        <p:spPr>
          <a:xfrm>
            <a:off x="7545288" y="4064504"/>
            <a:ext cx="2088232" cy="752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線吹き出し 1 (枠付き) 14"/>
          <p:cNvSpPr/>
          <p:nvPr/>
        </p:nvSpPr>
        <p:spPr>
          <a:xfrm>
            <a:off x="3080792" y="3212976"/>
            <a:ext cx="432047" cy="360040"/>
          </a:xfrm>
          <a:prstGeom prst="borderCallout1">
            <a:avLst>
              <a:gd name="adj1" fmla="val 77274"/>
              <a:gd name="adj2" fmla="val -3732"/>
              <a:gd name="adj3" fmla="val 394057"/>
              <a:gd name="adj4" fmla="val -20178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4"/>
          <a:stretch>
            <a:fillRect/>
          </a:stretch>
        </p:blipFill>
        <p:spPr>
          <a:xfrm>
            <a:off x="632992" y="4617920"/>
            <a:ext cx="3097179" cy="1895005"/>
          </a:xfrm>
          <a:prstGeom prst="rect">
            <a:avLst/>
          </a:prstGeom>
          <a:ln w="38100">
            <a:solidFill>
              <a:schemeClr val="accent5"/>
            </a:solidFill>
          </a:ln>
        </p:spPr>
      </p:pic>
    </p:spTree>
    <p:extLst>
      <p:ext uri="{BB962C8B-B14F-4D97-AF65-F5344CB8AC3E}">
        <p14:creationId xmlns:p14="http://schemas.microsoft.com/office/powerpoint/2010/main" val="2263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4160732894"/>
              </p:ext>
            </p:extLst>
          </p:nvPr>
        </p:nvGraphicFramePr>
        <p:xfrm>
          <a:off x="5382519" y="1782104"/>
          <a:ext cx="4393023" cy="1317990"/>
        </p:xfrm>
        <a:graphic>
          <a:graphicData uri="http://schemas.openxmlformats.org/drawingml/2006/table">
            <a:tbl>
              <a:tblPr firstRow="1" bandRow="1">
                <a:tableStyleId>{5C22544A-7EE6-4342-B048-85BDC9FD1C3A}</a:tableStyleId>
              </a:tblPr>
              <a:tblGrid>
                <a:gridCol w="947755">
                  <a:extLst>
                    <a:ext uri="{9D8B030D-6E8A-4147-A177-3AD203B41FA5}">
                      <a16:colId xmlns:a16="http://schemas.microsoft.com/office/drawing/2014/main" val="667524188"/>
                    </a:ext>
                  </a:extLst>
                </a:gridCol>
                <a:gridCol w="1373442">
                  <a:extLst>
                    <a:ext uri="{9D8B030D-6E8A-4147-A177-3AD203B41FA5}">
                      <a16:colId xmlns:a16="http://schemas.microsoft.com/office/drawing/2014/main" val="1089827581"/>
                    </a:ext>
                  </a:extLst>
                </a:gridCol>
                <a:gridCol w="1068232">
                  <a:extLst>
                    <a:ext uri="{9D8B030D-6E8A-4147-A177-3AD203B41FA5}">
                      <a16:colId xmlns:a16="http://schemas.microsoft.com/office/drawing/2014/main" val="2285393139"/>
                    </a:ext>
                  </a:extLst>
                </a:gridCol>
                <a:gridCol w="1003594">
                  <a:extLst>
                    <a:ext uri="{9D8B030D-6E8A-4147-A177-3AD203B41FA5}">
                      <a16:colId xmlns:a16="http://schemas.microsoft.com/office/drawing/2014/main" val="1817619136"/>
                    </a:ext>
                  </a:extLst>
                </a:gridCol>
              </a:tblGrid>
              <a:tr h="228132">
                <a:tc gridSpan="4">
                  <a:txBody>
                    <a:bodyPr/>
                    <a:lstStyle/>
                    <a:p>
                      <a:pPr algn="ctr"/>
                      <a:r>
                        <a:rPr kumimoji="1" lang="ja-JP" altLang="en-US" sz="1000" dirty="0"/>
                        <a:t>施設概要</a:t>
                      </a:r>
                      <a:endParaRPr kumimoji="1" lang="ja-JP" altLang="en-US" sz="1000" b="0" dirty="0">
                        <a:solidFill>
                          <a:schemeClr val="bg1"/>
                        </a:solidFill>
                        <a:latin typeface="Meiryo UI" panose="020B0604030504040204" pitchFamily="50" charset="-128"/>
                        <a:ea typeface="Meiryo UI"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kumimoji="1" lang="ja-JP" altLang="en-US" sz="700" b="1" dirty="0">
                        <a:solidFill>
                          <a:schemeClr val="bg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155694">
                <a:tc>
                  <a:txBody>
                    <a:bodyPr/>
                    <a:lstStyle/>
                    <a:p>
                      <a:pPr algn="ctr"/>
                      <a:r>
                        <a:rPr kumimoji="1" lang="ja-JP" altLang="en-US" sz="700" dirty="0">
                          <a:latin typeface="+mn-ea"/>
                          <a:ea typeface="+mn-ea"/>
                        </a:rPr>
                        <a:t>客室数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dirty="0">
                          <a:latin typeface="+mn-ea"/>
                          <a:ea typeface="+mn-ea"/>
                        </a:rPr>
                        <a:t>58</a:t>
                      </a:r>
                      <a:r>
                        <a:rPr kumimoji="1" lang="ja-JP" altLang="en-US" sz="700" dirty="0">
                          <a:latin typeface="+mn-ea"/>
                          <a:ea typeface="+mn-ea"/>
                        </a:rPr>
                        <a:t>室</a:t>
                      </a:r>
                      <a:endParaRPr kumimoji="1" lang="ja-JP" altLang="en-US" sz="700" b="0" dirty="0">
                        <a:solidFill>
                          <a:schemeClr val="tx1"/>
                        </a:solidFill>
                        <a:latin typeface="+mn-ea"/>
                        <a:ea typeface="+mn-ea"/>
                        <a:cs typeface="メイリオ" pitchFamily="50" charset="-128"/>
                      </a:endParaRPr>
                    </a:p>
                  </a:txBody>
                  <a:tcPr marL="36000" marR="0" marT="0" marB="0" anchor="ctr"/>
                </a:tc>
                <a:tc>
                  <a:txBody>
                    <a:bodyPr/>
                    <a:lstStyle/>
                    <a:p>
                      <a:pPr algn="ctr"/>
                      <a:r>
                        <a:rPr kumimoji="1" lang="en-US" altLang="ja-JP" sz="700" dirty="0">
                          <a:latin typeface="+mn-ea"/>
                          <a:ea typeface="+mn-ea"/>
                        </a:rPr>
                        <a:t>1</a:t>
                      </a:r>
                      <a:r>
                        <a:rPr kumimoji="1" lang="ja-JP" altLang="en-US" sz="700" dirty="0">
                          <a:latin typeface="+mn-ea"/>
                          <a:ea typeface="+mn-ea"/>
                        </a:rPr>
                        <a:t>校</a:t>
                      </a:r>
                      <a:r>
                        <a:rPr kumimoji="1" lang="en-US" altLang="ja-JP" sz="700" dirty="0">
                          <a:latin typeface="+mn-ea"/>
                          <a:ea typeface="+mn-ea"/>
                        </a:rPr>
                        <a:t>1</a:t>
                      </a:r>
                      <a:r>
                        <a:rPr kumimoji="1" lang="ja-JP" altLang="en-US" sz="700" dirty="0">
                          <a:latin typeface="+mn-ea"/>
                          <a:ea typeface="+mn-ea"/>
                        </a:rPr>
                        <a:t>館</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原則１校</a:t>
                      </a:r>
                      <a:r>
                        <a:rPr kumimoji="1" lang="en-US" altLang="ja-JP" sz="700" dirty="0">
                          <a:latin typeface="+mn-ea"/>
                          <a:ea typeface="+mn-ea"/>
                        </a:rPr>
                        <a:t>1</a:t>
                      </a:r>
                      <a:r>
                        <a:rPr kumimoji="1" lang="ja-JP" altLang="en-US" sz="700" dirty="0">
                          <a:latin typeface="+mn-ea"/>
                          <a:ea typeface="+mn-ea"/>
                        </a:rPr>
                        <a:t>館</a:t>
                      </a:r>
                      <a:endParaRPr kumimoji="1" lang="ja-JP" altLang="en-US" sz="600" b="0" dirty="0">
                        <a:solidFill>
                          <a:schemeClr val="tx1"/>
                        </a:solidFill>
                        <a:latin typeface="+mn-ea"/>
                        <a:ea typeface="+mn-ea"/>
                        <a:cs typeface="メイリオ" pitchFamily="50" charset="-128"/>
                      </a:endParaRPr>
                    </a:p>
                  </a:txBody>
                  <a:tcPr marL="36000" marR="0" marT="0" marB="0" anchor="ctr"/>
                </a:tc>
                <a:extLst>
                  <a:ext uri="{0D108BD9-81ED-4DB2-BD59-A6C34878D82A}">
                    <a16:rowId xmlns:a16="http://schemas.microsoft.com/office/drawing/2014/main" val="2629401880"/>
                  </a:ext>
                </a:extLst>
              </a:tr>
              <a:tr h="155694">
                <a:tc>
                  <a:txBody>
                    <a:bodyPr/>
                    <a:lstStyle/>
                    <a:p>
                      <a:pPr algn="ctr"/>
                      <a:r>
                        <a:rPr kumimoji="1" lang="ja-JP" altLang="en-US" sz="700" b="0" dirty="0">
                          <a:solidFill>
                            <a:schemeClr val="tx1"/>
                          </a:solidFill>
                          <a:latin typeface="+mn-ea"/>
                          <a:ea typeface="+mn-ea"/>
                          <a:cs typeface="メイリオ" pitchFamily="50" charset="-128"/>
                        </a:rPr>
                        <a:t>最大受入人員</a:t>
                      </a: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200</a:t>
                      </a:r>
                      <a:r>
                        <a:rPr kumimoji="1" lang="ja-JP" altLang="en-US" sz="700" b="0" dirty="0">
                          <a:solidFill>
                            <a:schemeClr val="tx1"/>
                          </a:solidFill>
                          <a:latin typeface="+mn-ea"/>
                          <a:ea typeface="+mn-ea"/>
                          <a:cs typeface="メイリオ" pitchFamily="50" charset="-128"/>
                        </a:rPr>
                        <a:t>名</a:t>
                      </a:r>
                    </a:p>
                  </a:txBody>
                  <a:tcPr marL="3600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rPr>
                        <a:t>貸切</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不可</a:t>
                      </a:r>
                    </a:p>
                  </a:txBody>
                  <a:tcPr marL="36000" marR="0" marT="0" marB="0" anchor="ctr"/>
                </a:tc>
                <a:extLst>
                  <a:ext uri="{0D108BD9-81ED-4DB2-BD59-A6C34878D82A}">
                    <a16:rowId xmlns:a16="http://schemas.microsoft.com/office/drawing/2014/main" val="10002"/>
                  </a:ext>
                </a:extLst>
              </a:tr>
              <a:tr h="155694">
                <a:tc>
                  <a:txBody>
                    <a:bodyPr/>
                    <a:lstStyle/>
                    <a:p>
                      <a:pPr algn="ctr"/>
                      <a:r>
                        <a:rPr kumimoji="1" lang="ja-JP" altLang="en-US" sz="700" dirty="0">
                          <a:latin typeface="+mn-ea"/>
                          <a:ea typeface="+mn-ea"/>
                        </a:rPr>
                        <a:t>食事会場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宴会場</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dirty="0">
                          <a:latin typeface="+mn-ea"/>
                          <a:ea typeface="+mn-ea"/>
                        </a:rPr>
                        <a:t>食事会場 合計収容人数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dirty="0">
                          <a:latin typeface="+mn-ea"/>
                          <a:ea typeface="+mn-ea"/>
                        </a:rPr>
                        <a:t>【</a:t>
                      </a:r>
                      <a:r>
                        <a:rPr kumimoji="1" lang="ja-JP" altLang="en-US" sz="700" dirty="0">
                          <a:latin typeface="+mn-ea"/>
                          <a:ea typeface="+mn-ea"/>
                        </a:rPr>
                        <a:t>比叡</a:t>
                      </a:r>
                      <a:r>
                        <a:rPr kumimoji="1" lang="en-US" altLang="ja-JP" sz="700" dirty="0">
                          <a:latin typeface="+mn-ea"/>
                          <a:ea typeface="+mn-ea"/>
                        </a:rPr>
                        <a:t>】</a:t>
                      </a:r>
                      <a:r>
                        <a:rPr kumimoji="1" lang="ja-JP" altLang="en-US" sz="700" dirty="0">
                          <a:latin typeface="+mn-ea"/>
                          <a:ea typeface="+mn-ea"/>
                        </a:rPr>
                        <a:t>最大</a:t>
                      </a:r>
                      <a:r>
                        <a:rPr kumimoji="1" lang="en-US" altLang="ja-JP" sz="700" dirty="0">
                          <a:latin typeface="+mn-ea"/>
                          <a:ea typeface="+mn-ea"/>
                        </a:rPr>
                        <a:t>200</a:t>
                      </a:r>
                      <a:r>
                        <a:rPr kumimoji="1" lang="ja-JP" altLang="en-US" sz="700" dirty="0">
                          <a:latin typeface="+mn-ea"/>
                          <a:ea typeface="+mn-ea"/>
                        </a:rPr>
                        <a:t>名</a:t>
                      </a:r>
                      <a:endParaRPr kumimoji="1" lang="ja-JP" altLang="en-US" sz="700" b="0" dirty="0">
                        <a:solidFill>
                          <a:schemeClr val="tx1"/>
                        </a:solidFill>
                        <a:latin typeface="+mn-ea"/>
                        <a:ea typeface="+mn-ea"/>
                        <a:cs typeface="メイリオ" pitchFamily="50" charset="-128"/>
                      </a:endParaRPr>
                    </a:p>
                  </a:txBody>
                  <a:tcPr marL="36000" marR="0" marT="0" marB="0" anchor="ctr"/>
                </a:tc>
                <a:extLst>
                  <a:ext uri="{0D108BD9-81ED-4DB2-BD59-A6C34878D82A}">
                    <a16:rowId xmlns:a16="http://schemas.microsoft.com/office/drawing/2014/main" val="2480443895"/>
                  </a:ext>
                </a:extLst>
              </a:tr>
              <a:tr h="155694">
                <a:tc>
                  <a:txBody>
                    <a:bodyPr/>
                    <a:lstStyle/>
                    <a:p>
                      <a:pPr algn="ctr"/>
                      <a:r>
                        <a:rPr kumimoji="1" lang="ja-JP" altLang="en-US" sz="700" dirty="0">
                          <a:latin typeface="+mn-ea"/>
                          <a:ea typeface="+mn-ea"/>
                        </a:rPr>
                        <a:t>大浴場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あり</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dirty="0">
                          <a:latin typeface="+mn-ea"/>
                          <a:ea typeface="+mn-ea"/>
                        </a:rPr>
                        <a:t>客室バス</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使用不可</a:t>
                      </a:r>
                      <a:endParaRPr kumimoji="1" lang="ja-JP" altLang="en-US" sz="700" b="0" dirty="0">
                        <a:latin typeface="+mn-ea"/>
                        <a:ea typeface="+mn-ea"/>
                        <a:cs typeface="メイリオ" pitchFamily="50" charset="-128"/>
                      </a:endParaRPr>
                    </a:p>
                  </a:txBody>
                  <a:tcPr marL="36000" marR="0" marT="0" marB="0" anchor="ctr"/>
                </a:tc>
                <a:extLst>
                  <a:ext uri="{0D108BD9-81ED-4DB2-BD59-A6C34878D82A}">
                    <a16:rowId xmlns:a16="http://schemas.microsoft.com/office/drawing/2014/main" val="2545912508"/>
                  </a:ext>
                </a:extLst>
              </a:tr>
              <a:tr h="155694">
                <a:tc>
                  <a:txBody>
                    <a:bodyPr/>
                    <a:lstStyle/>
                    <a:p>
                      <a:pPr algn="ctr"/>
                      <a:r>
                        <a:rPr kumimoji="1" lang="ja-JP" altLang="en-US" sz="700" dirty="0">
                          <a:latin typeface="+mn-ea"/>
                          <a:ea typeface="+mn-ea"/>
                        </a:rPr>
                        <a:t>客室ドアキー</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生徒利用不可　</a:t>
                      </a:r>
                      <a:r>
                        <a:rPr kumimoji="1" lang="en-US" altLang="ja-JP" sz="700" dirty="0">
                          <a:latin typeface="+mn-ea"/>
                          <a:ea typeface="+mn-ea"/>
                        </a:rPr>
                        <a:t>※</a:t>
                      </a:r>
                      <a:r>
                        <a:rPr kumimoji="1" lang="ja-JP" altLang="en-US" sz="700" dirty="0">
                          <a:latin typeface="+mn-ea"/>
                          <a:ea typeface="+mn-ea"/>
                        </a:rPr>
                        <a:t>応相談　</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dirty="0">
                          <a:latin typeface="+mn-ea"/>
                          <a:ea typeface="+mn-ea"/>
                        </a:rPr>
                        <a:t>客室キータイプ</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シリンダーキー</a:t>
                      </a:r>
                      <a:endParaRPr kumimoji="1" lang="ja-JP" altLang="en-US" sz="700" b="0" dirty="0">
                        <a:latin typeface="+mn-ea"/>
                        <a:ea typeface="+mn-ea"/>
                        <a:cs typeface="メイリオ" pitchFamily="50" charset="-128"/>
                      </a:endParaRPr>
                    </a:p>
                  </a:txBody>
                  <a:tcPr marL="36000" marR="0" marT="0" marB="0" anchor="ctr"/>
                </a:tc>
                <a:extLst>
                  <a:ext uri="{0D108BD9-81ED-4DB2-BD59-A6C34878D82A}">
                    <a16:rowId xmlns:a16="http://schemas.microsoft.com/office/drawing/2014/main" val="2678257175"/>
                  </a:ext>
                </a:extLst>
              </a:tr>
              <a:tr h="155694">
                <a:tc>
                  <a:txBody>
                    <a:bodyPr/>
                    <a:lstStyle/>
                    <a:p>
                      <a:pPr algn="ctr"/>
                      <a:r>
                        <a:rPr kumimoji="1" lang="ja-JP" altLang="en-US" sz="700" dirty="0">
                          <a:latin typeface="+mn-ea"/>
                          <a:ea typeface="+mn-ea"/>
                        </a:rPr>
                        <a:t>マスターキー貸出</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不可</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dirty="0">
                          <a:latin typeface="+mn-ea"/>
                          <a:ea typeface="+mn-ea"/>
                        </a:rPr>
                        <a:t>保健室</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ea"/>
                          <a:ea typeface="+mn-ea"/>
                        </a:rPr>
                        <a:t>※</a:t>
                      </a:r>
                      <a:r>
                        <a:rPr kumimoji="1" lang="ja-JP" altLang="en-US" sz="700" dirty="0">
                          <a:latin typeface="+mn-ea"/>
                          <a:ea typeface="+mn-ea"/>
                        </a:rPr>
                        <a:t>応相談　</a:t>
                      </a:r>
                      <a:endParaRPr kumimoji="1" lang="ja-JP" altLang="en-US" sz="700" b="0" dirty="0">
                        <a:latin typeface="+mn-ea"/>
                        <a:ea typeface="+mn-ea"/>
                        <a:cs typeface="メイリオ" pitchFamily="50" charset="-128"/>
                      </a:endParaRPr>
                    </a:p>
                  </a:txBody>
                  <a:tcPr marL="36000" marR="0" marT="0" marB="0" anchor="ctr"/>
                </a:tc>
                <a:extLst>
                  <a:ext uri="{0D108BD9-81ED-4DB2-BD59-A6C34878D82A}">
                    <a16:rowId xmlns:a16="http://schemas.microsoft.com/office/drawing/2014/main" val="161241074"/>
                  </a:ext>
                </a:extLst>
              </a:tr>
              <a:tr h="155694">
                <a:tc>
                  <a:txBody>
                    <a:bodyPr/>
                    <a:lstStyle/>
                    <a:p>
                      <a:pPr algn="ctr"/>
                      <a:r>
                        <a:rPr kumimoji="1" lang="ja-JP" altLang="en-US" sz="700" b="0" dirty="0">
                          <a:solidFill>
                            <a:schemeClr val="tx1"/>
                          </a:solidFill>
                          <a:latin typeface="+mn-ea"/>
                          <a:ea typeface="+mn-ea"/>
                          <a:cs typeface="メイリオ" pitchFamily="50" charset="-128"/>
                        </a:rPr>
                        <a:t>バス乗降</a:t>
                      </a:r>
                    </a:p>
                  </a:txBody>
                  <a:tcPr marL="0" marR="0" marT="0" marB="0" anchor="ctr"/>
                </a:tc>
                <a:tc>
                  <a:txBody>
                    <a:bodyPr/>
                    <a:lstStyle/>
                    <a:p>
                      <a:pPr algn="l"/>
                      <a:r>
                        <a:rPr kumimoji="1" lang="ja-JP" altLang="en-US" sz="700" b="0" dirty="0">
                          <a:latin typeface="+mn-ea"/>
                          <a:ea typeface="+mn-ea"/>
                          <a:cs typeface="メイリオ" pitchFamily="50" charset="-128"/>
                        </a:rPr>
                        <a:t>第１駐車場から徒歩</a:t>
                      </a:r>
                      <a:r>
                        <a:rPr kumimoji="1" lang="en-US" altLang="ja-JP" sz="700" b="0" dirty="0">
                          <a:latin typeface="+mn-ea"/>
                          <a:ea typeface="+mn-ea"/>
                          <a:cs typeface="メイリオ" pitchFamily="50" charset="-128"/>
                        </a:rPr>
                        <a:t>7</a:t>
                      </a:r>
                      <a:r>
                        <a:rPr kumimoji="1" lang="ja-JP" altLang="en-US" sz="700" b="0" dirty="0">
                          <a:latin typeface="+mn-ea"/>
                          <a:ea typeface="+mn-ea"/>
                          <a:cs typeface="メイリオ" pitchFamily="50" charset="-128"/>
                        </a:rPr>
                        <a:t>分</a:t>
                      </a:r>
                    </a:p>
                  </a:txBody>
                  <a:tcPr marL="36000" marR="0" marT="0" marB="0" anchor="ctr"/>
                </a:tc>
                <a:tc>
                  <a:txBody>
                    <a:bodyPr/>
                    <a:lstStyle/>
                    <a:p>
                      <a:pPr algn="ctr"/>
                      <a:r>
                        <a:rPr kumimoji="1" lang="ja-JP" altLang="en-US" sz="700" b="0" dirty="0">
                          <a:solidFill>
                            <a:schemeClr val="tx1"/>
                          </a:solidFill>
                          <a:latin typeface="+mn-ea"/>
                          <a:ea typeface="+mn-ea"/>
                          <a:cs typeface="メイリオ" pitchFamily="50" charset="-128"/>
                        </a:rPr>
                        <a:t>緊急病院</a:t>
                      </a: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大津赤十字病院</a:t>
                      </a:r>
                    </a:p>
                  </a:txBody>
                  <a:tcPr marL="36000" marR="0" marT="0" marB="0" anchor="ctr"/>
                </a:tc>
                <a:extLst>
                  <a:ext uri="{0D108BD9-81ED-4DB2-BD59-A6C34878D82A}">
                    <a16:rowId xmlns:a16="http://schemas.microsoft.com/office/drawing/2014/main" val="10007"/>
                  </a:ext>
                </a:extLst>
              </a:tr>
            </a:tbl>
          </a:graphicData>
        </a:graphic>
      </p:graphicFrame>
      <p:sp>
        <p:nvSpPr>
          <p:cNvPr id="2" name="タイトル 1"/>
          <p:cNvSpPr>
            <a:spLocks noGrp="1"/>
          </p:cNvSpPr>
          <p:nvPr>
            <p:ph type="title"/>
          </p:nvPr>
        </p:nvSpPr>
        <p:spPr>
          <a:xfrm>
            <a:off x="1064568" y="85065"/>
            <a:ext cx="3656856" cy="470803"/>
          </a:xfrm>
        </p:spPr>
        <p:txBody>
          <a:bodyPr>
            <a:normAutofit/>
          </a:bodyPr>
          <a:lstStyle/>
          <a:p>
            <a:r>
              <a:rPr lang="ja-JP" altLang="en-US" sz="2000" dirty="0">
                <a:latin typeface="+mn-ea"/>
                <a:ea typeface="+mn-ea"/>
              </a:rPr>
              <a:t> </a:t>
            </a:r>
            <a:r>
              <a:rPr lang="ja-JP" altLang="en-US" sz="2000" b="0" dirty="0">
                <a:latin typeface="+mn-ea"/>
                <a:ea typeface="+mn-ea"/>
              </a:rPr>
              <a:t>比叡山 延暦寺会館</a:t>
            </a:r>
            <a:endParaRPr kumimoji="1" lang="ja-JP" altLang="en-US" sz="2000" b="0" dirty="0">
              <a:latin typeface="+mn-ea"/>
              <a:ea typeface="+mn-ea"/>
            </a:endParaRPr>
          </a:p>
        </p:txBody>
      </p:sp>
      <p:sp>
        <p:nvSpPr>
          <p:cNvPr id="28" name="1 つの角を切り取った四角形 27"/>
          <p:cNvSpPr/>
          <p:nvPr/>
        </p:nvSpPr>
        <p:spPr>
          <a:xfrm>
            <a:off x="7598380" y="3213529"/>
            <a:ext cx="2166338" cy="152369"/>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ロビー</a:t>
            </a:r>
          </a:p>
        </p:txBody>
      </p:sp>
      <p:sp>
        <p:nvSpPr>
          <p:cNvPr id="30" name="1 つの角を切り取った四角形 29"/>
          <p:cNvSpPr/>
          <p:nvPr/>
        </p:nvSpPr>
        <p:spPr>
          <a:xfrm>
            <a:off x="5358342" y="3212976"/>
            <a:ext cx="2136588" cy="152770"/>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お部屋一例</a:t>
            </a:r>
          </a:p>
        </p:txBody>
      </p:sp>
      <p:sp>
        <p:nvSpPr>
          <p:cNvPr id="26" name="正方形/長方形 25"/>
          <p:cNvSpPr/>
          <p:nvPr/>
        </p:nvSpPr>
        <p:spPr>
          <a:xfrm>
            <a:off x="3209466" y="3635101"/>
            <a:ext cx="1963999"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2020</a:t>
            </a:r>
            <a:r>
              <a:rPr kumimoji="1" lang="zh-TW"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r>
              <a:rPr kumimoji="1" lang="en-US" altLang="zh-TW"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10</a:t>
            </a:r>
            <a:r>
              <a:rPr kumimoji="1" lang="zh-TW"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月開業</a:t>
            </a: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632520" y="4257612"/>
            <a:ext cx="4282716" cy="605548"/>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○坐禅や写経の修行体験も可能</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○世界遺産、比叡山延暦寺境内の閑静な立地</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○自然の味を生かした精進料理</a:t>
            </a:r>
          </a:p>
        </p:txBody>
      </p:sp>
      <p:sp>
        <p:nvSpPr>
          <p:cNvPr id="4" name="テキスト ボックス 3"/>
          <p:cNvSpPr txBox="1"/>
          <p:nvPr/>
        </p:nvSpPr>
        <p:spPr>
          <a:xfrm>
            <a:off x="5286928" y="759104"/>
            <a:ext cx="4496744" cy="101566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世界遺産、比叡山延暦寺境内にある宿坊です。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1200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年前伝教大師「最澄」によって開かれた天台宗総本山のお寺で、</a:t>
            </a:r>
            <a:b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坐禅や写経の修行体験、住職による食事作法の指導も可能です。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修学旅行にて</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5B9BD5"/>
                </a:solidFill>
                <a:effectLst/>
                <a:uLnTx/>
                <a:uFillTx/>
                <a:latin typeface="Meiryo UI"/>
                <a:ea typeface="Meiryo UI"/>
                <a:cs typeface="+mn-cs"/>
              </a:rPr>
              <a:t>“日本の文化・歴史を学べる宿泊施設”</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としてご提案してください。</a:t>
            </a:r>
          </a:p>
        </p:txBody>
      </p:sp>
      <p:sp>
        <p:nvSpPr>
          <p:cNvPr id="34" name="テキスト ボックス 33"/>
          <p:cNvSpPr txBox="1"/>
          <p:nvPr/>
        </p:nvSpPr>
        <p:spPr>
          <a:xfrm>
            <a:off x="4932733" y="91648"/>
            <a:ext cx="481894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住所</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大津市坂本本町</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4220</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【TEL】077-579-4180</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【FAX】077-579-5053</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000" b="0" i="0" u="none" strike="noStrike" kern="1200" cap="none" spc="0" normalizeH="0" baseline="0" noProof="0" dirty="0" err="1">
                <a:ln>
                  <a:noFill/>
                </a:ln>
                <a:solidFill>
                  <a:prstClr val="black"/>
                </a:solidFill>
                <a:effectLst/>
                <a:uLnTx/>
                <a:uFillTx/>
                <a:latin typeface="Meiryo UI"/>
                <a:ea typeface="Meiryo UI"/>
                <a:cs typeface="+mn-cs"/>
              </a:rPr>
              <a:t>URL】</a:t>
            </a:r>
            <a:r>
              <a:rPr kumimoji="1" lang="en-US" altLang="ja-JP" sz="1000" b="0" i="0" u="sng"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mn-cs"/>
              </a:rPr>
              <a:t>http</a:t>
            </a:r>
            <a:r>
              <a:rPr kumimoji="1" lang="en-US" altLang="ja-JP" sz="1000" b="0"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://syukubo.jp/</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89304" y="4967803"/>
            <a:ext cx="1583482" cy="1440000"/>
          </a:xfrm>
          <a:prstGeom prst="rect">
            <a:avLst/>
          </a:prstGeom>
        </p:spPr>
      </p:pic>
      <p:sp>
        <p:nvSpPr>
          <p:cNvPr id="6" name="テキスト ボックス 5"/>
          <p:cNvSpPr txBox="1"/>
          <p:nvPr/>
        </p:nvSpPr>
        <p:spPr>
          <a:xfrm>
            <a:off x="7977336" y="5630923"/>
            <a:ext cx="923367" cy="1692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5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　延暦寺会館</a:t>
            </a:r>
          </a:p>
        </p:txBody>
      </p:sp>
      <p:sp>
        <p:nvSpPr>
          <p:cNvPr id="9" name="テキスト ボックス 8"/>
          <p:cNvSpPr txBox="1"/>
          <p:nvPr/>
        </p:nvSpPr>
        <p:spPr>
          <a:xfrm>
            <a:off x="540767" y="4255218"/>
            <a:ext cx="307777" cy="605548"/>
          </a:xfrm>
          <a:prstGeom prst="rect">
            <a:avLst/>
          </a:prstGeom>
          <a:solidFill>
            <a:srgbClr val="5B9BD5"/>
          </a:solidFill>
          <a:ln>
            <a:solidFill>
              <a:srgbClr val="5B9BD5"/>
            </a:solidFill>
          </a:ln>
        </p:spPr>
        <p:txBody>
          <a:bodyPr vert="eaVert"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solidFill>
                  <a:prstClr val="white"/>
                </a:solidFill>
                <a:effectLst/>
                <a:uLnTx/>
                <a:uFillTx/>
                <a:latin typeface="Meiryo UI"/>
                <a:ea typeface="Meiryo UI"/>
                <a:cs typeface="+mn-cs"/>
              </a:rPr>
              <a:t>ポイント</a:t>
            </a:r>
          </a:p>
        </p:txBody>
      </p:sp>
      <p:pic>
        <p:nvPicPr>
          <p:cNvPr id="10" name="図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80577" y="5039146"/>
            <a:ext cx="2164329" cy="1440000"/>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98381" y="3426556"/>
            <a:ext cx="2110288" cy="1404044"/>
          </a:xfrm>
          <a:prstGeom prst="rect">
            <a:avLst/>
          </a:prstGeom>
        </p:spPr>
      </p:pic>
      <p:pic>
        <p:nvPicPr>
          <p:cNvPr id="12" name="図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2212" y="772055"/>
            <a:ext cx="4445553" cy="3420000"/>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71695" y="3426403"/>
            <a:ext cx="2110288" cy="1404045"/>
          </a:xfrm>
          <a:prstGeom prst="rect">
            <a:avLst/>
          </a:prstGeom>
        </p:spPr>
      </p:pic>
      <p:pic>
        <p:nvPicPr>
          <p:cNvPr id="14" name="図 13"/>
          <p:cNvPicPr>
            <a:picLocks noChangeAspect="1"/>
          </p:cNvPicPr>
          <p:nvPr/>
        </p:nvPicPr>
        <p:blipFill>
          <a:blip r:embed="rId8"/>
          <a:stretch>
            <a:fillRect/>
          </a:stretch>
        </p:blipFill>
        <p:spPr>
          <a:xfrm>
            <a:off x="5366005" y="4967803"/>
            <a:ext cx="2180711" cy="1440000"/>
          </a:xfrm>
          <a:prstGeom prst="rect">
            <a:avLst/>
          </a:prstGeom>
        </p:spPr>
      </p:pic>
      <p:pic>
        <p:nvPicPr>
          <p:cNvPr id="8" name="図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0766" y="5039146"/>
            <a:ext cx="2165760" cy="1440000"/>
          </a:xfrm>
          <a:prstGeom prst="rect">
            <a:avLst/>
          </a:prstGeom>
        </p:spPr>
      </p:pic>
    </p:spTree>
    <p:extLst>
      <p:ext uri="{BB962C8B-B14F-4D97-AF65-F5344CB8AC3E}">
        <p14:creationId xmlns:p14="http://schemas.microsoft.com/office/powerpoint/2010/main" val="4204665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064568" y="77877"/>
            <a:ext cx="3656856" cy="470803"/>
          </a:xfrm>
        </p:spPr>
        <p:txBody>
          <a:bodyPr>
            <a:normAutofit/>
          </a:bodyPr>
          <a:lstStyle/>
          <a:p>
            <a:r>
              <a:rPr lang="ja-JP" altLang="en-US" sz="2000" b="0" dirty="0">
                <a:latin typeface="+mn-ea"/>
                <a:ea typeface="+mn-ea"/>
              </a:rPr>
              <a:t>平面図</a:t>
            </a:r>
            <a:endParaRPr kumimoji="1" lang="ja-JP" altLang="en-US" sz="2000" b="0" dirty="0">
              <a:latin typeface="+mn-ea"/>
              <a:ea typeface="+mn-ea"/>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93604" y="679079"/>
            <a:ext cx="5553062" cy="4334097"/>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0233" y="908719"/>
            <a:ext cx="3428500" cy="3694795"/>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5447" y="4603515"/>
            <a:ext cx="3373286" cy="1777813"/>
          </a:xfrm>
          <a:prstGeom prst="rect">
            <a:avLst/>
          </a:prstGeom>
        </p:spPr>
      </p:pic>
      <p:sp>
        <p:nvSpPr>
          <p:cNvPr id="7" name="正方形/長方形 6"/>
          <p:cNvSpPr/>
          <p:nvPr/>
        </p:nvSpPr>
        <p:spPr>
          <a:xfrm>
            <a:off x="4232920" y="5157192"/>
            <a:ext cx="5413746" cy="1296144"/>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日本の歴史文化に触れながら宿泊可能な施設</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座禅、精進料理など非日常を味わえる体験もご提案させていただきます。</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昨今、貸切バスの料金が高騰する中、バス代削減にオススメです。</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5B9BD5"/>
                </a:solidFill>
                <a:effectLst/>
                <a:uLnTx/>
                <a:uFillTx/>
                <a:latin typeface="Meiryo UI"/>
                <a:ea typeface="Meiryo UI"/>
                <a:cs typeface="+mn-cs"/>
              </a:rPr>
              <a:t>【</a:t>
            </a:r>
            <a:r>
              <a:rPr kumimoji="1" lang="ja-JP" altLang="en-US" sz="1400" b="1" i="0" u="none" strike="noStrike" kern="1200" cap="none" spc="0" normalizeH="0" baseline="0" noProof="0" dirty="0">
                <a:ln>
                  <a:noFill/>
                </a:ln>
                <a:solidFill>
                  <a:srgbClr val="5B9BD5"/>
                </a:solidFill>
                <a:effectLst/>
                <a:uLnTx/>
                <a:uFillTx/>
                <a:latin typeface="Meiryo UI"/>
                <a:ea typeface="Meiryo UI"/>
                <a:cs typeface="+mn-cs"/>
              </a:rPr>
              <a:t>宿泊＋体験＝バス代金削減</a:t>
            </a:r>
            <a:r>
              <a:rPr kumimoji="1" lang="en-US" altLang="ja-JP" sz="1400" b="1" i="0" u="none" strike="noStrike" kern="1200" cap="none" spc="0" normalizeH="0" baseline="0" noProof="0" dirty="0">
                <a:ln>
                  <a:noFill/>
                </a:ln>
                <a:solidFill>
                  <a:srgbClr val="5B9BD5"/>
                </a:solidFill>
                <a:effectLst/>
                <a:uLnTx/>
                <a:uFillTx/>
                <a:latin typeface="Meiryo UI"/>
                <a:ea typeface="Meiryo UI"/>
                <a:cs typeface="+mn-cs"/>
              </a:rPr>
              <a:t>】</a:t>
            </a:r>
          </a:p>
        </p:txBody>
      </p:sp>
    </p:spTree>
    <p:extLst>
      <p:ext uri="{BB962C8B-B14F-4D97-AF65-F5344CB8AC3E}">
        <p14:creationId xmlns:p14="http://schemas.microsoft.com/office/powerpoint/2010/main" val="1055495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2601351594"/>
              </p:ext>
            </p:extLst>
          </p:nvPr>
        </p:nvGraphicFramePr>
        <p:xfrm>
          <a:off x="5292471" y="1543554"/>
          <a:ext cx="4485065" cy="1110419"/>
        </p:xfrm>
        <a:graphic>
          <a:graphicData uri="http://schemas.openxmlformats.org/drawingml/2006/table">
            <a:tbl>
              <a:tblPr firstRow="1" bandRow="1">
                <a:tableStyleId>{5C22544A-7EE6-4342-B048-85BDC9FD1C3A}</a:tableStyleId>
              </a:tblPr>
              <a:tblGrid>
                <a:gridCol w="967613">
                  <a:extLst>
                    <a:ext uri="{9D8B030D-6E8A-4147-A177-3AD203B41FA5}">
                      <a16:colId xmlns:a16="http://schemas.microsoft.com/office/drawing/2014/main" val="667524188"/>
                    </a:ext>
                  </a:extLst>
                </a:gridCol>
                <a:gridCol w="1402218">
                  <a:extLst>
                    <a:ext uri="{9D8B030D-6E8A-4147-A177-3AD203B41FA5}">
                      <a16:colId xmlns:a16="http://schemas.microsoft.com/office/drawing/2014/main" val="1089827581"/>
                    </a:ext>
                  </a:extLst>
                </a:gridCol>
                <a:gridCol w="1090614">
                  <a:extLst>
                    <a:ext uri="{9D8B030D-6E8A-4147-A177-3AD203B41FA5}">
                      <a16:colId xmlns:a16="http://schemas.microsoft.com/office/drawing/2014/main" val="2285393139"/>
                    </a:ext>
                  </a:extLst>
                </a:gridCol>
                <a:gridCol w="1024620">
                  <a:extLst>
                    <a:ext uri="{9D8B030D-6E8A-4147-A177-3AD203B41FA5}">
                      <a16:colId xmlns:a16="http://schemas.microsoft.com/office/drawing/2014/main" val="1817619136"/>
                    </a:ext>
                  </a:extLst>
                </a:gridCol>
              </a:tblGrid>
              <a:tr h="217949">
                <a:tc gridSpan="4">
                  <a:txBody>
                    <a:bodyPr/>
                    <a:lstStyle/>
                    <a:p>
                      <a:pPr algn="ctr"/>
                      <a:r>
                        <a:rPr kumimoji="1" lang="ja-JP" altLang="en-US" sz="1000" dirty="0"/>
                        <a:t>施設概要</a:t>
                      </a:r>
                      <a:endParaRPr kumimoji="1" lang="ja-JP" altLang="en-US" sz="1000" b="0" dirty="0">
                        <a:solidFill>
                          <a:schemeClr val="bg1"/>
                        </a:solidFill>
                        <a:latin typeface="Meiryo UI" panose="020B0604030504040204" pitchFamily="50" charset="-128"/>
                        <a:ea typeface="Meiryo UI"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kumimoji="1" lang="ja-JP" altLang="en-US" sz="700" b="1" dirty="0">
                        <a:solidFill>
                          <a:schemeClr val="bg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148745">
                <a:tc>
                  <a:txBody>
                    <a:bodyPr/>
                    <a:lstStyle/>
                    <a:p>
                      <a:pPr algn="ctr"/>
                      <a:r>
                        <a:rPr kumimoji="1" lang="ja-JP" altLang="en-US" sz="700" dirty="0">
                          <a:latin typeface="+mn-ea"/>
                          <a:ea typeface="+mn-ea"/>
                        </a:rPr>
                        <a:t>客室数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dirty="0">
                          <a:latin typeface="+mn-ea"/>
                          <a:ea typeface="+mn-ea"/>
                        </a:rPr>
                        <a:t>9</a:t>
                      </a:r>
                      <a:r>
                        <a:rPr kumimoji="1" lang="ja-JP" altLang="en-US" sz="700" dirty="0">
                          <a:latin typeface="+mn-ea"/>
                          <a:ea typeface="+mn-ea"/>
                        </a:rPr>
                        <a:t>室＋大広間</a:t>
                      </a:r>
                      <a:r>
                        <a:rPr kumimoji="1" lang="en-US" altLang="ja-JP" sz="700" dirty="0">
                          <a:latin typeface="+mn-ea"/>
                          <a:ea typeface="+mn-ea"/>
                        </a:rPr>
                        <a:t>2</a:t>
                      </a:r>
                      <a:r>
                        <a:rPr kumimoji="1" lang="ja-JP" altLang="en-US" sz="700" dirty="0">
                          <a:latin typeface="+mn-ea"/>
                          <a:ea typeface="+mn-ea"/>
                        </a:rPr>
                        <a:t>室</a:t>
                      </a:r>
                      <a:endParaRPr kumimoji="1" lang="ja-JP" altLang="en-US" sz="700" b="0" dirty="0">
                        <a:solidFill>
                          <a:schemeClr val="tx1"/>
                        </a:solidFill>
                        <a:latin typeface="+mn-ea"/>
                        <a:ea typeface="+mn-ea"/>
                        <a:cs typeface="メイリオ" pitchFamily="50" charset="-128"/>
                      </a:endParaRPr>
                    </a:p>
                  </a:txBody>
                  <a:tcPr marL="36000" marR="0" marT="0" marB="0" anchor="ctr"/>
                </a:tc>
                <a:tc>
                  <a:txBody>
                    <a:bodyPr/>
                    <a:lstStyle/>
                    <a:p>
                      <a:pPr algn="ctr"/>
                      <a:r>
                        <a:rPr kumimoji="1" lang="en-US" altLang="ja-JP" sz="700" dirty="0">
                          <a:latin typeface="+mn-ea"/>
                          <a:ea typeface="+mn-ea"/>
                        </a:rPr>
                        <a:t>1</a:t>
                      </a:r>
                      <a:r>
                        <a:rPr kumimoji="1" lang="ja-JP" altLang="en-US" sz="700" dirty="0">
                          <a:latin typeface="+mn-ea"/>
                          <a:ea typeface="+mn-ea"/>
                        </a:rPr>
                        <a:t>校</a:t>
                      </a:r>
                      <a:r>
                        <a:rPr kumimoji="1" lang="en-US" altLang="ja-JP" sz="700" dirty="0">
                          <a:latin typeface="+mn-ea"/>
                          <a:ea typeface="+mn-ea"/>
                        </a:rPr>
                        <a:t>1</a:t>
                      </a:r>
                      <a:r>
                        <a:rPr kumimoji="1" lang="ja-JP" altLang="en-US" sz="700" dirty="0">
                          <a:latin typeface="+mn-ea"/>
                          <a:ea typeface="+mn-ea"/>
                        </a:rPr>
                        <a:t>館</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７０名</a:t>
                      </a:r>
                      <a:r>
                        <a:rPr kumimoji="1" lang="en-US" altLang="ja-JP" sz="700" b="0" dirty="0">
                          <a:solidFill>
                            <a:schemeClr val="tx1"/>
                          </a:solidFill>
                          <a:latin typeface="+mn-ea"/>
                          <a:ea typeface="+mn-ea"/>
                          <a:cs typeface="メイリオ" pitchFamily="50" charset="-128"/>
                        </a:rPr>
                        <a:t>(</a:t>
                      </a:r>
                      <a:r>
                        <a:rPr kumimoji="1" lang="ja-JP" altLang="en-US" sz="700" b="0" dirty="0">
                          <a:solidFill>
                            <a:schemeClr val="tx1"/>
                          </a:solidFill>
                          <a:latin typeface="+mn-ea"/>
                          <a:ea typeface="+mn-ea"/>
                          <a:cs typeface="メイリオ" pitchFamily="50" charset="-128"/>
                        </a:rPr>
                        <a:t>要相談</a:t>
                      </a:r>
                      <a:r>
                        <a:rPr kumimoji="1" lang="en-US" altLang="ja-JP" sz="700" b="0" dirty="0">
                          <a:solidFill>
                            <a:schemeClr val="tx1"/>
                          </a:solidFill>
                          <a:latin typeface="+mn-ea"/>
                          <a:ea typeface="+mn-ea"/>
                          <a:cs typeface="メイリオ" pitchFamily="50" charset="-128"/>
                        </a:rPr>
                        <a:t>)</a:t>
                      </a:r>
                      <a:endParaRPr kumimoji="1" lang="ja-JP" altLang="en-US" sz="700" b="0" dirty="0">
                        <a:solidFill>
                          <a:schemeClr val="tx1"/>
                        </a:solidFill>
                        <a:latin typeface="+mn-ea"/>
                        <a:ea typeface="+mn-ea"/>
                        <a:cs typeface="メイリオ" pitchFamily="50" charset="-128"/>
                      </a:endParaRPr>
                    </a:p>
                  </a:txBody>
                  <a:tcPr marL="36000" marR="0" marT="0" marB="0" anchor="ctr"/>
                </a:tc>
                <a:extLst>
                  <a:ext uri="{0D108BD9-81ED-4DB2-BD59-A6C34878D82A}">
                    <a16:rowId xmlns:a16="http://schemas.microsoft.com/office/drawing/2014/main" val="2629401880"/>
                  </a:ext>
                </a:extLst>
              </a:tr>
              <a:tr h="148745">
                <a:tc>
                  <a:txBody>
                    <a:bodyPr/>
                    <a:lstStyle/>
                    <a:p>
                      <a:pPr algn="ctr"/>
                      <a:r>
                        <a:rPr kumimoji="1" lang="ja-JP" altLang="en-US" sz="700" b="0" dirty="0">
                          <a:solidFill>
                            <a:schemeClr val="tx1"/>
                          </a:solidFill>
                          <a:latin typeface="+mn-ea"/>
                          <a:ea typeface="+mn-ea"/>
                          <a:cs typeface="メイリオ" pitchFamily="50" charset="-128"/>
                        </a:rPr>
                        <a:t>最大受入人員</a:t>
                      </a: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140</a:t>
                      </a:r>
                      <a:r>
                        <a:rPr kumimoji="1" lang="ja-JP" altLang="en-US" sz="700" b="0" dirty="0">
                          <a:solidFill>
                            <a:schemeClr val="tx1"/>
                          </a:solidFill>
                          <a:latin typeface="+mn-ea"/>
                          <a:ea typeface="+mn-ea"/>
                          <a:cs typeface="メイリオ" pitchFamily="50" charset="-128"/>
                        </a:rPr>
                        <a:t>名</a:t>
                      </a:r>
                    </a:p>
                  </a:txBody>
                  <a:tcPr marL="3600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rPr>
                        <a:t>貸切</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不可</a:t>
                      </a:r>
                    </a:p>
                  </a:txBody>
                  <a:tcPr marL="36000" marR="0" marT="0" marB="0" anchor="ctr"/>
                </a:tc>
                <a:extLst>
                  <a:ext uri="{0D108BD9-81ED-4DB2-BD59-A6C34878D82A}">
                    <a16:rowId xmlns:a16="http://schemas.microsoft.com/office/drawing/2014/main" val="10002"/>
                  </a:ext>
                </a:extLst>
              </a:tr>
              <a:tr h="148745">
                <a:tc>
                  <a:txBody>
                    <a:bodyPr/>
                    <a:lstStyle/>
                    <a:p>
                      <a:pPr algn="ctr"/>
                      <a:r>
                        <a:rPr kumimoji="1" lang="ja-JP" altLang="en-US" sz="700" dirty="0">
                          <a:latin typeface="+mn-ea"/>
                          <a:ea typeface="+mn-ea"/>
                        </a:rPr>
                        <a:t>食事会場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dirty="0">
                          <a:latin typeface="+mn-ea"/>
                          <a:ea typeface="+mn-ea"/>
                        </a:rPr>
                        <a:t>別館</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dirty="0">
                          <a:latin typeface="+mn-ea"/>
                          <a:ea typeface="+mn-ea"/>
                        </a:rPr>
                        <a:t>食事会場 合計収容人数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b="0" dirty="0">
                          <a:solidFill>
                            <a:schemeClr val="dk1"/>
                          </a:solidFill>
                          <a:latin typeface="+mn-ea"/>
                          <a:ea typeface="+mn-ea"/>
                          <a:cs typeface="+mn-cs"/>
                        </a:rPr>
                        <a:t>150</a:t>
                      </a:r>
                      <a:r>
                        <a:rPr kumimoji="1" lang="ja-JP" altLang="en-US" sz="700" b="0" dirty="0">
                          <a:solidFill>
                            <a:schemeClr val="dk1"/>
                          </a:solidFill>
                          <a:latin typeface="+mn-ea"/>
                          <a:ea typeface="+mn-ea"/>
                          <a:cs typeface="+mn-cs"/>
                        </a:rPr>
                        <a:t>名</a:t>
                      </a:r>
                      <a:endParaRPr kumimoji="1" lang="ja-JP" altLang="en-US" sz="700" b="0" dirty="0">
                        <a:solidFill>
                          <a:schemeClr val="tx1"/>
                        </a:solidFill>
                        <a:latin typeface="+mn-ea"/>
                        <a:ea typeface="+mn-ea"/>
                        <a:cs typeface="メイリオ" pitchFamily="50" charset="-128"/>
                      </a:endParaRPr>
                    </a:p>
                  </a:txBody>
                  <a:tcPr marL="36000" marR="0" marT="0" marB="0" anchor="ctr"/>
                </a:tc>
                <a:extLst>
                  <a:ext uri="{0D108BD9-81ED-4DB2-BD59-A6C34878D82A}">
                    <a16:rowId xmlns:a16="http://schemas.microsoft.com/office/drawing/2014/main" val="2480443895"/>
                  </a:ext>
                </a:extLst>
              </a:tr>
              <a:tr h="148745">
                <a:tc>
                  <a:txBody>
                    <a:bodyPr/>
                    <a:lstStyle/>
                    <a:p>
                      <a:pPr algn="ctr"/>
                      <a:r>
                        <a:rPr kumimoji="1" lang="ja-JP" altLang="en-US" sz="700" dirty="0">
                          <a:latin typeface="+mn-ea"/>
                          <a:ea typeface="+mn-ea"/>
                        </a:rPr>
                        <a:t>大浴場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b="0" dirty="0">
                          <a:latin typeface="+mn-ea"/>
                          <a:ea typeface="+mn-ea"/>
                          <a:cs typeface="+mn-cs"/>
                        </a:rPr>
                        <a:t>2</a:t>
                      </a:r>
                      <a:r>
                        <a:rPr kumimoji="1" lang="ja-JP" altLang="en-US" sz="700" b="0" dirty="0">
                          <a:latin typeface="+mn-ea"/>
                          <a:ea typeface="+mn-ea"/>
                          <a:cs typeface="+mn-cs"/>
                        </a:rPr>
                        <a:t>箇所（大</a:t>
                      </a:r>
                      <a:r>
                        <a:rPr kumimoji="1" lang="en-US" altLang="ja-JP" sz="700" b="0" dirty="0">
                          <a:latin typeface="+mn-ea"/>
                          <a:ea typeface="+mn-ea"/>
                          <a:cs typeface="+mn-cs"/>
                        </a:rPr>
                        <a:t>10</a:t>
                      </a:r>
                      <a:r>
                        <a:rPr kumimoji="1" lang="ja-JP" altLang="en-US" sz="700" b="0" dirty="0" err="1">
                          <a:latin typeface="+mn-ea"/>
                          <a:ea typeface="+mn-ea"/>
                          <a:cs typeface="+mn-cs"/>
                        </a:rPr>
                        <a:t>、</a:t>
                      </a:r>
                      <a:r>
                        <a:rPr kumimoji="1" lang="ja-JP" altLang="en-US" sz="700" b="0" dirty="0">
                          <a:latin typeface="+mn-ea"/>
                          <a:ea typeface="+mn-ea"/>
                          <a:cs typeface="+mn-cs"/>
                        </a:rPr>
                        <a:t>小</a:t>
                      </a:r>
                      <a:r>
                        <a:rPr kumimoji="1" lang="en-US" altLang="ja-JP" sz="700" b="0" dirty="0">
                          <a:latin typeface="+mn-ea"/>
                          <a:ea typeface="+mn-ea"/>
                          <a:cs typeface="+mn-cs"/>
                        </a:rPr>
                        <a:t>6</a:t>
                      </a:r>
                      <a:r>
                        <a:rPr kumimoji="1" lang="ja-JP" altLang="en-US" sz="700" b="0" dirty="0">
                          <a:latin typeface="+mn-ea"/>
                          <a:ea typeface="+mn-ea"/>
                          <a:cs typeface="+mn-cs"/>
                        </a:rPr>
                        <a:t>）</a:t>
                      </a:r>
                      <a:endParaRPr kumimoji="1" lang="ja-JP" altLang="en-US" sz="700" b="0" dirty="0">
                        <a:latin typeface="+mn-ea"/>
                        <a:ea typeface="+mn-ea"/>
                        <a:cs typeface="メイリオ" pitchFamily="50" charset="-128"/>
                      </a:endParaRPr>
                    </a:p>
                  </a:txBody>
                  <a:tcPr marL="36000" marR="0" marT="0" marB="0" anchor="ctr"/>
                </a:tc>
                <a:tc>
                  <a:txBody>
                    <a:bodyPr/>
                    <a:lstStyle/>
                    <a:p>
                      <a:pPr algn="ctr"/>
                      <a:r>
                        <a:rPr kumimoji="1" lang="ja-JP" altLang="en-US" sz="700" dirty="0">
                          <a:latin typeface="+mn-ea"/>
                          <a:ea typeface="+mn-ea"/>
                        </a:rPr>
                        <a:t>客室バス</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無し</a:t>
                      </a:r>
                    </a:p>
                  </a:txBody>
                  <a:tcPr marL="36000" marR="0" marT="0" marB="0" anchor="ctr"/>
                </a:tc>
                <a:extLst>
                  <a:ext uri="{0D108BD9-81ED-4DB2-BD59-A6C34878D82A}">
                    <a16:rowId xmlns:a16="http://schemas.microsoft.com/office/drawing/2014/main" val="2545912508"/>
                  </a:ext>
                </a:extLst>
              </a:tr>
              <a:tr h="148745">
                <a:tc>
                  <a:txBody>
                    <a:bodyPr/>
                    <a:lstStyle/>
                    <a:p>
                      <a:pPr algn="ctr"/>
                      <a:r>
                        <a:rPr kumimoji="1" lang="ja-JP" altLang="en-US" sz="700" dirty="0">
                          <a:latin typeface="+mn-ea"/>
                          <a:ea typeface="+mn-ea"/>
                        </a:rPr>
                        <a:t>マスターキー貸出</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不可</a:t>
                      </a:r>
                    </a:p>
                  </a:txBody>
                  <a:tcPr marL="36000" marR="0" marT="0" marB="0" anchor="ctr"/>
                </a:tc>
                <a:tc>
                  <a:txBody>
                    <a:bodyPr/>
                    <a:lstStyle/>
                    <a:p>
                      <a:pPr algn="ctr"/>
                      <a:r>
                        <a:rPr kumimoji="1" lang="ja-JP" altLang="en-US" sz="700" dirty="0">
                          <a:latin typeface="+mn-ea"/>
                          <a:ea typeface="+mn-ea"/>
                        </a:rPr>
                        <a:t>保健室</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a:solidFill>
                            <a:schemeClr val="tx1"/>
                          </a:solidFill>
                          <a:latin typeface="+mn-ea"/>
                          <a:ea typeface="+mn-ea"/>
                          <a:cs typeface="メイリオ" pitchFamily="50" charset="-128"/>
                        </a:rPr>
                        <a:t>要相談</a:t>
                      </a:r>
                      <a:endParaRPr kumimoji="1" lang="ja-JP" altLang="en-US" sz="700" b="0" dirty="0">
                        <a:solidFill>
                          <a:schemeClr val="tx1"/>
                        </a:solidFill>
                        <a:latin typeface="+mn-ea"/>
                        <a:ea typeface="+mn-ea"/>
                        <a:cs typeface="メイリオ" pitchFamily="50" charset="-128"/>
                      </a:endParaRPr>
                    </a:p>
                  </a:txBody>
                  <a:tcPr marL="36000" marR="0" marT="0" marB="0" anchor="ctr"/>
                </a:tc>
                <a:extLst>
                  <a:ext uri="{0D108BD9-81ED-4DB2-BD59-A6C34878D82A}">
                    <a16:rowId xmlns:a16="http://schemas.microsoft.com/office/drawing/2014/main" val="161241074"/>
                  </a:ext>
                </a:extLst>
              </a:tr>
              <a:tr h="148745">
                <a:tc>
                  <a:txBody>
                    <a:bodyPr/>
                    <a:lstStyle/>
                    <a:p>
                      <a:pPr algn="ctr"/>
                      <a:r>
                        <a:rPr kumimoji="1" lang="ja-JP" altLang="en-US" sz="700" b="0" dirty="0">
                          <a:solidFill>
                            <a:schemeClr val="tx1"/>
                          </a:solidFill>
                          <a:latin typeface="+mn-ea"/>
                          <a:ea typeface="+mn-ea"/>
                          <a:cs typeface="メイリオ" pitchFamily="50" charset="-128"/>
                        </a:rPr>
                        <a:t>バス乗降</a:t>
                      </a:r>
                    </a:p>
                  </a:txBody>
                  <a:tcPr marL="0" marR="0" marT="0" marB="0" anchor="ctr"/>
                </a:tc>
                <a:tc>
                  <a:txBody>
                    <a:bodyPr/>
                    <a:lstStyle/>
                    <a:p>
                      <a:pPr algn="l"/>
                      <a:r>
                        <a:rPr kumimoji="1" lang="ja-JP" altLang="en-US" sz="700" b="0" dirty="0">
                          <a:latin typeface="+mn-ea"/>
                          <a:ea typeface="+mn-ea"/>
                          <a:cs typeface="メイリオ" pitchFamily="50" charset="-128"/>
                        </a:rPr>
                        <a:t>玄関付近　駐車場</a:t>
                      </a:r>
                    </a:p>
                  </a:txBody>
                  <a:tcPr marL="36000" marR="0" marT="0" marB="0" anchor="ctr"/>
                </a:tc>
                <a:tc>
                  <a:txBody>
                    <a:bodyPr/>
                    <a:lstStyle/>
                    <a:p>
                      <a:pPr algn="ctr"/>
                      <a:r>
                        <a:rPr kumimoji="1" lang="ja-JP" altLang="en-US" sz="700" b="0" dirty="0">
                          <a:solidFill>
                            <a:schemeClr val="tx1"/>
                          </a:solidFill>
                          <a:latin typeface="+mn-ea"/>
                          <a:ea typeface="+mn-ea"/>
                          <a:cs typeface="メイリオ" pitchFamily="50" charset="-128"/>
                        </a:rPr>
                        <a:t>緊急病院</a:t>
                      </a: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大津市民病院</a:t>
                      </a:r>
                    </a:p>
                  </a:txBody>
                  <a:tcPr marL="36000" marR="0" marT="0" marB="0" anchor="ctr"/>
                </a:tc>
                <a:extLst>
                  <a:ext uri="{0D108BD9-81ED-4DB2-BD59-A6C34878D82A}">
                    <a16:rowId xmlns:a16="http://schemas.microsoft.com/office/drawing/2014/main" val="10007"/>
                  </a:ext>
                </a:extLst>
              </a:tr>
            </a:tbl>
          </a:graphicData>
        </a:graphic>
      </p:graphicFrame>
      <p:sp>
        <p:nvSpPr>
          <p:cNvPr id="2" name="タイトル 1"/>
          <p:cNvSpPr>
            <a:spLocks noGrp="1"/>
          </p:cNvSpPr>
          <p:nvPr>
            <p:ph type="title"/>
          </p:nvPr>
        </p:nvSpPr>
        <p:spPr>
          <a:xfrm>
            <a:off x="1064568" y="77877"/>
            <a:ext cx="4419191" cy="470803"/>
          </a:xfrm>
        </p:spPr>
        <p:txBody>
          <a:bodyPr>
            <a:normAutofit/>
          </a:bodyPr>
          <a:lstStyle/>
          <a:p>
            <a:r>
              <a:rPr lang="ja-JP" altLang="en-US" sz="2000" dirty="0">
                <a:latin typeface="+mn-ea"/>
                <a:ea typeface="+mn-ea"/>
              </a:rPr>
              <a:t> </a:t>
            </a:r>
            <a:r>
              <a:rPr lang="ja-JP" altLang="en-US" sz="2000" b="0" dirty="0">
                <a:latin typeface="+mn-ea"/>
                <a:ea typeface="+mn-ea"/>
              </a:rPr>
              <a:t>西教寺研修道場</a:t>
            </a:r>
            <a:endParaRPr kumimoji="1" lang="ja-JP" altLang="en-US" sz="2000" b="0" dirty="0">
              <a:latin typeface="+mn-ea"/>
              <a:ea typeface="+mn-ea"/>
            </a:endParaRPr>
          </a:p>
        </p:txBody>
      </p:sp>
      <p:sp>
        <p:nvSpPr>
          <p:cNvPr id="28" name="1 つの角を切り取った四角形 27"/>
          <p:cNvSpPr/>
          <p:nvPr/>
        </p:nvSpPr>
        <p:spPr>
          <a:xfrm>
            <a:off x="7545288" y="2852936"/>
            <a:ext cx="2166338" cy="152369"/>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本堂の様子</a:t>
            </a:r>
            <a:endParaRPr lang="en-US" altLang="ja-JP" sz="800" b="1" dirty="0">
              <a:solidFill>
                <a:schemeClr val="bg1"/>
              </a:solidFill>
              <a:latin typeface="メイリオ" pitchFamily="50" charset="-128"/>
              <a:ea typeface="メイリオ" pitchFamily="50" charset="-128"/>
              <a:cs typeface="メイリオ" pitchFamily="50" charset="-128"/>
            </a:endParaRPr>
          </a:p>
        </p:txBody>
      </p:sp>
      <p:sp>
        <p:nvSpPr>
          <p:cNvPr id="30" name="1 つの角を切り取った四角形 29"/>
          <p:cNvSpPr/>
          <p:nvPr/>
        </p:nvSpPr>
        <p:spPr>
          <a:xfrm>
            <a:off x="5271669" y="2852936"/>
            <a:ext cx="2160000" cy="152369"/>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algn="ctr" eaLnBrk="1" fontAlgn="auto" hangingPunct="1">
              <a:spcBef>
                <a:spcPts val="0"/>
              </a:spcBef>
              <a:spcAft>
                <a:spcPts val="0"/>
              </a:spcAft>
              <a:defRPr/>
            </a:pPr>
            <a:r>
              <a:rPr lang="ja-JP" altLang="en-US" sz="800" b="1" dirty="0">
                <a:solidFill>
                  <a:schemeClr val="bg1"/>
                </a:solidFill>
                <a:latin typeface="メイリオ" pitchFamily="50" charset="-128"/>
                <a:ea typeface="メイリオ" pitchFamily="50" charset="-128"/>
                <a:cs typeface="メイリオ" pitchFamily="50" charset="-128"/>
              </a:rPr>
              <a:t>お部屋一例</a:t>
            </a:r>
          </a:p>
        </p:txBody>
      </p:sp>
      <p:sp>
        <p:nvSpPr>
          <p:cNvPr id="26" name="正方形/長方形 25"/>
          <p:cNvSpPr/>
          <p:nvPr/>
        </p:nvSpPr>
        <p:spPr>
          <a:xfrm>
            <a:off x="3209466" y="3635101"/>
            <a:ext cx="1963999" cy="369332"/>
          </a:xfrm>
          <a:prstGeom prst="rect">
            <a:avLst/>
          </a:prstGeom>
        </p:spPr>
        <p:txBody>
          <a:bodyPr wrap="none">
            <a:spAutoFit/>
          </a:bodyPr>
          <a:lstStyle/>
          <a:p>
            <a:r>
              <a:rPr lang="en-US" altLang="zh-TW" dirty="0">
                <a:solidFill>
                  <a:schemeClr val="bg1"/>
                </a:solidFill>
                <a:latin typeface="Meiryo UI" panose="020B0604030504040204" pitchFamily="50" charset="-128"/>
                <a:ea typeface="Meiryo UI" panose="020B0604030504040204" pitchFamily="50" charset="-128"/>
              </a:rPr>
              <a:t>2020</a:t>
            </a:r>
            <a:r>
              <a:rPr lang="zh-TW" altLang="en-US" dirty="0">
                <a:solidFill>
                  <a:schemeClr val="bg1"/>
                </a:solidFill>
                <a:latin typeface="Meiryo UI" panose="020B0604030504040204" pitchFamily="50" charset="-128"/>
                <a:ea typeface="Meiryo UI" panose="020B0604030504040204" pitchFamily="50" charset="-128"/>
              </a:rPr>
              <a:t>年</a:t>
            </a:r>
            <a:r>
              <a:rPr lang="en-US" altLang="zh-TW" dirty="0">
                <a:solidFill>
                  <a:schemeClr val="bg1"/>
                </a:solidFill>
                <a:latin typeface="Meiryo UI" panose="020B0604030504040204" pitchFamily="50" charset="-128"/>
                <a:ea typeface="Meiryo UI" panose="020B0604030504040204" pitchFamily="50" charset="-128"/>
              </a:rPr>
              <a:t>10</a:t>
            </a:r>
            <a:r>
              <a:rPr lang="zh-TW" altLang="en-US" dirty="0">
                <a:solidFill>
                  <a:schemeClr val="bg1"/>
                </a:solidFill>
                <a:latin typeface="Meiryo UI" panose="020B0604030504040204" pitchFamily="50" charset="-128"/>
                <a:ea typeface="Meiryo UI" panose="020B0604030504040204" pitchFamily="50" charset="-128"/>
              </a:rPr>
              <a:t>月開業</a:t>
            </a:r>
            <a:endParaRPr lang="ja-JP" altLang="en-US" dirty="0">
              <a:solidFill>
                <a:schemeClr val="bg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608354" y="4149080"/>
            <a:ext cx="4416654" cy="648072"/>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　　○歴史、文化に触れながらご宿泊いただける施設</a:t>
            </a:r>
            <a:endParaRPr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○食堂＋大広間＋大部屋があるので班長会議、室長会議に便利</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○徒歩にて紅葉の名所を散策可能です。</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5264285" y="712426"/>
            <a:ext cx="4513251" cy="769441"/>
          </a:xfrm>
          <a:prstGeom prst="rect">
            <a:avLst/>
          </a:prstGeom>
          <a:noFill/>
        </p:spPr>
        <p:txBody>
          <a:bodyPr wrap="square" rtlCol="0">
            <a:spAutoFit/>
          </a:bodyPr>
          <a:lstStyle/>
          <a:p>
            <a:r>
              <a:rPr lang="ja-JP" altLang="en-US" sz="1100" dirty="0">
                <a:latin typeface="メイリオ" panose="020B0604030504040204" pitchFamily="50" charset="-128"/>
                <a:ea typeface="メイリオ" panose="020B0604030504040204" pitchFamily="50" charset="-128"/>
              </a:rPr>
              <a:t>戦国武将・明智光秀の菩提（ぼだい）寺として知られる西教寺</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で宿泊施設として使われている研修道場が老朽化に伴い、</a:t>
            </a:r>
            <a:endParaRPr lang="en-US" altLang="ja-JP" sz="1100" dirty="0">
              <a:latin typeface="メイリオ" panose="020B0604030504040204" pitchFamily="50" charset="-128"/>
              <a:ea typeface="メイリオ" panose="020B0604030504040204" pitchFamily="50" charset="-128"/>
            </a:endParaRPr>
          </a:p>
          <a:p>
            <a:r>
              <a:rPr lang="en-US" altLang="ja-JP" sz="1100" dirty="0">
                <a:latin typeface="メイリオ" panose="020B0604030504040204" pitchFamily="50" charset="-128"/>
                <a:ea typeface="メイリオ" panose="020B0604030504040204" pitchFamily="50" charset="-128"/>
              </a:rPr>
              <a:t>2019</a:t>
            </a:r>
            <a:r>
              <a:rPr lang="ja-JP" altLang="en-US" sz="1100" dirty="0">
                <a:latin typeface="メイリオ" panose="020B0604030504040204" pitchFamily="50" charset="-128"/>
                <a:ea typeface="メイリオ" panose="020B0604030504040204" pitchFamily="50" charset="-128"/>
              </a:rPr>
              <a:t>７月にリニューアルオープンした宿泊施設です。</a:t>
            </a:r>
            <a:endParaRPr lang="en-US" altLang="ja-JP" sz="1100" dirty="0">
              <a:latin typeface="メイリオ" panose="020B0604030504040204" pitchFamily="50" charset="-128"/>
              <a:ea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rPr>
              <a:t>宿泊時には、座禅体験など様々な体験をご提案可能です。</a:t>
            </a:r>
            <a:endParaRPr lang="en-US" altLang="ja-JP" sz="1100"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4923214" y="85064"/>
            <a:ext cx="4884671" cy="400110"/>
          </a:xfrm>
          <a:prstGeom prst="rect">
            <a:avLst/>
          </a:prstGeom>
          <a:noFill/>
        </p:spPr>
        <p:txBody>
          <a:bodyPr wrap="none" rtlCol="0">
            <a:spAutoFit/>
          </a:bodyPr>
          <a:lstStyle/>
          <a:p>
            <a:r>
              <a:rPr kumimoji="1" lang="en-US" altLang="ja-JP" sz="1000" dirty="0">
                <a:latin typeface="+mn-ea"/>
                <a:ea typeface="+mn-ea"/>
              </a:rPr>
              <a:t>【</a:t>
            </a:r>
            <a:r>
              <a:rPr kumimoji="1" lang="ja-JP" altLang="en-US" sz="1000" dirty="0">
                <a:latin typeface="+mn-ea"/>
                <a:ea typeface="+mn-ea"/>
              </a:rPr>
              <a:t>住所</a:t>
            </a:r>
            <a:r>
              <a:rPr kumimoji="1" lang="en-US" altLang="ja-JP" sz="1000" dirty="0">
                <a:latin typeface="+mn-ea"/>
                <a:ea typeface="+mn-ea"/>
              </a:rPr>
              <a:t>】</a:t>
            </a:r>
            <a:r>
              <a:rPr lang="ja-JP" altLang="en-US" sz="1000" dirty="0">
                <a:latin typeface="+mn-ea"/>
                <a:ea typeface="+mn-ea"/>
              </a:rPr>
              <a:t>大津市坂本</a:t>
            </a:r>
            <a:r>
              <a:rPr lang="en-US" altLang="ja-JP" sz="1000" dirty="0">
                <a:latin typeface="+mn-ea"/>
                <a:ea typeface="+mn-ea"/>
              </a:rPr>
              <a:t>5-13-1</a:t>
            </a:r>
            <a:r>
              <a:rPr kumimoji="1" lang="ja-JP" altLang="en-US" sz="1000" dirty="0">
                <a:latin typeface="+mn-ea"/>
                <a:ea typeface="+mn-ea"/>
              </a:rPr>
              <a:t>　　</a:t>
            </a:r>
            <a:r>
              <a:rPr kumimoji="1" lang="en-US" altLang="ja-JP" sz="1000" dirty="0">
                <a:latin typeface="+mn-ea"/>
                <a:ea typeface="+mn-ea"/>
              </a:rPr>
              <a:t>【</a:t>
            </a:r>
            <a:r>
              <a:rPr lang="en-US" altLang="ja-JP" sz="1000" dirty="0">
                <a:latin typeface="+mn-ea"/>
                <a:ea typeface="+mn-ea"/>
              </a:rPr>
              <a:t>TEL】077-578-0013</a:t>
            </a:r>
            <a:r>
              <a:rPr kumimoji="1" lang="ja-JP" altLang="en-US" sz="1000" dirty="0">
                <a:latin typeface="+mn-ea"/>
                <a:ea typeface="+mn-ea"/>
              </a:rPr>
              <a:t>　　</a:t>
            </a:r>
            <a:r>
              <a:rPr kumimoji="1" lang="en-US" altLang="ja-JP" sz="1000" dirty="0">
                <a:latin typeface="+mn-ea"/>
                <a:ea typeface="+mn-ea"/>
              </a:rPr>
              <a:t>【FAX】077‐578-3418</a:t>
            </a:r>
          </a:p>
          <a:p>
            <a:r>
              <a:rPr lang="en-US" altLang="ja-JP" sz="1000" dirty="0">
                <a:latin typeface="+mn-ea"/>
                <a:ea typeface="+mn-ea"/>
              </a:rPr>
              <a:t>【</a:t>
            </a:r>
            <a:r>
              <a:rPr lang="en-US" altLang="ja-JP" sz="1000" dirty="0" err="1">
                <a:latin typeface="+mn-ea"/>
                <a:ea typeface="+mn-ea"/>
              </a:rPr>
              <a:t>URL】http</a:t>
            </a:r>
            <a:r>
              <a:rPr lang="en-US" altLang="ja-JP" sz="1000" dirty="0">
                <a:latin typeface="+mn-ea"/>
                <a:ea typeface="+mn-ea"/>
              </a:rPr>
              <a:t>://saikyoji.org/</a:t>
            </a:r>
            <a:endParaRPr kumimoji="1" lang="ja-JP" altLang="en-US" sz="1000" dirty="0">
              <a:latin typeface="+mn-ea"/>
              <a:ea typeface="+mn-ea"/>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77336" y="4725144"/>
            <a:ext cx="1583483" cy="1440000"/>
          </a:xfrm>
          <a:prstGeom prst="rect">
            <a:avLst/>
          </a:prstGeom>
        </p:spPr>
      </p:pic>
      <p:sp>
        <p:nvSpPr>
          <p:cNvPr id="6" name="テキスト ボックス 5"/>
          <p:cNvSpPr txBox="1"/>
          <p:nvPr/>
        </p:nvSpPr>
        <p:spPr>
          <a:xfrm>
            <a:off x="8307442" y="5389742"/>
            <a:ext cx="832450" cy="169277"/>
          </a:xfrm>
          <a:prstGeom prst="rect">
            <a:avLst/>
          </a:prstGeom>
          <a:noFill/>
        </p:spPr>
        <p:txBody>
          <a:bodyPr wrap="square" rtlCol="0">
            <a:spAutoFit/>
          </a:bodyPr>
          <a:lstStyle/>
          <a:p>
            <a:r>
              <a:rPr kumimoji="1" lang="ja-JP" altLang="en-US" sz="500" dirty="0">
                <a:solidFill>
                  <a:srgbClr val="0070C0"/>
                </a:solidFill>
              </a:rPr>
              <a:t>★　</a:t>
            </a:r>
            <a:r>
              <a:rPr lang="zh-TW" altLang="en-US" sz="500" dirty="0">
                <a:solidFill>
                  <a:srgbClr val="0070C0"/>
                </a:solidFill>
              </a:rPr>
              <a:t>西教寺研修道場</a:t>
            </a:r>
            <a:endParaRPr kumimoji="1" lang="ja-JP" altLang="en-US" sz="500" dirty="0">
              <a:solidFill>
                <a:srgbClr val="0070C0"/>
              </a:solidFill>
            </a:endParaRPr>
          </a:p>
        </p:txBody>
      </p:sp>
      <p:sp>
        <p:nvSpPr>
          <p:cNvPr id="9" name="テキスト ボックス 8"/>
          <p:cNvSpPr txBox="1"/>
          <p:nvPr/>
        </p:nvSpPr>
        <p:spPr>
          <a:xfrm>
            <a:off x="512054" y="4149080"/>
            <a:ext cx="307777" cy="648072"/>
          </a:xfrm>
          <a:prstGeom prst="rect">
            <a:avLst/>
          </a:prstGeom>
          <a:solidFill>
            <a:srgbClr val="5B9BD5"/>
          </a:solidFill>
        </p:spPr>
        <p:txBody>
          <a:bodyPr vert="eaVert" wrap="square" rtlCol="0">
            <a:spAutoFit/>
          </a:bodyPr>
          <a:lstStyle/>
          <a:p>
            <a:pPr algn="ctr"/>
            <a:r>
              <a:rPr kumimoji="1" lang="ja-JP" altLang="en-US" sz="800" b="1" dirty="0">
                <a:solidFill>
                  <a:schemeClr val="bg1"/>
                </a:solidFill>
                <a:latin typeface="+mn-ea"/>
                <a:ea typeface="+mn-ea"/>
              </a:rPr>
              <a:t>ポイント</a:t>
            </a:r>
          </a:p>
        </p:txBody>
      </p:sp>
      <p:pic>
        <p:nvPicPr>
          <p:cNvPr id="10" name="図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6347" y="4873104"/>
            <a:ext cx="2077412" cy="1365156"/>
          </a:xfrm>
          <a:prstGeom prst="rect">
            <a:avLst/>
          </a:prstGeom>
        </p:spPr>
      </p:pic>
      <p:pic>
        <p:nvPicPr>
          <p:cNvPr id="29" name="図 2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51296" y="4879465"/>
            <a:ext cx="2077412" cy="1381110"/>
          </a:xfrm>
          <a:prstGeom prst="rect">
            <a:avLst/>
          </a:prstGeom>
        </p:spPr>
      </p:pic>
      <p:pic>
        <p:nvPicPr>
          <p:cNvPr id="11" name="図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2052" y="684139"/>
            <a:ext cx="4649226" cy="3420000"/>
          </a:xfrm>
          <a:prstGeom prst="rect">
            <a:avLst/>
          </a:prstGeom>
        </p:spPr>
      </p:pic>
      <p:pic>
        <p:nvPicPr>
          <p:cNvPr id="13" name="図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275506" y="3095450"/>
            <a:ext cx="2152326" cy="1404000"/>
          </a:xfrm>
          <a:prstGeom prst="rect">
            <a:avLst/>
          </a:prstGeom>
        </p:spPr>
      </p:pic>
      <p:pic>
        <p:nvPicPr>
          <p:cNvPr id="14" name="図 1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81409" y="3095450"/>
            <a:ext cx="2106000" cy="1404000"/>
          </a:xfrm>
          <a:prstGeom prst="rect">
            <a:avLst/>
          </a:prstGeom>
        </p:spPr>
      </p:pic>
      <p:pic>
        <p:nvPicPr>
          <p:cNvPr id="8" name="図 7" descr="庭に植えている数々の建物&#10;&#10;中程度の精度で自動的に生成された説明">
            <a:extLst>
              <a:ext uri="{FF2B5EF4-FFF2-40B4-BE49-F238E27FC236}">
                <a16:creationId xmlns:a16="http://schemas.microsoft.com/office/drawing/2014/main" id="{44F568A2-817F-DD9D-C9AF-18807FCEC62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58814" y="4698540"/>
            <a:ext cx="2571426" cy="1714284"/>
          </a:xfrm>
          <a:prstGeom prst="rect">
            <a:avLst/>
          </a:prstGeom>
        </p:spPr>
      </p:pic>
    </p:spTree>
    <p:extLst>
      <p:ext uri="{BB962C8B-B14F-4D97-AF65-F5344CB8AC3E}">
        <p14:creationId xmlns:p14="http://schemas.microsoft.com/office/powerpoint/2010/main" val="3070271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064568" y="77877"/>
            <a:ext cx="3656856" cy="470803"/>
          </a:xfrm>
        </p:spPr>
        <p:txBody>
          <a:bodyPr>
            <a:normAutofit/>
          </a:bodyPr>
          <a:lstStyle/>
          <a:p>
            <a:r>
              <a:rPr lang="ja-JP" altLang="en-US" sz="2000" b="0" dirty="0">
                <a:latin typeface="+mn-ea"/>
                <a:ea typeface="+mn-ea"/>
              </a:rPr>
              <a:t>平面図</a:t>
            </a:r>
            <a:endParaRPr kumimoji="1" lang="ja-JP" altLang="en-US" sz="2000" b="0" dirty="0">
              <a:latin typeface="+mn-ea"/>
              <a:ea typeface="+mn-ea"/>
            </a:endParaRPr>
          </a:p>
        </p:txBody>
      </p:sp>
      <p:sp>
        <p:nvSpPr>
          <p:cNvPr id="4" name="正方形/長方形 3"/>
          <p:cNvSpPr/>
          <p:nvPr/>
        </p:nvSpPr>
        <p:spPr>
          <a:xfrm>
            <a:off x="4528478" y="4986691"/>
            <a:ext cx="5152662" cy="1440160"/>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n-ea"/>
              </a:rPr>
              <a:t>ホテル渡り廊下にて本堂で移動可能です。</a:t>
            </a:r>
            <a:endParaRPr lang="en-US" altLang="ja-JP" sz="1400" dirty="0">
              <a:solidFill>
                <a:schemeClr val="tx1"/>
              </a:solidFill>
              <a:latin typeface="+mn-ea"/>
            </a:endParaRPr>
          </a:p>
          <a:p>
            <a:r>
              <a:rPr lang="ja-JP" altLang="en-US" sz="1400" dirty="0">
                <a:solidFill>
                  <a:schemeClr val="tx1"/>
                </a:solidFill>
                <a:latin typeface="+mn-ea"/>
              </a:rPr>
              <a:t>座禅、写経、念仏、朝のお勤め、山内清掃体験など</a:t>
            </a:r>
            <a:endParaRPr lang="en-US" altLang="ja-JP" sz="1400" dirty="0">
              <a:solidFill>
                <a:schemeClr val="tx1"/>
              </a:solidFill>
              <a:latin typeface="+mn-ea"/>
            </a:endParaRPr>
          </a:p>
          <a:p>
            <a:r>
              <a:rPr lang="ja-JP" altLang="en-US" sz="1400" dirty="0">
                <a:solidFill>
                  <a:schemeClr val="tx1"/>
                </a:solidFill>
                <a:latin typeface="+mn-ea"/>
              </a:rPr>
              <a:t>日本文化、歴史に触れながら学べる宿泊施設です。</a:t>
            </a:r>
            <a:endParaRPr lang="en-US" altLang="ja-JP" sz="1400" dirty="0">
              <a:solidFill>
                <a:schemeClr val="tx1"/>
              </a:solidFill>
              <a:latin typeface="+mn-ea"/>
            </a:endParaRPr>
          </a:p>
          <a:p>
            <a:r>
              <a:rPr lang="ja-JP" altLang="en-US" sz="1400" dirty="0">
                <a:solidFill>
                  <a:schemeClr val="tx1"/>
                </a:solidFill>
                <a:latin typeface="+mn-ea"/>
              </a:rPr>
              <a:t>付近は“紅葉の名所”紅葉の時期に観光客で賑わう</a:t>
            </a:r>
            <a:endParaRPr lang="en-US" altLang="ja-JP" sz="1400" dirty="0">
              <a:solidFill>
                <a:schemeClr val="tx1"/>
              </a:solidFill>
              <a:latin typeface="+mn-ea"/>
            </a:endParaRPr>
          </a:p>
          <a:p>
            <a:r>
              <a:rPr lang="ja-JP" altLang="en-US" sz="1400" dirty="0">
                <a:solidFill>
                  <a:schemeClr val="tx1"/>
                </a:solidFill>
                <a:latin typeface="+mn-ea"/>
              </a:rPr>
              <a:t>“坂本の町”を班別自主研修可能です。豊臣秀吉、ゆかりの町へ歴史散策にいかがでしょうか。</a:t>
            </a:r>
            <a:endParaRPr kumimoji="1" lang="ja-JP" altLang="en-US" sz="1400" dirty="0">
              <a:solidFill>
                <a:schemeClr val="tx1"/>
              </a:solidFill>
              <a:latin typeface="+mn-ea"/>
            </a:endParaRP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7246" y="755631"/>
            <a:ext cx="4723943" cy="4041521"/>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7245" y="5106929"/>
            <a:ext cx="1812501" cy="1182914"/>
          </a:xfrm>
          <a:prstGeom prst="rect">
            <a:avLst/>
          </a:prstGeom>
          <a:ln>
            <a:noFill/>
          </a:ln>
        </p:spPr>
      </p:pic>
      <p:pic>
        <p:nvPicPr>
          <p:cNvPr id="7" name="図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81936" y="881168"/>
            <a:ext cx="4423592" cy="3980915"/>
          </a:xfrm>
          <a:prstGeom prst="rect">
            <a:avLst/>
          </a:prstGeom>
        </p:spPr>
      </p:pic>
      <p:sp>
        <p:nvSpPr>
          <p:cNvPr id="8" name="正方形/長方形 7"/>
          <p:cNvSpPr/>
          <p:nvPr/>
        </p:nvSpPr>
        <p:spPr>
          <a:xfrm>
            <a:off x="5025008" y="620688"/>
            <a:ext cx="2664296"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746987" y="4629884"/>
            <a:ext cx="1240094" cy="334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52495" y="5086740"/>
            <a:ext cx="1812501" cy="1259398"/>
          </a:xfrm>
          <a:prstGeom prst="rect">
            <a:avLst/>
          </a:prstGeom>
          <a:ln>
            <a:noFill/>
          </a:ln>
        </p:spPr>
      </p:pic>
      <p:sp>
        <p:nvSpPr>
          <p:cNvPr id="11" name="正方形/長方形 10"/>
          <p:cNvSpPr/>
          <p:nvPr/>
        </p:nvSpPr>
        <p:spPr>
          <a:xfrm>
            <a:off x="37021" y="614210"/>
            <a:ext cx="1171563" cy="438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4BE08749-BAE3-F53A-898F-6561BE34A7B0}"/>
              </a:ext>
            </a:extLst>
          </p:cNvPr>
          <p:cNvCxnSpPr/>
          <p:nvPr/>
        </p:nvCxnSpPr>
        <p:spPr>
          <a:xfrm flipV="1">
            <a:off x="622802" y="5086740"/>
            <a:ext cx="1756944" cy="2018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2046E88A-B0F0-E5AD-8A82-643035DD237A}"/>
              </a:ext>
            </a:extLst>
          </p:cNvPr>
          <p:cNvCxnSpPr/>
          <p:nvPr/>
        </p:nvCxnSpPr>
        <p:spPr>
          <a:xfrm flipV="1">
            <a:off x="2552495" y="5086740"/>
            <a:ext cx="1812501" cy="10094"/>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73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p:cNvGraphicFramePr>
            <a:graphicFrameLocks noGrp="1"/>
          </p:cNvGraphicFramePr>
          <p:nvPr>
            <p:extLst>
              <p:ext uri="{D42A27DB-BD31-4B8C-83A1-F6EECF244321}">
                <p14:modId xmlns:p14="http://schemas.microsoft.com/office/powerpoint/2010/main" val="1312696537"/>
              </p:ext>
            </p:extLst>
          </p:nvPr>
        </p:nvGraphicFramePr>
        <p:xfrm>
          <a:off x="5424544" y="1340768"/>
          <a:ext cx="4366579" cy="1219962"/>
        </p:xfrm>
        <a:graphic>
          <a:graphicData uri="http://schemas.openxmlformats.org/drawingml/2006/table">
            <a:tbl>
              <a:tblPr firstRow="1" bandRow="1">
                <a:tableStyleId>{5C22544A-7EE6-4342-B048-85BDC9FD1C3A}</a:tableStyleId>
              </a:tblPr>
              <a:tblGrid>
                <a:gridCol w="942050">
                  <a:extLst>
                    <a:ext uri="{9D8B030D-6E8A-4147-A177-3AD203B41FA5}">
                      <a16:colId xmlns:a16="http://schemas.microsoft.com/office/drawing/2014/main" val="667524188"/>
                    </a:ext>
                  </a:extLst>
                </a:gridCol>
                <a:gridCol w="1365174">
                  <a:extLst>
                    <a:ext uri="{9D8B030D-6E8A-4147-A177-3AD203B41FA5}">
                      <a16:colId xmlns:a16="http://schemas.microsoft.com/office/drawing/2014/main" val="1089827581"/>
                    </a:ext>
                  </a:extLst>
                </a:gridCol>
                <a:gridCol w="1061802">
                  <a:extLst>
                    <a:ext uri="{9D8B030D-6E8A-4147-A177-3AD203B41FA5}">
                      <a16:colId xmlns:a16="http://schemas.microsoft.com/office/drawing/2014/main" val="2285393139"/>
                    </a:ext>
                  </a:extLst>
                </a:gridCol>
                <a:gridCol w="997553">
                  <a:extLst>
                    <a:ext uri="{9D8B030D-6E8A-4147-A177-3AD203B41FA5}">
                      <a16:colId xmlns:a16="http://schemas.microsoft.com/office/drawing/2014/main" val="1817619136"/>
                    </a:ext>
                  </a:extLst>
                </a:gridCol>
              </a:tblGrid>
              <a:tr h="228132">
                <a:tc gridSpan="4">
                  <a:txBody>
                    <a:bodyPr/>
                    <a:lstStyle/>
                    <a:p>
                      <a:pPr algn="ctr"/>
                      <a:r>
                        <a:rPr kumimoji="1" lang="ja-JP" altLang="en-US" sz="1000" dirty="0"/>
                        <a:t>施設概要</a:t>
                      </a:r>
                      <a:endParaRPr kumimoji="1" lang="ja-JP" altLang="en-US" sz="1000" b="0" dirty="0">
                        <a:solidFill>
                          <a:schemeClr val="bg1"/>
                        </a:solidFill>
                        <a:latin typeface="Meiryo UI" panose="020B0604030504040204" pitchFamily="50" charset="-128"/>
                        <a:ea typeface="Meiryo UI" panose="020B0604030504040204" pitchFamily="50" charset="-128"/>
                        <a:cs typeface="メイリオ" pitchFamily="50" charset="-128"/>
                      </a:endParaRPr>
                    </a:p>
                  </a:txBody>
                  <a:tcPr marL="39000" marR="39000" marT="0" marB="0" anchor="ct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l"/>
                      <a:endParaRPr kumimoji="1" lang="ja-JP" altLang="en-US" sz="700" b="1" dirty="0">
                        <a:solidFill>
                          <a:schemeClr val="bg1"/>
                        </a:solidFill>
                        <a:latin typeface="メイリオ" pitchFamily="50" charset="-128"/>
                        <a:ea typeface="メイリオ" pitchFamily="50" charset="-128"/>
                        <a:cs typeface="メイリオ" pitchFamily="50" charset="-128"/>
                      </a:endParaRPr>
                    </a:p>
                  </a:txBody>
                  <a:tcPr marL="39000" marR="39000" marT="2880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l"/>
                      <a:endParaRPr kumimoji="1" lang="ja-JP" altLang="en-US" sz="700" b="1" dirty="0">
                        <a:solidFill>
                          <a:schemeClr val="tx1"/>
                        </a:solidFill>
                        <a:latin typeface="メイリオ" pitchFamily="50" charset="-128"/>
                        <a:ea typeface="メイリオ" pitchFamily="50" charset="-128"/>
                        <a:cs typeface="メイリオ" pitchFamily="50" charset="-128"/>
                      </a:endParaRPr>
                    </a:p>
                  </a:txBody>
                  <a:tcPr marL="39000" marR="39000" marT="2880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1129607"/>
                  </a:ext>
                </a:extLst>
              </a:tr>
              <a:tr h="155694">
                <a:tc>
                  <a:txBody>
                    <a:bodyPr/>
                    <a:lstStyle/>
                    <a:p>
                      <a:pPr algn="ctr"/>
                      <a:r>
                        <a:rPr kumimoji="1" lang="ja-JP" altLang="en-US" sz="700" dirty="0">
                          <a:latin typeface="+mn-ea"/>
                          <a:ea typeface="+mn-ea"/>
                        </a:rPr>
                        <a:t>客室数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27</a:t>
                      </a:r>
                      <a:r>
                        <a:rPr kumimoji="1" lang="zh-TW" altLang="en-US" sz="700" b="0" dirty="0">
                          <a:solidFill>
                            <a:schemeClr val="tx1"/>
                          </a:solidFill>
                          <a:latin typeface="+mn-ea"/>
                          <a:ea typeface="+mn-ea"/>
                          <a:cs typeface="メイリオ" pitchFamily="50" charset="-128"/>
                        </a:rPr>
                        <a:t>室＋和室広間</a:t>
                      </a:r>
                      <a:r>
                        <a:rPr kumimoji="1" lang="en-US" altLang="zh-TW" sz="700" b="0" dirty="0">
                          <a:solidFill>
                            <a:schemeClr val="tx1"/>
                          </a:solidFill>
                          <a:latin typeface="+mn-ea"/>
                          <a:ea typeface="+mn-ea"/>
                          <a:cs typeface="メイリオ" pitchFamily="50" charset="-128"/>
                        </a:rPr>
                        <a:t>4</a:t>
                      </a:r>
                      <a:r>
                        <a:rPr kumimoji="1" lang="zh-TW" altLang="en-US" sz="700" b="0" dirty="0">
                          <a:solidFill>
                            <a:schemeClr val="tx1"/>
                          </a:solidFill>
                          <a:latin typeface="+mn-ea"/>
                          <a:ea typeface="+mn-ea"/>
                          <a:cs typeface="メイリオ" pitchFamily="50" charset="-128"/>
                        </a:rPr>
                        <a:t>室</a:t>
                      </a:r>
                      <a:endParaRPr kumimoji="1" lang="ja-JP" altLang="en-US" sz="700" b="0" dirty="0">
                        <a:solidFill>
                          <a:schemeClr val="tx1"/>
                        </a:solidFill>
                        <a:latin typeface="+mn-ea"/>
                        <a:ea typeface="+mn-ea"/>
                        <a:cs typeface="メイリオ" pitchFamily="50" charset="-128"/>
                      </a:endParaRPr>
                    </a:p>
                  </a:txBody>
                  <a:tcPr marL="36000" marR="0" marT="0" marB="0" anchor="ctr"/>
                </a:tc>
                <a:tc>
                  <a:txBody>
                    <a:bodyPr/>
                    <a:lstStyle/>
                    <a:p>
                      <a:pPr algn="ctr"/>
                      <a:r>
                        <a:rPr kumimoji="1" lang="en-US" altLang="ja-JP" sz="700" dirty="0">
                          <a:latin typeface="+mn-ea"/>
                          <a:ea typeface="+mn-ea"/>
                        </a:rPr>
                        <a:t>1</a:t>
                      </a:r>
                      <a:r>
                        <a:rPr kumimoji="1" lang="ja-JP" altLang="en-US" sz="700" dirty="0">
                          <a:latin typeface="+mn-ea"/>
                          <a:ea typeface="+mn-ea"/>
                        </a:rPr>
                        <a:t>校</a:t>
                      </a:r>
                      <a:r>
                        <a:rPr kumimoji="1" lang="en-US" altLang="ja-JP" sz="700" dirty="0">
                          <a:latin typeface="+mn-ea"/>
                          <a:ea typeface="+mn-ea"/>
                        </a:rPr>
                        <a:t>1</a:t>
                      </a:r>
                      <a:r>
                        <a:rPr kumimoji="1" lang="ja-JP" altLang="en-US" sz="700" dirty="0">
                          <a:latin typeface="+mn-ea"/>
                          <a:ea typeface="+mn-ea"/>
                        </a:rPr>
                        <a:t>館</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要相談</a:t>
                      </a:r>
                    </a:p>
                  </a:txBody>
                  <a:tcPr marL="36000" marR="0" marT="0" marB="0" anchor="ctr"/>
                </a:tc>
                <a:extLst>
                  <a:ext uri="{0D108BD9-81ED-4DB2-BD59-A6C34878D82A}">
                    <a16:rowId xmlns:a16="http://schemas.microsoft.com/office/drawing/2014/main" val="2629401880"/>
                  </a:ext>
                </a:extLst>
              </a:tr>
              <a:tr h="155694">
                <a:tc>
                  <a:txBody>
                    <a:bodyPr/>
                    <a:lstStyle/>
                    <a:p>
                      <a:pPr algn="ctr"/>
                      <a:r>
                        <a:rPr kumimoji="1" lang="ja-JP" altLang="en-US" sz="700" b="0" dirty="0">
                          <a:solidFill>
                            <a:schemeClr val="tx1"/>
                          </a:solidFill>
                          <a:latin typeface="+mn-ea"/>
                          <a:ea typeface="+mn-ea"/>
                          <a:cs typeface="メイリオ" pitchFamily="50" charset="-128"/>
                        </a:rPr>
                        <a:t>最大受入人員</a:t>
                      </a:r>
                    </a:p>
                  </a:txBody>
                  <a:tcPr marL="0" marR="0" marT="0" marB="0" anchor="ctr"/>
                </a:tc>
                <a:tc>
                  <a:txBody>
                    <a:bodyPr/>
                    <a:lstStyle/>
                    <a:p>
                      <a:pPr algn="l"/>
                      <a:r>
                        <a:rPr kumimoji="1" lang="en-US" altLang="ja-JP" sz="700" b="0" dirty="0">
                          <a:solidFill>
                            <a:schemeClr val="tx1"/>
                          </a:solidFill>
                          <a:latin typeface="+mn-ea"/>
                          <a:ea typeface="+mn-ea"/>
                          <a:cs typeface="メイリオ" pitchFamily="50" charset="-128"/>
                        </a:rPr>
                        <a:t>110</a:t>
                      </a:r>
                      <a:r>
                        <a:rPr kumimoji="1" lang="ja-JP" altLang="en-US" sz="700" b="0" dirty="0">
                          <a:solidFill>
                            <a:schemeClr val="tx1"/>
                          </a:solidFill>
                          <a:latin typeface="+mn-ea"/>
                          <a:ea typeface="+mn-ea"/>
                          <a:cs typeface="メイリオ" pitchFamily="50" charset="-128"/>
                        </a:rPr>
                        <a:t>名</a:t>
                      </a:r>
                    </a:p>
                  </a:txBody>
                  <a:tcPr marL="3600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dirty="0">
                          <a:latin typeface="+mn-ea"/>
                          <a:ea typeface="+mn-ea"/>
                        </a:rPr>
                        <a:t>貸切</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要相談</a:t>
                      </a:r>
                    </a:p>
                  </a:txBody>
                  <a:tcPr marL="36000" marR="0" marT="0" marB="0" anchor="ctr"/>
                </a:tc>
                <a:extLst>
                  <a:ext uri="{0D108BD9-81ED-4DB2-BD59-A6C34878D82A}">
                    <a16:rowId xmlns:a16="http://schemas.microsoft.com/office/drawing/2014/main" val="10002"/>
                  </a:ext>
                </a:extLst>
              </a:tr>
              <a:tr h="155694">
                <a:tc>
                  <a:txBody>
                    <a:bodyPr/>
                    <a:lstStyle/>
                    <a:p>
                      <a:pPr algn="ctr"/>
                      <a:r>
                        <a:rPr kumimoji="1" lang="ja-JP" altLang="en-US" sz="700" dirty="0">
                          <a:latin typeface="+mn-ea"/>
                          <a:ea typeface="+mn-ea"/>
                        </a:rPr>
                        <a:t>食事会場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和室宴会場、洋室宴会場、</a:t>
                      </a:r>
                      <a:r>
                        <a:rPr kumimoji="1" lang="en-US" altLang="ja-JP" sz="700" b="0" dirty="0">
                          <a:latin typeface="+mn-ea"/>
                          <a:ea typeface="+mn-ea"/>
                          <a:cs typeface="メイリオ" pitchFamily="50" charset="-128"/>
                        </a:rPr>
                        <a:t>1</a:t>
                      </a:r>
                      <a:r>
                        <a:rPr kumimoji="1" lang="ja-JP" altLang="en-US" sz="700" b="0" dirty="0">
                          <a:latin typeface="+mn-ea"/>
                          <a:ea typeface="+mn-ea"/>
                          <a:cs typeface="メイリオ" pitchFamily="50" charset="-128"/>
                        </a:rPr>
                        <a:t>階ロビーラウンジ個室</a:t>
                      </a:r>
                    </a:p>
                  </a:txBody>
                  <a:tcPr marL="36000" marR="0" marT="0" marB="0" anchor="ctr"/>
                </a:tc>
                <a:tc>
                  <a:txBody>
                    <a:bodyPr/>
                    <a:lstStyle/>
                    <a:p>
                      <a:pPr algn="ctr"/>
                      <a:r>
                        <a:rPr kumimoji="1" lang="ja-JP" altLang="en-US" sz="700" dirty="0">
                          <a:latin typeface="+mn-ea"/>
                          <a:ea typeface="+mn-ea"/>
                        </a:rPr>
                        <a:t>食事会場 合計収容人数</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和室宴会場</a:t>
                      </a:r>
                      <a:r>
                        <a:rPr kumimoji="1" lang="en-US" altLang="ja-JP" sz="700" b="0" dirty="0">
                          <a:solidFill>
                            <a:schemeClr val="tx1"/>
                          </a:solidFill>
                          <a:latin typeface="+mn-ea"/>
                          <a:ea typeface="+mn-ea"/>
                          <a:cs typeface="メイリオ" pitchFamily="50" charset="-128"/>
                        </a:rPr>
                        <a:t>:130</a:t>
                      </a:r>
                      <a:r>
                        <a:rPr kumimoji="1" lang="ja-JP" altLang="en-US" sz="700" b="0" dirty="0">
                          <a:solidFill>
                            <a:schemeClr val="tx1"/>
                          </a:solidFill>
                          <a:latin typeface="+mn-ea"/>
                          <a:ea typeface="+mn-ea"/>
                          <a:cs typeface="メイリオ" pitchFamily="50" charset="-128"/>
                        </a:rPr>
                        <a:t>名</a:t>
                      </a:r>
                      <a:endParaRPr kumimoji="1" lang="en-US" altLang="ja-JP" sz="700" b="0" dirty="0">
                        <a:solidFill>
                          <a:schemeClr val="tx1"/>
                        </a:solidFill>
                        <a:latin typeface="+mn-ea"/>
                        <a:ea typeface="+mn-ea"/>
                        <a:cs typeface="メイリオ" pitchFamily="50" charset="-128"/>
                      </a:endParaRPr>
                    </a:p>
                    <a:p>
                      <a:pPr algn="l"/>
                      <a:r>
                        <a:rPr kumimoji="1" lang="ja-JP" altLang="en-US" sz="700" b="0" dirty="0">
                          <a:solidFill>
                            <a:schemeClr val="tx1"/>
                          </a:solidFill>
                          <a:latin typeface="+mn-ea"/>
                          <a:ea typeface="+mn-ea"/>
                          <a:cs typeface="メイリオ" pitchFamily="50" charset="-128"/>
                        </a:rPr>
                        <a:t>洋室宴会場：</a:t>
                      </a:r>
                      <a:r>
                        <a:rPr kumimoji="1" lang="en-US" altLang="ja-JP" sz="700" b="0" dirty="0">
                          <a:solidFill>
                            <a:schemeClr val="tx1"/>
                          </a:solidFill>
                          <a:latin typeface="+mn-ea"/>
                          <a:ea typeface="+mn-ea"/>
                          <a:cs typeface="メイリオ" pitchFamily="50" charset="-128"/>
                        </a:rPr>
                        <a:t>72</a:t>
                      </a:r>
                      <a:r>
                        <a:rPr kumimoji="1" lang="ja-JP" altLang="en-US" sz="700" b="0" dirty="0">
                          <a:solidFill>
                            <a:schemeClr val="tx1"/>
                          </a:solidFill>
                          <a:latin typeface="+mn-ea"/>
                          <a:ea typeface="+mn-ea"/>
                          <a:cs typeface="メイリオ" pitchFamily="50" charset="-128"/>
                        </a:rPr>
                        <a:t>名</a:t>
                      </a:r>
                      <a:endParaRPr kumimoji="1" lang="en-US" altLang="ja-JP" sz="700" b="0" dirty="0">
                        <a:solidFill>
                          <a:schemeClr val="tx1"/>
                        </a:solidFill>
                        <a:latin typeface="+mn-ea"/>
                        <a:ea typeface="+mn-ea"/>
                        <a:cs typeface="メイリオ" pitchFamily="50" charset="-128"/>
                      </a:endParaRPr>
                    </a:p>
                  </a:txBody>
                  <a:tcPr marL="36000" marR="0" marT="0" marB="0" anchor="ctr"/>
                </a:tc>
                <a:extLst>
                  <a:ext uri="{0D108BD9-81ED-4DB2-BD59-A6C34878D82A}">
                    <a16:rowId xmlns:a16="http://schemas.microsoft.com/office/drawing/2014/main" val="2480443895"/>
                  </a:ext>
                </a:extLst>
              </a:tr>
              <a:tr h="155694">
                <a:tc>
                  <a:txBody>
                    <a:bodyPr/>
                    <a:lstStyle/>
                    <a:p>
                      <a:pPr algn="ctr"/>
                      <a:r>
                        <a:rPr kumimoji="1" lang="ja-JP" altLang="en-US" sz="700" dirty="0">
                          <a:latin typeface="+mn-ea"/>
                          <a:ea typeface="+mn-ea"/>
                        </a:rPr>
                        <a:t>大浴場</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男女各</a:t>
                      </a:r>
                      <a:r>
                        <a:rPr kumimoji="1" lang="en-US" altLang="ja-JP" sz="700" b="0" dirty="0">
                          <a:latin typeface="+mn-ea"/>
                          <a:ea typeface="+mn-ea"/>
                          <a:cs typeface="メイリオ" pitchFamily="50" charset="-128"/>
                        </a:rPr>
                        <a:t>1</a:t>
                      </a:r>
                      <a:r>
                        <a:rPr kumimoji="1" lang="ja-JP" altLang="en-US" sz="700" b="0" dirty="0">
                          <a:latin typeface="+mn-ea"/>
                          <a:ea typeface="+mn-ea"/>
                          <a:cs typeface="メイリオ" pitchFamily="50" charset="-128"/>
                        </a:rPr>
                        <a:t>箇所</a:t>
                      </a:r>
                    </a:p>
                  </a:txBody>
                  <a:tcPr marL="36000" marR="0" marT="0" marB="0" anchor="ctr"/>
                </a:tc>
                <a:tc>
                  <a:txBody>
                    <a:bodyPr/>
                    <a:lstStyle/>
                    <a:p>
                      <a:pPr algn="ctr"/>
                      <a:r>
                        <a:rPr kumimoji="1" lang="ja-JP" altLang="en-US" sz="700" dirty="0">
                          <a:latin typeface="+mn-ea"/>
                          <a:ea typeface="+mn-ea"/>
                        </a:rPr>
                        <a:t>客室バス</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無し</a:t>
                      </a:r>
                    </a:p>
                  </a:txBody>
                  <a:tcPr marL="36000" marR="0" marT="0" marB="0" anchor="ctr"/>
                </a:tc>
                <a:extLst>
                  <a:ext uri="{0D108BD9-81ED-4DB2-BD59-A6C34878D82A}">
                    <a16:rowId xmlns:a16="http://schemas.microsoft.com/office/drawing/2014/main" val="2545912508"/>
                  </a:ext>
                </a:extLst>
              </a:tr>
              <a:tr h="155694">
                <a:tc>
                  <a:txBody>
                    <a:bodyPr/>
                    <a:lstStyle/>
                    <a:p>
                      <a:pPr algn="ctr"/>
                      <a:r>
                        <a:rPr kumimoji="1" lang="ja-JP" altLang="en-US" sz="700" dirty="0">
                          <a:latin typeface="+mn-ea"/>
                          <a:ea typeface="+mn-ea"/>
                        </a:rPr>
                        <a:t>マスターキー貸出</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latin typeface="+mn-ea"/>
                          <a:ea typeface="+mn-ea"/>
                          <a:cs typeface="メイリオ" pitchFamily="50" charset="-128"/>
                        </a:rPr>
                        <a:t>不可</a:t>
                      </a:r>
                    </a:p>
                  </a:txBody>
                  <a:tcPr marL="36000" marR="0" marT="0" marB="0" anchor="ctr"/>
                </a:tc>
                <a:tc>
                  <a:txBody>
                    <a:bodyPr/>
                    <a:lstStyle/>
                    <a:p>
                      <a:pPr algn="ctr"/>
                      <a:r>
                        <a:rPr kumimoji="1" lang="ja-JP" altLang="en-US" sz="700" dirty="0">
                          <a:latin typeface="+mn-ea"/>
                          <a:ea typeface="+mn-ea"/>
                        </a:rPr>
                        <a:t>保健室</a:t>
                      </a:r>
                      <a:endParaRPr kumimoji="1" lang="ja-JP" altLang="en-US" sz="700" b="0" dirty="0">
                        <a:solidFill>
                          <a:schemeClr val="bg1"/>
                        </a:solidFill>
                        <a:latin typeface="+mn-ea"/>
                        <a:ea typeface="+mn-ea"/>
                        <a:cs typeface="メイリオ" pitchFamily="50" charset="-128"/>
                      </a:endParaRP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要相談</a:t>
                      </a:r>
                    </a:p>
                  </a:txBody>
                  <a:tcPr marL="36000" marR="0" marT="0" marB="0" anchor="ctr"/>
                </a:tc>
                <a:extLst>
                  <a:ext uri="{0D108BD9-81ED-4DB2-BD59-A6C34878D82A}">
                    <a16:rowId xmlns:a16="http://schemas.microsoft.com/office/drawing/2014/main" val="161241074"/>
                  </a:ext>
                </a:extLst>
              </a:tr>
              <a:tr h="155694">
                <a:tc>
                  <a:txBody>
                    <a:bodyPr/>
                    <a:lstStyle/>
                    <a:p>
                      <a:pPr algn="ctr"/>
                      <a:r>
                        <a:rPr kumimoji="1" lang="ja-JP" altLang="en-US" sz="700" b="0" dirty="0">
                          <a:solidFill>
                            <a:schemeClr val="tx1"/>
                          </a:solidFill>
                          <a:latin typeface="+mn-ea"/>
                          <a:ea typeface="+mn-ea"/>
                          <a:cs typeface="メイリオ" pitchFamily="50" charset="-128"/>
                        </a:rPr>
                        <a:t>バス乗降</a:t>
                      </a:r>
                    </a:p>
                  </a:txBody>
                  <a:tcPr marL="0" marR="0" marT="0" marB="0" anchor="ctr"/>
                </a:tc>
                <a:tc>
                  <a:txBody>
                    <a:bodyPr/>
                    <a:lstStyle/>
                    <a:p>
                      <a:pPr algn="l"/>
                      <a:r>
                        <a:rPr kumimoji="1" lang="ja-JP" altLang="en-US" sz="700" b="0" dirty="0">
                          <a:latin typeface="+mn-ea"/>
                          <a:ea typeface="+mn-ea"/>
                          <a:cs typeface="メイリオ" pitchFamily="50" charset="-128"/>
                        </a:rPr>
                        <a:t>玄関前乗降</a:t>
                      </a:r>
                    </a:p>
                  </a:txBody>
                  <a:tcPr marL="36000" marR="0" marT="0" marB="0" anchor="ctr"/>
                </a:tc>
                <a:tc>
                  <a:txBody>
                    <a:bodyPr/>
                    <a:lstStyle/>
                    <a:p>
                      <a:pPr algn="ctr"/>
                      <a:r>
                        <a:rPr kumimoji="1" lang="ja-JP" altLang="en-US" sz="700" b="0" dirty="0">
                          <a:solidFill>
                            <a:schemeClr val="tx1"/>
                          </a:solidFill>
                          <a:latin typeface="+mn-ea"/>
                          <a:ea typeface="+mn-ea"/>
                          <a:cs typeface="メイリオ" pitchFamily="50" charset="-128"/>
                        </a:rPr>
                        <a:t>緊急病院</a:t>
                      </a:r>
                    </a:p>
                  </a:txBody>
                  <a:tcPr marL="0" marR="0" marT="0" marB="0" anchor="ctr"/>
                </a:tc>
                <a:tc>
                  <a:txBody>
                    <a:bodyPr/>
                    <a:lstStyle/>
                    <a:p>
                      <a:pPr algn="l"/>
                      <a:r>
                        <a:rPr kumimoji="1" lang="ja-JP" altLang="en-US" sz="700" b="0" dirty="0">
                          <a:solidFill>
                            <a:schemeClr val="tx1"/>
                          </a:solidFill>
                          <a:latin typeface="+mn-ea"/>
                          <a:ea typeface="+mn-ea"/>
                          <a:cs typeface="メイリオ" pitchFamily="50" charset="-128"/>
                        </a:rPr>
                        <a:t>大津赤十字病院</a:t>
                      </a:r>
                    </a:p>
                  </a:txBody>
                  <a:tcPr marL="36000" marR="0" marT="0" marB="0" anchor="ctr"/>
                </a:tc>
                <a:extLst>
                  <a:ext uri="{0D108BD9-81ED-4DB2-BD59-A6C34878D82A}">
                    <a16:rowId xmlns:a16="http://schemas.microsoft.com/office/drawing/2014/main" val="10007"/>
                  </a:ext>
                </a:extLst>
              </a:tr>
            </a:tbl>
          </a:graphicData>
        </a:graphic>
      </p:graphicFrame>
      <p:sp>
        <p:nvSpPr>
          <p:cNvPr id="2" name="タイトル 1"/>
          <p:cNvSpPr>
            <a:spLocks noGrp="1"/>
          </p:cNvSpPr>
          <p:nvPr>
            <p:ph type="title"/>
          </p:nvPr>
        </p:nvSpPr>
        <p:spPr>
          <a:xfrm>
            <a:off x="1064568" y="77877"/>
            <a:ext cx="3312369" cy="470803"/>
          </a:xfrm>
        </p:spPr>
        <p:txBody>
          <a:bodyPr>
            <a:normAutofit/>
          </a:bodyPr>
          <a:lstStyle/>
          <a:p>
            <a:r>
              <a:rPr lang="ja-JP" altLang="en-US" sz="2000" dirty="0">
                <a:latin typeface="+mn-ea"/>
                <a:ea typeface="+mn-ea"/>
              </a:rPr>
              <a:t> </a:t>
            </a:r>
            <a:r>
              <a:rPr lang="en-US" altLang="ja-JP" sz="2000" b="0" dirty="0">
                <a:latin typeface="+mn-ea"/>
                <a:ea typeface="+mn-ea"/>
              </a:rPr>
              <a:t>KKR</a:t>
            </a:r>
            <a:r>
              <a:rPr lang="ja-JP" altLang="en-US" sz="2000" b="0" dirty="0">
                <a:latin typeface="+mn-ea"/>
                <a:ea typeface="+mn-ea"/>
              </a:rPr>
              <a:t>ホテルびわこ</a:t>
            </a:r>
            <a:endParaRPr kumimoji="1" lang="ja-JP" altLang="en-US" sz="2000" b="0" dirty="0">
              <a:latin typeface="+mn-ea"/>
              <a:ea typeface="+mn-ea"/>
            </a:endParaRPr>
          </a:p>
        </p:txBody>
      </p:sp>
      <p:sp>
        <p:nvSpPr>
          <p:cNvPr id="28" name="1 つの角を切り取った四角形 27"/>
          <p:cNvSpPr/>
          <p:nvPr/>
        </p:nvSpPr>
        <p:spPr>
          <a:xfrm>
            <a:off x="7658221" y="2781482"/>
            <a:ext cx="2132452" cy="143508"/>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ロビー</a:t>
            </a:r>
          </a:p>
        </p:txBody>
      </p:sp>
      <p:sp>
        <p:nvSpPr>
          <p:cNvPr id="30" name="1 つの角を切り取った四角形 29"/>
          <p:cNvSpPr/>
          <p:nvPr/>
        </p:nvSpPr>
        <p:spPr>
          <a:xfrm>
            <a:off x="5418183" y="2780928"/>
            <a:ext cx="2103168" cy="143885"/>
          </a:xfrm>
          <a:prstGeom prst="snip1Rect">
            <a:avLst>
              <a:gd name="adj" fmla="val 50000"/>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お部屋一例</a:t>
            </a:r>
          </a:p>
        </p:txBody>
      </p:sp>
      <p:sp>
        <p:nvSpPr>
          <p:cNvPr id="26" name="正方形/長方形 25"/>
          <p:cNvSpPr/>
          <p:nvPr/>
        </p:nvSpPr>
        <p:spPr>
          <a:xfrm>
            <a:off x="3209466" y="3635101"/>
            <a:ext cx="1963999"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2020</a:t>
            </a:r>
            <a:r>
              <a:rPr kumimoji="1" lang="zh-TW"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r>
              <a:rPr kumimoji="1" lang="en-US" altLang="zh-TW"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10</a:t>
            </a:r>
            <a:r>
              <a:rPr kumimoji="1" lang="zh-TW"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月開業</a:t>
            </a: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574329" y="4348973"/>
            <a:ext cx="4587451" cy="648072"/>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○目の前がびわ湖レイクビュー</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○抜群の解放感のあるパノラマ温泉</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○周辺の観光地までのアクセスの良さ</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テキスト ボックス 3"/>
          <p:cNvSpPr txBox="1"/>
          <p:nvPr/>
        </p:nvSpPr>
        <p:spPr>
          <a:xfrm>
            <a:off x="5424544" y="752470"/>
            <a:ext cx="4366579" cy="5539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まるで湖に浮かんでるかようなびわ湖・レイクサイドリゾート。</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豊富なグルメプランやパノラマ温泉があり、京都や大津の主要観光地へのアクセスも良好です。</a:t>
            </a:r>
          </a:p>
        </p:txBody>
      </p:sp>
      <p:sp>
        <p:nvSpPr>
          <p:cNvPr id="34" name="テキスト ボックス 33"/>
          <p:cNvSpPr txBox="1"/>
          <p:nvPr/>
        </p:nvSpPr>
        <p:spPr>
          <a:xfrm>
            <a:off x="4664968" y="85065"/>
            <a:ext cx="4985660"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住所</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大津市下阪本１丁目１−１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【TEL】 077-578-2020</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【FAX】077‐578-3418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000" b="0" i="0" u="none" strike="noStrike" kern="1200" cap="none" spc="0" normalizeH="0" baseline="0" noProof="0" dirty="0" err="1">
                <a:ln>
                  <a:noFill/>
                </a:ln>
                <a:solidFill>
                  <a:prstClr val="black"/>
                </a:solidFill>
                <a:effectLst/>
                <a:uLnTx/>
                <a:uFillTx/>
                <a:latin typeface="Meiryo UI"/>
                <a:ea typeface="Meiryo UI"/>
                <a:cs typeface="+mn-cs"/>
              </a:rPr>
              <a:t>URL】https</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://biwako.kkr.or.jp/</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96208" y="4725144"/>
            <a:ext cx="1906561" cy="1440000"/>
          </a:xfrm>
          <a:prstGeom prst="rect">
            <a:avLst/>
          </a:prstGeom>
        </p:spPr>
      </p:pic>
      <p:sp>
        <p:nvSpPr>
          <p:cNvPr id="6" name="テキスト ボックス 5"/>
          <p:cNvSpPr txBox="1"/>
          <p:nvPr/>
        </p:nvSpPr>
        <p:spPr>
          <a:xfrm>
            <a:off x="8204465" y="5498191"/>
            <a:ext cx="780983" cy="1692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5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　</a:t>
            </a:r>
            <a:r>
              <a:rPr kumimoji="1" lang="en-US" altLang="ja-JP" sz="5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KKR</a:t>
            </a:r>
            <a:r>
              <a:rPr kumimoji="1" lang="ja-JP" altLang="en-US" sz="5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ホテルびわこ</a:t>
            </a:r>
          </a:p>
        </p:txBody>
      </p:sp>
      <p:sp>
        <p:nvSpPr>
          <p:cNvPr id="9" name="テキスト ボックス 8"/>
          <p:cNvSpPr txBox="1"/>
          <p:nvPr/>
        </p:nvSpPr>
        <p:spPr>
          <a:xfrm>
            <a:off x="581321" y="4348973"/>
            <a:ext cx="307777" cy="648072"/>
          </a:xfrm>
          <a:prstGeom prst="rect">
            <a:avLst/>
          </a:prstGeom>
          <a:solidFill>
            <a:srgbClr val="5B9BD5"/>
          </a:solidFill>
        </p:spPr>
        <p:txBody>
          <a:bodyPr vert="eaVert"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prstClr val="white"/>
                </a:solidFill>
                <a:effectLst/>
                <a:uLnTx/>
                <a:uFillTx/>
                <a:latin typeface="Meiryo UI"/>
                <a:ea typeface="Meiryo UI"/>
                <a:cs typeface="+mn-cs"/>
              </a:rPr>
              <a:t>ポイント</a:t>
            </a:r>
          </a:p>
        </p:txBody>
      </p:sp>
      <p:pic>
        <p:nvPicPr>
          <p:cNvPr id="13" name="図 1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424545" y="2965747"/>
            <a:ext cx="2096906" cy="1472636"/>
          </a:xfrm>
          <a:prstGeom prst="rect">
            <a:avLst/>
          </a:prstGeom>
        </p:spPr>
      </p:pic>
      <p:pic>
        <p:nvPicPr>
          <p:cNvPr id="14" name="図 13"/>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5425322" y="4587395"/>
            <a:ext cx="2227053" cy="1577749"/>
          </a:xfrm>
          <a:prstGeom prst="rect">
            <a:avLst/>
          </a:prstGeom>
        </p:spPr>
      </p:pic>
      <p:pic>
        <p:nvPicPr>
          <p:cNvPr id="15" name="図 14"/>
          <p:cNvPicPr>
            <a:picLocks noChangeAspect="1"/>
          </p:cNvPicPr>
          <p:nvPr/>
        </p:nvPicPr>
        <p:blipFill>
          <a:blip r:embed="rId8"/>
          <a:stretch>
            <a:fillRect/>
          </a:stretch>
        </p:blipFill>
        <p:spPr>
          <a:xfrm>
            <a:off x="549756" y="5104224"/>
            <a:ext cx="2315012" cy="1412838"/>
          </a:xfrm>
          <a:prstGeom prst="rect">
            <a:avLst/>
          </a:prstGeom>
        </p:spPr>
      </p:pic>
      <p:pic>
        <p:nvPicPr>
          <p:cNvPr id="16" name="図 15"/>
          <p:cNvPicPr>
            <a:picLocks noChangeAspect="1"/>
          </p:cNvPicPr>
          <p:nvPr/>
        </p:nvPicPr>
        <p:blipFill>
          <a:blip r:embed="rId9"/>
          <a:stretch>
            <a:fillRect/>
          </a:stretch>
        </p:blipFill>
        <p:spPr>
          <a:xfrm>
            <a:off x="3015561" y="5094861"/>
            <a:ext cx="2146220" cy="1403084"/>
          </a:xfrm>
          <a:prstGeom prst="rect">
            <a:avLst/>
          </a:prstGeom>
        </p:spPr>
      </p:pic>
      <p:pic>
        <p:nvPicPr>
          <p:cNvPr id="17" name="図 16"/>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t="4352" b="1"/>
          <a:stretch/>
        </p:blipFill>
        <p:spPr>
          <a:xfrm>
            <a:off x="7689203" y="3006665"/>
            <a:ext cx="2070487" cy="1382743"/>
          </a:xfrm>
          <a:prstGeom prst="rect">
            <a:avLst/>
          </a:prstGeom>
        </p:spPr>
      </p:pic>
      <p:pic>
        <p:nvPicPr>
          <p:cNvPr id="21" name="図 20"/>
          <p:cNvPicPr>
            <a:picLocks noChangeAspect="1"/>
          </p:cNvPicPr>
          <p:nvPr/>
        </p:nvPicPr>
        <p:blipFill rotWithShape="1">
          <a:blip r:embed="rId12"/>
          <a:srcRect l="5235"/>
          <a:stretch/>
        </p:blipFill>
        <p:spPr>
          <a:xfrm>
            <a:off x="551822" y="821794"/>
            <a:ext cx="4587450" cy="3420000"/>
          </a:xfrm>
          <a:prstGeom prst="rect">
            <a:avLst/>
          </a:prstGeom>
        </p:spPr>
      </p:pic>
    </p:spTree>
    <p:extLst>
      <p:ext uri="{BB962C8B-B14F-4D97-AF65-F5344CB8AC3E}">
        <p14:creationId xmlns:p14="http://schemas.microsoft.com/office/powerpoint/2010/main" val="1996300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title"/>
          </p:nvPr>
        </p:nvSpPr>
        <p:spPr>
          <a:xfrm>
            <a:off x="1064568" y="77877"/>
            <a:ext cx="3656856" cy="470803"/>
          </a:xfrm>
        </p:spPr>
        <p:txBody>
          <a:bodyPr>
            <a:normAutofit/>
          </a:bodyPr>
          <a:lstStyle/>
          <a:p>
            <a:r>
              <a:rPr lang="ja-JP" altLang="en-US" sz="2000" b="0" dirty="0">
                <a:latin typeface="+mn-ea"/>
                <a:ea typeface="+mn-ea"/>
              </a:rPr>
              <a:t>平面図</a:t>
            </a:r>
            <a:endParaRPr kumimoji="1" lang="ja-JP" altLang="en-US" sz="2000" b="0" dirty="0">
              <a:latin typeface="+mn-ea"/>
              <a:ea typeface="+mn-ea"/>
            </a:endParaRPr>
          </a:p>
        </p:txBody>
      </p:sp>
      <p:pic>
        <p:nvPicPr>
          <p:cNvPr id="2" name="図 1"/>
          <p:cNvPicPr>
            <a:picLocks noChangeAspect="1"/>
          </p:cNvPicPr>
          <p:nvPr/>
        </p:nvPicPr>
        <p:blipFill>
          <a:blip r:embed="rId2"/>
          <a:stretch>
            <a:fillRect/>
          </a:stretch>
        </p:blipFill>
        <p:spPr>
          <a:xfrm>
            <a:off x="1496616" y="692696"/>
            <a:ext cx="7128792" cy="4418802"/>
          </a:xfrm>
          <a:prstGeom prst="rect">
            <a:avLst/>
          </a:prstGeom>
        </p:spPr>
      </p:pic>
      <p:sp>
        <p:nvSpPr>
          <p:cNvPr id="4" name="正方形/長方形 3"/>
          <p:cNvSpPr/>
          <p:nvPr/>
        </p:nvSpPr>
        <p:spPr>
          <a:xfrm>
            <a:off x="3512840" y="5288766"/>
            <a:ext cx="5008646" cy="1308585"/>
          </a:xfrm>
          <a:prstGeom prst="rect">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廊下が直線になっており全室バス・トイレ付客室</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付近では珍しい、バリアフリー客室も完備しております。</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京都駅のアクセスは電車で１４分という好立地条件。</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朝は“琵琶湖”が目の前なので湖面を見ながら朝の散歩も</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気持ちよくお過ごしいただけます。</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92966411"/>
      </p:ext>
    </p:extLst>
  </p:cSld>
  <p:clrMapOvr>
    <a:masterClrMapping/>
  </p:clrMapOvr>
</p:sld>
</file>

<file path=ppt/theme/theme1.xml><?xml version="1.0" encoding="utf-8"?>
<a:theme xmlns:a="http://schemas.openxmlformats.org/drawingml/2006/main" name="びわ湖大津教育旅行">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びわ湖大津教育旅行" id="{103F3117-607C-4C98-AA6A-9206C589F248}" vid="{B077CB79-D6FA-4FF2-BD33-55F89EA0514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びわ湖大津教育旅行</Template>
  <TotalTime>4489</TotalTime>
  <Words>2630</Words>
  <Application>Microsoft Office PowerPoint</Application>
  <PresentationFormat>A4 210 x 297 mm</PresentationFormat>
  <Paragraphs>454</Paragraphs>
  <Slides>19</Slides>
  <Notes>10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19</vt:i4>
      </vt:variant>
    </vt:vector>
  </HeadingPairs>
  <TitlesOfParts>
    <vt:vector size="25" baseType="lpstr">
      <vt:lpstr>Meiryo UI</vt:lpstr>
      <vt:lpstr>メイリオ</vt:lpstr>
      <vt:lpstr>Arial</vt:lpstr>
      <vt:lpstr>Gill Sans Nova Light</vt:lpstr>
      <vt:lpstr>Calibri</vt:lpstr>
      <vt:lpstr>びわ湖大津教育旅行</vt:lpstr>
      <vt:lpstr>PowerPoint プレゼンテーション</vt:lpstr>
      <vt:lpstr> 琵琶湖グランドホテル・京近江</vt:lpstr>
      <vt:lpstr>平面図</vt:lpstr>
      <vt:lpstr> 比叡山 延暦寺会館</vt:lpstr>
      <vt:lpstr>平面図</vt:lpstr>
      <vt:lpstr> 西教寺研修道場</vt:lpstr>
      <vt:lpstr>平面図</vt:lpstr>
      <vt:lpstr> KKRホテルびわこ</vt:lpstr>
      <vt:lpstr>平面図</vt:lpstr>
      <vt:lpstr> 圓満院</vt:lpstr>
      <vt:lpstr>平面図</vt:lpstr>
      <vt:lpstr> 琵琶湖ホテル</vt:lpstr>
      <vt:lpstr>平面図</vt:lpstr>
      <vt:lpstr> ホテルテトラ大津・京都</vt:lpstr>
      <vt:lpstr>平面図</vt:lpstr>
      <vt:lpstr> アヤハレークサイドホテル</vt:lpstr>
      <vt:lpstr>平面図</vt:lpstr>
      <vt:lpstr> びわ湖大津プリンスホテル</vt:lpstr>
      <vt:lpstr>平面図</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永田 誠</dc:creator>
  <cp:lastModifiedBy>tb164</cp:lastModifiedBy>
  <cp:revision>346</cp:revision>
  <cp:lastPrinted>2023-05-16T01:01:19Z</cp:lastPrinted>
  <dcterms:created xsi:type="dcterms:W3CDTF">2007-11-20T00:15:05Z</dcterms:created>
  <dcterms:modified xsi:type="dcterms:W3CDTF">2023-05-23T04:07:52Z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0008006c280000000000010250300207b74006b004c800</vt:lpwstr>
  </property>
</Properties>
</file>