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6.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826" r:id="rId1"/>
    <p:sldMasterId id="2147483837" r:id="rId2"/>
    <p:sldMasterId id="2147483769" r:id="rId3"/>
    <p:sldMasterId id="2147483774" r:id="rId4"/>
    <p:sldMasterId id="2147483791" r:id="rId5"/>
    <p:sldMasterId id="2147483865" r:id="rId6"/>
    <p:sldMasterId id="2147483877" r:id="rId7"/>
    <p:sldMasterId id="2147483902" r:id="rId8"/>
  </p:sldMasterIdLst>
  <p:notesMasterIdLst>
    <p:notesMasterId r:id="rId54"/>
  </p:notesMasterIdLst>
  <p:handoutMasterIdLst>
    <p:handoutMasterId r:id="rId55"/>
  </p:handoutMasterIdLst>
  <p:sldIdLst>
    <p:sldId id="694" r:id="rId9"/>
    <p:sldId id="684" r:id="rId10"/>
    <p:sldId id="685" r:id="rId11"/>
    <p:sldId id="686" r:id="rId12"/>
    <p:sldId id="687" r:id="rId13"/>
    <p:sldId id="688" r:id="rId14"/>
    <p:sldId id="689" r:id="rId15"/>
    <p:sldId id="690" r:id="rId16"/>
    <p:sldId id="691" r:id="rId17"/>
    <p:sldId id="692" r:id="rId18"/>
    <p:sldId id="693" r:id="rId19"/>
    <p:sldId id="677" r:id="rId20"/>
    <p:sldId id="630" r:id="rId21"/>
    <p:sldId id="631" r:id="rId22"/>
    <p:sldId id="632" r:id="rId23"/>
    <p:sldId id="695" r:id="rId24"/>
    <p:sldId id="696" r:id="rId25"/>
    <p:sldId id="634" r:id="rId26"/>
    <p:sldId id="635" r:id="rId27"/>
    <p:sldId id="636" r:id="rId28"/>
    <p:sldId id="697" r:id="rId29"/>
    <p:sldId id="638" r:id="rId30"/>
    <p:sldId id="640" r:id="rId31"/>
    <p:sldId id="639" r:id="rId32"/>
    <p:sldId id="661" r:id="rId33"/>
    <p:sldId id="649" r:id="rId34"/>
    <p:sldId id="648" r:id="rId35"/>
    <p:sldId id="642" r:id="rId36"/>
    <p:sldId id="643" r:id="rId37"/>
    <p:sldId id="644" r:id="rId38"/>
    <p:sldId id="698" r:id="rId39"/>
    <p:sldId id="651" r:id="rId40"/>
    <p:sldId id="652" r:id="rId41"/>
    <p:sldId id="653" r:id="rId42"/>
    <p:sldId id="654" r:id="rId43"/>
    <p:sldId id="655" r:id="rId44"/>
    <p:sldId id="656" r:id="rId45"/>
    <p:sldId id="657" r:id="rId46"/>
    <p:sldId id="658" r:id="rId47"/>
    <p:sldId id="659" r:id="rId48"/>
    <p:sldId id="699" r:id="rId49"/>
    <p:sldId id="660" r:id="rId50"/>
    <p:sldId id="664" r:id="rId51"/>
    <p:sldId id="667" r:id="rId52"/>
    <p:sldId id="665" r:id="rId53"/>
  </p:sldIdLst>
  <p:sldSz cx="9906000" cy="6858000" type="A4"/>
  <p:notesSz cx="6735763" cy="9866313"/>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5" pos="6114" userDrawn="1">
          <p15:clr>
            <a:srgbClr val="A4A3A4"/>
          </p15:clr>
        </p15:guide>
        <p15:guide id="6" orient="horz" pos="1752" userDrawn="1">
          <p15:clr>
            <a:srgbClr val="A4A3A4"/>
          </p15:clr>
        </p15:guide>
        <p15:guide id="7" pos="1986"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C3DE"/>
    <a:srgbClr val="4B75BD"/>
    <a:srgbClr val="00CC00"/>
    <a:srgbClr val="0066FF"/>
    <a:srgbClr val="336600"/>
    <a:srgbClr val="FF9900"/>
    <a:srgbClr val="800000"/>
    <a:srgbClr val="EAF6FC"/>
    <a:srgbClr val="FFCCFF"/>
    <a:srgbClr val="CE8C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98" autoAdjust="0"/>
    <p:restoredTop sz="92375" autoAdjust="0"/>
  </p:normalViewPr>
  <p:slideViewPr>
    <p:cSldViewPr snapToGrid="0">
      <p:cViewPr varScale="1">
        <p:scale>
          <a:sx n="76" d="100"/>
          <a:sy n="76" d="100"/>
        </p:scale>
        <p:origin x="1066" y="67"/>
      </p:cViewPr>
      <p:guideLst>
        <p:guide pos="6114"/>
        <p:guide orient="horz" pos="1752"/>
        <p:guide pos="1986"/>
      </p:guideLst>
    </p:cSldViewPr>
  </p:slideViewPr>
  <p:outlineViewPr>
    <p:cViewPr>
      <p:scale>
        <a:sx n="33" d="100"/>
        <a:sy n="33" d="100"/>
      </p:scale>
      <p:origin x="0" y="-9054"/>
    </p:cViewPr>
  </p:outlineViewPr>
  <p:notesTextViewPr>
    <p:cViewPr>
      <p:scale>
        <a:sx n="125" d="100"/>
        <a:sy n="125" d="100"/>
      </p:scale>
      <p:origin x="0" y="0"/>
    </p:cViewPr>
  </p:notesTextViewPr>
  <p:notesViewPr>
    <p:cSldViewPr snapToGrid="0">
      <p:cViewPr varScale="1">
        <p:scale>
          <a:sx n="73" d="100"/>
          <a:sy n="73" d="100"/>
        </p:scale>
        <p:origin x="4164" y="54"/>
      </p:cViewPr>
      <p:guideLst>
        <p:guide orient="horz" pos="3107"/>
        <p:guide pos="212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handoutMaster" Target="handoutMasters/handout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36D41C4-27A5-A36D-B935-85F8540D9611}"/>
              </a:ext>
            </a:extLst>
          </p:cNvPr>
          <p:cNvSpPr>
            <a:spLocks noGrp="1"/>
          </p:cNvSpPr>
          <p:nvPr>
            <p:ph type="hdr" sz="quarter"/>
          </p:nvPr>
        </p:nvSpPr>
        <p:spPr>
          <a:xfrm>
            <a:off x="5" y="1"/>
            <a:ext cx="2919413" cy="495300"/>
          </a:xfrm>
          <a:prstGeom prst="rect">
            <a:avLst/>
          </a:prstGeom>
        </p:spPr>
        <p:txBody>
          <a:bodyPr vert="horz" lIns="91402" tIns="45701" rIns="91402" bIns="45701"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3B9235BD-7012-0A65-B86B-D7ADF6F494CC}"/>
              </a:ext>
            </a:extLst>
          </p:cNvPr>
          <p:cNvSpPr>
            <a:spLocks noGrp="1"/>
          </p:cNvSpPr>
          <p:nvPr>
            <p:ph type="dt" sz="quarter" idx="1"/>
          </p:nvPr>
        </p:nvSpPr>
        <p:spPr>
          <a:xfrm>
            <a:off x="3814763" y="1"/>
            <a:ext cx="2919412" cy="495300"/>
          </a:xfrm>
          <a:prstGeom prst="rect">
            <a:avLst/>
          </a:prstGeom>
        </p:spPr>
        <p:txBody>
          <a:bodyPr vert="horz" lIns="91402" tIns="45701" rIns="91402" bIns="45701" rtlCol="0"/>
          <a:lstStyle>
            <a:lvl1pPr algn="r">
              <a:defRPr sz="1200"/>
            </a:lvl1pPr>
          </a:lstStyle>
          <a:p>
            <a:fld id="{0FCAF150-D501-4769-899D-82DB417436CB}" type="datetimeFigureOut">
              <a:rPr kumimoji="1" lang="ja-JP" altLang="en-US" smtClean="0"/>
              <a:t>2026/9/6</a:t>
            </a:fld>
            <a:endParaRPr kumimoji="1" lang="ja-JP" altLang="en-US"/>
          </a:p>
        </p:txBody>
      </p:sp>
      <p:sp>
        <p:nvSpPr>
          <p:cNvPr id="4" name="フッター プレースホルダー 3">
            <a:extLst>
              <a:ext uri="{FF2B5EF4-FFF2-40B4-BE49-F238E27FC236}">
                <a16:creationId xmlns:a16="http://schemas.microsoft.com/office/drawing/2014/main" id="{02D2E73B-2ACC-C54E-5779-DF3474380199}"/>
              </a:ext>
            </a:extLst>
          </p:cNvPr>
          <p:cNvSpPr>
            <a:spLocks noGrp="1"/>
          </p:cNvSpPr>
          <p:nvPr>
            <p:ph type="ftr" sz="quarter" idx="2"/>
          </p:nvPr>
        </p:nvSpPr>
        <p:spPr>
          <a:xfrm>
            <a:off x="5" y="9371014"/>
            <a:ext cx="2919413" cy="495300"/>
          </a:xfrm>
          <a:prstGeom prst="rect">
            <a:avLst/>
          </a:prstGeom>
        </p:spPr>
        <p:txBody>
          <a:bodyPr vert="horz" lIns="91402" tIns="45701" rIns="91402" bIns="45701"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E9FDD6BF-3483-3E95-F980-E3D0AFD5FE10}"/>
              </a:ext>
            </a:extLst>
          </p:cNvPr>
          <p:cNvSpPr>
            <a:spLocks noGrp="1"/>
          </p:cNvSpPr>
          <p:nvPr>
            <p:ph type="sldNum" sz="quarter" idx="3"/>
          </p:nvPr>
        </p:nvSpPr>
        <p:spPr>
          <a:xfrm>
            <a:off x="3814763" y="9371014"/>
            <a:ext cx="2919412" cy="495300"/>
          </a:xfrm>
          <a:prstGeom prst="rect">
            <a:avLst/>
          </a:prstGeom>
        </p:spPr>
        <p:txBody>
          <a:bodyPr vert="horz" lIns="91402" tIns="45701" rIns="91402" bIns="45701" rtlCol="0" anchor="b"/>
          <a:lstStyle>
            <a:lvl1pPr algn="r">
              <a:defRPr sz="1200"/>
            </a:lvl1pPr>
          </a:lstStyle>
          <a:p>
            <a:fld id="{3B9DDEB6-2213-4A60-9A1F-A1AFEDC0A9DD}" type="slidenum">
              <a:rPr kumimoji="1" lang="ja-JP" altLang="en-US" smtClean="0"/>
              <a:t>‹#›</a:t>
            </a:fld>
            <a:endParaRPr kumimoji="1" lang="ja-JP" altLang="en-US"/>
          </a:p>
        </p:txBody>
      </p:sp>
    </p:spTree>
    <p:extLst>
      <p:ext uri="{BB962C8B-B14F-4D97-AF65-F5344CB8AC3E}">
        <p14:creationId xmlns:p14="http://schemas.microsoft.com/office/powerpoint/2010/main" val="2289978979"/>
      </p:ext>
    </p:extLst>
  </p:cSld>
  <p:clrMap bg1="lt1" tx1="dk1" bg2="lt2" tx2="dk2" accent1="accent1" accent2="accent2" accent3="accent3" accent4="accent4" accent5="accent5" accent6="accent6" hlink="hlink" folHlink="folHlink"/>
  <p:hf sldNum="0" hdr="0" ftr="0" dt="0"/>
  <p:extLst>
    <p:ext uri="{56416CCD-93CA-4268-BC5B-53C4BB910035}">
      <p15:sldGuideLst xmlns:p15="http://schemas.microsoft.com/office/powerpoint/2012/main">
        <p15:guide id="1" orient="horz" pos="3107" userDrawn="1">
          <p15:clr>
            <a:srgbClr val="F26B43"/>
          </p15:clr>
        </p15:guide>
        <p15:guide id="2" pos="212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2918831" cy="493316"/>
          </a:xfrm>
          <a:prstGeom prst="rect">
            <a:avLst/>
          </a:prstGeom>
        </p:spPr>
        <p:txBody>
          <a:bodyPr vert="horz" lIns="90585" tIns="45294" rIns="90585" bIns="4529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80" y="1"/>
            <a:ext cx="2918831" cy="493316"/>
          </a:xfrm>
          <a:prstGeom prst="rect">
            <a:avLst/>
          </a:prstGeom>
        </p:spPr>
        <p:txBody>
          <a:bodyPr vert="horz" lIns="90585" tIns="45294" rIns="90585" bIns="45294" rtlCol="0"/>
          <a:lstStyle>
            <a:lvl1pPr algn="r">
              <a:defRPr sz="1200"/>
            </a:lvl1pPr>
          </a:lstStyle>
          <a:p>
            <a:fld id="{03DD34DF-A1C6-4B5C-A519-158C92905865}" type="datetimeFigureOut">
              <a:rPr kumimoji="1" lang="ja-JP" altLang="en-US" smtClean="0"/>
              <a:t>2026/9/6</a:t>
            </a:fld>
            <a:endParaRPr kumimoji="1" lang="ja-JP" altLang="en-US"/>
          </a:p>
        </p:txBody>
      </p:sp>
      <p:sp>
        <p:nvSpPr>
          <p:cNvPr id="4" name="スライド イメージ プレースホルダー 3"/>
          <p:cNvSpPr>
            <a:spLocks noGrp="1" noRot="1" noChangeAspect="1"/>
          </p:cNvSpPr>
          <p:nvPr>
            <p:ph type="sldImg" idx="2"/>
          </p:nvPr>
        </p:nvSpPr>
        <p:spPr>
          <a:xfrm>
            <a:off x="698500" y="741363"/>
            <a:ext cx="5338763" cy="3697287"/>
          </a:xfrm>
          <a:prstGeom prst="rect">
            <a:avLst/>
          </a:prstGeom>
          <a:noFill/>
          <a:ln w="12700">
            <a:solidFill>
              <a:prstClr val="black"/>
            </a:solidFill>
          </a:ln>
        </p:spPr>
        <p:txBody>
          <a:bodyPr vert="horz" lIns="90585" tIns="45294" rIns="90585" bIns="45294" rtlCol="0" anchor="ctr"/>
          <a:lstStyle/>
          <a:p>
            <a:endParaRPr lang="ja-JP" altLang="en-US"/>
          </a:p>
        </p:txBody>
      </p:sp>
      <p:sp>
        <p:nvSpPr>
          <p:cNvPr id="5" name="ノート プレースホルダー 4"/>
          <p:cNvSpPr>
            <a:spLocks noGrp="1"/>
          </p:cNvSpPr>
          <p:nvPr>
            <p:ph type="body" sz="quarter" idx="3"/>
          </p:nvPr>
        </p:nvSpPr>
        <p:spPr>
          <a:xfrm>
            <a:off x="673578" y="4686501"/>
            <a:ext cx="5388610" cy="4439841"/>
          </a:xfrm>
          <a:prstGeom prst="rect">
            <a:avLst/>
          </a:prstGeom>
        </p:spPr>
        <p:txBody>
          <a:bodyPr vert="horz" lIns="90585" tIns="45294" rIns="90585" bIns="4529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371286"/>
            <a:ext cx="2918831" cy="493316"/>
          </a:xfrm>
          <a:prstGeom prst="rect">
            <a:avLst/>
          </a:prstGeom>
        </p:spPr>
        <p:txBody>
          <a:bodyPr vert="horz" lIns="90585" tIns="45294" rIns="90585" bIns="4529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80" y="9371286"/>
            <a:ext cx="2918831" cy="493316"/>
          </a:xfrm>
          <a:prstGeom prst="rect">
            <a:avLst/>
          </a:prstGeom>
        </p:spPr>
        <p:txBody>
          <a:bodyPr vert="horz" lIns="90585" tIns="45294" rIns="90585" bIns="45294" rtlCol="0" anchor="b"/>
          <a:lstStyle>
            <a:lvl1pPr algn="r">
              <a:defRPr sz="1200"/>
            </a:lvl1pPr>
          </a:lstStyle>
          <a:p>
            <a:fld id="{41DDD520-EC6D-48AC-A876-5C9479FC704E}" type="slidenum">
              <a:rPr kumimoji="1" lang="ja-JP" altLang="en-US" smtClean="0"/>
              <a:t>‹#›</a:t>
            </a:fld>
            <a:endParaRPr kumimoji="1" lang="ja-JP" altLang="en-US"/>
          </a:p>
        </p:txBody>
      </p:sp>
    </p:spTree>
    <p:extLst>
      <p:ext uri="{BB962C8B-B14F-4D97-AF65-F5344CB8AC3E}">
        <p14:creationId xmlns:p14="http://schemas.microsoft.com/office/powerpoint/2010/main" val="428701971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游ゴシック"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a:t>
            </a:fld>
            <a:endParaRPr kumimoji="0" lang="en-US" sz="1800" b="0" i="0" u="none" strike="noStrike" kern="1200" cap="none" spc="0" normalizeH="0" baseline="0" noProof="0">
              <a:ln>
                <a:noFill/>
              </a:ln>
              <a:solidFill>
                <a:prstClr val="black"/>
              </a:solidFill>
              <a:effectLst/>
              <a:uLnTx/>
              <a:uFillTx/>
              <a:latin typeface="游ゴシック"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7038" y="800100"/>
            <a:ext cx="5761037" cy="3989388"/>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513202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7038" y="800100"/>
            <a:ext cx="5761037" cy="3989388"/>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040198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7038" y="800100"/>
            <a:ext cx="5761037" cy="3989388"/>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50031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7038" y="800100"/>
            <a:ext cx="5761037" cy="3989388"/>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655252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8625" y="800100"/>
            <a:ext cx="5759450" cy="3989388"/>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487914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7038" y="800100"/>
            <a:ext cx="5761037" cy="3989388"/>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52281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685747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727940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699608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8625" y="800100"/>
            <a:ext cx="5759450" cy="3989388"/>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556667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F9EBF-84E7-C896-5AB4-3C681571BC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961EE2F-EF63-F82B-3CA3-B34DB8F7508F}"/>
              </a:ext>
            </a:extLst>
          </p:cNvPr>
          <p:cNvSpPr>
            <a:spLocks noGrp="1" noRot="1" noChangeAspect="1"/>
          </p:cNvSpPr>
          <p:nvPr>
            <p:ph type="sldImg"/>
          </p:nvPr>
        </p:nvSpPr>
        <p:spPr>
          <a:xfrm>
            <a:off x="142875" y="863600"/>
            <a:ext cx="6213475" cy="4303713"/>
          </a:xfrm>
        </p:spPr>
      </p:sp>
      <p:sp>
        <p:nvSpPr>
          <p:cNvPr id="3" name="ノート プレースホルダー 2">
            <a:extLst>
              <a:ext uri="{FF2B5EF4-FFF2-40B4-BE49-F238E27FC236}">
                <a16:creationId xmlns:a16="http://schemas.microsoft.com/office/drawing/2014/main" id="{2B3E3B6D-ECD6-68EB-0BD2-8E646D74D435}"/>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576293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E45FF-7376-D076-EAB3-E3EB3512399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BD27DD9-122E-FD80-E514-78A6048CB8C0}"/>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DF3D5F73-53BF-A373-C02E-38AA051C3465}"/>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297852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CC223-7705-2DCC-B050-A7E2B298F2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C8B57EA-F650-47D3-2FCD-2F483D12481B}"/>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FD2C3E7E-E78B-7278-929E-116FD7F66AA7}"/>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30704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56EC2-9B7C-82A1-CD79-EBA6322FD2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CDB408B-F078-B5B1-1898-CB07C633824A}"/>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3CE150A6-E59F-A8BF-7594-0F9999A3F0CC}"/>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85512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B8850-C963-0710-7B33-78F2E8B15D5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BC661A-E6F4-D15D-E82A-CF74B12EE52F}"/>
              </a:ext>
            </a:extLst>
          </p:cNvPr>
          <p:cNvSpPr>
            <a:spLocks noGrp="1" noRot="1" noChangeAspect="1"/>
          </p:cNvSpPr>
          <p:nvPr>
            <p:ph type="sldImg"/>
          </p:nvPr>
        </p:nvSpPr>
        <p:spPr>
          <a:xfrm>
            <a:off x="427038" y="800100"/>
            <a:ext cx="5761037" cy="3989388"/>
          </a:xfrm>
        </p:spPr>
      </p:sp>
      <p:sp>
        <p:nvSpPr>
          <p:cNvPr id="3" name="ノート プレースホルダー 2">
            <a:extLst>
              <a:ext uri="{FF2B5EF4-FFF2-40B4-BE49-F238E27FC236}">
                <a16:creationId xmlns:a16="http://schemas.microsoft.com/office/drawing/2014/main" id="{40A4AB11-FB98-DFA8-AFD5-5F8B8D901AED}"/>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97960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48A12-C682-DFBA-B4AB-202F7FFC92E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A2AC503-D5C5-00DE-C905-106C3E12980C}"/>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E3E5F3B7-8E27-648D-2951-9AC7F27E0976}"/>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167159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48A12-C682-DFBA-B4AB-202F7FFC92E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A2AC503-D5C5-00DE-C905-106C3E12980C}"/>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E3E5F3B7-8E27-648D-2951-9AC7F27E0976}"/>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167159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48A12-C682-DFBA-B4AB-202F7FFC92E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A2AC503-D5C5-00DE-C905-106C3E12980C}"/>
              </a:ext>
            </a:extLst>
          </p:cNvPr>
          <p:cNvSpPr>
            <a:spLocks noGrp="1" noRot="1" noChangeAspect="1"/>
          </p:cNvSpPr>
          <p:nvPr>
            <p:ph type="sldImg"/>
          </p:nvPr>
        </p:nvSpPr>
        <p:spPr>
          <a:xfrm>
            <a:off x="427038" y="800100"/>
            <a:ext cx="5761037" cy="3989388"/>
          </a:xfrm>
        </p:spPr>
      </p:sp>
      <p:sp>
        <p:nvSpPr>
          <p:cNvPr id="3" name="ノート プレースホルダー 2">
            <a:extLst>
              <a:ext uri="{FF2B5EF4-FFF2-40B4-BE49-F238E27FC236}">
                <a16:creationId xmlns:a16="http://schemas.microsoft.com/office/drawing/2014/main" id="{E3E5F3B7-8E27-648D-2951-9AC7F27E0976}"/>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167159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87CE9-63B0-29AE-E185-362037EFF0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611404-69C8-F3BE-F326-AA769DDFB6FD}"/>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D2C81F09-9DF8-C16E-73D5-3F56B78D748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87342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87CE9-63B0-29AE-E185-362037EFF0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611404-69C8-F3BE-F326-AA769DDFB6FD}"/>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D2C81F09-9DF8-C16E-73D5-3F56B78D748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87342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64743-642C-B8B2-A3ED-35F2D43214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91E276B-AFD7-F09D-C7F6-8B5C1507AEEA}"/>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14495DA6-D149-DE3C-7E2A-E219E6222AC4}"/>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040291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66C79-3506-5041-FD62-6EBDF5980F6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594BE0E-ADD4-885B-1C35-D8F0087249CF}"/>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4114D9A3-77F5-966D-248A-670F755E7857}"/>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817403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7B3C3-98E3-C1FE-E8E3-4E4888F70CB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E8E270F-3285-E927-04AA-3C52999AA54A}"/>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A057D6D3-2F2C-6388-F4FC-8A732A52C4DC}"/>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390194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48A12-C682-DFBA-B4AB-202F7FFC92E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A2AC503-D5C5-00DE-C905-106C3E12980C}"/>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E3E5F3B7-8E27-648D-2951-9AC7F27E0976}"/>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167159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CBE6A-77EF-3554-D8F2-92CE9D22276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B8A8B8F-AA15-D98F-0E5C-9EAF611C3E75}"/>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E25EE12D-1D01-1AC4-2B8B-B433DEF8C380}"/>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206386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F8C1B-E756-7C3E-6476-18851B90B04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3C8C1F5-A3B9-D69B-C290-4662B3800858}"/>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48DE06C9-CA41-4748-9CEF-28B8C061BE8E}"/>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570256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A1BAC-12DA-0F08-2444-E0437BFB58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3425CF3-68C4-D038-A953-EA135F24D6D1}"/>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380F08FE-B96F-15BE-D0F8-386A7D1F6233}"/>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7172596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5803C-900D-5174-2840-FBF6B5E4EB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79D65A5-7B49-F143-8854-8CFEBF233215}"/>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BA58C896-A369-613F-4C50-6D8B9F9974A5}"/>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984747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B9830-B3CE-9652-E482-0D2291D14E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A2C6189-F1D8-1DC8-32DB-224310AAE16B}"/>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CF0FAFD4-EE96-0AAB-FD68-EB2B7C7657FA}"/>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601717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60514-B40A-5456-59A1-DF1A52D2FC9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031D3BA-B717-8F03-0BEE-C280C64262B4}"/>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FE9FB91A-E7A7-976D-EDED-D0556C1B2223}"/>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644868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A5287-5A6D-BDD9-3A7F-FF20834A2DC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03798C9-5F15-8048-4F19-88A6894BD10A}"/>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EA21DCD4-EE9F-A9F9-7FFC-FCDF2FADA43E}"/>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8239506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04AB9-6203-F911-ED58-A38AF03C362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F4963B-65B7-7A99-B7BD-0D19DC3613A7}"/>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864E5A72-81B6-C26A-CC2E-E7E55F62B156}"/>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2380452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5077E-92D1-D249-8F41-6557E578B6F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238C6D2-85F5-F66B-7E89-2071D3393661}"/>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F98A72FC-6867-83E7-5854-84DD4DE008F2}"/>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029907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72B9C-823F-3D36-AE8F-00AEBA6FABF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AB18887-892E-D4B6-9A96-260DF647641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31DC660-BD51-38C4-BC24-B9CC5B71B56C}"/>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0580567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62B83-D163-0C1F-A8A9-3A0EB428F9F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9ED69EF-5963-B939-FD61-90A786486ED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7D30EEF-960D-6D64-3EC3-9EA7A4565A34}"/>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2877278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E9805-C3A0-14ED-3AE1-DE23DD6E4AB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F73A28-4303-B1FA-AC1C-2A1377688FD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4F87ACE-EDFD-31AC-9B85-A2646595A853}"/>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4938602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5D53F-2148-4763-E7A6-6601C54E8CA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39AEC05-15BA-6876-05FE-9F7A21352C3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BFBF647-9E52-5294-5606-7652DE3AE1CD}"/>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553523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3B904-2AA6-2B40-8441-1799B1D3805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6DC3219-1D90-12F5-4291-0CC68DC696E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60EDCDC-095E-D00A-DD45-16BEDD7389AF}"/>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03744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8"/>
            <a:ext cx="7429500" cy="1655762"/>
          </a:xfrm>
          <a:prstGeom prst="rect">
            <a:avLst/>
          </a:prstGeo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38" y="6356350"/>
            <a:ext cx="4193112" cy="365125"/>
          </a:xfrm>
          <a:prstGeom prst="rect">
            <a:avLst/>
          </a:prstGeom>
        </p:spPr>
        <p:txBody>
          <a:bodyPr>
            <a:noAutofit/>
          </a:bodyPr>
          <a:lstStyle/>
          <a:p>
            <a:fld id="{20A71D18-CCEC-4E5B-94D0-2B0D72A69628}" type="datetimeFigureOut">
              <a:rPr kumimoji="1" lang="ja-JP" altLang="en-US" smtClean="0"/>
              <a:t>2026/9/6</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3" y="6356350"/>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2170315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0"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4" y="938255"/>
            <a:ext cx="8543925" cy="922351"/>
          </a:xfrm>
          <a:prstGeom prst="rect">
            <a:avLst/>
          </a:prstGeom>
        </p:spPr>
        <p:txBody>
          <a:bodyPr>
            <a:normAutofit/>
          </a:bodyPr>
          <a:lstStyle>
            <a:lvl1pPr>
              <a:lnSpc>
                <a:spcPct val="125000"/>
              </a:lnSpc>
              <a:defRPr sz="2800">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1"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19"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2000">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61610"/>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61610"/>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100"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4067080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2" y="0"/>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4" y="490447"/>
            <a:ext cx="8543925" cy="922351"/>
          </a:xfrm>
          <a:prstGeom prst="rect">
            <a:avLst/>
          </a:prstGeom>
        </p:spPr>
        <p:txBody>
          <a:bodyPr>
            <a:normAutofit/>
          </a:bodyPr>
          <a:lstStyle>
            <a:lvl1pPr>
              <a:lnSpc>
                <a:spcPct val="125000"/>
              </a:lnSpc>
              <a:defRPr sz="2800">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1"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19"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2000">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61610"/>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100"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100"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100"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100"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61610"/>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100"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100"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337948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5"/>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5" y="1"/>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1000"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88" y="44624"/>
            <a:ext cx="8831957" cy="560611"/>
          </a:xfrm>
          <a:prstGeom prst="rect">
            <a:avLst/>
          </a:prstGeom>
        </p:spPr>
        <p:txBody>
          <a:bodyPr>
            <a:noAutofit/>
          </a:bodyPr>
          <a:lstStyle>
            <a:lvl1pPr>
              <a:defRPr sz="2000"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800" b="1">
                <a:solidFill>
                  <a:schemeClr val="bg1"/>
                </a:solidFill>
              </a:defRPr>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2" y="84316"/>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テキスト</a:t>
            </a:r>
            <a:endParaRPr kumimoji="1" lang="en-US" altLang="ja-JP" dirty="0"/>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6"/>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6"/>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100"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100"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5"/>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a:p>
        </p:txBody>
      </p:sp>
    </p:spTree>
    <p:extLst>
      <p:ext uri="{BB962C8B-B14F-4D97-AF65-F5344CB8AC3E}">
        <p14:creationId xmlns:p14="http://schemas.microsoft.com/office/powerpoint/2010/main" val="1134924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5" y="1"/>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1000"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88" y="44624"/>
            <a:ext cx="8831957" cy="560611"/>
          </a:xfrm>
          <a:prstGeom prst="rect">
            <a:avLst/>
          </a:prstGeom>
        </p:spPr>
        <p:txBody>
          <a:bodyPr>
            <a:noAutofit/>
          </a:bodyPr>
          <a:lstStyle>
            <a:lvl1pPr>
              <a:defRPr sz="2000"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800" b="1">
                <a:solidFill>
                  <a:schemeClr val="bg1"/>
                </a:solidFill>
              </a:defRPr>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2" y="84316"/>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2"/>
            <a:ext cx="9217024" cy="2190125"/>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6"/>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100"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6"/>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100"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100"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5"/>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3287908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1"/>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5"/>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5" y="1"/>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1000"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88" y="44624"/>
            <a:ext cx="8831957" cy="560611"/>
          </a:xfrm>
          <a:prstGeom prst="rect">
            <a:avLst/>
          </a:prstGeom>
        </p:spPr>
        <p:txBody>
          <a:bodyPr>
            <a:noAutofit/>
          </a:bodyPr>
          <a:lstStyle>
            <a:lvl1pPr>
              <a:defRPr sz="2000"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800" b="1">
                <a:solidFill>
                  <a:schemeClr val="bg1"/>
                </a:solidFill>
              </a:defRPr>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2" y="84316"/>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テキスト</a:t>
            </a:r>
            <a:endParaRPr kumimoji="1" lang="en-US" altLang="ja-JP" dirty="0"/>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6"/>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6"/>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100"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100"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1" y="2443491"/>
            <a:ext cx="4953000" cy="363186"/>
          </a:xfrm>
          <a:prstGeom prst="rect">
            <a:avLst/>
          </a:prstGeom>
        </p:spPr>
        <p:txBody>
          <a:bodyPr>
            <a:noAutofit/>
          </a:bodyPr>
          <a:lstStyle>
            <a:lvl1pPr marL="0" indent="0" algn="ctr">
              <a:lnSpc>
                <a:spcPct val="125000"/>
              </a:lnSpc>
              <a:spcBef>
                <a:spcPts val="0"/>
              </a:spcBef>
              <a:buNone/>
              <a:defRPr sz="1400" b="1">
                <a:solidFill>
                  <a:srgbClr val="4B75BD"/>
                </a:solidFill>
              </a:defRPr>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400" b="1">
                <a:solidFill>
                  <a:srgbClr val="4B75BD"/>
                </a:solidFill>
              </a:defRPr>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6" y="3011740"/>
            <a:ext cx="4498975" cy="3333498"/>
          </a:xfrm>
          <a:prstGeom prst="rect">
            <a:avLst/>
          </a:prstGeom>
        </p:spPr>
        <p:txBody>
          <a:bodyPr/>
          <a:lstStyle>
            <a:lvl1pPr>
              <a:defRPr kumimoji="1" lang="en-US" altLang="ja-JP" sz="1200" b="1" kern="1200" dirty="0" smtClean="0">
                <a:solidFill>
                  <a:srgbClr val="4B75BD"/>
                </a:solidFill>
                <a:latin typeface="+mn-lt"/>
                <a:ea typeface="+mn-ea"/>
                <a:cs typeface="+mn-cs"/>
              </a:defRPr>
            </a:lvl1pPr>
            <a:lvl2pPr>
              <a:defRPr kumimoji="1" lang="ja-JP" altLang="en-US" sz="1200" kern="1200" dirty="0">
                <a:solidFill>
                  <a:schemeClr val="tx1"/>
                </a:solidFill>
                <a:latin typeface="+mn-lt"/>
                <a:ea typeface="+mn-ea"/>
                <a:cs typeface="+mn-cs"/>
              </a:defRPr>
            </a:lvl2pPr>
          </a:lstStyle>
          <a:p>
            <a:pPr marL="0" lvl="0" indent="0" algn="l" defTabSz="914400" rtl="0" eaLnBrk="1" latinLnBrk="0" hangingPunct="1">
              <a:lnSpc>
                <a:spcPct val="125000"/>
              </a:lnSpc>
              <a:spcBef>
                <a:spcPts val="0"/>
              </a:spcBef>
              <a:spcAft>
                <a:spcPts val="300"/>
              </a:spcAft>
              <a:buFont typeface="Arial" panose="020B0604020202020204" pitchFamily="34" charset="0"/>
              <a:buNone/>
            </a:pPr>
            <a:r>
              <a:rPr kumimoji="1" lang="ja-JP" altLang="en-US" dirty="0"/>
              <a:t>コンテンツ見出し</a:t>
            </a:r>
            <a:endParaRPr kumimoji="1" lang="en-US" altLang="ja-JP" dirty="0"/>
          </a:p>
          <a:p>
            <a:pPr marL="0" lvl="1" indent="0" algn="l" defTabSz="914400"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3" y="3011740"/>
            <a:ext cx="4498975" cy="3333498"/>
          </a:xfrm>
          <a:prstGeom prst="rect">
            <a:avLst/>
          </a:prstGeom>
        </p:spPr>
        <p:txBody>
          <a:bodyPr/>
          <a:lstStyle>
            <a:lvl1pPr>
              <a:defRPr kumimoji="1" lang="en-US" altLang="ja-JP" sz="1200" b="1" kern="1200" dirty="0" smtClean="0">
                <a:solidFill>
                  <a:srgbClr val="4B75BD"/>
                </a:solidFill>
                <a:latin typeface="+mn-lt"/>
                <a:ea typeface="+mn-ea"/>
                <a:cs typeface="+mn-cs"/>
              </a:defRPr>
            </a:lvl1pPr>
            <a:lvl2pPr>
              <a:defRPr kumimoji="1" lang="ja-JP" altLang="en-US" sz="1200" kern="1200" dirty="0">
                <a:solidFill>
                  <a:schemeClr val="tx1"/>
                </a:solidFill>
                <a:latin typeface="+mn-lt"/>
                <a:ea typeface="+mn-ea"/>
                <a:cs typeface="+mn-cs"/>
              </a:defRPr>
            </a:lvl2pPr>
          </a:lstStyle>
          <a:p>
            <a:pPr marL="0" lvl="0" indent="0" algn="l" defTabSz="914400" rtl="0" eaLnBrk="1" latinLnBrk="0" hangingPunct="1">
              <a:lnSpc>
                <a:spcPct val="125000"/>
              </a:lnSpc>
              <a:spcBef>
                <a:spcPts val="0"/>
              </a:spcBef>
              <a:spcAft>
                <a:spcPts val="300"/>
              </a:spcAft>
              <a:buFont typeface="Arial" panose="020B0604020202020204" pitchFamily="34" charset="0"/>
              <a:buNone/>
            </a:pPr>
            <a:r>
              <a:rPr kumimoji="1" lang="ja-JP" altLang="en-US" dirty="0"/>
              <a:t>コンテンツ見出し</a:t>
            </a:r>
            <a:endParaRPr kumimoji="1" lang="en-US" altLang="ja-JP" dirty="0"/>
          </a:p>
          <a:p>
            <a:pPr marL="0" lvl="1" indent="0" algn="l" defTabSz="914400"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441176519"/>
      </p:ext>
    </p:extLst>
  </p:cSld>
  <p:clrMapOvr>
    <a:masterClrMapping/>
  </p:clrMapOvr>
  <p:extLst>
    <p:ext uri="{DCECCB84-F9BA-43D5-87BE-67443E8EF086}">
      <p15:sldGuideLst xmlns:p15="http://schemas.microsoft.com/office/powerpoint/2012/main">
        <p15:guide id="1" pos="2984" userDrawn="1">
          <p15:clr>
            <a:srgbClr val="FBAE40"/>
          </p15:clr>
        </p15:guide>
        <p15:guide id="2" pos="325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5"/>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5" y="1"/>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1000"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88" y="44624"/>
            <a:ext cx="8831957" cy="560611"/>
          </a:xfrm>
          <a:prstGeom prst="rect">
            <a:avLst/>
          </a:prstGeom>
        </p:spPr>
        <p:txBody>
          <a:bodyPr>
            <a:noAutofit/>
          </a:bodyPr>
          <a:lstStyle>
            <a:lvl1pPr>
              <a:defRPr sz="2000"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800" b="1">
                <a:solidFill>
                  <a:schemeClr val="bg1"/>
                </a:solidFill>
              </a:defRPr>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2" y="84316"/>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6"/>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6"/>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100"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100"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976752255"/>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1"/>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5" y="1"/>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1000"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88" y="44624"/>
            <a:ext cx="8831957" cy="560611"/>
          </a:xfrm>
          <a:prstGeom prst="rect">
            <a:avLst/>
          </a:prstGeom>
        </p:spPr>
        <p:txBody>
          <a:bodyPr>
            <a:noAutofit/>
          </a:bodyPr>
          <a:lstStyle>
            <a:lvl1pPr>
              <a:defRPr sz="2000"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800" b="1">
                <a:solidFill>
                  <a:schemeClr val="bg1"/>
                </a:solidFill>
              </a:defRPr>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2" y="84316"/>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6"/>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100"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6"/>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100"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100"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0" y="619165"/>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Tree>
    <p:extLst>
      <p:ext uri="{BB962C8B-B14F-4D97-AF65-F5344CB8AC3E}">
        <p14:creationId xmlns:p14="http://schemas.microsoft.com/office/powerpoint/2010/main" val="258919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0"/>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4"/>
            <a:ext cx="6805576" cy="560611"/>
          </a:xfrm>
          <a:prstGeom prst="rect">
            <a:avLst/>
          </a:prstGeom>
        </p:spPr>
        <p:txBody>
          <a:bodyPr>
            <a:normAutofit/>
          </a:bodyPr>
          <a:lstStyle>
            <a:lvl1pPr>
              <a:defRPr sz="2000"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2" y="84316"/>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4"/>
            <a:ext cx="9217024" cy="2190125"/>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61610"/>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61610"/>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100"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6" y="122416"/>
            <a:ext cx="2144043" cy="376415"/>
          </a:xfrm>
          <a:prstGeom prst="rect">
            <a:avLst/>
          </a:prstGeom>
        </p:spPr>
      </p:pic>
    </p:spTree>
    <p:extLst>
      <p:ext uri="{BB962C8B-B14F-4D97-AF65-F5344CB8AC3E}">
        <p14:creationId xmlns:p14="http://schemas.microsoft.com/office/powerpoint/2010/main" val="2560120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0"/>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88" y="44624"/>
            <a:ext cx="8831957" cy="560611"/>
          </a:xfrm>
          <a:prstGeom prst="rect">
            <a:avLst/>
          </a:prstGeom>
        </p:spPr>
        <p:txBody>
          <a:bodyPr>
            <a:normAutofit/>
          </a:bodyPr>
          <a:lstStyle>
            <a:lvl1pPr>
              <a:defRPr sz="2000"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2" y="84316"/>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4"/>
            <a:ext cx="9217024" cy="2190125"/>
          </a:xfrm>
          <a:prstGeom prst="rect">
            <a:avLst/>
          </a:prstGeom>
        </p:spPr>
        <p:txBody>
          <a:bodyPr>
            <a:noAutofit/>
          </a:bodyPr>
          <a:lstStyle>
            <a:lvl1pPr marL="0" indent="0">
              <a:lnSpc>
                <a:spcPct val="125000"/>
              </a:lnSpc>
              <a:spcBef>
                <a:spcPts val="0"/>
              </a:spcBef>
              <a:buNone/>
              <a:defRPr sz="1400"/>
            </a:lvl1pPr>
            <a:lvl2pPr marL="0" indent="0">
              <a:lnSpc>
                <a:spcPct val="125000"/>
              </a:lnSpc>
              <a:spcBef>
                <a:spcPts val="0"/>
              </a:spcBef>
              <a:buNone/>
              <a:defRPr sz="1400"/>
            </a:lvl2pPr>
            <a:lvl3pPr marL="0" indent="0">
              <a:lnSpc>
                <a:spcPct val="125000"/>
              </a:lnSpc>
              <a:spcBef>
                <a:spcPts val="0"/>
              </a:spcBef>
              <a:buNone/>
              <a:defRPr sz="1400"/>
            </a:lvl3pPr>
            <a:lvl4pPr marL="0" indent="0">
              <a:lnSpc>
                <a:spcPct val="125000"/>
              </a:lnSpc>
              <a:spcBef>
                <a:spcPts val="0"/>
              </a:spcBef>
              <a:buNone/>
              <a:defRPr sz="1400"/>
            </a:lvl4pPr>
            <a:lvl5pPr marL="0" indent="0">
              <a:lnSpc>
                <a:spcPct val="125000"/>
              </a:lnSpc>
              <a:spcBef>
                <a:spcPts val="0"/>
              </a:spcBef>
              <a:buNone/>
              <a:defRPr sz="1400"/>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61610"/>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61610"/>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100"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100"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290335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5"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3"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4" y="2112297"/>
            <a:ext cx="2964329"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59" y="5156951"/>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59"/>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ja-JP" altLang="en-US" sz="1000"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0"/>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3"/>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ja-JP" sz="1000" b="1" dirty="0">
                <a:solidFill>
                  <a:schemeClr val="bg1"/>
                </a:solidFill>
                <a:latin typeface="Meiryo UI" panose="020B0604030504040204" pitchFamily="50" charset="-128"/>
                <a:ea typeface="Meiryo UI" panose="020B0604030504040204" pitchFamily="50" charset="-128"/>
              </a:rPr>
              <a:t>POINT</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8"/>
            <a:ext cx="5505397" cy="829536"/>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59" y="5156951"/>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行程例</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09" y="5357422"/>
            <a:ext cx="2988899" cy="990038"/>
          </a:xfrm>
          <a:prstGeom prst="rect">
            <a:avLst/>
          </a:prstGeom>
          <a:ln>
            <a:noFill/>
          </a:ln>
        </p:spPr>
        <p:txBody>
          <a:bodyPr lIns="72000" rIns="72000" anchor="t"/>
          <a:lstStyle>
            <a:lvl1pPr marL="108000" indent="-108000">
              <a:lnSpc>
                <a:spcPct val="100000"/>
              </a:lnSpc>
              <a:spcBef>
                <a:spcPts val="0"/>
              </a:spcBef>
              <a:spcAft>
                <a:spcPts val="600"/>
              </a:spcAft>
              <a:buFont typeface="Wingdings" panose="05000000000000000000" pitchFamily="2" charset="2"/>
              <a:buChar char="l"/>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08" y="5156951"/>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備考</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166897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2"/>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466377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2096512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39"/>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4"/>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2135110665"/>
      </p:ext>
    </p:extLst>
  </p:cSld>
  <p:clrMapOvr>
    <a:masterClrMapping/>
  </p:clrMapOvr>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568258724"/>
      </p:ext>
    </p:extLst>
  </p:cSld>
  <p:clrMapOvr>
    <a:masterClrMapping/>
  </p:clrMapOvr>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1935067330"/>
      </p:ext>
    </p:extLst>
  </p:cSld>
  <p:clrMapOvr>
    <a:masterClrMapping/>
  </p:clrMapOvr>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900" indent="0">
              <a:buNone/>
              <a:defRPr sz="675"/>
            </a:lvl2pPr>
            <a:lvl3pPr marL="685800" indent="0">
              <a:buNone/>
              <a:defRPr sz="600"/>
            </a:lvl3pPr>
            <a:lvl4pPr marL="1028700" indent="0">
              <a:buNone/>
              <a:defRPr sz="525"/>
            </a:lvl4pPr>
            <a:lvl5pPr marL="1371600"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7" y="5250602"/>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884640357"/>
      </p:ext>
    </p:extLst>
  </p:cSld>
  <p:clrMapOvr>
    <a:masterClrMapping/>
  </p:clrMapOvr>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39" y="2629"/>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2"/>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2"/>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2"/>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2"/>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8271721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32309247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8249044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867179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4"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 xmlns:ma14="http://schemas.microsoft.com/office/mac/drawingml/2011/main"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4"/>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0"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118214486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800571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p:txBody>
          <a:bodyPr/>
          <a:lstStyle/>
          <a:p>
            <a:endParaRPr kumimoji="1" lang="ja-JP" altLang="en-US"/>
          </a:p>
        </p:txBody>
      </p:sp>
    </p:spTree>
    <p:extLst>
      <p:ext uri="{BB962C8B-B14F-4D97-AF65-F5344CB8AC3E}">
        <p14:creationId xmlns:p14="http://schemas.microsoft.com/office/powerpoint/2010/main" val="2677647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188956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900"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4151603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2" y="2367779"/>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09" y="839974"/>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09" y="3019354"/>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09" y="2247681"/>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3891324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5"/>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40638346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7"/>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38086827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0" y="987428"/>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36771136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315662057"/>
      </p:ext>
    </p:extLst>
  </p:cSld>
  <p:clrMapOvr>
    <a:masterClrMapping/>
  </p:clrMapOvr>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042806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39199962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5"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3"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4" y="2112297"/>
            <a:ext cx="2964329"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59" y="5156951"/>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59"/>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ja-JP" altLang="en-US" sz="1000"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0"/>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3"/>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ja-JP" sz="1000" b="1" dirty="0">
                <a:solidFill>
                  <a:schemeClr val="bg1"/>
                </a:solidFill>
                <a:latin typeface="Meiryo UI" panose="020B0604030504040204" pitchFamily="50" charset="-128"/>
                <a:ea typeface="Meiryo UI" panose="020B0604030504040204" pitchFamily="50" charset="-128"/>
              </a:rPr>
              <a:t>POINT</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8"/>
            <a:ext cx="5505397" cy="829536"/>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59" y="5156951"/>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行程例</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09" y="5357422"/>
            <a:ext cx="2988899" cy="990038"/>
          </a:xfrm>
          <a:prstGeom prst="rect">
            <a:avLst/>
          </a:prstGeom>
          <a:ln>
            <a:noFill/>
          </a:ln>
        </p:spPr>
        <p:txBody>
          <a:bodyPr lIns="72000" rIns="72000" anchor="t"/>
          <a:lstStyle>
            <a:lvl1pPr marL="108000" indent="-108000">
              <a:lnSpc>
                <a:spcPct val="100000"/>
              </a:lnSpc>
              <a:spcBef>
                <a:spcPts val="0"/>
              </a:spcBef>
              <a:spcAft>
                <a:spcPts val="600"/>
              </a:spcAft>
              <a:buFont typeface="Wingdings" panose="05000000000000000000" pitchFamily="2" charset="2"/>
              <a:buChar char="l"/>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08" y="5156951"/>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備考</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
        <p:nvSpPr>
          <p:cNvPr id="5" name="テキスト プレースホルダー 31">
            <a:extLst>
              <a:ext uri="{FF2B5EF4-FFF2-40B4-BE49-F238E27FC236}">
                <a16:creationId xmlns:a16="http://schemas.microsoft.com/office/drawing/2014/main" id="{0AFED489-E457-11B5-8DA4-B05276EBDA72}"/>
              </a:ext>
            </a:extLst>
          </p:cNvPr>
          <p:cNvSpPr>
            <a:spLocks noGrp="1"/>
          </p:cNvSpPr>
          <p:nvPr>
            <p:ph type="body" sz="quarter" idx="22" hasCustomPrompt="1"/>
          </p:nvPr>
        </p:nvSpPr>
        <p:spPr>
          <a:xfrm>
            <a:off x="390062" y="476899"/>
            <a:ext cx="306494" cy="307777"/>
          </a:xfrm>
          <a:prstGeom prst="rect">
            <a:avLst/>
          </a:prstGeom>
          <a:ln>
            <a:noFill/>
          </a:ln>
        </p:spPr>
        <p:txBody>
          <a:bodyPr wrap="none" anchor="ctr">
            <a:spAutoFit/>
          </a:bodyPr>
          <a:lstStyle>
            <a:lvl1pPr marL="0" indent="0" algn="ctr">
              <a:lnSpc>
                <a:spcPct val="100000"/>
              </a:lnSpc>
              <a:spcBef>
                <a:spcPts val="0"/>
              </a:spcBef>
              <a:buNone/>
              <a:defRPr sz="1400" b="1">
                <a:solidFill>
                  <a:schemeClr val="bg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en-US" altLang="ja-JP" dirty="0"/>
              <a:t>0</a:t>
            </a:r>
            <a:endParaRPr kumimoji="1" lang="ja-JP" altLang="en-US" dirty="0"/>
          </a:p>
        </p:txBody>
      </p:sp>
    </p:spTree>
    <p:extLst>
      <p:ext uri="{BB962C8B-B14F-4D97-AF65-F5344CB8AC3E}">
        <p14:creationId xmlns:p14="http://schemas.microsoft.com/office/powerpoint/2010/main" val="5919891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5"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3"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4" y="2112297"/>
            <a:ext cx="2964329"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59" y="4748170"/>
            <a:ext cx="2144231" cy="1609110"/>
          </a:xfrm>
          <a:prstGeom prst="rect">
            <a:avLst/>
          </a:prstGeom>
          <a:noFill/>
          <a:ln w="9525">
            <a:solidFill>
              <a:schemeClr val="bg1">
                <a:lumMod val="75000"/>
              </a:schemeClr>
            </a:solidFill>
          </a:ln>
        </p:spPr>
        <p:txBody>
          <a:bodyPr wrap="squar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59"/>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ja-JP" altLang="en-US" sz="1000"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0"/>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3"/>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ja-JP" sz="1000" b="1" dirty="0">
                <a:solidFill>
                  <a:schemeClr val="bg1"/>
                </a:solidFill>
                <a:latin typeface="Meiryo UI" panose="020B0604030504040204" pitchFamily="50" charset="-128"/>
                <a:ea typeface="Meiryo UI" panose="020B0604030504040204" pitchFamily="50" charset="-128"/>
              </a:rPr>
              <a:t>POINT</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9"/>
            <a:ext cx="5505397" cy="473759"/>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59" y="4748170"/>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行程例</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4947794"/>
            <a:ext cx="2121536" cy="1399667"/>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09" y="4929030"/>
            <a:ext cx="2988899" cy="1418430"/>
          </a:xfrm>
          <a:prstGeom prst="rect">
            <a:avLst/>
          </a:prstGeom>
          <a:ln>
            <a:noFill/>
          </a:ln>
        </p:spPr>
        <p:txBody>
          <a:bodyPr lIns="72000" rIns="72000" anchor="t"/>
          <a:lstStyle>
            <a:lvl1pPr marL="108000" indent="-108000">
              <a:lnSpc>
                <a:spcPct val="100000"/>
              </a:lnSpc>
              <a:spcBef>
                <a:spcPts val="0"/>
              </a:spcBef>
              <a:spcAft>
                <a:spcPts val="600"/>
              </a:spcAft>
              <a:buFont typeface="Wingdings" panose="05000000000000000000" pitchFamily="2" charset="2"/>
              <a:buChar char="l"/>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08" y="4752296"/>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備考</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
        <p:nvSpPr>
          <p:cNvPr id="5" name="テキスト プレースホルダー 31">
            <a:extLst>
              <a:ext uri="{FF2B5EF4-FFF2-40B4-BE49-F238E27FC236}">
                <a16:creationId xmlns:a16="http://schemas.microsoft.com/office/drawing/2014/main" id="{0AFED489-E457-11B5-8DA4-B05276EBDA72}"/>
              </a:ext>
            </a:extLst>
          </p:cNvPr>
          <p:cNvSpPr>
            <a:spLocks noGrp="1"/>
          </p:cNvSpPr>
          <p:nvPr>
            <p:ph type="body" sz="quarter" idx="22" hasCustomPrompt="1"/>
          </p:nvPr>
        </p:nvSpPr>
        <p:spPr>
          <a:xfrm>
            <a:off x="390062" y="476899"/>
            <a:ext cx="306494" cy="307777"/>
          </a:xfrm>
          <a:prstGeom prst="rect">
            <a:avLst/>
          </a:prstGeom>
          <a:ln>
            <a:noFill/>
          </a:ln>
        </p:spPr>
        <p:txBody>
          <a:bodyPr wrap="none" anchor="ctr">
            <a:spAutoFit/>
          </a:bodyPr>
          <a:lstStyle>
            <a:lvl1pPr marL="0" indent="0" algn="ctr">
              <a:lnSpc>
                <a:spcPct val="100000"/>
              </a:lnSpc>
              <a:spcBef>
                <a:spcPts val="0"/>
              </a:spcBef>
              <a:buNone/>
              <a:defRPr sz="1400" b="1">
                <a:solidFill>
                  <a:schemeClr val="bg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en-US" altLang="ja-JP" dirty="0"/>
              <a:t>0</a:t>
            </a:r>
            <a:endParaRPr kumimoji="1" lang="ja-JP" altLang="en-US" dirty="0"/>
          </a:p>
        </p:txBody>
      </p:sp>
    </p:spTree>
    <p:extLst>
      <p:ext uri="{BB962C8B-B14F-4D97-AF65-F5344CB8AC3E}">
        <p14:creationId xmlns:p14="http://schemas.microsoft.com/office/powerpoint/2010/main" val="18204673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5"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3"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4" y="2112297"/>
            <a:ext cx="2964329"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59" y="5156951"/>
            <a:ext cx="3107087" cy="1200329"/>
          </a:xfrm>
          <a:prstGeom prst="rect">
            <a:avLst/>
          </a:prstGeom>
          <a:noFill/>
          <a:ln w="9525">
            <a:solidFill>
              <a:schemeClr val="bg1">
                <a:lumMod val="75000"/>
              </a:schemeClr>
            </a:solidFill>
          </a:ln>
        </p:spPr>
        <p:txBody>
          <a:bodyPr wrap="squar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59"/>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ja-JP" altLang="en-US" sz="1000"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0"/>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3"/>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ja-JP" sz="1000" b="1" dirty="0">
                <a:solidFill>
                  <a:schemeClr val="bg1"/>
                </a:solidFill>
                <a:latin typeface="Meiryo UI" panose="020B0604030504040204" pitchFamily="50" charset="-128"/>
                <a:ea typeface="Meiryo UI" panose="020B0604030504040204" pitchFamily="50" charset="-128"/>
              </a:rPr>
              <a:t>POINT</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8"/>
            <a:ext cx="5505397" cy="829536"/>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59" y="5156951"/>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行程例</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0" y="5357422"/>
            <a:ext cx="309662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6627902" y="5337811"/>
            <a:ext cx="1529357" cy="990038"/>
          </a:xfrm>
          <a:prstGeom prst="rect">
            <a:avLst/>
          </a:prstGeom>
          <a:ln>
            <a:noFill/>
          </a:ln>
        </p:spPr>
        <p:txBody>
          <a:bodyPr lIns="72000" rIns="72000" anchor="t"/>
          <a:lstStyle>
            <a:lvl1pPr marL="108000" indent="-108000">
              <a:lnSpc>
                <a:spcPct val="100000"/>
              </a:lnSpc>
              <a:spcBef>
                <a:spcPts val="0"/>
              </a:spcBef>
              <a:spcAft>
                <a:spcPts val="600"/>
              </a:spcAft>
              <a:buFont typeface="Wingdings" panose="05000000000000000000" pitchFamily="2" charset="2"/>
              <a:buChar char="l"/>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6688320" y="5137496"/>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備考</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
        <p:nvSpPr>
          <p:cNvPr id="5" name="テキスト プレースホルダー 31">
            <a:extLst>
              <a:ext uri="{FF2B5EF4-FFF2-40B4-BE49-F238E27FC236}">
                <a16:creationId xmlns:a16="http://schemas.microsoft.com/office/drawing/2014/main" id="{0AFED489-E457-11B5-8DA4-B05276EBDA72}"/>
              </a:ext>
            </a:extLst>
          </p:cNvPr>
          <p:cNvSpPr>
            <a:spLocks noGrp="1"/>
          </p:cNvSpPr>
          <p:nvPr>
            <p:ph type="body" sz="quarter" idx="22" hasCustomPrompt="1"/>
          </p:nvPr>
        </p:nvSpPr>
        <p:spPr>
          <a:xfrm>
            <a:off x="390062" y="476899"/>
            <a:ext cx="306494" cy="307777"/>
          </a:xfrm>
          <a:prstGeom prst="rect">
            <a:avLst/>
          </a:prstGeom>
          <a:ln>
            <a:noFill/>
          </a:ln>
        </p:spPr>
        <p:txBody>
          <a:bodyPr wrap="none" anchor="ctr">
            <a:spAutoFit/>
          </a:bodyPr>
          <a:lstStyle>
            <a:lvl1pPr marL="0" indent="0" algn="ctr">
              <a:lnSpc>
                <a:spcPct val="100000"/>
              </a:lnSpc>
              <a:spcBef>
                <a:spcPts val="0"/>
              </a:spcBef>
              <a:buNone/>
              <a:defRPr sz="1400" b="1">
                <a:solidFill>
                  <a:schemeClr val="bg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en-US" altLang="ja-JP" dirty="0"/>
              <a:t>0</a:t>
            </a:r>
            <a:endParaRPr kumimoji="1" lang="ja-JP" altLang="en-US" dirty="0"/>
          </a:p>
        </p:txBody>
      </p:sp>
    </p:spTree>
    <p:extLst>
      <p:ext uri="{BB962C8B-B14F-4D97-AF65-F5344CB8AC3E}">
        <p14:creationId xmlns:p14="http://schemas.microsoft.com/office/powerpoint/2010/main" val="28652090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5"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3"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4" y="2112297"/>
            <a:ext cx="2964329"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59"/>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ja-JP" altLang="en-US" sz="1000"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0"/>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3"/>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ja-JP" sz="1000" b="1" dirty="0">
                <a:solidFill>
                  <a:schemeClr val="bg1"/>
                </a:solidFill>
                <a:latin typeface="Meiryo UI" panose="020B0604030504040204" pitchFamily="50" charset="-128"/>
                <a:ea typeface="Meiryo UI" panose="020B0604030504040204" pitchFamily="50" charset="-128"/>
              </a:rPr>
              <a:t>POINT</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8"/>
            <a:ext cx="5505397" cy="2091812"/>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
        <p:nvSpPr>
          <p:cNvPr id="5" name="テキスト プレースホルダー 31">
            <a:extLst>
              <a:ext uri="{FF2B5EF4-FFF2-40B4-BE49-F238E27FC236}">
                <a16:creationId xmlns:a16="http://schemas.microsoft.com/office/drawing/2014/main" id="{0AFED489-E457-11B5-8DA4-B05276EBDA72}"/>
              </a:ext>
            </a:extLst>
          </p:cNvPr>
          <p:cNvSpPr>
            <a:spLocks noGrp="1"/>
          </p:cNvSpPr>
          <p:nvPr>
            <p:ph type="body" sz="quarter" idx="22" hasCustomPrompt="1"/>
          </p:nvPr>
        </p:nvSpPr>
        <p:spPr>
          <a:xfrm>
            <a:off x="390062" y="476899"/>
            <a:ext cx="306494" cy="307777"/>
          </a:xfrm>
          <a:prstGeom prst="rect">
            <a:avLst/>
          </a:prstGeom>
          <a:ln>
            <a:noFill/>
          </a:ln>
        </p:spPr>
        <p:txBody>
          <a:bodyPr wrap="none" anchor="ctr">
            <a:spAutoFit/>
          </a:bodyPr>
          <a:lstStyle>
            <a:lvl1pPr marL="0" indent="0" algn="ctr">
              <a:lnSpc>
                <a:spcPct val="100000"/>
              </a:lnSpc>
              <a:spcBef>
                <a:spcPts val="0"/>
              </a:spcBef>
              <a:buNone/>
              <a:defRPr sz="1400" b="1">
                <a:solidFill>
                  <a:schemeClr val="bg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en-US" altLang="ja-JP" dirty="0"/>
              <a:t>0</a:t>
            </a:r>
            <a:endParaRPr kumimoji="1" lang="ja-JP" altLang="en-US" dirty="0"/>
          </a:p>
        </p:txBody>
      </p:sp>
    </p:spTree>
    <p:extLst>
      <p:ext uri="{BB962C8B-B14F-4D97-AF65-F5344CB8AC3E}">
        <p14:creationId xmlns:p14="http://schemas.microsoft.com/office/powerpoint/2010/main" val="5037656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5"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3"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4" y="2112297"/>
            <a:ext cx="2964329"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59" y="5156951"/>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59"/>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ja-JP" altLang="en-US" sz="1000"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0"/>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3"/>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ja-JP" sz="1000" b="1" dirty="0">
                <a:solidFill>
                  <a:schemeClr val="bg1"/>
                </a:solidFill>
                <a:latin typeface="Meiryo UI" panose="020B0604030504040204" pitchFamily="50" charset="-128"/>
                <a:ea typeface="Meiryo UI" panose="020B0604030504040204" pitchFamily="50" charset="-128"/>
              </a:rPr>
              <a:t>POINT</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8"/>
            <a:ext cx="5505397" cy="829536"/>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59" y="5156951"/>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行程例</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09" y="5357422"/>
            <a:ext cx="2988899" cy="990038"/>
          </a:xfrm>
          <a:prstGeom prst="rect">
            <a:avLst/>
          </a:prstGeom>
          <a:ln>
            <a:noFill/>
          </a:ln>
        </p:spPr>
        <p:txBody>
          <a:bodyPr lIns="72000" rIns="72000" anchor="t"/>
          <a:lstStyle>
            <a:lvl1pPr marL="108000" indent="-108000">
              <a:lnSpc>
                <a:spcPct val="100000"/>
              </a:lnSpc>
              <a:spcBef>
                <a:spcPts val="0"/>
              </a:spcBef>
              <a:spcAft>
                <a:spcPts val="600"/>
              </a:spcAft>
              <a:buFont typeface="Wingdings" panose="05000000000000000000" pitchFamily="2" charset="2"/>
              <a:buChar char="l"/>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08" y="5156951"/>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備考</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10885817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5"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3"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4" y="2112297"/>
            <a:ext cx="2964329"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59" y="4748170"/>
            <a:ext cx="2144231" cy="1609110"/>
          </a:xfrm>
          <a:prstGeom prst="rect">
            <a:avLst/>
          </a:prstGeom>
          <a:noFill/>
          <a:ln w="9525">
            <a:solidFill>
              <a:schemeClr val="bg1">
                <a:lumMod val="75000"/>
              </a:schemeClr>
            </a:solidFill>
          </a:ln>
        </p:spPr>
        <p:txBody>
          <a:bodyPr wrap="squar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59"/>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ja-JP" altLang="en-US" sz="1000"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0"/>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3"/>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ja-JP" sz="1000" b="1" dirty="0">
                <a:solidFill>
                  <a:schemeClr val="bg1"/>
                </a:solidFill>
                <a:latin typeface="Meiryo UI" panose="020B0604030504040204" pitchFamily="50" charset="-128"/>
                <a:ea typeface="Meiryo UI" panose="020B0604030504040204" pitchFamily="50" charset="-128"/>
              </a:rPr>
              <a:t>POINT</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9"/>
            <a:ext cx="5505397" cy="473759"/>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59" y="4748170"/>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行程例</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4947794"/>
            <a:ext cx="2121536" cy="1399667"/>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09" y="4929030"/>
            <a:ext cx="2988899" cy="1418430"/>
          </a:xfrm>
          <a:prstGeom prst="rect">
            <a:avLst/>
          </a:prstGeom>
          <a:ln>
            <a:noFill/>
          </a:ln>
        </p:spPr>
        <p:txBody>
          <a:bodyPr lIns="72000" rIns="72000" anchor="t"/>
          <a:lstStyle>
            <a:lvl1pPr marL="108000" indent="-108000">
              <a:lnSpc>
                <a:spcPct val="100000"/>
              </a:lnSpc>
              <a:spcBef>
                <a:spcPts val="0"/>
              </a:spcBef>
              <a:spcAft>
                <a:spcPts val="600"/>
              </a:spcAft>
              <a:buFont typeface="Wingdings" panose="05000000000000000000" pitchFamily="2" charset="2"/>
              <a:buChar char="l"/>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08" y="4752296"/>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備考</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36982990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5"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3"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4" y="2112297"/>
            <a:ext cx="2964329"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59" y="5156951"/>
            <a:ext cx="3107087" cy="1200329"/>
          </a:xfrm>
          <a:prstGeom prst="rect">
            <a:avLst/>
          </a:prstGeom>
          <a:noFill/>
          <a:ln w="9525">
            <a:solidFill>
              <a:schemeClr val="bg1">
                <a:lumMod val="75000"/>
              </a:schemeClr>
            </a:solidFill>
          </a:ln>
        </p:spPr>
        <p:txBody>
          <a:bodyPr wrap="squar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59"/>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ja-JP" altLang="en-US" sz="1000"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0"/>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3"/>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ja-JP" sz="1000" b="1" dirty="0">
                <a:solidFill>
                  <a:schemeClr val="bg1"/>
                </a:solidFill>
                <a:latin typeface="Meiryo UI" panose="020B0604030504040204" pitchFamily="50" charset="-128"/>
                <a:ea typeface="Meiryo UI" panose="020B0604030504040204" pitchFamily="50" charset="-128"/>
              </a:rPr>
              <a:t>POINT</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8"/>
            <a:ext cx="5505397" cy="829536"/>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59" y="5156951"/>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行程例</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0" y="5357422"/>
            <a:ext cx="309662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6627902" y="5337811"/>
            <a:ext cx="1529357" cy="990038"/>
          </a:xfrm>
          <a:prstGeom prst="rect">
            <a:avLst/>
          </a:prstGeom>
          <a:ln>
            <a:noFill/>
          </a:ln>
        </p:spPr>
        <p:txBody>
          <a:bodyPr lIns="72000" rIns="72000" anchor="t"/>
          <a:lstStyle>
            <a:lvl1pPr marL="108000" indent="-108000">
              <a:lnSpc>
                <a:spcPct val="100000"/>
              </a:lnSpc>
              <a:spcBef>
                <a:spcPts val="0"/>
              </a:spcBef>
              <a:spcAft>
                <a:spcPts val="600"/>
              </a:spcAft>
              <a:buFont typeface="Wingdings" panose="05000000000000000000" pitchFamily="2" charset="2"/>
              <a:buChar char="l"/>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6688320" y="5137496"/>
            <a:ext cx="527237" cy="180860"/>
          </a:xfrm>
          <a:prstGeom prst="rect">
            <a:avLst/>
          </a:prstGeom>
          <a:solidFill>
            <a:schemeClr val="bg1">
              <a:lumMod val="95000"/>
            </a:schemeClr>
          </a:solidFill>
          <a:ln w="9525">
            <a:solidFill>
              <a:schemeClr val="bg1">
                <a:lumMod val="75000"/>
              </a:schemeClr>
            </a:solidFill>
          </a:ln>
        </p:spPr>
        <p:txBody>
          <a:bodyPr wrap="none" tIns="36000" rIns="54000" bIns="3600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spc="300" baseline="0" dirty="0">
                <a:solidFill>
                  <a:srgbClr val="000000"/>
                </a:solidFill>
                <a:latin typeface="Meiryo UI" panose="020B0604030504040204" pitchFamily="50" charset="-128"/>
                <a:ea typeface="Meiryo UI" panose="020B0604030504040204" pitchFamily="50" charset="-128"/>
              </a:rPr>
              <a:t>備考</a:t>
            </a:r>
            <a:endParaRPr kumimoji="1" lang="en-US" altLang="ja-JP" sz="700" spc="300"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38286419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5"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3" y="2112297"/>
            <a:ext cx="2965543"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4" y="2112297"/>
            <a:ext cx="2964329" cy="707886"/>
          </a:xfrm>
          <a:prstGeom prst="rect">
            <a:avLst/>
          </a:prstGeom>
          <a:noFill/>
          <a:ln w="6350">
            <a:solidFill>
              <a:srgbClr val="0070C0"/>
            </a:solid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59"/>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ja-JP" altLang="en-US" sz="1000"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0"/>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spc="300"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3"/>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altLang="ja-JP" sz="1000" b="1" dirty="0">
                <a:solidFill>
                  <a:schemeClr val="bg1"/>
                </a:solidFill>
                <a:latin typeface="Meiryo UI" panose="020B0604030504040204" pitchFamily="50" charset="-128"/>
                <a:ea typeface="Meiryo UI" panose="020B0604030504040204" pitchFamily="50" charset="-128"/>
              </a:rPr>
              <a:t>POINT</a:t>
            </a:r>
            <a:endParaRPr kumimoji="0" lang="ja-JP" altLang="en-US" sz="10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8"/>
            <a:ext cx="5505397" cy="2091812"/>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18"/>
            <a:ext cx="2959606" cy="617193"/>
          </a:xfrm>
          <a:prstGeom prst="rect">
            <a:avLst/>
          </a:prstGeom>
          <a:ln>
            <a:noFill/>
          </a:ln>
        </p:spPr>
        <p:txBody>
          <a:bodyPr anchor="t"/>
          <a:lstStyle>
            <a:lvl1pPr marL="108000" indent="-108000">
              <a:lnSpc>
                <a:spcPct val="100000"/>
              </a:lnSpc>
              <a:spcBef>
                <a:spcPts val="0"/>
              </a:spcBef>
              <a:buFont typeface="Wingdings" panose="05000000000000000000" pitchFamily="2" charset="2"/>
              <a:buChar char="Ø"/>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33837544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2"/>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4173394690"/>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2918020676"/>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39"/>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4"/>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369926109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327270050"/>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09644273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900" indent="0">
              <a:buNone/>
              <a:defRPr sz="675"/>
            </a:lvl2pPr>
            <a:lvl3pPr marL="685800" indent="0">
              <a:buNone/>
              <a:defRPr sz="600"/>
            </a:lvl3pPr>
            <a:lvl4pPr marL="1028700" indent="0">
              <a:buNone/>
              <a:defRPr sz="525"/>
            </a:lvl4pPr>
            <a:lvl5pPr marL="1371600"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7" y="5250602"/>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31619066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39" y="2629"/>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2"/>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2"/>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2"/>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2"/>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3606370073"/>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1535875674"/>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788858981"/>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3957617101"/>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4"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ma14="http://schemas.microsoft.com/office/mac/drawingml/2011/main" xmlns=""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4"/>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0"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516994244"/>
      </p:ext>
    </p:extLst>
  </p:cSld>
  <p:clrMapOvr>
    <a:masterClrMapping/>
  </p:clrMapOvr>
  <p:transition spd="med"/>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27427223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a:xfrm>
            <a:off x="3281363" y="6356352"/>
            <a:ext cx="3343275"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27614033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815428097"/>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900"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1898618517"/>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2" y="2367779"/>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09" y="839974"/>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09" y="3019354"/>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09" y="2247681"/>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901593501"/>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5"/>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054121175"/>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7"/>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2311681328"/>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0" y="987428"/>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4251724567"/>
      </p:ext>
    </p:extLst>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513131311"/>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4867352"/>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3784591575"/>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58AD-452E-4E5D-918F-237AA0ECBFB6}" type="datetimeFigureOut">
              <a:rPr kumimoji="1" lang="ja-JP" altLang="en-US" smtClean="0"/>
              <a:t>2026/9/6</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92D09BC6-45C4-42EC-B344-185928C1E491}" type="slidenum">
              <a:rPr kumimoji="1" lang="ja-JP" altLang="en-US" smtClean="0"/>
              <a:t>‹#›</a:t>
            </a:fld>
            <a:endParaRPr kumimoji="1" lang="ja-JP" altLang="en-US"/>
          </a:p>
        </p:txBody>
      </p:sp>
    </p:spTree>
    <p:extLst>
      <p:ext uri="{BB962C8B-B14F-4D97-AF65-F5344CB8AC3E}">
        <p14:creationId xmlns:p14="http://schemas.microsoft.com/office/powerpoint/2010/main" val="2621708596"/>
      </p:ext>
    </p:extLst>
  </p:cSld>
  <p:clrMapOvr>
    <a:masterClrMapping/>
  </p:clrMapOvr>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2565588448"/>
      </p:ext>
    </p:extLst>
  </p:cSld>
  <p:clrMapOvr>
    <a:masterClrMapping/>
  </p:clrMapOvr>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セクション見出し">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70814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4707731" y="6577464"/>
            <a:ext cx="490537" cy="365125"/>
          </a:xfrm>
          <a:prstGeom prst="rect">
            <a:avLst/>
          </a:prstGeom>
        </p:spPr>
        <p:txBody>
          <a:bodyPr/>
          <a:lstStyle/>
          <a:p>
            <a:fld id="{DEA0D3E7-6122-470B-BEC9-7AA04FCB341C}" type="slidenum">
              <a:rPr lang="ja-JP" altLang="en-US" smtClean="0">
                <a:solidFill>
                  <a:prstClr val="white"/>
                </a:solidFill>
              </a:rPr>
              <a:pPr/>
              <a:t>‹#›</a:t>
            </a:fld>
            <a:endParaRPr lang="ja-JP" altLang="en-US">
              <a:solidFill>
                <a:prstClr val="white"/>
              </a:solidFill>
            </a:endParaRPr>
          </a:p>
        </p:txBody>
      </p:sp>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495300" y="6356350"/>
            <a:ext cx="23114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
        <p:nvSpPr>
          <p:cNvPr id="4" name="フッター プレースホルダー 3"/>
          <p:cNvSpPr>
            <a:spLocks noGrp="1"/>
          </p:cNvSpPr>
          <p:nvPr>
            <p:ph type="ftr" sz="quarter" idx="11"/>
          </p:nvPr>
        </p:nvSpPr>
        <p:spPr>
          <a:xfrm>
            <a:off x="3384550" y="6356350"/>
            <a:ext cx="31369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18423028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基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5771204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4_タイトルとコンテンツ">
    <p:spTree>
      <p:nvGrpSpPr>
        <p:cNvPr id="1" name=""/>
        <p:cNvGrpSpPr/>
        <p:nvPr/>
      </p:nvGrpSpPr>
      <p:grpSpPr>
        <a:xfrm>
          <a:off x="0" y="0"/>
          <a:ext cx="0" cy="0"/>
          <a:chOff x="0" y="0"/>
          <a:chExt cx="0" cy="0"/>
        </a:xfrm>
      </p:grpSpPr>
      <p:sp>
        <p:nvSpPr>
          <p:cNvPr id="3" name="スライド番号プレースホルダー 5"/>
          <p:cNvSpPr>
            <a:spLocks noGrp="1"/>
          </p:cNvSpPr>
          <p:nvPr>
            <p:ph type="sldNum" sz="quarter" idx="4"/>
          </p:nvPr>
        </p:nvSpPr>
        <p:spPr>
          <a:xfrm>
            <a:off x="9369459" y="6568714"/>
            <a:ext cx="520700" cy="16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lvl1pPr algn="r" fontAlgn="auto">
              <a:spcBef>
                <a:spcPts val="0"/>
              </a:spcBef>
              <a:spcAft>
                <a:spcPts val="0"/>
              </a:spcAft>
              <a:defRPr lang="ja-JP" altLang="en-US" sz="1048">
                <a:solidFill>
                  <a:schemeClr val="tx1"/>
                </a:solidFill>
                <a:latin typeface="+mn-ea"/>
                <a:ea typeface="+mn-ea"/>
                <a:cs typeface="Arial" pitchFamily="34" charset="0"/>
              </a:defRPr>
            </a:lvl1pPr>
          </a:lstStyle>
          <a:p>
            <a:pPr eaLnBrk="0" hangingPunct="0">
              <a:defRPr/>
            </a:pPr>
            <a:fld id="{A0A00D27-D247-483F-9D86-9A0C429606A7}" type="slidenum">
              <a:rPr lang="en-US" altLang="ja-JP" smtClean="0">
                <a:solidFill>
                  <a:prstClr val="black"/>
                </a:solidFill>
              </a:rPr>
              <a:pPr eaLnBrk="0" hangingPunct="0">
                <a:defRPr/>
              </a:pPr>
              <a:t>‹#›</a:t>
            </a:fld>
            <a:endParaRPr lang="en-US" dirty="0">
              <a:solidFill>
                <a:prstClr val="black"/>
              </a:solidFill>
            </a:endParaRPr>
          </a:p>
        </p:txBody>
      </p:sp>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18966585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2735141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5_タイトルとコンテンツ">
    <p:spTree>
      <p:nvGrpSpPr>
        <p:cNvPr id="1" name=""/>
        <p:cNvGrpSpPr/>
        <p:nvPr/>
      </p:nvGrpSpPr>
      <p:grpSpPr>
        <a:xfrm>
          <a:off x="0" y="0"/>
          <a:ext cx="0" cy="0"/>
          <a:chOff x="0" y="0"/>
          <a:chExt cx="0" cy="0"/>
        </a:xfrm>
      </p:grpSpPr>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16091830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7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fld id="{656A873E-780B-42C8-8D54-43FAFFD51238}" type="datetime1">
              <a:rPr lang="ja-JP" altLang="en-US" sz="1843" smtClean="0">
                <a:solidFill>
                  <a:prstClr val="black"/>
                </a:solidFill>
                <a:latin typeface="Arial" charset="0"/>
                <a:ea typeface="ＭＳ Ｐゴシック" charset="-128"/>
              </a:rPr>
              <a:pPr algn="ctr" eaLnBrk="1" hangingPunct="1"/>
              <a:t>2026/9/6</a:t>
            </a:fld>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581163"/>
            <a:ext cx="3136900" cy="365125"/>
          </a:xfrm>
          <a:prstGeom prst="rect">
            <a:avLst/>
          </a:prstGeom>
        </p:spPr>
        <p:txBody>
          <a:bodyPr/>
          <a:lstStyle/>
          <a:p>
            <a:pPr algn="ctr" eaLnBrk="1" hangingPunct="1"/>
            <a:endParaRPr lang="ja-JP" altLang="en-US" sz="1843" dirty="0">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3750070" y="6681712"/>
            <a:ext cx="2228850" cy="164026"/>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649917329"/>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2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7677150" y="6492876"/>
            <a:ext cx="2228850" cy="365125"/>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583750057"/>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8"/>
            <a:ext cx="5505397" cy="829536"/>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09" y="5357422"/>
            <a:ext cx="2988899" cy="990038"/>
          </a:xfrm>
          <a:prstGeom prst="rect">
            <a:avLst/>
          </a:prstGeom>
          <a:ln>
            <a:noFill/>
          </a:ln>
        </p:spPr>
        <p:txBody>
          <a:bodyPr lIns="72000" rIns="72000" anchor="t"/>
          <a:lstStyle>
            <a:lvl1pPr marL="108000" indent="-108000">
              <a:lnSpc>
                <a:spcPct val="100000"/>
              </a:lnSpc>
              <a:spcBef>
                <a:spcPts val="0"/>
              </a:spcBef>
              <a:spcAft>
                <a:spcPts val="600"/>
              </a:spcAft>
              <a:buFont typeface="Wingdings" panose="05000000000000000000" pitchFamily="2" charset="2"/>
              <a:buChar char="l"/>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
        <p:nvSpPr>
          <p:cNvPr id="5" name="テキスト プレースホルダー 31">
            <a:extLst>
              <a:ext uri="{FF2B5EF4-FFF2-40B4-BE49-F238E27FC236}">
                <a16:creationId xmlns:a16="http://schemas.microsoft.com/office/drawing/2014/main" id="{0AFED489-E457-11B5-8DA4-B05276EBDA72}"/>
              </a:ext>
            </a:extLst>
          </p:cNvPr>
          <p:cNvSpPr>
            <a:spLocks noGrp="1"/>
          </p:cNvSpPr>
          <p:nvPr>
            <p:ph type="body" sz="quarter" idx="22" hasCustomPrompt="1"/>
          </p:nvPr>
        </p:nvSpPr>
        <p:spPr>
          <a:xfrm>
            <a:off x="390062" y="476899"/>
            <a:ext cx="306494" cy="307777"/>
          </a:xfrm>
          <a:prstGeom prst="rect">
            <a:avLst/>
          </a:prstGeom>
          <a:ln>
            <a:noFill/>
          </a:ln>
        </p:spPr>
        <p:txBody>
          <a:bodyPr wrap="none" anchor="ctr">
            <a:spAutoFit/>
          </a:bodyPr>
          <a:lstStyle>
            <a:lvl1pPr marL="0" indent="0" algn="ctr">
              <a:lnSpc>
                <a:spcPct val="100000"/>
              </a:lnSpc>
              <a:spcBef>
                <a:spcPts val="0"/>
              </a:spcBef>
              <a:buNone/>
              <a:defRPr sz="1400" b="1">
                <a:solidFill>
                  <a:schemeClr val="bg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en-US" altLang="ja-JP" dirty="0"/>
              <a:t>0</a:t>
            </a:r>
            <a:endParaRPr kumimoji="1" lang="ja-JP" altLang="en-US" dirty="0"/>
          </a:p>
        </p:txBody>
      </p:sp>
    </p:spTree>
    <p:extLst>
      <p:ext uri="{BB962C8B-B14F-4D97-AF65-F5344CB8AC3E}">
        <p14:creationId xmlns:p14="http://schemas.microsoft.com/office/powerpoint/2010/main" val="37929344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3_タイトルのみ">
    <p:spTree>
      <p:nvGrpSpPr>
        <p:cNvPr id="1" name=""/>
        <p:cNvGrpSpPr/>
        <p:nvPr/>
      </p:nvGrpSpPr>
      <p:grpSpPr>
        <a:xfrm>
          <a:off x="0" y="0"/>
          <a:ext cx="0" cy="0"/>
          <a:chOff x="0" y="0"/>
          <a:chExt cx="0" cy="0"/>
        </a:xfrm>
      </p:grpSpPr>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0"/>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6" y="4255648"/>
            <a:ext cx="5505397" cy="829536"/>
          </a:xfrm>
          <a:prstGeom prst="rect">
            <a:avLst/>
          </a:prstGeom>
          <a:ln>
            <a:noFill/>
          </a:ln>
        </p:spPr>
        <p:txBody>
          <a:bodyPr anchor="t"/>
          <a:lstStyle>
            <a:lvl1pPr marL="144000" indent="-144000">
              <a:lnSpc>
                <a:spcPct val="120000"/>
              </a:lnSpc>
              <a:spcBef>
                <a:spcPts val="0"/>
              </a:spcBef>
              <a:buClr>
                <a:srgbClr val="328CCC"/>
              </a:buClr>
              <a:buFont typeface="Wingdings" panose="05000000000000000000" pitchFamily="2" charset="2"/>
              <a:buChar char="l"/>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09" y="5357422"/>
            <a:ext cx="2988899" cy="990038"/>
          </a:xfrm>
          <a:prstGeom prst="rect">
            <a:avLst/>
          </a:prstGeom>
          <a:ln>
            <a:noFill/>
          </a:ln>
        </p:spPr>
        <p:txBody>
          <a:bodyPr lIns="72000" rIns="72000" anchor="t"/>
          <a:lstStyle>
            <a:lvl1pPr marL="108000" indent="-108000">
              <a:lnSpc>
                <a:spcPct val="100000"/>
              </a:lnSpc>
              <a:spcBef>
                <a:spcPts val="0"/>
              </a:spcBef>
              <a:spcAft>
                <a:spcPts val="600"/>
              </a:spcAft>
              <a:buFont typeface="Wingdings" panose="05000000000000000000" pitchFamily="2" charset="2"/>
              <a:buChar char="l"/>
              <a:defRPr sz="8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2"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2" y="368742"/>
            <a:ext cx="2395912" cy="535531"/>
          </a:xfrm>
          <a:prstGeom prst="rect">
            <a:avLst/>
          </a:prstGeom>
        </p:spPr>
        <p:txBody>
          <a:bodyPr vert="horz" wrap="none" lIns="91440" tIns="45720" rIns="91440" bIns="45720" rtlCol="0" anchor="ctr">
            <a:spAutoFit/>
          </a:bodyPr>
          <a:lstStyle>
            <a:lvl1pPr>
              <a:defRPr sz="1600"/>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
        <p:nvSpPr>
          <p:cNvPr id="5" name="テキスト プレースホルダー 31">
            <a:extLst>
              <a:ext uri="{FF2B5EF4-FFF2-40B4-BE49-F238E27FC236}">
                <a16:creationId xmlns:a16="http://schemas.microsoft.com/office/drawing/2014/main" id="{0AFED489-E457-11B5-8DA4-B05276EBDA72}"/>
              </a:ext>
            </a:extLst>
          </p:cNvPr>
          <p:cNvSpPr>
            <a:spLocks noGrp="1"/>
          </p:cNvSpPr>
          <p:nvPr>
            <p:ph type="body" sz="quarter" idx="22" hasCustomPrompt="1"/>
          </p:nvPr>
        </p:nvSpPr>
        <p:spPr>
          <a:xfrm>
            <a:off x="390062" y="476899"/>
            <a:ext cx="306494" cy="307777"/>
          </a:xfrm>
          <a:prstGeom prst="rect">
            <a:avLst/>
          </a:prstGeom>
          <a:ln>
            <a:noFill/>
          </a:ln>
        </p:spPr>
        <p:txBody>
          <a:bodyPr wrap="none" anchor="ctr">
            <a:spAutoFit/>
          </a:bodyPr>
          <a:lstStyle>
            <a:lvl1pPr marL="0" indent="0" algn="ctr">
              <a:lnSpc>
                <a:spcPct val="100000"/>
              </a:lnSpc>
              <a:spcBef>
                <a:spcPts val="0"/>
              </a:spcBef>
              <a:buNone/>
              <a:defRPr sz="1400" b="1">
                <a:solidFill>
                  <a:schemeClr val="bg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kumimoji="1" lang="en-US" altLang="ja-JP" dirty="0"/>
              <a:t>0</a:t>
            </a:r>
            <a:endParaRPr kumimoji="1" lang="ja-JP" altLang="en-US" dirty="0"/>
          </a:p>
        </p:txBody>
      </p:sp>
    </p:spTree>
    <p:extLst>
      <p:ext uri="{BB962C8B-B14F-4D97-AF65-F5344CB8AC3E}">
        <p14:creationId xmlns:p14="http://schemas.microsoft.com/office/powerpoint/2010/main" val="29307576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2026/9/6</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24377962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4659122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0543557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27819637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35211786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1346173539"/>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4103656542"/>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10548301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265203371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2436360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383065011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1" y="1122363"/>
            <a:ext cx="7429500" cy="2387600"/>
          </a:xfrm>
          <a:prstGeom prst="rect">
            <a:avLst/>
          </a:prstGeom>
        </p:spPr>
        <p:txBody>
          <a:bodyPr anchor="b">
            <a:noAutofit/>
          </a:bodyPr>
          <a:lstStyle>
            <a:lvl1pPr algn="ctr">
              <a:defRPr sz="5539"/>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1" y="3602038"/>
            <a:ext cx="7429500" cy="1655762"/>
          </a:xfrm>
          <a:prstGeom prst="rect">
            <a:avLst/>
          </a:prstGeom>
        </p:spPr>
        <p:txBody>
          <a:bodyPr>
            <a:noAutofit/>
          </a:bodyPr>
          <a:lstStyle>
            <a:lvl1pPr marL="0" indent="0" algn="ctr">
              <a:buNone/>
              <a:defRPr sz="2215"/>
            </a:lvl1pPr>
            <a:lvl2pPr marL="422025" indent="0" algn="ctr">
              <a:buNone/>
              <a:defRPr sz="1846"/>
            </a:lvl2pPr>
            <a:lvl3pPr marL="844048" indent="0" algn="ctr">
              <a:buNone/>
              <a:defRPr sz="1661"/>
            </a:lvl3pPr>
            <a:lvl4pPr marL="1266073" indent="0" algn="ctr">
              <a:buNone/>
              <a:defRPr sz="1477"/>
            </a:lvl4pPr>
            <a:lvl5pPr marL="1688097" indent="0" algn="ctr">
              <a:buNone/>
              <a:defRPr sz="1477"/>
            </a:lvl5pPr>
            <a:lvl6pPr marL="2110122" indent="0" algn="ctr">
              <a:buNone/>
              <a:defRPr sz="1477"/>
            </a:lvl6pPr>
            <a:lvl7pPr marL="2532145" indent="0" algn="ctr">
              <a:buNone/>
              <a:defRPr sz="1477"/>
            </a:lvl7pPr>
            <a:lvl8pPr marL="2954170" indent="0" algn="ctr">
              <a:buNone/>
              <a:defRPr sz="1477"/>
            </a:lvl8pPr>
            <a:lvl9pPr marL="3376194" indent="0" algn="ctr">
              <a:buNone/>
              <a:defRPr sz="147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3" cy="365125"/>
          </a:xfrm>
          <a:prstGeom prst="rect">
            <a:avLst/>
          </a:prstGeom>
        </p:spPr>
        <p:txBody>
          <a:bodyPr>
            <a:noAutofit/>
          </a:bodyPr>
          <a:lstStyle/>
          <a:p>
            <a:fld id="{20A71D18-CCEC-4E5B-94D0-2B0D72A69628}" type="datetimeFigureOut">
              <a:rPr kumimoji="1" lang="ja-JP" altLang="en-US" smtClean="0"/>
              <a:t>2026/9/6</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28074797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3" y="1"/>
            <a:ext cx="6810374"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1"/>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1"/>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1"/>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1" y="45001"/>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1"/>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584">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7"/>
            <a:ext cx="795151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846">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8" y="6551767"/>
            <a:ext cx="4953662" cy="248530"/>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7"/>
            <a:ext cx="1007568" cy="248530"/>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15"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428598524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581524" y="0"/>
            <a:ext cx="5324477"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3" y="3"/>
            <a:ext cx="4436204" cy="4467224"/>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1"/>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1"/>
            <a:ext cx="8543925" cy="922351"/>
          </a:xfrm>
          <a:prstGeom prst="rect">
            <a:avLst/>
          </a:prstGeom>
        </p:spPr>
        <p:txBody>
          <a:bodyPr>
            <a:normAutofit/>
          </a:bodyPr>
          <a:lstStyle>
            <a:lvl1pPr>
              <a:lnSpc>
                <a:spcPct val="125000"/>
              </a:lnSpc>
              <a:defRPr sz="2584">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6"/>
            <a:ext cx="4699000" cy="804862"/>
          </a:xfrm>
          <a:prstGeom prst="rect">
            <a:avLst/>
          </a:prstGeom>
        </p:spPr>
        <p:txBody>
          <a:bodyPr>
            <a:normAutofit/>
          </a:bodyPr>
          <a:lstStyle>
            <a:lvl1pPr marL="0" indent="0">
              <a:buNone/>
              <a:defRPr sz="1846">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8" y="6551767"/>
            <a:ext cx="4953662" cy="248530"/>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15"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15"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15"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15"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7"/>
            <a:ext cx="1007568" cy="248530"/>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15"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15"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7339098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1" y="619165"/>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661"/>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4"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4392" tIns="42185" rIns="84392" bIns="42185"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23"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7"/>
            <a:ext cx="8831957" cy="560611"/>
          </a:xfrm>
          <a:prstGeom prst="rect">
            <a:avLst/>
          </a:prstGeom>
        </p:spPr>
        <p:txBody>
          <a:bodyPr>
            <a:noAutofit/>
          </a:bodyPr>
          <a:lstStyle>
            <a:lvl1pPr>
              <a:defRPr sz="1846"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90" y="614378"/>
            <a:ext cx="9217024" cy="363186"/>
          </a:xfrm>
          <a:prstGeom prst="rect">
            <a:avLst/>
          </a:prstGeom>
        </p:spPr>
        <p:txBody>
          <a:bodyPr>
            <a:noAutofit/>
          </a:bodyPr>
          <a:lstStyle>
            <a:lvl1pPr marL="0" indent="0">
              <a:lnSpc>
                <a:spcPct val="125000"/>
              </a:lnSpc>
              <a:spcBef>
                <a:spcPts val="0"/>
              </a:spcBef>
              <a:buNone/>
              <a:defRPr sz="1661" b="1">
                <a:solidFill>
                  <a:schemeClr val="bg1"/>
                </a:solidFill>
              </a:defRPr>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4"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90" y="4437112"/>
            <a:ext cx="9217024" cy="1011258"/>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90" y="1082203"/>
            <a:ext cx="9217024" cy="954727"/>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テキスト</a:t>
            </a:r>
            <a:endParaRPr kumimoji="1" lang="en-US" altLang="ja-JP" dirty="0"/>
          </a:p>
          <a:p>
            <a:pPr marL="0" marR="0" lvl="0" indent="0" algn="l" defTabSz="844048"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44048"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8"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15"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15"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1"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661"/>
          </a:p>
        </p:txBody>
      </p:sp>
    </p:spTree>
    <p:extLst>
      <p:ext uri="{BB962C8B-B14F-4D97-AF65-F5344CB8AC3E}">
        <p14:creationId xmlns:p14="http://schemas.microsoft.com/office/powerpoint/2010/main" val="323336056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4"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4392" tIns="42185" rIns="84392" bIns="42185"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23"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7"/>
            <a:ext cx="8831957" cy="560611"/>
          </a:xfrm>
          <a:prstGeom prst="rect">
            <a:avLst/>
          </a:prstGeom>
        </p:spPr>
        <p:txBody>
          <a:bodyPr>
            <a:noAutofit/>
          </a:bodyPr>
          <a:lstStyle>
            <a:lvl1pPr>
              <a:defRPr sz="1846"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90" y="614378"/>
            <a:ext cx="9217024" cy="363186"/>
          </a:xfrm>
          <a:prstGeom prst="rect">
            <a:avLst/>
          </a:prstGeom>
        </p:spPr>
        <p:txBody>
          <a:bodyPr>
            <a:noAutofit/>
          </a:bodyPr>
          <a:lstStyle>
            <a:lvl1pPr marL="0" indent="0">
              <a:lnSpc>
                <a:spcPct val="125000"/>
              </a:lnSpc>
              <a:spcBef>
                <a:spcPts val="0"/>
              </a:spcBef>
              <a:buNone/>
              <a:defRPr sz="1661" b="1">
                <a:solidFill>
                  <a:schemeClr val="bg1"/>
                </a:solidFill>
              </a:defRPr>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4"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90" y="4437112"/>
            <a:ext cx="9217024" cy="1011258"/>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90" y="1082206"/>
            <a:ext cx="9217024" cy="2190125"/>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8"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15"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15"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15"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5"/>
            <a:ext cx="8219256"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661"/>
          </a:p>
        </p:txBody>
      </p:sp>
    </p:spTree>
    <p:extLst>
      <p:ext uri="{BB962C8B-B14F-4D97-AF65-F5344CB8AC3E}">
        <p14:creationId xmlns:p14="http://schemas.microsoft.com/office/powerpoint/2010/main" val="343462029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1"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661"/>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1" y="619165"/>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661"/>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4"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4392" tIns="42185" rIns="84392" bIns="42185"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23"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7"/>
            <a:ext cx="8831957" cy="560611"/>
          </a:xfrm>
          <a:prstGeom prst="rect">
            <a:avLst/>
          </a:prstGeom>
        </p:spPr>
        <p:txBody>
          <a:bodyPr>
            <a:noAutofit/>
          </a:bodyPr>
          <a:lstStyle>
            <a:lvl1pPr>
              <a:defRPr sz="1846"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90" y="614378"/>
            <a:ext cx="9217024" cy="363186"/>
          </a:xfrm>
          <a:prstGeom prst="rect">
            <a:avLst/>
          </a:prstGeom>
        </p:spPr>
        <p:txBody>
          <a:bodyPr>
            <a:noAutofit/>
          </a:bodyPr>
          <a:lstStyle>
            <a:lvl1pPr marL="0" indent="0">
              <a:lnSpc>
                <a:spcPct val="125000"/>
              </a:lnSpc>
              <a:spcBef>
                <a:spcPts val="0"/>
              </a:spcBef>
              <a:buNone/>
              <a:defRPr sz="1661" b="1">
                <a:solidFill>
                  <a:schemeClr val="bg1"/>
                </a:solidFill>
              </a:defRPr>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4"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90" y="4437112"/>
            <a:ext cx="9217024" cy="1011258"/>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90" y="1015511"/>
            <a:ext cx="9217024" cy="862340"/>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テキスト</a:t>
            </a:r>
            <a:endParaRPr kumimoji="1" lang="en-US" altLang="ja-JP" dirty="0"/>
          </a:p>
          <a:p>
            <a:pPr marL="0" marR="0" lvl="0" indent="0" algn="l" defTabSz="844048"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44048"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8"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15"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15"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2" y="2443491"/>
            <a:ext cx="4953001" cy="363186"/>
          </a:xfrm>
          <a:prstGeom prst="rect">
            <a:avLst/>
          </a:prstGeom>
        </p:spPr>
        <p:txBody>
          <a:bodyPr>
            <a:noAutofit/>
          </a:bodyPr>
          <a:lstStyle>
            <a:lvl1pPr marL="0" indent="0" algn="ctr">
              <a:lnSpc>
                <a:spcPct val="125000"/>
              </a:lnSpc>
              <a:spcBef>
                <a:spcPts val="0"/>
              </a:spcBef>
              <a:buNone/>
              <a:defRPr sz="1292" b="1">
                <a:solidFill>
                  <a:srgbClr val="4B75BD"/>
                </a:solidFill>
              </a:defRPr>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1" cy="363186"/>
          </a:xfrm>
          <a:prstGeom prst="rect">
            <a:avLst/>
          </a:prstGeom>
        </p:spPr>
        <p:txBody>
          <a:bodyPr>
            <a:noAutofit/>
          </a:bodyPr>
          <a:lstStyle>
            <a:lvl1pPr marL="0" indent="0" algn="ctr">
              <a:lnSpc>
                <a:spcPct val="125000"/>
              </a:lnSpc>
              <a:spcBef>
                <a:spcPts val="0"/>
              </a:spcBef>
              <a:buNone/>
              <a:defRPr sz="1292" b="1">
                <a:solidFill>
                  <a:srgbClr val="4B75BD"/>
                </a:solidFill>
              </a:defRPr>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1"/>
            <a:ext cx="4498975" cy="3333498"/>
          </a:xfrm>
          <a:prstGeom prst="rect">
            <a:avLst/>
          </a:prstGeom>
        </p:spPr>
        <p:txBody>
          <a:bodyPr/>
          <a:lstStyle>
            <a:lvl1pPr>
              <a:defRPr kumimoji="1" lang="en-US" altLang="ja-JP" sz="1107" b="1" kern="1200" dirty="0" smtClean="0">
                <a:solidFill>
                  <a:srgbClr val="4B75BD"/>
                </a:solidFill>
                <a:latin typeface="+mn-lt"/>
                <a:ea typeface="+mn-ea"/>
                <a:cs typeface="+mn-cs"/>
              </a:defRPr>
            </a:lvl1pPr>
            <a:lvl2pPr>
              <a:defRPr kumimoji="1" lang="ja-JP" altLang="en-US" sz="1107" kern="1200" dirty="0">
                <a:solidFill>
                  <a:schemeClr val="tx1"/>
                </a:solidFill>
                <a:latin typeface="+mn-lt"/>
                <a:ea typeface="+mn-ea"/>
                <a:cs typeface="+mn-cs"/>
              </a:defRPr>
            </a:lvl2pPr>
          </a:lstStyle>
          <a:p>
            <a:pPr marL="0" lvl="0" indent="0" algn="l" defTabSz="844048" rtl="0" eaLnBrk="1" latinLnBrk="0" hangingPunct="1">
              <a:lnSpc>
                <a:spcPct val="125000"/>
              </a:lnSpc>
              <a:spcBef>
                <a:spcPts val="0"/>
              </a:spcBef>
              <a:spcAft>
                <a:spcPts val="277"/>
              </a:spcAft>
              <a:buFont typeface="Arial" panose="020B0604020202020204" pitchFamily="34" charset="0"/>
              <a:buNone/>
            </a:pPr>
            <a:r>
              <a:rPr kumimoji="1" lang="ja-JP" altLang="en-US" dirty="0"/>
              <a:t>コンテンツ見出し</a:t>
            </a:r>
            <a:endParaRPr kumimoji="1" lang="en-US" altLang="ja-JP" dirty="0"/>
          </a:p>
          <a:p>
            <a:pPr marL="0" lvl="1" indent="0" algn="l" defTabSz="844048"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6" y="3011741"/>
            <a:ext cx="4498975" cy="3333498"/>
          </a:xfrm>
          <a:prstGeom prst="rect">
            <a:avLst/>
          </a:prstGeom>
        </p:spPr>
        <p:txBody>
          <a:bodyPr/>
          <a:lstStyle>
            <a:lvl1pPr>
              <a:defRPr kumimoji="1" lang="en-US" altLang="ja-JP" sz="1107" b="1" kern="1200" dirty="0" smtClean="0">
                <a:solidFill>
                  <a:srgbClr val="4B75BD"/>
                </a:solidFill>
                <a:latin typeface="+mn-lt"/>
                <a:ea typeface="+mn-ea"/>
                <a:cs typeface="+mn-cs"/>
              </a:defRPr>
            </a:lvl1pPr>
            <a:lvl2pPr>
              <a:defRPr kumimoji="1" lang="ja-JP" altLang="en-US" sz="1107" kern="1200" dirty="0">
                <a:solidFill>
                  <a:schemeClr val="tx1"/>
                </a:solidFill>
                <a:latin typeface="+mn-lt"/>
                <a:ea typeface="+mn-ea"/>
                <a:cs typeface="+mn-cs"/>
              </a:defRPr>
            </a:lvl2pPr>
          </a:lstStyle>
          <a:p>
            <a:pPr marL="0" lvl="0" indent="0" algn="l" defTabSz="844048" rtl="0" eaLnBrk="1" latinLnBrk="0" hangingPunct="1">
              <a:lnSpc>
                <a:spcPct val="125000"/>
              </a:lnSpc>
              <a:spcBef>
                <a:spcPts val="0"/>
              </a:spcBef>
              <a:spcAft>
                <a:spcPts val="277"/>
              </a:spcAft>
              <a:buFont typeface="Arial" panose="020B0604020202020204" pitchFamily="34" charset="0"/>
              <a:buNone/>
            </a:pPr>
            <a:r>
              <a:rPr kumimoji="1" lang="ja-JP" altLang="en-US" dirty="0"/>
              <a:t>コンテンツ見出し</a:t>
            </a:r>
            <a:endParaRPr kumimoji="1" lang="en-US" altLang="ja-JP" dirty="0"/>
          </a:p>
          <a:p>
            <a:pPr marL="0" lvl="1" indent="0" algn="l" defTabSz="844048"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2345354739"/>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1"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661"/>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1" y="619165"/>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661"/>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4"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4392" tIns="42185" rIns="84392" bIns="42185"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23"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7"/>
            <a:ext cx="8831957" cy="560611"/>
          </a:xfrm>
          <a:prstGeom prst="rect">
            <a:avLst/>
          </a:prstGeom>
        </p:spPr>
        <p:txBody>
          <a:bodyPr>
            <a:noAutofit/>
          </a:bodyPr>
          <a:lstStyle>
            <a:lvl1pPr>
              <a:defRPr sz="1846"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90" y="614378"/>
            <a:ext cx="9217024" cy="363186"/>
          </a:xfrm>
          <a:prstGeom prst="rect">
            <a:avLst/>
          </a:prstGeom>
        </p:spPr>
        <p:txBody>
          <a:bodyPr>
            <a:noAutofit/>
          </a:bodyPr>
          <a:lstStyle>
            <a:lvl1pPr marL="0" indent="0">
              <a:lnSpc>
                <a:spcPct val="125000"/>
              </a:lnSpc>
              <a:spcBef>
                <a:spcPts val="0"/>
              </a:spcBef>
              <a:buNone/>
              <a:defRPr sz="1661" b="1">
                <a:solidFill>
                  <a:schemeClr val="bg1"/>
                </a:solidFill>
              </a:defRPr>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4"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8"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15"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15"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40898843"/>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1"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661"/>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4"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4392" tIns="42185" rIns="84392" bIns="42185"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23"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7"/>
            <a:ext cx="8831957" cy="560611"/>
          </a:xfrm>
          <a:prstGeom prst="rect">
            <a:avLst/>
          </a:prstGeom>
        </p:spPr>
        <p:txBody>
          <a:bodyPr>
            <a:noAutofit/>
          </a:bodyPr>
          <a:lstStyle>
            <a:lvl1pPr>
              <a:defRPr sz="1846"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90" y="614378"/>
            <a:ext cx="9217024" cy="363186"/>
          </a:xfrm>
          <a:prstGeom prst="rect">
            <a:avLst/>
          </a:prstGeom>
        </p:spPr>
        <p:txBody>
          <a:bodyPr>
            <a:noAutofit/>
          </a:bodyPr>
          <a:lstStyle>
            <a:lvl1pPr marL="0" indent="0">
              <a:lnSpc>
                <a:spcPct val="125000"/>
              </a:lnSpc>
              <a:spcBef>
                <a:spcPts val="0"/>
              </a:spcBef>
              <a:buNone/>
              <a:defRPr sz="1661" b="1">
                <a:solidFill>
                  <a:schemeClr val="bg1"/>
                </a:solidFill>
              </a:defRPr>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4"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90" y="4437112"/>
            <a:ext cx="9217024" cy="1011258"/>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90" y="1581151"/>
            <a:ext cx="9217024" cy="862340"/>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8"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15"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15"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15"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5"/>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661"/>
          </a:p>
        </p:txBody>
      </p:sp>
    </p:spTree>
    <p:extLst>
      <p:ext uri="{BB962C8B-B14F-4D97-AF65-F5344CB8AC3E}">
        <p14:creationId xmlns:p14="http://schemas.microsoft.com/office/powerpoint/2010/main" val="141498892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1" y="45000"/>
            <a:ext cx="9792000" cy="65067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1"/>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7"/>
            <a:ext cx="6805576" cy="560611"/>
          </a:xfrm>
          <a:prstGeom prst="rect">
            <a:avLst/>
          </a:prstGeom>
        </p:spPr>
        <p:txBody>
          <a:bodyPr>
            <a:normAutofit/>
          </a:bodyPr>
          <a:lstStyle>
            <a:lvl1pPr>
              <a:defRPr sz="1846"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4"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90" y="4437112"/>
            <a:ext cx="9217024" cy="1011258"/>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90" y="651057"/>
            <a:ext cx="9217024" cy="2190125"/>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8"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6" y="6551767"/>
            <a:ext cx="4953662" cy="248530"/>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7"/>
            <a:ext cx="1007568" cy="248530"/>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15"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201865925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1" y="45000"/>
            <a:ext cx="9792000" cy="65067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1"/>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7"/>
            <a:ext cx="8831957" cy="560611"/>
          </a:xfrm>
          <a:prstGeom prst="rect">
            <a:avLst/>
          </a:prstGeom>
        </p:spPr>
        <p:txBody>
          <a:bodyPr>
            <a:normAutofit/>
          </a:bodyPr>
          <a:lstStyle>
            <a:lvl1pPr>
              <a:defRPr sz="1846"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4"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90" y="4437112"/>
            <a:ext cx="9217024" cy="1011258"/>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90" y="651057"/>
            <a:ext cx="9217024" cy="2190125"/>
          </a:xfrm>
          <a:prstGeom prst="rect">
            <a:avLst/>
          </a:prstGeom>
        </p:spPr>
        <p:txBody>
          <a:bodyPr>
            <a:noAutofit/>
          </a:bodyPr>
          <a:lstStyle>
            <a:lvl1pPr marL="0" indent="0">
              <a:lnSpc>
                <a:spcPct val="125000"/>
              </a:lnSpc>
              <a:spcBef>
                <a:spcPts val="0"/>
              </a:spcBef>
              <a:buNone/>
              <a:defRPr sz="1292"/>
            </a:lvl1pPr>
            <a:lvl2pPr marL="0" indent="0">
              <a:lnSpc>
                <a:spcPct val="125000"/>
              </a:lnSpc>
              <a:spcBef>
                <a:spcPts val="0"/>
              </a:spcBef>
              <a:buNone/>
              <a:defRPr sz="1292"/>
            </a:lvl2pPr>
            <a:lvl3pPr marL="0" indent="0">
              <a:lnSpc>
                <a:spcPct val="125000"/>
              </a:lnSpc>
              <a:spcBef>
                <a:spcPts val="0"/>
              </a:spcBef>
              <a:buNone/>
              <a:defRPr sz="1292"/>
            </a:lvl3pPr>
            <a:lvl4pPr marL="0" indent="0">
              <a:lnSpc>
                <a:spcPct val="125000"/>
              </a:lnSpc>
              <a:spcBef>
                <a:spcPts val="0"/>
              </a:spcBef>
              <a:buNone/>
              <a:defRPr sz="1292"/>
            </a:lvl4pPr>
            <a:lvl5pPr marL="0" indent="0">
              <a:lnSpc>
                <a:spcPct val="125000"/>
              </a:lnSpc>
              <a:spcBef>
                <a:spcPts val="0"/>
              </a:spcBef>
              <a:buNone/>
              <a:defRPr sz="1292"/>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8"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6" y="6551767"/>
            <a:ext cx="4953662" cy="248530"/>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7"/>
            <a:ext cx="1007568" cy="248530"/>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15"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15"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63384953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8" y="2112298"/>
            <a:ext cx="2965544" cy="707885"/>
          </a:xfrm>
          <a:prstGeom prst="rect">
            <a:avLst/>
          </a:prstGeom>
          <a:noFill/>
          <a:ln w="6350">
            <a:solidFill>
              <a:srgbClr val="0070C0"/>
            </a:solidFill>
          </a:ln>
        </p:spPr>
        <p:txBody>
          <a:bodyPr wrap="none" rtlCol="0">
            <a:noAutofit/>
          </a:bodyPr>
          <a:lstStyle/>
          <a:p>
            <a:pPr algn="l"/>
            <a:endParaRPr kumimoji="1" lang="en-US" altLang="ja-JP" sz="738"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8"/>
            <a:ext cx="2965544" cy="707885"/>
          </a:xfrm>
          <a:prstGeom prst="rect">
            <a:avLst/>
          </a:prstGeom>
          <a:noFill/>
          <a:ln w="6350">
            <a:solidFill>
              <a:srgbClr val="0070C0"/>
            </a:solidFill>
          </a:ln>
        </p:spPr>
        <p:txBody>
          <a:bodyPr wrap="none" rtlCol="0">
            <a:noAutofit/>
          </a:bodyPr>
          <a:lstStyle/>
          <a:p>
            <a:pPr algn="l"/>
            <a:endParaRPr kumimoji="1" lang="en-US" altLang="ja-JP" sz="738"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7" y="2112298"/>
            <a:ext cx="2964328" cy="707885"/>
          </a:xfrm>
          <a:prstGeom prst="rect">
            <a:avLst/>
          </a:prstGeom>
          <a:noFill/>
          <a:ln w="6350">
            <a:solidFill>
              <a:srgbClr val="0070C0"/>
            </a:solidFill>
          </a:ln>
        </p:spPr>
        <p:txBody>
          <a:bodyPr wrap="none" rtlCol="0">
            <a:noAutofit/>
          </a:bodyPr>
          <a:lstStyle/>
          <a:p>
            <a:pPr algn="l"/>
            <a:endParaRPr kumimoji="1" lang="en-US" altLang="ja-JP" sz="738"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0" y="5156954"/>
            <a:ext cx="2144231" cy="1200328"/>
          </a:xfrm>
          <a:prstGeom prst="rect">
            <a:avLst/>
          </a:prstGeom>
          <a:noFill/>
          <a:ln w="9525">
            <a:solidFill>
              <a:schemeClr val="bg1">
                <a:lumMod val="75000"/>
              </a:schemeClr>
            </a:solidFill>
          </a:ln>
        </p:spPr>
        <p:txBody>
          <a:bodyPr wrap="square" rtlCol="0">
            <a:noAutofit/>
          </a:bodyPr>
          <a:lstStyle/>
          <a:p>
            <a:pPr algn="l"/>
            <a:endParaRPr kumimoji="1" lang="en-US" altLang="ja-JP" sz="738"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1" y="1748962"/>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3077" tIns="43201" rIns="83077" bIns="43201" numCol="1" rtlCol="0" anchor="ctr" anchorCtr="0" compatLnSpc="1">
            <a:prstTxWarp prst="textNoShape">
              <a:avLst/>
            </a:prstTxWarp>
          </a:bodyPr>
          <a:lstStyle/>
          <a:p>
            <a:pPr marL="0" marR="0" indent="0" algn="ctr" defTabSz="844048" rtl="0" eaLnBrk="0" fontAlgn="base" latinLnBrk="0" hangingPunct="0">
              <a:lnSpc>
                <a:spcPct val="100000"/>
              </a:lnSpc>
              <a:spcBef>
                <a:spcPct val="0"/>
              </a:spcBef>
              <a:spcAft>
                <a:spcPct val="0"/>
              </a:spcAft>
              <a:buClrTx/>
              <a:buSzTx/>
              <a:buFontTx/>
              <a:buNone/>
              <a:tabLst/>
            </a:pPr>
            <a:r>
              <a:rPr lang="ja-JP" altLang="en-US" sz="923"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23"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4"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23" b="1" spc="277"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2"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23" b="1" spc="277"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3"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23" b="1" spc="277"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1"/>
          </a:xfrm>
          <a:prstGeom prst="rect">
            <a:avLst/>
          </a:prstGeom>
          <a:ln>
            <a:noFill/>
          </a:ln>
        </p:spPr>
        <p:txBody>
          <a:bodyPr anchor="ctr"/>
          <a:lstStyle>
            <a:lvl1pPr marL="0" indent="0">
              <a:lnSpc>
                <a:spcPct val="120000"/>
              </a:lnSpc>
              <a:spcBef>
                <a:spcPts val="0"/>
              </a:spcBef>
              <a:buNone/>
              <a:defRPr sz="923">
                <a:solidFill>
                  <a:schemeClr val="tx1"/>
                </a:solidFill>
              </a:defRPr>
            </a:lvl1pPr>
            <a:lvl2pPr>
              <a:defRPr sz="923">
                <a:solidFill>
                  <a:schemeClr val="tx1"/>
                </a:solidFill>
              </a:defRPr>
            </a:lvl2pPr>
            <a:lvl3pPr>
              <a:defRPr sz="923">
                <a:solidFill>
                  <a:schemeClr val="tx1"/>
                </a:solidFill>
              </a:defRPr>
            </a:lvl3pPr>
            <a:lvl4pPr>
              <a:defRPr sz="923">
                <a:solidFill>
                  <a:schemeClr val="tx1"/>
                </a:solidFill>
              </a:defRPr>
            </a:lvl4pPr>
            <a:lvl5pPr>
              <a:defRPr sz="923">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5"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8"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3"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6" y="4265456"/>
            <a:ext cx="659337"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3077" tIns="43201" rIns="83077" bIns="43201" numCol="1" rtlCol="0" anchor="ctr" anchorCtr="0" compatLnSpc="1">
            <a:prstTxWarp prst="textNoShape">
              <a:avLst/>
            </a:prstTxWarp>
          </a:bodyPr>
          <a:lstStyle/>
          <a:p>
            <a:pPr marL="0" marR="0" indent="0" algn="ctr" defTabSz="844048" rtl="0" eaLnBrk="0" fontAlgn="base" latinLnBrk="0" hangingPunct="0">
              <a:lnSpc>
                <a:spcPct val="100000"/>
              </a:lnSpc>
              <a:spcBef>
                <a:spcPct val="0"/>
              </a:spcBef>
              <a:spcAft>
                <a:spcPct val="0"/>
              </a:spcAft>
              <a:buClrTx/>
              <a:buSzTx/>
              <a:buFontTx/>
              <a:buNone/>
              <a:tabLst/>
            </a:pPr>
            <a:r>
              <a:rPr lang="en-US" altLang="ja-JP" sz="923" b="1" dirty="0">
                <a:solidFill>
                  <a:schemeClr val="bg1"/>
                </a:solidFill>
                <a:latin typeface="Meiryo UI" panose="020B0604030504040204" pitchFamily="50" charset="-128"/>
                <a:ea typeface="Meiryo UI" panose="020B0604030504040204" pitchFamily="50" charset="-128"/>
              </a:rPr>
              <a:t>POINT</a:t>
            </a:r>
            <a:endParaRPr kumimoji="0" lang="ja-JP" altLang="en-US" sz="923"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9" y="4255648"/>
            <a:ext cx="5505396" cy="829536"/>
          </a:xfrm>
          <a:prstGeom prst="rect">
            <a:avLst/>
          </a:prstGeom>
          <a:ln>
            <a:noFill/>
          </a:ln>
        </p:spPr>
        <p:txBody>
          <a:bodyPr anchor="t"/>
          <a:lstStyle>
            <a:lvl1pPr marL="132921" indent="-132921">
              <a:lnSpc>
                <a:spcPct val="120000"/>
              </a:lnSpc>
              <a:spcBef>
                <a:spcPts val="0"/>
              </a:spcBef>
              <a:buClr>
                <a:srgbClr val="328CCC"/>
              </a:buClr>
              <a:buFont typeface="Wingdings" panose="05000000000000000000" pitchFamily="2" charset="2"/>
              <a:buChar char="l"/>
              <a:defRPr sz="923">
                <a:solidFill>
                  <a:schemeClr val="tx1"/>
                </a:solidFill>
              </a:defRPr>
            </a:lvl1pPr>
            <a:lvl2pPr>
              <a:defRPr sz="923">
                <a:solidFill>
                  <a:schemeClr val="tx1"/>
                </a:solidFill>
              </a:defRPr>
            </a:lvl2pPr>
            <a:lvl3pPr>
              <a:defRPr sz="923">
                <a:solidFill>
                  <a:schemeClr val="tx1"/>
                </a:solidFill>
              </a:defRPr>
            </a:lvl3pPr>
            <a:lvl4pPr>
              <a:defRPr sz="923">
                <a:solidFill>
                  <a:schemeClr val="tx1"/>
                </a:solidFill>
              </a:defRPr>
            </a:lvl4pPr>
            <a:lvl5pPr>
              <a:defRPr sz="923">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2" y="5156950"/>
            <a:ext cx="527237" cy="180861"/>
          </a:xfrm>
          <a:prstGeom prst="rect">
            <a:avLst/>
          </a:prstGeom>
          <a:solidFill>
            <a:schemeClr val="bg1">
              <a:lumMod val="95000"/>
            </a:schemeClr>
          </a:solidFill>
          <a:ln w="9525">
            <a:solidFill>
              <a:schemeClr val="bg1">
                <a:lumMod val="75000"/>
              </a:schemeClr>
            </a:solidFill>
          </a:ln>
        </p:spPr>
        <p:txBody>
          <a:bodyPr wrap="none" tIns="33231" rIns="49847" bIns="33231" rtlCol="0">
            <a:noAutofit/>
          </a:bodyPr>
          <a:lstStyle/>
          <a:p>
            <a:pPr marL="0" marR="0" lvl="0" indent="0" algn="ctr" defTabSz="844048" rtl="0" eaLnBrk="1" fontAlgn="auto" latinLnBrk="0" hangingPunct="1">
              <a:lnSpc>
                <a:spcPct val="100000"/>
              </a:lnSpc>
              <a:spcBef>
                <a:spcPts val="0"/>
              </a:spcBef>
              <a:spcAft>
                <a:spcPts val="0"/>
              </a:spcAft>
              <a:buClrTx/>
              <a:buSzTx/>
              <a:buFontTx/>
              <a:buNone/>
              <a:tabLst/>
              <a:defRPr/>
            </a:pPr>
            <a:r>
              <a:rPr kumimoji="1" lang="ja-JP" altLang="en-US" sz="647" spc="277" baseline="0" dirty="0">
                <a:solidFill>
                  <a:srgbClr val="000000"/>
                </a:solidFill>
                <a:latin typeface="Meiryo UI" panose="020B0604030504040204" pitchFamily="50" charset="-128"/>
                <a:ea typeface="Meiryo UI" panose="020B0604030504040204" pitchFamily="50" charset="-128"/>
              </a:rPr>
              <a:t>行程例</a:t>
            </a:r>
            <a:endParaRPr kumimoji="1" lang="en-US" altLang="ja-JP" sz="647" spc="277"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38">
                <a:solidFill>
                  <a:schemeClr val="tx1"/>
                </a:solidFill>
              </a:defRPr>
            </a:lvl1pPr>
            <a:lvl2pPr>
              <a:defRPr sz="923">
                <a:solidFill>
                  <a:schemeClr val="tx1"/>
                </a:solidFill>
              </a:defRPr>
            </a:lvl2pPr>
            <a:lvl3pPr>
              <a:defRPr sz="923">
                <a:solidFill>
                  <a:schemeClr val="tx1"/>
                </a:solidFill>
              </a:defRPr>
            </a:lvl3pPr>
            <a:lvl4pPr>
              <a:defRPr sz="923">
                <a:solidFill>
                  <a:schemeClr val="tx1"/>
                </a:solidFill>
              </a:defRPr>
            </a:lvl4pPr>
            <a:lvl5pPr>
              <a:defRPr sz="923">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99691" indent="-99691">
              <a:lnSpc>
                <a:spcPct val="100000"/>
              </a:lnSpc>
              <a:spcBef>
                <a:spcPts val="0"/>
              </a:spcBef>
              <a:spcAft>
                <a:spcPts val="554"/>
              </a:spcAft>
              <a:buFont typeface="Wingdings" panose="05000000000000000000" pitchFamily="2" charset="2"/>
              <a:buChar char="l"/>
              <a:defRPr sz="738">
                <a:solidFill>
                  <a:schemeClr val="tx1"/>
                </a:solidFill>
              </a:defRPr>
            </a:lvl1pPr>
            <a:lvl2pPr>
              <a:defRPr sz="923">
                <a:solidFill>
                  <a:schemeClr val="tx1"/>
                </a:solidFill>
              </a:defRPr>
            </a:lvl2pPr>
            <a:lvl3pPr>
              <a:defRPr sz="923">
                <a:solidFill>
                  <a:schemeClr val="tx1"/>
                </a:solidFill>
              </a:defRPr>
            </a:lvl3pPr>
            <a:lvl4pPr>
              <a:defRPr sz="923">
                <a:solidFill>
                  <a:schemeClr val="tx1"/>
                </a:solidFill>
              </a:defRPr>
            </a:lvl4pPr>
            <a:lvl5pPr>
              <a:defRPr sz="923">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1"/>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1" y="5156950"/>
            <a:ext cx="527237" cy="180861"/>
          </a:xfrm>
          <a:prstGeom prst="rect">
            <a:avLst/>
          </a:prstGeom>
          <a:solidFill>
            <a:schemeClr val="bg1">
              <a:lumMod val="95000"/>
            </a:schemeClr>
          </a:solidFill>
          <a:ln w="9525">
            <a:solidFill>
              <a:schemeClr val="bg1">
                <a:lumMod val="75000"/>
              </a:schemeClr>
            </a:solidFill>
          </a:ln>
        </p:spPr>
        <p:txBody>
          <a:bodyPr wrap="none" tIns="33231" rIns="49847" bIns="33231" rtlCol="0">
            <a:noAutofit/>
          </a:bodyPr>
          <a:lstStyle/>
          <a:p>
            <a:pPr marL="0" marR="0" lvl="0" indent="0" algn="ctr" defTabSz="844048" rtl="0" eaLnBrk="1" fontAlgn="auto" latinLnBrk="0" hangingPunct="1">
              <a:lnSpc>
                <a:spcPct val="100000"/>
              </a:lnSpc>
              <a:spcBef>
                <a:spcPts val="0"/>
              </a:spcBef>
              <a:spcAft>
                <a:spcPts val="0"/>
              </a:spcAft>
              <a:buClrTx/>
              <a:buSzTx/>
              <a:buFontTx/>
              <a:buNone/>
              <a:tabLst/>
              <a:defRPr/>
            </a:pPr>
            <a:r>
              <a:rPr kumimoji="1" lang="ja-JP" altLang="en-US" sz="647" spc="277" baseline="0" dirty="0">
                <a:solidFill>
                  <a:srgbClr val="000000"/>
                </a:solidFill>
                <a:latin typeface="Meiryo UI" panose="020B0604030504040204" pitchFamily="50" charset="-128"/>
                <a:ea typeface="Meiryo UI" panose="020B0604030504040204" pitchFamily="50" charset="-128"/>
              </a:rPr>
              <a:t>備考</a:t>
            </a:r>
            <a:endParaRPr kumimoji="1" lang="en-US" altLang="ja-JP" sz="647" spc="277"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2"/>
            <a:ext cx="2959606" cy="617193"/>
          </a:xfrm>
          <a:prstGeom prst="rect">
            <a:avLst/>
          </a:prstGeom>
          <a:ln>
            <a:noFill/>
          </a:ln>
        </p:spPr>
        <p:txBody>
          <a:bodyPr anchor="t"/>
          <a:lstStyle>
            <a:lvl1pPr marL="99691" indent="-99691">
              <a:lnSpc>
                <a:spcPct val="100000"/>
              </a:lnSpc>
              <a:spcBef>
                <a:spcPts val="0"/>
              </a:spcBef>
              <a:buFont typeface="Wingdings" panose="05000000000000000000" pitchFamily="2" charset="2"/>
              <a:buChar char="Ø"/>
              <a:defRPr sz="738">
                <a:solidFill>
                  <a:schemeClr val="tx1"/>
                </a:solidFill>
              </a:defRPr>
            </a:lvl1pPr>
            <a:lvl2pPr>
              <a:defRPr sz="923">
                <a:solidFill>
                  <a:schemeClr val="tx1"/>
                </a:solidFill>
              </a:defRPr>
            </a:lvl2pPr>
            <a:lvl3pPr>
              <a:defRPr sz="923">
                <a:solidFill>
                  <a:schemeClr val="tx1"/>
                </a:solidFill>
              </a:defRPr>
            </a:lvl3pPr>
            <a:lvl4pPr>
              <a:defRPr sz="923">
                <a:solidFill>
                  <a:schemeClr val="tx1"/>
                </a:solidFill>
              </a:defRPr>
            </a:lvl4pPr>
            <a:lvl5pPr>
              <a:defRPr sz="923">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1" y="2212722"/>
            <a:ext cx="2959606" cy="617193"/>
          </a:xfrm>
          <a:prstGeom prst="rect">
            <a:avLst/>
          </a:prstGeom>
          <a:ln>
            <a:noFill/>
          </a:ln>
        </p:spPr>
        <p:txBody>
          <a:bodyPr anchor="t"/>
          <a:lstStyle>
            <a:lvl1pPr marL="99691" indent="-99691">
              <a:lnSpc>
                <a:spcPct val="100000"/>
              </a:lnSpc>
              <a:spcBef>
                <a:spcPts val="0"/>
              </a:spcBef>
              <a:buFont typeface="Wingdings" panose="05000000000000000000" pitchFamily="2" charset="2"/>
              <a:buChar char="Ø"/>
              <a:defRPr sz="738">
                <a:solidFill>
                  <a:schemeClr val="tx1"/>
                </a:solidFill>
              </a:defRPr>
            </a:lvl1pPr>
            <a:lvl2pPr>
              <a:defRPr sz="923">
                <a:solidFill>
                  <a:schemeClr val="tx1"/>
                </a:solidFill>
              </a:defRPr>
            </a:lvl2pPr>
            <a:lvl3pPr>
              <a:defRPr sz="923">
                <a:solidFill>
                  <a:schemeClr val="tx1"/>
                </a:solidFill>
              </a:defRPr>
            </a:lvl3pPr>
            <a:lvl4pPr>
              <a:defRPr sz="923">
                <a:solidFill>
                  <a:schemeClr val="tx1"/>
                </a:solidFill>
              </a:defRPr>
            </a:lvl4pPr>
            <a:lvl5pPr>
              <a:defRPr sz="923">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2"/>
            <a:ext cx="2959606" cy="617193"/>
          </a:xfrm>
          <a:prstGeom prst="rect">
            <a:avLst/>
          </a:prstGeom>
          <a:ln>
            <a:noFill/>
          </a:ln>
        </p:spPr>
        <p:txBody>
          <a:bodyPr anchor="t"/>
          <a:lstStyle>
            <a:lvl1pPr marL="99691" indent="-99691">
              <a:lnSpc>
                <a:spcPct val="100000"/>
              </a:lnSpc>
              <a:spcBef>
                <a:spcPts val="0"/>
              </a:spcBef>
              <a:buFont typeface="Wingdings" panose="05000000000000000000" pitchFamily="2" charset="2"/>
              <a:buChar char="Ø"/>
              <a:defRPr sz="738">
                <a:solidFill>
                  <a:schemeClr val="tx1"/>
                </a:solidFill>
              </a:defRPr>
            </a:lvl1pPr>
            <a:lvl2pPr>
              <a:defRPr sz="923">
                <a:solidFill>
                  <a:schemeClr val="tx1"/>
                </a:solidFill>
              </a:defRPr>
            </a:lvl2pPr>
            <a:lvl3pPr>
              <a:defRPr sz="923">
                <a:solidFill>
                  <a:schemeClr val="tx1"/>
                </a:solidFill>
              </a:defRPr>
            </a:lvl3pPr>
            <a:lvl4pPr>
              <a:defRPr sz="923">
                <a:solidFill>
                  <a:schemeClr val="tx1"/>
                </a:solidFill>
              </a:defRPr>
            </a:lvl4pPr>
            <a:lvl5pPr>
              <a:defRPr sz="923">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85736"/>
            <a:ext cx="2287806" cy="501548"/>
          </a:xfrm>
          <a:prstGeom prst="rect">
            <a:avLst/>
          </a:prstGeom>
        </p:spPr>
        <p:txBody>
          <a:bodyPr vert="horz" wrap="none" lIns="91440" tIns="45720" rIns="91440" bIns="45720" rtlCol="0" anchor="ctr">
            <a:spAutoFit/>
          </a:bodyPr>
          <a:lstStyle>
            <a:lvl1pPr>
              <a:defRPr sz="147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27904052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990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9348788"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565770"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4471889" y="1354138"/>
            <a:ext cx="4324846" cy="448151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742950" y="831992"/>
            <a:ext cx="4792028" cy="4258956"/>
          </a:xfrm>
          <a:solidFill>
            <a:schemeClr val="bg2"/>
          </a:solidFill>
        </p:spPr>
        <p:txBody>
          <a:bodyPr lIns="182880" rIns="228600" bIns="91440" anchor="b">
            <a:normAutofit/>
          </a:bodyPr>
          <a:lstStyle>
            <a:lvl1pPr algn="r">
              <a:lnSpc>
                <a:spcPct val="80000"/>
              </a:lnSpc>
              <a:defRPr sz="5850">
                <a:solidFill>
                  <a:schemeClr val="accent1"/>
                </a:solidFill>
              </a:defRPr>
            </a:lvl1pPr>
          </a:lstStyle>
          <a:p>
            <a:r>
              <a:rPr lang="ja-JP" altLang="en-US"/>
              <a:t>マスター タイトルの書式設定</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491912" y="5372810"/>
            <a:ext cx="1921519" cy="909119"/>
          </a:xfrm>
          <a:solidFill>
            <a:schemeClr val="bg2"/>
          </a:solidFill>
        </p:spPr>
        <p:txBody>
          <a:bodyPr vert="horz" lIns="91440" tIns="45720" rIns="91440" bIns="45720" rtlCol="0" anchor="b">
            <a:normAutofit/>
          </a:bodyPr>
          <a:lstStyle>
            <a:lvl1pPr marL="0" indent="0">
              <a:lnSpc>
                <a:spcPct val="100000"/>
              </a:lnSpc>
              <a:buNone/>
              <a:defRPr lang="en-US" sz="1300" cap="all" baseline="0" dirty="0">
                <a:solidFill>
                  <a:schemeClr val="accent3">
                    <a:lumMod val="75000"/>
                  </a:schemeClr>
                </a:solidFill>
                <a:latin typeface="+mj-lt"/>
              </a:defRPr>
            </a:lvl1pPr>
          </a:lstStyle>
          <a:p>
            <a:pPr lvl="0"/>
            <a:r>
              <a:rPr lang="ja-JP" altLang="en-US"/>
              <a:t>マスター サブタイトルの書式設定</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7757368" y="612252"/>
            <a:ext cx="1682198" cy="518965"/>
          </a:xfrm>
          <a:solidFill>
            <a:schemeClr val="bg2"/>
          </a:solidFill>
        </p:spPr>
        <p:txBody>
          <a:bodyPr anchor="t"/>
          <a:lstStyle>
            <a:lvl1pPr algn="r">
              <a:defRPr sz="853"/>
            </a:lvl1pPr>
          </a:lstStyle>
          <a:p>
            <a:endParaRPr lang="en-US" dirty="0"/>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8739347" y="5264166"/>
            <a:ext cx="1223795" cy="296664"/>
          </a:xfrm>
          <a:solidFill>
            <a:schemeClr val="bg2"/>
          </a:solidFill>
        </p:spPr>
        <p:txBody>
          <a:bodyPr rIns="182880"/>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9101138" y="6029867"/>
            <a:ext cx="374918" cy="365125"/>
          </a:xfrm>
          <a:solidFill>
            <a:schemeClr val="bg2"/>
          </a:solidFill>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34321947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コンテンツ">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89926" y="265729"/>
            <a:ext cx="8922174" cy="1325563"/>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89926" y="1736177"/>
            <a:ext cx="8922174" cy="419886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72147882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990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9346102" y="1090398"/>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643" y="1371600"/>
            <a:ext cx="5448944" cy="54864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3358753" y="685800"/>
            <a:ext cx="5178607" cy="2743201"/>
          </a:xfrm>
          <a:solidFill>
            <a:schemeClr val="bg2"/>
          </a:solidFill>
        </p:spPr>
        <p:txBody>
          <a:bodyPr vert="horz" lIns="182880" tIns="45720" rIns="91440" bIns="91440" rtlCol="0" anchor="b">
            <a:normAutofit/>
          </a:bodyPr>
          <a:lstStyle>
            <a:lvl1pPr>
              <a:lnSpc>
                <a:spcPct val="80000"/>
              </a:lnSpc>
              <a:defRPr lang="en-US" sz="5525" dirty="0">
                <a:solidFill>
                  <a:schemeClr val="accent1"/>
                </a:solidFill>
              </a:defRPr>
            </a:lvl1pPr>
          </a:lstStyle>
          <a:p>
            <a:pPr lvl="0"/>
            <a:r>
              <a:rPr lang="ja-JP" altLang="en-US"/>
              <a:t>マスター タイトルの書式設定</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094122" y="5570290"/>
            <a:ext cx="3343274" cy="699518"/>
          </a:xfrm>
        </p:spPr>
        <p:txBody>
          <a:bodyPr vert="horz" lIns="91440" tIns="45720" rIns="91440" bIns="45720" rtlCol="0" anchor="b">
            <a:normAutofit/>
          </a:bodyPr>
          <a:lstStyle>
            <a:lvl1pPr marL="0" indent="0" algn="r">
              <a:buNone/>
              <a:defRPr lang="en-US" sz="1300" cap="all" baseline="0" dirty="0">
                <a:solidFill>
                  <a:schemeClr val="accent3">
                    <a:lumMod val="75000"/>
                  </a:schemeClr>
                </a:solidFill>
                <a:latin typeface="+mj-lt"/>
              </a:defRPr>
            </a:lvl1pPr>
          </a:lstStyle>
          <a:p>
            <a:pPr lvl="0"/>
            <a:r>
              <a:rPr lang="ja-JP" altLang="en-US"/>
              <a:t>マスター サブタイトルの書式設定</a:t>
            </a:r>
            <a:endParaRPr lang="en-US" dirty="0"/>
          </a:p>
        </p:txBody>
      </p:sp>
      <p:sp>
        <p:nvSpPr>
          <p:cNvPr id="6" name="Slide Number Placehold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18394" y="508085"/>
            <a:ext cx="348865" cy="365125"/>
          </a:xfrm>
          <a:noFill/>
        </p:spPr>
        <p:txBody>
          <a:bodyPr/>
          <a:lstStyle/>
          <a:p>
            <a:fld id="{4D6524D0-507A-4FC2-B120-BF918C6BA113}" type="slidenum">
              <a:rPr kumimoji="1" lang="ja-JP" altLang="en-US" smtClean="0"/>
              <a:t>‹#›</a:t>
            </a:fld>
            <a:endParaRPr kumimoji="1" lang="ja-JP" altLang="en-US"/>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490476" y="508085"/>
            <a:ext cx="977698" cy="365125"/>
          </a:xfrm>
          <a:solidFill>
            <a:schemeClr val="bg2"/>
          </a:solidFill>
        </p:spPr>
        <p:txBody>
          <a:bodyPr/>
          <a:lstStyle>
            <a:lvl1pPr algn="l">
              <a:defRPr/>
            </a:lvl1pPr>
          </a:lstStyle>
          <a:p>
            <a:fld id="{C764DE79-268F-4C1A-8933-263129D2AF90}" type="datetimeFigureOut">
              <a:rPr lang="en-US" smtClean="0"/>
              <a:t>9/6/2026</a:t>
            </a:fld>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8234365" y="612063"/>
            <a:ext cx="1208428" cy="478334"/>
          </a:xfrm>
          <a:solidFill>
            <a:schemeClr val="bg2"/>
          </a:solidFill>
        </p:spPr>
        <p:txBody>
          <a:bodyPr anchor="t"/>
          <a:lstStyle>
            <a:lvl1pPr algn="r">
              <a:defRPr sz="853"/>
            </a:lvl1pPr>
          </a:lstStyle>
          <a:p>
            <a:endParaRPr lang="en-US" dirty="0"/>
          </a:p>
        </p:txBody>
      </p:sp>
    </p:spTree>
    <p:extLst>
      <p:ext uri="{BB962C8B-B14F-4D97-AF65-F5344CB8AC3E}">
        <p14:creationId xmlns:p14="http://schemas.microsoft.com/office/powerpoint/2010/main" val="52825146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990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0" lang="en-US" sz="1463"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9346102"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11442" y="338328"/>
            <a:ext cx="6637020" cy="4462272"/>
          </a:xfrm>
          <a:noFill/>
        </p:spPr>
        <p:txBody>
          <a:bodyPr vert="horz" lIns="91440" tIns="45720" rIns="91440" bIns="137160" rtlCol="0" anchor="t">
            <a:normAutofit/>
          </a:bodyPr>
          <a:lstStyle>
            <a:lvl1pPr>
              <a:lnSpc>
                <a:spcPct val="80000"/>
              </a:lnSpc>
              <a:defRPr lang="en-US" sz="7800" spc="-81" baseline="0" dirty="0">
                <a:solidFill>
                  <a:schemeClr val="accent1"/>
                </a:solidFill>
              </a:defRPr>
            </a:lvl1pPr>
          </a:lstStyle>
          <a:p>
            <a:pPr lvl="0"/>
            <a:r>
              <a:rPr lang="ja-JP" altLang="en-US"/>
              <a:t>マスター タイトルの書式設定</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934201" y="4754729"/>
            <a:ext cx="2506108" cy="1080302"/>
          </a:xfrm>
          <a:solidFill>
            <a:schemeClr val="bg2"/>
          </a:solidFill>
        </p:spPr>
        <p:txBody>
          <a:bodyPr vert="horz" lIns="91440" tIns="45720" rIns="91440" bIns="45720" rtlCol="0" anchor="b">
            <a:normAutofit/>
          </a:bodyPr>
          <a:lstStyle>
            <a:lvl1pPr marL="0" indent="0" algn="r">
              <a:buNone/>
              <a:defRPr lang="en-US" sz="1300" cap="all" spc="81" baseline="0" dirty="0">
                <a:solidFill>
                  <a:schemeClr val="accent5"/>
                </a:solidFill>
                <a:latin typeface="+mj-lt"/>
              </a:defRPr>
            </a:lvl1pPr>
          </a:lstStyle>
          <a:p>
            <a:pPr lvl="0"/>
            <a:r>
              <a:rPr lang="ja-JP" altLang="en-US"/>
              <a:t>マスター サブタイトルの書式設定</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7429500" y="447580"/>
            <a:ext cx="2013293" cy="586001"/>
          </a:xfrm>
          <a:noFill/>
        </p:spPr>
        <p:txBody>
          <a:bodyPr/>
          <a:lstStyle>
            <a:lvl1pPr algn="r">
              <a:defRPr sz="853"/>
            </a:lvl1pPr>
          </a:lstStyle>
          <a:p>
            <a:endParaRPr lang="en-US" dirty="0"/>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39385606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セクション見出し">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9906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752617" y="6172185"/>
            <a:ext cx="8390490"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15478846-46FB-2BEE-98D6-C903223E25CA}"/>
              </a:ext>
            </a:extLst>
          </p:cNvPr>
          <p:cNvSpPr>
            <a:spLocks noGrp="1"/>
          </p:cNvSpPr>
          <p:nvPr>
            <p:ph type="title" hasCustomPrompt="1"/>
          </p:nvPr>
        </p:nvSpPr>
        <p:spPr>
          <a:xfrm>
            <a:off x="104013" y="365761"/>
            <a:ext cx="9372017" cy="5525653"/>
          </a:xfrm>
          <a:noFill/>
        </p:spPr>
        <p:txBody>
          <a:bodyPr anchor="t">
            <a:normAutofit/>
          </a:bodyPr>
          <a:lstStyle>
            <a:lvl1pPr>
              <a:defRPr sz="9344" baseline="0">
                <a:ln>
                  <a:solidFill>
                    <a:schemeClr val="bg1"/>
                  </a:solidFill>
                </a:ln>
                <a:solidFill>
                  <a:schemeClr val="accent1"/>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a:lstStyle>
            <a:lvl1pPr>
              <a:defRPr>
                <a:solidFill>
                  <a:schemeClr val="bg1"/>
                </a:solidFill>
              </a:defRPr>
            </a:lvl1pPr>
          </a:lstStyle>
          <a:p>
            <a:endParaRPr lang="en-US" dirty="0"/>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a:lstStyle>
            <a:lvl1pPr>
              <a:defRPr>
                <a:solidFill>
                  <a:schemeClr val="bg1"/>
                </a:solidFill>
              </a:defRPr>
            </a:lvl1p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a:lstStyle>
            <a:lvl1pPr>
              <a:defRPr>
                <a:solidFill>
                  <a:schemeClr val="bg1"/>
                </a:solidFill>
              </a:defRPr>
            </a:lvl1p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30511748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9905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solidFill>
                <a:srgbClr val="FF8A4F"/>
              </a:solidFill>
            </a:endParaRPr>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1074049" y="685800"/>
            <a:ext cx="8274739"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3838578" y="2043904"/>
            <a:ext cx="6067423"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671775" y="2954238"/>
            <a:ext cx="5645423" cy="2026626"/>
          </a:xfrm>
          <a:solidFill>
            <a:schemeClr val="bg2">
              <a:lumMod val="90000"/>
            </a:schemeClr>
          </a:solidFill>
        </p:spPr>
        <p:txBody>
          <a:bodyPr vert="horz" lIns="91440" tIns="45720" rIns="91440" bIns="137160" rtlCol="0" anchor="t">
            <a:normAutofit/>
          </a:bodyPr>
          <a:lstStyle>
            <a:lvl1pPr>
              <a:defRPr lang="en-US" sz="9750" dirty="0">
                <a:solidFill>
                  <a:schemeClr val="accent2"/>
                </a:solidFill>
              </a:defRPr>
            </a:lvl1pPr>
          </a:lstStyle>
          <a:p>
            <a:pPr lvl="0"/>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76458" y="569843"/>
            <a:ext cx="1195181" cy="541698"/>
          </a:xfrm>
          <a:solidFill>
            <a:schemeClr val="bg2">
              <a:lumMod val="90000"/>
            </a:schemeClr>
          </a:solidFill>
        </p:spPr>
        <p:txBody>
          <a:bodyPr anchor="t"/>
          <a:lstStyle>
            <a:lvl1pPr algn="l">
              <a:defRPr sz="853"/>
            </a:lvl1pPr>
          </a:lstStyle>
          <a:p>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395786" y="2743202"/>
            <a:ext cx="4953001" cy="3467098"/>
          </a:xfrm>
        </p:spPr>
        <p:txBody>
          <a:bodyPr>
            <a:normAutofit/>
          </a:bodyPr>
          <a:lstStyle>
            <a:lvl1pPr marL="278606" indent="-278606">
              <a:buClr>
                <a:schemeClr val="accent2"/>
              </a:buClr>
              <a:buFont typeface="+mj-lt"/>
              <a:buAutoNum type="arabicPeriod"/>
              <a:defRPr sz="1463"/>
            </a:lvl1pPr>
            <a:lvl2pPr marL="650081" indent="-278606">
              <a:buClr>
                <a:schemeClr val="accent2"/>
              </a:buClr>
              <a:buFont typeface="+mj-lt"/>
              <a:buAutoNum type="arabicPeriod"/>
              <a:defRPr sz="1300"/>
            </a:lvl2pPr>
            <a:lvl3pPr marL="1021556" indent="-278606">
              <a:buClr>
                <a:schemeClr val="accent2"/>
              </a:buClr>
              <a:buFont typeface="+mj-lt"/>
              <a:buAutoNum type="arabicPeriod"/>
              <a:defRPr sz="1138"/>
            </a:lvl3pPr>
            <a:lvl4pPr>
              <a:buClr>
                <a:schemeClr val="accent2"/>
              </a:buClr>
              <a:buFont typeface="+mj-lt"/>
              <a:buAutoNum type="arabicPeriod"/>
              <a:defRPr sz="975"/>
            </a:lvl4pPr>
            <a:lvl5pPr>
              <a:buClr>
                <a:schemeClr val="accent2"/>
              </a:buClr>
              <a:buFont typeface="+mj-lt"/>
              <a:buAutoNum type="arabicPeriod"/>
              <a:defRPr sz="975"/>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044122" y="413627"/>
            <a:ext cx="1021100" cy="545500"/>
          </a:xfrm>
          <a:solidFill>
            <a:schemeClr val="bg2">
              <a:lumMod val="90000"/>
            </a:schemeClr>
          </a:solidFill>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9065222" y="413627"/>
            <a:ext cx="348865" cy="545500"/>
          </a:xfrm>
          <a:solidFill>
            <a:schemeClr val="bg2">
              <a:lumMod val="90000"/>
            </a:schemeClr>
          </a:solidFill>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22640822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9905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114428" y="3415504"/>
            <a:ext cx="8791573"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9348788"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18874" y="182881"/>
            <a:ext cx="6443850" cy="2238587"/>
          </a:xfrm>
          <a:noFill/>
        </p:spPr>
        <p:txBody>
          <a:bodyPr anchor="t">
            <a:normAutofit/>
          </a:bodyPr>
          <a:lstStyle>
            <a:lvl1pPr>
              <a:defRPr sz="9750" spc="-41" baseline="0">
                <a:solidFill>
                  <a:schemeClr val="accent2"/>
                </a:solidFill>
              </a:defRPr>
            </a:lvl1pPr>
          </a:lstStyle>
          <a:p>
            <a:r>
              <a:rPr lang="en-US" dirty="0"/>
              <a:t>Agenda</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466519" y="3840480"/>
            <a:ext cx="5316938" cy="2536466"/>
          </a:xfrm>
        </p:spPr>
        <p:txBody>
          <a:bodyPr>
            <a:normAutofit/>
          </a:bodyPr>
          <a:lstStyle>
            <a:lvl1pPr marL="278606" indent="-278606">
              <a:buClr>
                <a:schemeClr val="accent2"/>
              </a:buClr>
              <a:buFont typeface="+mj-lt"/>
              <a:buAutoNum type="arabicPeriod"/>
              <a:defRPr sz="1463"/>
            </a:lvl1pPr>
            <a:lvl2pPr marL="650081" indent="-278606">
              <a:buClr>
                <a:schemeClr val="accent2"/>
              </a:buClr>
              <a:buFont typeface="+mj-lt"/>
              <a:buAutoNum type="arabicPeriod"/>
              <a:defRPr sz="1300"/>
            </a:lvl2pPr>
            <a:lvl3pPr marL="1021556" indent="-278606">
              <a:buClr>
                <a:schemeClr val="accent2"/>
              </a:buClr>
              <a:buFont typeface="+mj-lt"/>
              <a:buAutoNum type="arabicPeriod"/>
              <a:defRPr sz="1138"/>
            </a:lvl3pPr>
            <a:lvl4pPr>
              <a:buClr>
                <a:schemeClr val="accent2"/>
              </a:buClr>
              <a:buFont typeface="+mj-lt"/>
              <a:buAutoNum type="arabicPeriod"/>
              <a:defRPr sz="975"/>
            </a:lvl4pPr>
            <a:lvl5pPr>
              <a:buClr>
                <a:schemeClr val="accent2"/>
              </a:buClr>
              <a:buFont typeface="+mj-lt"/>
              <a:buAutoNum type="arabicPeriod"/>
              <a:defRPr sz="975"/>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8234372" y="612381"/>
            <a:ext cx="1205935" cy="479352"/>
          </a:xfrm>
          <a:noFill/>
        </p:spPr>
        <p:txBody>
          <a:bodyPr anchor="t"/>
          <a:lstStyle>
            <a:lvl1pPr algn="r">
              <a:defRPr sz="853"/>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070978" y="2756700"/>
            <a:ext cx="1021100" cy="423823"/>
          </a:xfrm>
          <a:solidFill>
            <a:schemeClr val="bg2">
              <a:lumMod val="90000"/>
            </a:schemeClr>
          </a:solidFill>
        </p:spPr>
        <p:txBody>
          <a:bodyPr anchor="ctr"/>
          <a:lstStyle>
            <a:lvl1pPr algn="r">
              <a:defRPr/>
            </a:lvl1p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9108567" y="2756700"/>
            <a:ext cx="348865" cy="423823"/>
          </a:xfrm>
          <a:solidFill>
            <a:schemeClr val="bg2">
              <a:lumMod val="90000"/>
            </a:schemeClr>
          </a:solidFill>
        </p:spPr>
        <p:txBody>
          <a:bodyPr/>
          <a:lstStyle/>
          <a:p>
            <a:fld id="{4D6524D0-507A-4FC2-B120-BF918C6BA113}" type="slidenum">
              <a:rPr kumimoji="1" lang="ja-JP" altLang="en-US" smtClean="0"/>
              <a:t>‹#›</a:t>
            </a:fld>
            <a:endParaRPr kumimoji="1" lang="ja-JP" altLang="en-US"/>
          </a:p>
        </p:txBody>
      </p:sp>
      <p:sp>
        <p:nvSpPr>
          <p:cNvPr id="14" name="Picture Placeholder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7119937" y="3415504"/>
            <a:ext cx="2786063" cy="3442496"/>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1852722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114426" y="2057400"/>
            <a:ext cx="2786063"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457700" y="2057401"/>
            <a:ext cx="3776663" cy="2743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212153063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90347" y="1031916"/>
            <a:ext cx="3224403" cy="149484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35641" y="1001865"/>
            <a:ext cx="5213146" cy="468331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172450" y="6029868"/>
            <a:ext cx="958406" cy="365125"/>
          </a:xfrm>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33079415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2538413"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981200" y="0"/>
            <a:ext cx="6005513"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033713" y="1367623"/>
            <a:ext cx="6442317" cy="447754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3095625" y="6210300"/>
            <a:ext cx="6253163"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2971801" y="6029869"/>
            <a:ext cx="1644940" cy="365125"/>
          </a:xfrm>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172450" y="6029869"/>
            <a:ext cx="958406" cy="365125"/>
          </a:xfrm>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76760281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4457700" cy="55626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113946" y="0"/>
            <a:ext cx="3563203" cy="1796124"/>
          </a:xfrm>
        </p:spPr>
        <p:txBody>
          <a:bodyPr lIns="137160"/>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919733" y="1965281"/>
            <a:ext cx="3948744" cy="373287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25034865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90347" y="499475"/>
            <a:ext cx="2945672" cy="1474692"/>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91913" y="2124222"/>
            <a:ext cx="2898516" cy="34887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3900488" y="0"/>
            <a:ext cx="6005513"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172450" y="6029869"/>
            <a:ext cx="958406" cy="365125"/>
          </a:xfrm>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9131042" y="6029869"/>
            <a:ext cx="348865" cy="365125"/>
          </a:xfrm>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3645813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90347" y="430047"/>
            <a:ext cx="4012942" cy="116627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91914" y="1746792"/>
            <a:ext cx="4693728" cy="39694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6005512" y="0"/>
            <a:ext cx="3900488"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172450" y="6029869"/>
            <a:ext cx="958406" cy="365125"/>
          </a:xfrm>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9131042" y="6029869"/>
            <a:ext cx="348865" cy="365125"/>
          </a:xfrm>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280304815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6376988"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3496" y="1"/>
            <a:ext cx="3366049" cy="1978681"/>
          </a:xfrm>
        </p:spPr>
        <p:txBody>
          <a:bodyPr lIns="137160"/>
          <a:lstStyle>
            <a:lvl1pPr>
              <a:defRPr/>
            </a:lvl1pPr>
          </a:lstStyle>
          <a:p>
            <a:r>
              <a:rPr lang="ja-JP" altLang="en-US"/>
              <a:t>マスター タイトルの書式設定</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859284" y="2112973"/>
            <a:ext cx="2560261" cy="367822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857428" y="6029869"/>
            <a:ext cx="1552766" cy="365125"/>
          </a:xfrm>
          <a:noFill/>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410194" y="6029869"/>
            <a:ext cx="723188" cy="365125"/>
          </a:xfrm>
          <a:noFill/>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9368017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9906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90347" y="1001376"/>
            <a:ext cx="2925912" cy="1362458"/>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90347" y="2496848"/>
            <a:ext cx="292591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90347" y="503238"/>
            <a:ext cx="1550087" cy="365125"/>
          </a:xfrm>
          <a:noFill/>
        </p:spPr>
        <p:txBody>
          <a:bodyPr/>
          <a:lstStyle>
            <a:lvl1pPr algn="l">
              <a:defRPr/>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490347" y="4800601"/>
            <a:ext cx="1021100" cy="365125"/>
          </a:xfrm>
          <a:noFill/>
        </p:spPr>
        <p:txBody>
          <a:bodyPr/>
          <a:lstStyle>
            <a:lvl1pPr algn="l">
              <a:defRPr/>
            </a:lvl1p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3207458" y="4800601"/>
            <a:ext cx="348865" cy="365125"/>
          </a:xfrm>
          <a:noFill/>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7052346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90347" y="4673956"/>
            <a:ext cx="2563178" cy="1287913"/>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1" y="0"/>
            <a:ext cx="9905999" cy="41148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343275" y="4647061"/>
            <a:ext cx="6136093" cy="1382807"/>
          </a:xfrm>
        </p:spPr>
        <p:txBody>
          <a:bodyPr/>
          <a:lstStyle>
            <a:lvl1pPr marL="0" indent="0">
              <a:buNone/>
              <a:defRPr/>
            </a:lvl1pPr>
            <a:lvl2pPr marL="371475" indent="0">
              <a:buNone/>
              <a:defRPr/>
            </a:lvl2pPr>
            <a:lvl3pPr marL="742950" indent="0">
              <a:buNone/>
              <a:defRPr/>
            </a:lvl3pPr>
            <a:lvl4pPr marL="1114425" indent="0">
              <a:buNone/>
              <a:defRPr/>
            </a:lvl4pPr>
            <a:lvl5pPr marL="1485900" indent="0">
              <a:buNone/>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172450" y="6029869"/>
            <a:ext cx="958406" cy="365125"/>
          </a:xfrm>
          <a:noFill/>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9130503" y="6029869"/>
            <a:ext cx="348865" cy="365125"/>
          </a:xfrm>
          <a:noFill/>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19934194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90348" y="337063"/>
            <a:ext cx="5515167" cy="845931"/>
          </a:xfrm>
        </p:spPr>
        <p:txBody>
          <a:bodyPr tIns="91440" bIns="91440"/>
          <a:lstStyle>
            <a:lvl1pPr>
              <a:defRPr/>
            </a:lvl1pPr>
          </a:lstStyle>
          <a:p>
            <a:r>
              <a:rPr lang="ja-JP" altLang="en-US"/>
              <a:t>マスター タイトルの書式設定</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885693" y="637707"/>
            <a:ext cx="1550087" cy="365125"/>
          </a:xfrm>
        </p:spPr>
        <p:txBody>
          <a:bodyPr anchor="t"/>
          <a:lstStyle>
            <a:lvl1pPr algn="r">
              <a:defRPr/>
            </a:lvl1pPr>
          </a:lstStyle>
          <a:p>
            <a:endParaRPr lang="en-US" dirty="0"/>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6005514" cy="54864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472508" y="1266738"/>
            <a:ext cx="2352021" cy="476313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D6524D0-507A-4FC2-B120-BF918C6BA113}" type="slidenum">
              <a:rPr kumimoji="1" lang="ja-JP" altLang="en-US" smtClean="0"/>
              <a:t>‹#›</a:t>
            </a:fld>
            <a:endParaRPr kumimoji="1" lang="ja-JP" altLang="en-US"/>
          </a:p>
        </p:txBody>
      </p:sp>
      <p:cxnSp>
        <p:nvCxnSpPr>
          <p:cNvPr id="12" name="Straight Connector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9345947"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76223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3900488" cy="482237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814194" y="4374100"/>
            <a:ext cx="3167048" cy="1380814"/>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378982" y="685801"/>
            <a:ext cx="4412593" cy="52049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89916" y="6029867"/>
            <a:ext cx="1552766" cy="365126"/>
          </a:xfrm>
          <a:solidFill>
            <a:schemeClr val="bg1"/>
          </a:solidFill>
        </p:spPr>
        <p:txBody>
          <a:bodyPr anchor="ctr"/>
          <a:lstStyle>
            <a:lvl1pPr algn="l">
              <a:defRPr/>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172450" y="6029869"/>
            <a:ext cx="958406" cy="365125"/>
          </a:xfrm>
          <a:solidFill>
            <a:schemeClr val="bg1"/>
          </a:solidFill>
        </p:spPr>
        <p:txBody>
          <a:body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3555240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obj" preserve="1">
  <p:cSld name="Number Lar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9906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900487" y="5149122"/>
            <a:ext cx="5574649" cy="842527"/>
          </a:xfrm>
          <a:noFill/>
        </p:spPr>
        <p:txBody>
          <a:bodyPr anchor="t"/>
          <a:lstStyle>
            <a:lvl1pPr algn="r">
              <a:defRPr b="0" cap="all" baseline="0">
                <a:solidFill>
                  <a:schemeClr val="accent1"/>
                </a:solidFill>
                <a:effectLst/>
                <a:latin typeface="+mj-lt"/>
              </a:defRPr>
            </a:lvl1pPr>
          </a:lstStyle>
          <a:p>
            <a:r>
              <a:rPr lang="ja-JP" altLang="en-US"/>
              <a:t>マスター タイトルの書式設定</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52784" y="120765"/>
            <a:ext cx="8712438" cy="4260404"/>
          </a:xfrm>
        </p:spPr>
        <p:txBody>
          <a:bodyPr lIns="0" tIns="0" rIns="0" bIns="0" anchor="b">
            <a:normAutofit/>
          </a:bodyPr>
          <a:lstStyle>
            <a:lvl1pPr marL="0" indent="0">
              <a:buNone/>
              <a:defRPr sz="22750" spc="-163" baseline="0">
                <a:solidFill>
                  <a:schemeClr val="accent3"/>
                </a:solidFill>
                <a:latin typeface="+mj-lt"/>
              </a:defRPr>
            </a:lvl1pPr>
            <a:lvl2pPr marL="371475" indent="0">
              <a:buNone/>
              <a:defRPr/>
            </a:lvl2pPr>
            <a:lvl3pPr marL="742950" indent="0">
              <a:buNone/>
              <a:defRPr/>
            </a:lvl3pPr>
            <a:lvl4pPr marL="1114425" indent="0">
              <a:buNone/>
              <a:defRPr/>
            </a:lvl4pPr>
            <a:lvl5pPr marL="14859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91913" y="6029868"/>
            <a:ext cx="1736937" cy="365125"/>
          </a:xfrm>
          <a:noFill/>
        </p:spPr>
        <p:txBody>
          <a:bodyPr/>
          <a:lstStyle>
            <a:lvl1pPr>
              <a:defRPr b="0">
                <a:solidFill>
                  <a:schemeClr val="tx2"/>
                </a:solidFill>
              </a:defRPr>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4D6524D0-507A-4FC2-B120-BF918C6BA113}" type="slidenum">
              <a:rPr kumimoji="1" lang="ja-JP" altLang="en-US" smtClean="0"/>
              <a:t>‹#›</a:t>
            </a:fld>
            <a:endParaRPr kumimoji="1" lang="ja-JP" altLang="en-US"/>
          </a:p>
        </p:txBody>
      </p:sp>
      <p:cxnSp>
        <p:nvCxnSpPr>
          <p:cNvPr id="9" name="Straight Connector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9346670" y="675862"/>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22211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obj" preserve="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9906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91913" y="-785191"/>
            <a:ext cx="8922174" cy="640080"/>
          </a:xfrm>
          <a:noFill/>
        </p:spPr>
        <p:txBody>
          <a:bodyPr/>
          <a:lstStyle/>
          <a:p>
            <a:r>
              <a:rPr lang="ja-JP" altLang="en-US"/>
              <a:t>マスター タイトルの書式設定</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274568" y="1649896"/>
            <a:ext cx="8263061" cy="4949687"/>
          </a:xfrm>
        </p:spPr>
        <p:txBody>
          <a:bodyPr anchor="b">
            <a:normAutofit/>
          </a:bodyPr>
          <a:lstStyle>
            <a:lvl1pPr marL="0" indent="0">
              <a:lnSpc>
                <a:spcPct val="80000"/>
              </a:lnSpc>
              <a:spcBef>
                <a:spcPts val="0"/>
              </a:spcBef>
              <a:buNone/>
              <a:defRPr sz="5850" cap="all" spc="-81" baseline="0">
                <a:solidFill>
                  <a:schemeClr val="accent1"/>
                </a:solidFill>
                <a:latin typeface="+mj-lt"/>
              </a:defRPr>
            </a:lvl1pPr>
            <a:lvl2pPr marL="371475" indent="0">
              <a:lnSpc>
                <a:spcPct val="80000"/>
              </a:lnSpc>
              <a:buNone/>
              <a:defRPr sz="5850" cap="all" baseline="0">
                <a:solidFill>
                  <a:schemeClr val="bg1"/>
                </a:solidFill>
                <a:latin typeface="+mj-lt"/>
              </a:defRPr>
            </a:lvl2pPr>
            <a:lvl3pPr marL="742950" indent="0">
              <a:lnSpc>
                <a:spcPct val="80000"/>
              </a:lnSpc>
              <a:buNone/>
              <a:defRPr sz="5850" cap="all" baseline="0">
                <a:solidFill>
                  <a:schemeClr val="bg1"/>
                </a:solidFill>
                <a:latin typeface="+mj-lt"/>
              </a:defRPr>
            </a:lvl3pPr>
            <a:lvl4pPr marL="1114425" indent="0">
              <a:lnSpc>
                <a:spcPct val="80000"/>
              </a:lnSpc>
              <a:buNone/>
              <a:defRPr sz="5363" cap="all" baseline="0">
                <a:solidFill>
                  <a:schemeClr val="bg1"/>
                </a:solidFill>
                <a:latin typeface="+mj-lt"/>
              </a:defRPr>
            </a:lvl4pPr>
            <a:lvl5pPr marL="1485900" indent="0">
              <a:lnSpc>
                <a:spcPct val="80000"/>
              </a:lnSpc>
              <a:buNone/>
              <a:defRPr sz="5363"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752617" y="685800"/>
            <a:ext cx="8390490"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91913" y="501228"/>
            <a:ext cx="1550087" cy="365125"/>
          </a:xfrm>
          <a:solidFill>
            <a:schemeClr val="accent2">
              <a:lumMod val="60000"/>
              <a:lumOff val="40000"/>
            </a:schemeClr>
          </a:solidFill>
        </p:spPr>
        <p:txBody>
          <a:bodyPr/>
          <a:lstStyle>
            <a:lvl1pPr>
              <a:defRPr b="0" spc="0">
                <a:solidFill>
                  <a:schemeClr val="bg1"/>
                </a:solidFill>
              </a:defRPr>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8044122" y="501228"/>
            <a:ext cx="1021100" cy="365125"/>
          </a:xfrm>
          <a:solidFill>
            <a:schemeClr val="accent2">
              <a:lumMod val="60000"/>
              <a:lumOff val="40000"/>
            </a:schemeClr>
          </a:solidFill>
        </p:spPr>
        <p:txBody>
          <a:bodyPr/>
          <a:lstStyle>
            <a:lvl1pPr>
              <a:defRPr>
                <a:solidFill>
                  <a:schemeClr val="bg1"/>
                </a:solidFill>
              </a:defRPr>
            </a:lvl1p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9065222" y="501228"/>
            <a:ext cx="348865" cy="365125"/>
          </a:xfrm>
          <a:solidFill>
            <a:schemeClr val="accent2">
              <a:lumMod val="60000"/>
              <a:lumOff val="40000"/>
            </a:schemeClr>
          </a:solidFill>
        </p:spPr>
        <p:txBody>
          <a:bodyPr/>
          <a:lstStyle>
            <a:lvl1pPr>
              <a:defRPr>
                <a:solidFill>
                  <a:schemeClr val="bg1"/>
                </a:solidFill>
              </a:defRPr>
            </a:lvl1p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80062817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1"/>
            <a:ext cx="9905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7119938"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p>
        </p:txBody>
      </p:sp>
      <p:cxnSp>
        <p:nvCxnSpPr>
          <p:cNvPr id="20" name="Straight Connector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586972" y="6212437"/>
            <a:ext cx="8781997"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D4813FB1-9165-4DD7-C4C2-EAFC20602DB8}"/>
              </a:ext>
            </a:extLst>
          </p:cNvPr>
          <p:cNvSpPr>
            <a:spLocks noGrp="1"/>
          </p:cNvSpPr>
          <p:nvPr>
            <p:ph type="title" hasCustomPrompt="1"/>
          </p:nvPr>
        </p:nvSpPr>
        <p:spPr>
          <a:xfrm>
            <a:off x="3343275" y="5410203"/>
            <a:ext cx="6129338" cy="372746"/>
          </a:xfrm>
          <a:noFill/>
        </p:spPr>
        <p:txBody>
          <a:bodyPr tIns="91440" bIns="91440" anchor="ctr">
            <a:normAutofit/>
          </a:bodyPr>
          <a:lstStyle>
            <a:lvl1pPr algn="r">
              <a:defRPr sz="1625">
                <a:solidFill>
                  <a:schemeClr val="accent1"/>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90347" y="725556"/>
            <a:ext cx="7186803" cy="3656168"/>
          </a:xfrm>
        </p:spPr>
        <p:txBody>
          <a:bodyPr>
            <a:normAutofit/>
          </a:bodyPr>
          <a:lstStyle>
            <a:lvl1pPr marL="185738" indent="-185738">
              <a:lnSpc>
                <a:spcPct val="85000"/>
              </a:lnSpc>
              <a:spcBef>
                <a:spcPts val="0"/>
              </a:spcBef>
              <a:buNone/>
              <a:defRPr sz="4713" b="0" cap="all" spc="0" baseline="0">
                <a:solidFill>
                  <a:schemeClr val="accent5"/>
                </a:solidFill>
                <a:latin typeface="+mj-lt"/>
              </a:defRPr>
            </a:lvl1pPr>
          </a:lstStyle>
          <a:p>
            <a:pPr lvl="0"/>
            <a:r>
              <a:rPr lang="en-US" dirty="0"/>
              <a:t>Click to edit quote</a:t>
            </a:r>
          </a:p>
        </p:txBody>
      </p:sp>
      <p:sp>
        <p:nvSpPr>
          <p:cNvPr id="10" name="Footer Placeholder 9">
            <a:extLst>
              <a:ext uri="{FF2B5EF4-FFF2-40B4-BE49-F238E27FC236}">
                <a16:creationId xmlns:a16="http://schemas.microsoft.com/office/drawing/2014/main" id="{94F49A81-8721-B846-5567-52769C04D66C}"/>
              </a:ext>
            </a:extLst>
          </p:cNvPr>
          <p:cNvSpPr>
            <a:spLocks noGrp="1"/>
          </p:cNvSpPr>
          <p:nvPr>
            <p:ph type="ftr" sz="quarter" idx="11"/>
          </p:nvPr>
        </p:nvSpPr>
        <p:spPr>
          <a:xfrm>
            <a:off x="491912" y="6029869"/>
            <a:ext cx="1552766" cy="365125"/>
          </a:xfrm>
          <a:solidFill>
            <a:schemeClr val="accent3">
              <a:lumMod val="60000"/>
              <a:lumOff val="40000"/>
            </a:schemeClr>
          </a:solidFill>
        </p:spPr>
        <p:txBody>
          <a:bodyPr/>
          <a:lstStyle>
            <a:lvl1pPr>
              <a:defRPr b="0">
                <a:solidFill>
                  <a:schemeClr val="accent5"/>
                </a:solidFill>
                <a:latin typeface="+mn-lt"/>
              </a:defRPr>
            </a:lvl1pPr>
          </a:lstStyle>
          <a:p>
            <a:endParaRPr lang="en-US" dirty="0"/>
          </a:p>
        </p:txBody>
      </p:sp>
      <p:sp>
        <p:nvSpPr>
          <p:cNvPr id="9" name="Date Placeholder 8">
            <a:extLst>
              <a:ext uri="{FF2B5EF4-FFF2-40B4-BE49-F238E27FC236}">
                <a16:creationId xmlns:a16="http://schemas.microsoft.com/office/drawing/2014/main" id="{FB3E54B7-FFB1-7BFC-0189-A17360728C52}"/>
              </a:ext>
            </a:extLst>
          </p:cNvPr>
          <p:cNvSpPr>
            <a:spLocks noGrp="1"/>
          </p:cNvSpPr>
          <p:nvPr>
            <p:ph type="dt" sz="half" idx="10"/>
          </p:nvPr>
        </p:nvSpPr>
        <p:spPr>
          <a:xfrm>
            <a:off x="7964424" y="6029869"/>
            <a:ext cx="1166432" cy="365125"/>
          </a:xfrm>
          <a:solidFill>
            <a:schemeClr val="accent3">
              <a:lumMod val="60000"/>
              <a:lumOff val="40000"/>
            </a:schemeClr>
          </a:solidFill>
        </p:spPr>
        <p:txBody>
          <a:bodyPr/>
          <a:lstStyle>
            <a:lvl1pPr>
              <a:defRPr b="0">
                <a:solidFill>
                  <a:schemeClr val="accent5"/>
                </a:solidFill>
                <a:latin typeface="+mn-lt"/>
              </a:defRPr>
            </a:lvl1pPr>
          </a:lstStyle>
          <a:p>
            <a:fld id="{C764DE79-268F-4C1A-8933-263129D2AF90}" type="datetimeFigureOut">
              <a:rPr lang="en-US" smtClean="0"/>
              <a:t>9/6/2026</a:t>
            </a:fld>
            <a:endParaRPr lang="en-US" dirty="0"/>
          </a:p>
        </p:txBody>
      </p:sp>
      <p:sp>
        <p:nvSpPr>
          <p:cNvPr id="11" name="Slide Number Placehold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a:lstStyle>
            <a:lvl1pPr>
              <a:defRPr b="0">
                <a:solidFill>
                  <a:schemeClr val="accent5"/>
                </a:solidFill>
                <a:latin typeface="+mn-lt"/>
              </a:defRPr>
            </a:lvl1p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05297156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0773-1259-8F51-3561-DF3A80B264DE}"/>
              </a:ext>
            </a:extLst>
          </p:cNvPr>
          <p:cNvSpPr>
            <a:spLocks noGrp="1"/>
          </p:cNvSpPr>
          <p:nvPr>
            <p:ph type="title"/>
          </p:nvPr>
        </p:nvSpPr>
        <p:spPr>
          <a:xfrm>
            <a:off x="490347" y="521186"/>
            <a:ext cx="8858441" cy="1070849"/>
          </a:xfrm>
          <a:noFill/>
        </p:spPr>
        <p:txBody>
          <a:bodyPr/>
          <a:lstStyle/>
          <a:p>
            <a:r>
              <a:rPr lang="ja-JP" altLang="en-US"/>
              <a:t>マスター タイトルの書式設定</a:t>
            </a:r>
            <a:endParaRPr lang="en-US" dirty="0"/>
          </a:p>
        </p:txBody>
      </p:sp>
      <p:sp>
        <p:nvSpPr>
          <p:cNvPr id="3" name="Content Placeholder 2">
            <a:extLst>
              <a:ext uri="{FF2B5EF4-FFF2-40B4-BE49-F238E27FC236}">
                <a16:creationId xmlns:a16="http://schemas.microsoft.com/office/drawing/2014/main" id="{F9C966CF-BE4B-28C8-6D17-E087E97C0E98}"/>
              </a:ext>
            </a:extLst>
          </p:cNvPr>
          <p:cNvSpPr>
            <a:spLocks noGrp="1"/>
          </p:cNvSpPr>
          <p:nvPr>
            <p:ph sz="half" idx="1"/>
          </p:nvPr>
        </p:nvSpPr>
        <p:spPr>
          <a:xfrm>
            <a:off x="491913" y="1756231"/>
            <a:ext cx="4210050" cy="403496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a:extLst>
              <a:ext uri="{FF2B5EF4-FFF2-40B4-BE49-F238E27FC236}">
                <a16:creationId xmlns:a16="http://schemas.microsoft.com/office/drawing/2014/main" id="{41559437-5037-4EE7-88FA-80C5AA0870F2}"/>
              </a:ext>
            </a:extLst>
          </p:cNvPr>
          <p:cNvSpPr>
            <a:spLocks noGrp="1"/>
          </p:cNvSpPr>
          <p:nvPr>
            <p:ph sz="half" idx="2"/>
          </p:nvPr>
        </p:nvSpPr>
        <p:spPr>
          <a:xfrm>
            <a:off x="5138738" y="1756231"/>
            <a:ext cx="4210050" cy="403496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5">
            <a:extLst>
              <a:ext uri="{FF2B5EF4-FFF2-40B4-BE49-F238E27FC236}">
                <a16:creationId xmlns:a16="http://schemas.microsoft.com/office/drawing/2014/main" id="{68326746-DF44-9DEF-8471-A5E1F6CCC502}"/>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5850B58-64D5-F359-1AC8-3D57AA87BFBD}"/>
              </a:ext>
            </a:extLst>
          </p:cNvPr>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7" name="Slide Number Placehold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08917835"/>
      </p:ext>
    </p:extLst>
  </p:cSld>
  <p:clrMapOvr>
    <a:masterClrMapping/>
  </p:clrMapOvr>
  <p:hf sldNum="0"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8D87-72DE-A210-5C2D-570A1B01D41E}"/>
              </a:ext>
            </a:extLst>
          </p:cNvPr>
          <p:cNvSpPr>
            <a:spLocks noGrp="1"/>
          </p:cNvSpPr>
          <p:nvPr>
            <p:ph type="title"/>
          </p:nvPr>
        </p:nvSpPr>
        <p:spPr>
          <a:xfrm>
            <a:off x="490347" y="521206"/>
            <a:ext cx="8855964" cy="1069848"/>
          </a:xfrm>
          <a:noFill/>
        </p:spPr>
        <p:txBody>
          <a:bodyPr/>
          <a:lstStyle/>
          <a:p>
            <a:r>
              <a:rPr lang="ja-JP" altLang="en-US"/>
              <a:t>マスター タイトルの書式設定</a:t>
            </a:r>
            <a:endParaRPr lang="en-US" dirty="0"/>
          </a:p>
        </p:txBody>
      </p:sp>
      <p:sp>
        <p:nvSpPr>
          <p:cNvPr id="3" name="Text Placeholder 2">
            <a:extLst>
              <a:ext uri="{FF2B5EF4-FFF2-40B4-BE49-F238E27FC236}">
                <a16:creationId xmlns:a16="http://schemas.microsoft.com/office/drawing/2014/main" id="{F73932A9-21A4-5A57-9D72-8C46993E6B11}"/>
              </a:ext>
            </a:extLst>
          </p:cNvPr>
          <p:cNvSpPr>
            <a:spLocks noGrp="1"/>
          </p:cNvSpPr>
          <p:nvPr>
            <p:ph type="body" idx="1"/>
          </p:nvPr>
        </p:nvSpPr>
        <p:spPr>
          <a:xfrm>
            <a:off x="491913" y="1631076"/>
            <a:ext cx="4190702" cy="709394"/>
          </a:xfrm>
        </p:spPr>
        <p:txBody>
          <a:bodyPr anchor="b">
            <a:normAutofit/>
          </a:bodyPr>
          <a:lstStyle>
            <a:lvl1pPr marL="0" indent="0">
              <a:buNone/>
              <a:defRPr sz="1463" b="1" cap="all" spc="41" baseline="0"/>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ja-JP" altLang="en-US"/>
              <a:t>マスター テキストの書式設定</a:t>
            </a:r>
          </a:p>
        </p:txBody>
      </p:sp>
      <p:sp>
        <p:nvSpPr>
          <p:cNvPr id="4" name="Content Placeholder 3">
            <a:extLst>
              <a:ext uri="{FF2B5EF4-FFF2-40B4-BE49-F238E27FC236}">
                <a16:creationId xmlns:a16="http://schemas.microsoft.com/office/drawing/2014/main" id="{B283D4B4-A366-E12D-19BB-C17B71466184}"/>
              </a:ext>
            </a:extLst>
          </p:cNvPr>
          <p:cNvSpPr>
            <a:spLocks noGrp="1"/>
          </p:cNvSpPr>
          <p:nvPr>
            <p:ph sz="half" idx="2"/>
          </p:nvPr>
        </p:nvSpPr>
        <p:spPr>
          <a:xfrm>
            <a:off x="491913" y="2372147"/>
            <a:ext cx="4190702" cy="349525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a:extLst>
              <a:ext uri="{FF2B5EF4-FFF2-40B4-BE49-F238E27FC236}">
                <a16:creationId xmlns:a16="http://schemas.microsoft.com/office/drawing/2014/main" id="{BC06DAAF-1A05-D83C-70C1-CEADA4EB7389}"/>
              </a:ext>
            </a:extLst>
          </p:cNvPr>
          <p:cNvSpPr>
            <a:spLocks noGrp="1"/>
          </p:cNvSpPr>
          <p:nvPr>
            <p:ph type="body" sz="quarter" idx="3"/>
          </p:nvPr>
        </p:nvSpPr>
        <p:spPr>
          <a:xfrm>
            <a:off x="5138738" y="1631077"/>
            <a:ext cx="4211340" cy="709393"/>
          </a:xfrm>
        </p:spPr>
        <p:txBody>
          <a:bodyPr anchor="b">
            <a:normAutofit/>
          </a:bodyPr>
          <a:lstStyle>
            <a:lvl1pPr marL="0" indent="0">
              <a:buNone/>
              <a:defRPr sz="1463" b="1" cap="all" spc="41" baseline="0"/>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ja-JP" altLang="en-US"/>
              <a:t>マスター テキストの書式設定</a:t>
            </a:r>
          </a:p>
        </p:txBody>
      </p:sp>
      <p:sp>
        <p:nvSpPr>
          <p:cNvPr id="6" name="Content Placeholder 5">
            <a:extLst>
              <a:ext uri="{FF2B5EF4-FFF2-40B4-BE49-F238E27FC236}">
                <a16:creationId xmlns:a16="http://schemas.microsoft.com/office/drawing/2014/main" id="{ECFE7B13-3453-6313-B416-E9FF9DA2E010}"/>
              </a:ext>
            </a:extLst>
          </p:cNvPr>
          <p:cNvSpPr>
            <a:spLocks noGrp="1"/>
          </p:cNvSpPr>
          <p:nvPr>
            <p:ph sz="quarter" idx="4"/>
          </p:nvPr>
        </p:nvSpPr>
        <p:spPr>
          <a:xfrm>
            <a:off x="5138738" y="2372146"/>
            <a:ext cx="4211340" cy="349525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8" name="Footer Placeholder 7">
            <a:extLst>
              <a:ext uri="{FF2B5EF4-FFF2-40B4-BE49-F238E27FC236}">
                <a16:creationId xmlns:a16="http://schemas.microsoft.com/office/drawing/2014/main" id="{3061BE2D-E1A3-1A5C-AE37-9DC52A9717B7}"/>
              </a:ext>
            </a:extLst>
          </p:cNvPr>
          <p:cNvSpPr>
            <a:spLocks noGrp="1"/>
          </p:cNvSpPr>
          <p:nvPr>
            <p:ph type="ftr" sz="quarter" idx="11"/>
          </p:nvPr>
        </p:nvSpPr>
        <p:spPr/>
        <p:txBody>
          <a:bodyPr/>
          <a:lstStyle/>
          <a:p>
            <a:endParaRPr lang="en-US" dirty="0"/>
          </a:p>
        </p:txBody>
      </p:sp>
      <p:sp>
        <p:nvSpPr>
          <p:cNvPr id="7" name="Date Placeholder 6">
            <a:extLst>
              <a:ext uri="{FF2B5EF4-FFF2-40B4-BE49-F238E27FC236}">
                <a16:creationId xmlns:a16="http://schemas.microsoft.com/office/drawing/2014/main" id="{71D5902D-DF04-F2A8-C2F8-EBDD2A897D21}"/>
              </a:ext>
            </a:extLst>
          </p:cNvPr>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9" name="Slide Number Placehold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06240389"/>
      </p:ext>
    </p:extLst>
  </p:cSld>
  <p:clrMapOvr>
    <a:masterClrMapping/>
  </p:clrMapOvr>
  <p:hf sldNum="0"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51FC-CD6F-656F-54A8-59B782BEFB30}"/>
              </a:ext>
            </a:extLst>
          </p:cNvPr>
          <p:cNvSpPr>
            <a:spLocks noGrp="1"/>
          </p:cNvSpPr>
          <p:nvPr>
            <p:ph type="title"/>
          </p:nvPr>
        </p:nvSpPr>
        <p:spPr>
          <a:xfrm>
            <a:off x="490347" y="265176"/>
            <a:ext cx="8961000" cy="1325880"/>
          </a:xfrm>
          <a:noFill/>
        </p:spPr>
        <p:txBody>
          <a:bodyPr/>
          <a:lstStyle/>
          <a:p>
            <a:r>
              <a:rPr lang="ja-JP" altLang="en-US"/>
              <a:t>マスター タイトルの書式設定</a:t>
            </a:r>
            <a:endParaRPr lang="en-US" dirty="0"/>
          </a:p>
        </p:txBody>
      </p:sp>
      <p:sp>
        <p:nvSpPr>
          <p:cNvPr id="4" name="Footer Placeholder 3">
            <a:extLst>
              <a:ext uri="{FF2B5EF4-FFF2-40B4-BE49-F238E27FC236}">
                <a16:creationId xmlns:a16="http://schemas.microsoft.com/office/drawing/2014/main" id="{D07D307A-FF1F-38A3-7DE5-F11DC31CA5B8}"/>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E4C539B-20CB-8D83-0ECC-5F682BD06D6F}"/>
              </a:ext>
            </a:extLst>
          </p:cNvPr>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5" name="Slide Number Placehold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25667154"/>
      </p:ext>
    </p:extLst>
  </p:cSld>
  <p:clrMapOvr>
    <a:masterClrMapping/>
  </p:clrMapOvr>
  <p:hf sldNum="0"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FA0B77-3CB1-4071-30F6-B0766D75C10A}"/>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4B4A81A7-FC7B-1689-D59F-4173A1763CB9}"/>
              </a:ext>
            </a:extLst>
          </p:cNvPr>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4" name="Slide Number Placehold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05359160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9906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4" name="Rectangle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1671638" y="3084660"/>
            <a:ext cx="8233839"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solidFill>
                <a:schemeClr val="accent1"/>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118873" y="182881"/>
            <a:ext cx="7001056" cy="1874520"/>
          </a:xfrm>
          <a:noFill/>
        </p:spPr>
        <p:txBody>
          <a:bodyPr anchor="t">
            <a:normAutofit/>
          </a:bodyPr>
          <a:lstStyle>
            <a:lvl1pPr>
              <a:defRPr sz="7800">
                <a:solidFill>
                  <a:schemeClr val="accent2"/>
                </a:solidFill>
              </a:defRPr>
            </a:lvl1pPr>
          </a:lstStyle>
          <a:p>
            <a:r>
              <a:rPr lang="ja-JP" altLang="en-US"/>
              <a:t>マスター タイトルの書式設定</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924800" y="617924"/>
            <a:ext cx="1516854" cy="461881"/>
          </a:xfrm>
          <a:noFill/>
        </p:spPr>
        <p:txBody>
          <a:bodyPr anchor="t"/>
          <a:lstStyle>
            <a:lvl1pPr algn="r">
              <a:defRPr sz="731"/>
            </a:lvl1pPr>
          </a:lstStyle>
          <a:p>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2109125" y="3544866"/>
            <a:ext cx="7304962" cy="2446782"/>
          </a:xfrm>
        </p:spPr>
        <p:txBody>
          <a:bodyPr>
            <a:normAutofit/>
          </a:bodyPr>
          <a:lstStyle>
            <a:lvl1pPr marL="0" indent="0">
              <a:buClr>
                <a:schemeClr val="tx2"/>
              </a:buClr>
              <a:buFont typeface="Arial" panose="020B0604020202020204" pitchFamily="34" charset="0"/>
              <a:buNone/>
              <a:defRPr sz="1463"/>
            </a:lvl1pPr>
            <a:lvl2pPr marL="371475" indent="0">
              <a:buClr>
                <a:schemeClr val="tx2"/>
              </a:buClr>
              <a:buFont typeface="Arial" panose="020B0604020202020204" pitchFamily="34" charset="0"/>
              <a:buNone/>
              <a:defRPr sz="1300"/>
            </a:lvl2pPr>
            <a:lvl3pPr marL="742950" indent="0">
              <a:buClr>
                <a:schemeClr val="tx2"/>
              </a:buClr>
              <a:buFont typeface="Arial" panose="020B0604020202020204" pitchFamily="34" charset="0"/>
              <a:buNone/>
              <a:defRPr sz="1138"/>
            </a:lvl3pPr>
            <a:lvl4pPr marL="1114425" indent="0">
              <a:buClr>
                <a:schemeClr val="tx2"/>
              </a:buClr>
              <a:buFont typeface="Arial" panose="020B0604020202020204" pitchFamily="34" charset="0"/>
              <a:buNone/>
              <a:defRPr sz="975"/>
            </a:lvl4pPr>
            <a:lvl5pPr marL="1485900" indent="0">
              <a:buClr>
                <a:schemeClr val="tx2"/>
              </a:buClr>
              <a:buFont typeface="Arial" panose="020B0604020202020204" pitchFamily="34" charset="0"/>
              <a:buNone/>
              <a:defRPr sz="975"/>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2109125" y="6024817"/>
            <a:ext cx="1470215" cy="365125"/>
          </a:xfrm>
          <a:solidFill>
            <a:schemeClr val="bg2"/>
          </a:solidFill>
        </p:spPr>
        <p:txBody>
          <a:bodyPr/>
          <a:lstStyle>
            <a:lvl1pPr algn="l">
              <a:defRPr/>
            </a:lvl1p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310718343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9906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7" name="Rectangle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6854313"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p>
        </p:txBody>
      </p:sp>
      <p:cxnSp>
        <p:nvCxnSpPr>
          <p:cNvPr id="11" name="Straight Connector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557213" y="4564627"/>
            <a:ext cx="4117763"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03570" y="530940"/>
            <a:ext cx="6259156" cy="1308290"/>
          </a:xfrm>
          <a:noFill/>
        </p:spPr>
        <p:txBody>
          <a:bodyPr anchor="t">
            <a:normAutofit/>
          </a:bodyPr>
          <a:lstStyle>
            <a:lvl1pPr>
              <a:defRPr sz="6500">
                <a:solidFill>
                  <a:schemeClr val="accent2"/>
                </a:solidFill>
              </a:defRPr>
            </a:lvl1pPr>
          </a:lstStyle>
          <a:p>
            <a:r>
              <a:rPr lang="ja-JP" altLang="en-US"/>
              <a:t>マスター タイトルの書式設定</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905067" y="3571531"/>
            <a:ext cx="4070246" cy="1987694"/>
          </a:xfrm>
        </p:spPr>
        <p:txBody>
          <a:bodyPr anchor="ctr">
            <a:normAutofit/>
          </a:bodyPr>
          <a:lstStyle>
            <a:lvl1pPr marL="0" indent="0">
              <a:buClr>
                <a:schemeClr val="tx2"/>
              </a:buClr>
              <a:buFont typeface="Arial" panose="020B0604020202020204" pitchFamily="34" charset="0"/>
              <a:buNone/>
              <a:defRPr sz="1463"/>
            </a:lvl1pPr>
            <a:lvl2pPr marL="371475" indent="0">
              <a:buClr>
                <a:schemeClr val="tx2"/>
              </a:buClr>
              <a:buFont typeface="Arial" panose="020B0604020202020204" pitchFamily="34" charset="0"/>
              <a:buNone/>
              <a:defRPr sz="1300"/>
            </a:lvl2pPr>
            <a:lvl3pPr marL="742950" indent="0">
              <a:buClr>
                <a:schemeClr val="tx2"/>
              </a:buClr>
              <a:buFont typeface="Arial" panose="020B0604020202020204" pitchFamily="34" charset="0"/>
              <a:buNone/>
              <a:defRPr sz="1138"/>
            </a:lvl3pPr>
            <a:lvl4pPr marL="1114425" indent="0">
              <a:buClr>
                <a:schemeClr val="tx2"/>
              </a:buClr>
              <a:buFont typeface="Arial" panose="020B0604020202020204" pitchFamily="34" charset="0"/>
              <a:buNone/>
              <a:defRPr sz="975"/>
            </a:lvl4pPr>
            <a:lvl5pPr marL="1485900" indent="0">
              <a:buClr>
                <a:schemeClr val="tx2"/>
              </a:buClr>
              <a:buFont typeface="Arial" panose="020B0604020202020204" pitchFamily="34" charset="0"/>
              <a:buNone/>
              <a:defRPr sz="975"/>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91912" y="6029867"/>
            <a:ext cx="1552766" cy="365126"/>
          </a:xfrm>
          <a:noFill/>
        </p:spPr>
        <p:txBody>
          <a:bodyPr anchor="ctr"/>
          <a:lstStyle>
            <a:lvl1pPr algn="l">
              <a:defRPr sz="731" b="1"/>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961947" y="6029868"/>
            <a:ext cx="1171435" cy="365125"/>
          </a:xfrm>
          <a:noFill/>
        </p:spPr>
        <p:txBody>
          <a:bodyPr/>
          <a:lstStyle>
            <a:lvl1pPr algn="r">
              <a:defRPr/>
            </a:lvl1pPr>
          </a:lstStyle>
          <a:p>
            <a:fld id="{C764DE79-268F-4C1A-8933-263129D2AF90}" type="datetimeFigureOut">
              <a:rPr lang="en-US" smtClean="0"/>
              <a:t>9/6/2026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70506689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475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image" Target="../media/image3.jpe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6.xml"/><Relationship Id="rId7" Type="http://schemas.openxmlformats.org/officeDocument/2006/relationships/image" Target="../media/image6.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theme" Target="../theme/theme3.xml"/><Relationship Id="rId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40.xml"/><Relationship Id="rId7" Type="http://schemas.openxmlformats.org/officeDocument/2006/relationships/image" Target="../media/image6.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8.jpeg"/><Relationship Id="rId5" Type="http://schemas.openxmlformats.org/officeDocument/2006/relationships/theme" Target="../theme/theme4.xml"/><Relationship Id="rId4"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34" Type="http://schemas.openxmlformats.org/officeDocument/2006/relationships/slideLayout" Target="../slideLayouts/slideLayout75.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33" Type="http://schemas.openxmlformats.org/officeDocument/2006/relationships/slideLayout" Target="../slideLayouts/slideLayout7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29" Type="http://schemas.openxmlformats.org/officeDocument/2006/relationships/slideLayout" Target="../slideLayouts/slideLayout70.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32" Type="http://schemas.openxmlformats.org/officeDocument/2006/relationships/slideLayout" Target="../slideLayouts/slideLayout73.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36" Type="http://schemas.openxmlformats.org/officeDocument/2006/relationships/image" Target="../media/image9.png"/><Relationship Id="rId10" Type="http://schemas.openxmlformats.org/officeDocument/2006/relationships/slideLayout" Target="../slideLayouts/slideLayout51.xml"/><Relationship Id="rId19" Type="http://schemas.openxmlformats.org/officeDocument/2006/relationships/slideLayout" Target="../slideLayouts/slideLayout60.xml"/><Relationship Id="rId31" Type="http://schemas.openxmlformats.org/officeDocument/2006/relationships/slideLayout" Target="../slideLayouts/slideLayout72.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 Id="rId30" Type="http://schemas.openxmlformats.org/officeDocument/2006/relationships/slideLayout" Target="../slideLayouts/slideLayout71.xml"/><Relationship Id="rId35" Type="http://schemas.openxmlformats.org/officeDocument/2006/relationships/theme" Target="../theme/theme5.xml"/><Relationship Id="rId8"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6.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theme" Target="../theme/theme7.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slideLayout" Target="../slideLayouts/slideLayout123.xml"/><Relationship Id="rId3" Type="http://schemas.openxmlformats.org/officeDocument/2006/relationships/slideLayout" Target="../slideLayouts/slideLayout100.xml"/><Relationship Id="rId21" Type="http://schemas.openxmlformats.org/officeDocument/2006/relationships/slideLayout" Target="../slideLayouts/slideLayout118.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slideLayout" Target="../slideLayouts/slideLayout122.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29" Type="http://schemas.openxmlformats.org/officeDocument/2006/relationships/theme" Target="../theme/theme8.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28" Type="http://schemas.openxmlformats.org/officeDocument/2006/relationships/slideLayout" Target="../slideLayouts/slideLayout125.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 Id="rId27" Type="http://schemas.openxmlformats.org/officeDocument/2006/relationships/slideLayout" Target="../slideLayouts/slideLayout1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0"/>
            <a:ext cx="2228850" cy="365125"/>
          </a:xfrm>
          <a:prstGeom prst="rect">
            <a:avLst/>
          </a:prstGeom>
        </p:spPr>
        <p:txBody>
          <a:bodyPr vert="horz" lIns="91440" tIns="45720" rIns="91440" bIns="45720" rtlCol="0" anchor="ctr">
            <a:noAutofit/>
          </a:bodyPr>
          <a:lstStyle>
            <a:lvl1pPr algn="r">
              <a:defRPr sz="1200">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38" y="365125"/>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962076069"/>
      </p:ext>
    </p:extLst>
  </p:cSld>
  <p:clrMap bg1="lt1" tx1="dk1" bg2="lt2" tx2="dk2" accent1="accent1" accent2="accent2" accent3="accent3" accent4="accent4" accent5="accent5" accent6="accent6" hlink="hlink" folHlink="folHlink"/>
  <p:sldLayoutIdLst>
    <p:sldLayoutId id="2147483827" r:id="rId1"/>
    <p:sldLayoutId id="2147483830" r:id="rId2"/>
    <p:sldLayoutId id="2147483861" r:id="rId3"/>
    <p:sldLayoutId id="2147483828" r:id="rId4"/>
    <p:sldLayoutId id="2147483832" r:id="rId5"/>
    <p:sldLayoutId id="2147483834" r:id="rId6"/>
    <p:sldLayoutId id="2147483860" r:id="rId7"/>
    <p:sldLayoutId id="2147483833" r:id="rId8"/>
    <p:sldLayoutId id="2147483831" r:id="rId9"/>
    <p:sldLayoutId id="2147483829" r:id="rId10"/>
    <p:sldLayoutId id="2147483836"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120" userDrawn="1">
          <p15:clr>
            <a:srgbClr val="F26B43"/>
          </p15:clr>
        </p15:guide>
        <p15:guide id="3" orient="horz" pos="3997" userDrawn="1">
          <p15:clr>
            <a:srgbClr val="F26B43"/>
          </p15:clr>
        </p15:guide>
        <p15:guide id="4" pos="149" userDrawn="1">
          <p15:clr>
            <a:srgbClr val="F26B43"/>
          </p15:clr>
        </p15:guide>
        <p15:guide id="5" pos="609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4" cstate="print">
            <a:extLst>
              <a:ext uri="{28A0092B-C50C-407E-A947-70E740481C1C}">
                <a14:useLocalDpi xmlns:a14="http://schemas.microsoft.com/office/drawing/2010/main"/>
              </a:ext>
            </a:extLst>
          </a:blip>
          <a:stretch>
            <a:fillRect/>
          </a:stretch>
        </p:blipFill>
        <p:spPr>
          <a:xfrm>
            <a:off x="8863258" y="6450993"/>
            <a:ext cx="936105" cy="291751"/>
          </a:xfrm>
          <a:prstGeom prst="rect">
            <a:avLst/>
          </a:prstGeom>
        </p:spPr>
      </p:pic>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5" name="フッター プレースホルダー 4">
            <a:extLst>
              <a:ext uri="{FF2B5EF4-FFF2-40B4-BE49-F238E27FC236}">
                <a16:creationId xmlns:a16="http://schemas.microsoft.com/office/drawing/2014/main" id="{89227B26-65C5-5A4B-AAEC-70B3B5201C51}"/>
              </a:ext>
            </a:extLst>
          </p:cNvPr>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90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2" y="4829992"/>
            <a:ext cx="3273461" cy="213521"/>
          </a:xfrm>
          <a:prstGeom prst="rect">
            <a:avLst/>
          </a:prstGeom>
          <a:ln w="3175">
            <a:miter lim="400000"/>
          </a:ln>
          <a:extLst>
            <a:ext uri="{C572A759-6A51-4108-AA02-DFA0A04FC94B}">
              <ma14:wrappingTextBoxFlag xmlns="" xmlns:ma14="http://schemas.microsoft.com/office/mac/drawingml/2011/main"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7" y="1111218"/>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87100642"/>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 id="2147483855" r:id="rId18"/>
    <p:sldLayoutId id="2147483856" r:id="rId19"/>
    <p:sldLayoutId id="2147483857" r:id="rId20"/>
    <p:sldLayoutId id="2147483858" r:id="rId21"/>
    <p:sldLayoutId id="2147483859" r:id="rId22"/>
  </p:sldLayoutIdLst>
  <p:hf sldNum="0" hdr="0" ftr="0" dt="0"/>
  <p:txStyles>
    <p:titleStyle>
      <a:lvl1pPr algn="l" defTabSz="685800"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図 13" descr="斧, 挿絵 が含まれている画像&#10;&#10;自動的に生成された説明">
            <a:extLst>
              <a:ext uri="{FF2B5EF4-FFF2-40B4-BE49-F238E27FC236}">
                <a16:creationId xmlns:a16="http://schemas.microsoft.com/office/drawing/2014/main" id="{A8BC4D72-58B1-3385-80EA-483405E784F5}"/>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800389" y="6556900"/>
            <a:ext cx="849989" cy="196949"/>
          </a:xfrm>
          <a:prstGeom prst="rect">
            <a:avLst/>
          </a:prstGeom>
        </p:spPr>
      </p:pic>
      <p:sp>
        <p:nvSpPr>
          <p:cNvPr id="2" name="テキスト ボックス 1">
            <a:extLst>
              <a:ext uri="{FF2B5EF4-FFF2-40B4-BE49-F238E27FC236}">
                <a16:creationId xmlns:a16="http://schemas.microsoft.com/office/drawing/2014/main" id="{D5BB816D-77FA-D5EA-3572-B6721DF9D2D2}"/>
              </a:ext>
            </a:extLst>
          </p:cNvPr>
          <p:cNvSpPr txBox="1"/>
          <p:nvPr userDrawn="1"/>
        </p:nvSpPr>
        <p:spPr>
          <a:xfrm>
            <a:off x="7069995" y="421006"/>
            <a:ext cx="2575560" cy="640223"/>
          </a:xfrm>
          <a:prstGeom prst="rect">
            <a:avLst/>
          </a:prstGeom>
          <a:solidFill>
            <a:schemeClr val="bg1">
              <a:lumMod val="95000"/>
            </a:schemeClr>
          </a:solidFill>
          <a:ln w="6350">
            <a:no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D719AF0E-B06E-40D4-3EF9-6338F38DBCE3}"/>
              </a:ext>
            </a:extLst>
          </p:cNvPr>
          <p:cNvSpPr txBox="1"/>
          <p:nvPr userDrawn="1"/>
        </p:nvSpPr>
        <p:spPr>
          <a:xfrm>
            <a:off x="5313987" y="421006"/>
            <a:ext cx="1664208" cy="640223"/>
          </a:xfrm>
          <a:prstGeom prst="rect">
            <a:avLst/>
          </a:prstGeom>
          <a:solidFill>
            <a:schemeClr val="bg1">
              <a:lumMod val="95000"/>
            </a:schemeClr>
          </a:solidFill>
          <a:ln w="6350">
            <a:no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pic>
        <p:nvPicPr>
          <p:cNvPr id="5" name="図 4" descr="グラフィカル ユーザー インターフェイス&#10;&#10;低い精度で自動的に生成された説明">
            <a:extLst>
              <a:ext uri="{FF2B5EF4-FFF2-40B4-BE49-F238E27FC236}">
                <a16:creationId xmlns:a16="http://schemas.microsoft.com/office/drawing/2014/main" id="{F3E1DFC4-44B2-AE97-9F24-E366DAFEE580}"/>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113240" y="470958"/>
            <a:ext cx="730485" cy="222922"/>
          </a:xfrm>
          <a:prstGeom prst="rect">
            <a:avLst/>
          </a:prstGeom>
          <a:noFill/>
        </p:spPr>
      </p:pic>
      <p:pic>
        <p:nvPicPr>
          <p:cNvPr id="13" name="図 12" descr="テキスト&#10;&#10;中程度の精度で自動的に生成された説明">
            <a:extLst>
              <a:ext uri="{FF2B5EF4-FFF2-40B4-BE49-F238E27FC236}">
                <a16:creationId xmlns:a16="http://schemas.microsoft.com/office/drawing/2014/main" id="{1B6F11B7-6116-E7CA-E16C-961A62FBEA7F}"/>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5404365" y="470958"/>
            <a:ext cx="491099" cy="268349"/>
          </a:xfrm>
          <a:prstGeom prst="rect">
            <a:avLst/>
          </a:prstGeom>
          <a:noFill/>
        </p:spPr>
      </p:pic>
      <p:sp>
        <p:nvSpPr>
          <p:cNvPr id="16" name="図形 62">
            <a:extLst>
              <a:ext uri="{FF2B5EF4-FFF2-40B4-BE49-F238E27FC236}">
                <a16:creationId xmlns:a16="http://schemas.microsoft.com/office/drawing/2014/main" id="{2C8F251E-BB08-9D42-8813-D3CD1AE6AF9A}"/>
              </a:ext>
            </a:extLst>
          </p:cNvPr>
          <p:cNvSpPr/>
          <p:nvPr/>
        </p:nvSpPr>
        <p:spPr>
          <a:xfrm flipH="1" flipV="1">
            <a:off x="350489" y="1124743"/>
            <a:ext cx="0" cy="2232249"/>
          </a:xfrm>
          <a:prstGeom prst="line">
            <a:avLst/>
          </a:prstGeom>
          <a:ln w="38100">
            <a:solidFill>
              <a:srgbClr val="328CCC"/>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9" name="図形 61">
            <a:extLst>
              <a:ext uri="{FF2B5EF4-FFF2-40B4-BE49-F238E27FC236}">
                <a16:creationId xmlns:a16="http://schemas.microsoft.com/office/drawing/2014/main" id="{EFA7F577-E691-D948-943E-8D25DFE256F5}"/>
              </a:ext>
            </a:extLst>
          </p:cNvPr>
          <p:cNvSpPr/>
          <p:nvPr userDrawn="1"/>
        </p:nvSpPr>
        <p:spPr>
          <a:xfrm rot="16200000">
            <a:off x="-1296214" y="4742946"/>
            <a:ext cx="3273461" cy="213521"/>
          </a:xfrm>
          <a:prstGeom prst="rect">
            <a:avLst/>
          </a:prstGeom>
          <a:solidFill>
            <a:schemeClr val="bg1"/>
          </a:solidFill>
          <a:ln w="3175">
            <a:miter lim="400000"/>
          </a:ln>
          <a:extLst>
            <a:ext uri="{C572A759-6A51-4108-AA02-DFA0A04FC94B}">
              <ma14:wrappingTextBoxFlag xmlns:ma14="http://schemas.microsoft.com/office/mac/drawingml/2011/main" xmlns=""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テキスト ボックス 6">
            <a:extLst>
              <a:ext uri="{FF2B5EF4-FFF2-40B4-BE49-F238E27FC236}">
                <a16:creationId xmlns:a16="http://schemas.microsoft.com/office/drawing/2014/main" id="{B486A401-5D53-7441-EFC7-4653B8DB7265}"/>
              </a:ext>
            </a:extLst>
          </p:cNvPr>
          <p:cNvSpPr txBox="1"/>
          <p:nvPr userDrawn="1"/>
        </p:nvSpPr>
        <p:spPr>
          <a:xfrm>
            <a:off x="2196476" y="6525344"/>
            <a:ext cx="5513048" cy="230832"/>
          </a:xfrm>
          <a:prstGeom prst="rect">
            <a:avLst/>
          </a:prstGeom>
          <a:ln w="9525">
            <a:noFill/>
          </a:ln>
        </p:spPr>
        <p:style>
          <a:lnRef idx="2">
            <a:schemeClr val="dk1"/>
          </a:lnRef>
          <a:fillRef idx="1">
            <a:schemeClr val="lt1"/>
          </a:fillRef>
          <a:effectRef idx="0">
            <a:schemeClr val="dk1"/>
          </a:effectRef>
          <a:fontRef idx="minor">
            <a:schemeClr val="dk1"/>
          </a:fontRef>
        </p:style>
        <p:txBody>
          <a:bodyPr wrap="none" rtlCol="0" anchor="b">
            <a:spAutoFit/>
          </a:bodyPr>
          <a:lstStyle/>
          <a:p>
            <a:pPr algn="ctr"/>
            <a:r>
              <a:rPr lang="ja-JP" altLang="en-US" sz="900" dirty="0">
                <a:latin typeface="Meiryo UI" panose="020B0604030504040204" pitchFamily="50" charset="-128"/>
                <a:ea typeface="Meiryo UI" panose="020B0604030504040204" pitchFamily="50" charset="-128"/>
              </a:rPr>
              <a:t>（公社）びわ湖大津観光協会　　</a:t>
            </a:r>
            <a:r>
              <a:rPr lang="en-US" altLang="ja-JP" sz="900" dirty="0">
                <a:latin typeface="Meiryo UI" panose="020B0604030504040204" pitchFamily="50" charset="-128"/>
                <a:ea typeface="Meiryo UI" panose="020B0604030504040204" pitchFamily="50" charset="-128"/>
              </a:rPr>
              <a:t>TEL</a:t>
            </a:r>
            <a:r>
              <a:rPr lang="ja-JP" altLang="en-US" sz="900" dirty="0">
                <a:latin typeface="Meiryo UI" panose="020B0604030504040204" pitchFamily="50" charset="-128"/>
                <a:ea typeface="Meiryo UI" panose="020B0604030504040204" pitchFamily="50" charset="-128"/>
              </a:rPr>
              <a:t>：</a:t>
            </a:r>
            <a:r>
              <a:rPr lang="en-US" altLang="ja-JP" sz="900" dirty="0">
                <a:latin typeface="Meiryo UI" panose="020B0604030504040204" pitchFamily="50" charset="-128"/>
                <a:ea typeface="Meiryo UI" panose="020B0604030504040204" pitchFamily="50" charset="-128"/>
              </a:rPr>
              <a:t>077-528-2772</a:t>
            </a:r>
            <a:r>
              <a:rPr lang="ja-JP" altLang="en-US" sz="9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FAX</a:t>
            </a:r>
            <a:r>
              <a:rPr lang="ja-JP" altLang="en-US" sz="900" dirty="0">
                <a:latin typeface="Meiryo UI" panose="020B0604030504040204" pitchFamily="50" charset="-128"/>
                <a:ea typeface="Meiryo UI" panose="020B0604030504040204" pitchFamily="50" charset="-128"/>
              </a:rPr>
              <a:t>：</a:t>
            </a:r>
            <a:r>
              <a:rPr lang="en-US" altLang="ja-JP" sz="900" dirty="0">
                <a:latin typeface="Meiryo UI" panose="020B0604030504040204" pitchFamily="50" charset="-128"/>
                <a:ea typeface="Meiryo UI" panose="020B0604030504040204" pitchFamily="50" charset="-128"/>
              </a:rPr>
              <a:t>077-521-7330</a:t>
            </a:r>
            <a:r>
              <a:rPr lang="ja-JP" altLang="en-US" sz="9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Mail</a:t>
            </a:r>
            <a:r>
              <a:rPr lang="ja-JP" altLang="en-US" sz="900" dirty="0">
                <a:latin typeface="Meiryo UI" panose="020B0604030504040204" pitchFamily="50" charset="-128"/>
                <a:ea typeface="Meiryo UI" panose="020B0604030504040204" pitchFamily="50" charset="-128"/>
              </a:rPr>
              <a:t>：</a:t>
            </a:r>
            <a:r>
              <a:rPr lang="en-US" altLang="ja-JP" sz="900" dirty="0">
                <a:latin typeface="Meiryo UI" panose="020B0604030504040204" pitchFamily="50" charset="-128"/>
                <a:ea typeface="Meiryo UI" panose="020B0604030504040204" pitchFamily="50" charset="-128"/>
              </a:rPr>
              <a:t>info@otsu.or.jp</a:t>
            </a:r>
            <a:endParaRPr lang="ja-JP" altLang="en-US" sz="900" dirty="0">
              <a:latin typeface="メイリオ" panose="020B0604030504040204" pitchFamily="50" charset="-128"/>
              <a:ea typeface="メイリオ" panose="020B0604030504040204" pitchFamily="50" charset="-128"/>
            </a:endParaRPr>
          </a:p>
        </p:txBody>
      </p:sp>
      <p:sp>
        <p:nvSpPr>
          <p:cNvPr id="8" name="Line 6">
            <a:extLst>
              <a:ext uri="{FF2B5EF4-FFF2-40B4-BE49-F238E27FC236}">
                <a16:creationId xmlns:a16="http://schemas.microsoft.com/office/drawing/2014/main" id="{B5FD5425-A62F-529A-544F-C99C81F032F5}"/>
              </a:ext>
            </a:extLst>
          </p:cNvPr>
          <p:cNvSpPr>
            <a:spLocks noChangeShapeType="1"/>
          </p:cNvSpPr>
          <p:nvPr userDrawn="1"/>
        </p:nvSpPr>
        <p:spPr bwMode="auto">
          <a:xfrm>
            <a:off x="621877" y="6453337"/>
            <a:ext cx="9063704" cy="16273"/>
          </a:xfrm>
          <a:prstGeom prst="line">
            <a:avLst/>
          </a:prstGeom>
          <a:noFill/>
          <a:ln w="28575">
            <a:solidFill>
              <a:srgbClr val="328C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808080">
                      <a:gamma/>
                      <a:shade val="60000"/>
                      <a:invGamma/>
                    </a:srgbClr>
                  </a:outerShdw>
                </a:effectLst>
              </a14:hiddenEffects>
            </a:ext>
          </a:extLst>
        </p:spPr>
        <p:txBody>
          <a:bodyPr wrap="none" lIns="90000" tIns="46800" rIns="90000" bIns="46800" anchor="ctr"/>
          <a:lstStyle/>
          <a:p>
            <a:endParaRPr lang="ja-JP" altLang="en-US" sz="1800"/>
          </a:p>
        </p:txBody>
      </p:sp>
      <p:sp>
        <p:nvSpPr>
          <p:cNvPr id="10" name="Line 6">
            <a:extLst>
              <a:ext uri="{FF2B5EF4-FFF2-40B4-BE49-F238E27FC236}">
                <a16:creationId xmlns:a16="http://schemas.microsoft.com/office/drawing/2014/main" id="{292F3173-A67D-D757-04CB-08798B10CC71}"/>
              </a:ext>
            </a:extLst>
          </p:cNvPr>
          <p:cNvSpPr>
            <a:spLocks noChangeShapeType="1"/>
          </p:cNvSpPr>
          <p:nvPr userDrawn="1"/>
        </p:nvSpPr>
        <p:spPr bwMode="auto">
          <a:xfrm>
            <a:off x="332460" y="355326"/>
            <a:ext cx="9290239" cy="0"/>
          </a:xfrm>
          <a:prstGeom prst="line">
            <a:avLst/>
          </a:prstGeom>
          <a:noFill/>
          <a:ln w="12700">
            <a:solidFill>
              <a:srgbClr val="328C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808080">
                      <a:gamma/>
                      <a:shade val="60000"/>
                      <a:invGamma/>
                    </a:srgbClr>
                  </a:outerShdw>
                </a:effectLst>
              </a14:hiddenEffects>
            </a:ext>
          </a:extLst>
        </p:spPr>
        <p:txBody>
          <a:bodyPr wrap="none" lIns="90000" tIns="46800" rIns="90000" bIns="46800" anchor="ctr"/>
          <a:lstStyle/>
          <a:p>
            <a:endParaRPr lang="ja-JP" altLang="en-US" sz="1800"/>
          </a:p>
        </p:txBody>
      </p:sp>
      <p:sp>
        <p:nvSpPr>
          <p:cNvPr id="11" name="正方形/長方形 10">
            <a:extLst>
              <a:ext uri="{FF2B5EF4-FFF2-40B4-BE49-F238E27FC236}">
                <a16:creationId xmlns:a16="http://schemas.microsoft.com/office/drawing/2014/main" id="{687C4E78-9132-ED60-E68A-A7719898FBE2}"/>
              </a:ext>
            </a:extLst>
          </p:cNvPr>
          <p:cNvSpPr/>
          <p:nvPr userDrawn="1"/>
        </p:nvSpPr>
        <p:spPr>
          <a:xfrm>
            <a:off x="332460" y="355932"/>
            <a:ext cx="429000" cy="713073"/>
          </a:xfrm>
          <a:prstGeom prst="rect">
            <a:avLst/>
          </a:prstGeom>
          <a:solidFill>
            <a:srgbClr val="328CCC"/>
          </a:solidFill>
          <a:ln>
            <a:solidFill>
              <a:srgbClr val="328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正方形/長方形 11">
            <a:extLst>
              <a:ext uri="{FF2B5EF4-FFF2-40B4-BE49-F238E27FC236}">
                <a16:creationId xmlns:a16="http://schemas.microsoft.com/office/drawing/2014/main" id="{CAED7DCB-DB49-EB5A-0067-A151D246A110}"/>
              </a:ext>
            </a:extLst>
          </p:cNvPr>
          <p:cNvSpPr/>
          <p:nvPr userDrawn="1"/>
        </p:nvSpPr>
        <p:spPr>
          <a:xfrm>
            <a:off x="1540469" y="6541988"/>
            <a:ext cx="476412" cy="215444"/>
          </a:xfrm>
          <a:prstGeom prst="rect">
            <a:avLst/>
          </a:prstGeom>
          <a:solidFill>
            <a:srgbClr val="328CCC"/>
          </a:solidFill>
          <a:ln>
            <a:solidFill>
              <a:srgbClr val="328CCC"/>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ja-JP" altLang="en-US" sz="800" b="1" dirty="0">
                <a:latin typeface="Meiryo UI" panose="020B0604030504040204" pitchFamily="50" charset="-128"/>
                <a:ea typeface="Meiryo UI" panose="020B0604030504040204" pitchFamily="50" charset="-128"/>
              </a:rPr>
              <a:t>問合せ</a:t>
            </a:r>
            <a:endParaRPr kumimoji="1" lang="ja-JP" altLang="en-US" sz="800" b="1" dirty="0"/>
          </a:p>
        </p:txBody>
      </p:sp>
      <p:sp>
        <p:nvSpPr>
          <p:cNvPr id="77" name="テキスト ボックス 76">
            <a:extLst>
              <a:ext uri="{FF2B5EF4-FFF2-40B4-BE49-F238E27FC236}">
                <a16:creationId xmlns:a16="http://schemas.microsoft.com/office/drawing/2014/main" id="{01DC230C-8B11-EC78-4502-94C54CAEDA3F}"/>
              </a:ext>
            </a:extLst>
          </p:cNvPr>
          <p:cNvSpPr txBox="1"/>
          <p:nvPr userDrawn="1"/>
        </p:nvSpPr>
        <p:spPr>
          <a:xfrm>
            <a:off x="249970" y="102568"/>
            <a:ext cx="2157963" cy="246221"/>
          </a:xfrm>
          <a:prstGeom prst="rect">
            <a:avLst/>
          </a:prstGeom>
          <a:noFill/>
        </p:spPr>
        <p:txBody>
          <a:bodyPr wrap="none" rtlCol="0">
            <a:spAutoFit/>
          </a:bodyPr>
          <a:lstStyle/>
          <a:p>
            <a:r>
              <a:rPr lang="ja-JP" altLang="en-US" sz="1000" dirty="0">
                <a:solidFill>
                  <a:srgbClr val="328CCC"/>
                </a:solidFill>
                <a:latin typeface="Meiryo UI" panose="020B0604030504040204" pitchFamily="50" charset="-128"/>
                <a:ea typeface="Meiryo UI" panose="020B0604030504040204" pitchFamily="50" charset="-128"/>
              </a:rPr>
              <a:t>びわ湖大津</a:t>
            </a:r>
            <a:r>
              <a:rPr lang="en-US" altLang="ja-JP" sz="1000" dirty="0">
                <a:solidFill>
                  <a:srgbClr val="328CCC"/>
                </a:solidFill>
                <a:latin typeface="Meiryo UI" panose="020B0604030504040204" pitchFamily="50" charset="-128"/>
                <a:ea typeface="Meiryo UI" panose="020B0604030504040204" pitchFamily="50" charset="-128"/>
              </a:rPr>
              <a:t>SDGs</a:t>
            </a:r>
            <a:r>
              <a:rPr lang="ja-JP" altLang="en-US" sz="1000" dirty="0">
                <a:solidFill>
                  <a:srgbClr val="328CCC"/>
                </a:solidFill>
                <a:latin typeface="Meiryo UI" panose="020B0604030504040204" pitchFamily="50" charset="-128"/>
                <a:ea typeface="Meiryo UI" panose="020B0604030504040204" pitchFamily="50" charset="-128"/>
              </a:rPr>
              <a:t>教育旅行プログラム </a:t>
            </a:r>
          </a:p>
        </p:txBody>
      </p:sp>
      <p:sp>
        <p:nvSpPr>
          <p:cNvPr id="18" name="図形 42">
            <a:extLst>
              <a:ext uri="{FF2B5EF4-FFF2-40B4-BE49-F238E27FC236}">
                <a16:creationId xmlns:a16="http://schemas.microsoft.com/office/drawing/2014/main" id="{3890D1E5-941D-C642-A000-669C7923941B}"/>
              </a:ext>
            </a:extLst>
          </p:cNvPr>
          <p:cNvSpPr txBox="1">
            <a:spLocks/>
          </p:cNvSpPr>
          <p:nvPr userDrawn="1"/>
        </p:nvSpPr>
        <p:spPr>
          <a:xfrm>
            <a:off x="213089" y="548680"/>
            <a:ext cx="667742"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1600" noProof="0" smtClean="0">
                <a:solidFill>
                  <a:schemeClr val="bg1"/>
                </a:solidFill>
                <a:latin typeface="Meiryo UI" panose="020B0604030504040204" pitchFamily="50" charset="-128"/>
                <a:ea typeface="Meiryo UI" panose="020B0604030504040204" pitchFamily="50" charset="-128"/>
              </a:rPr>
              <a:pPr algn="ctr"/>
              <a:t>‹#›</a:t>
            </a:fld>
            <a:endParaRPr lang="ja-JP" altLang="en-US" sz="1600" noProof="0"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09364055"/>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Lst>
  <p:hf sldNum="0" hdr="0" ftr="0" dt="0"/>
  <p:txStyles>
    <p:titleStyle>
      <a:lvl1pPr algn="l" defTabSz="685800" rtl="0" eaLnBrk="1" latinLnBrk="0" hangingPunct="1">
        <a:lnSpc>
          <a:spcPct val="90000"/>
        </a:lnSpc>
        <a:spcBef>
          <a:spcPct val="0"/>
        </a:spcBef>
        <a:buNone/>
        <a:defRPr kumimoji="1" lang="ja-JP" altLang="en-US" sz="1600" b="1" i="0" kern="1200" spc="-113" noProof="0" dirty="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7" name="図 16" descr="ロゴ, 会社名&#10;&#10;自動的に生成された説明">
            <a:extLst>
              <a:ext uri="{FF2B5EF4-FFF2-40B4-BE49-F238E27FC236}">
                <a16:creationId xmlns:a16="http://schemas.microsoft.com/office/drawing/2014/main" id="{8744B8D4-52E8-3A50-1669-B951DE6D9A55}"/>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8820713" y="6514935"/>
            <a:ext cx="864868" cy="269549"/>
          </a:xfrm>
          <a:prstGeom prst="rect">
            <a:avLst/>
          </a:prstGeom>
        </p:spPr>
      </p:pic>
      <p:sp>
        <p:nvSpPr>
          <p:cNvPr id="2" name="テキスト ボックス 1">
            <a:extLst>
              <a:ext uri="{FF2B5EF4-FFF2-40B4-BE49-F238E27FC236}">
                <a16:creationId xmlns:a16="http://schemas.microsoft.com/office/drawing/2014/main" id="{D5BB816D-77FA-D5EA-3572-B6721DF9D2D2}"/>
              </a:ext>
            </a:extLst>
          </p:cNvPr>
          <p:cNvSpPr txBox="1"/>
          <p:nvPr userDrawn="1"/>
        </p:nvSpPr>
        <p:spPr>
          <a:xfrm>
            <a:off x="7069995" y="421006"/>
            <a:ext cx="2575560" cy="640223"/>
          </a:xfrm>
          <a:prstGeom prst="rect">
            <a:avLst/>
          </a:prstGeom>
          <a:solidFill>
            <a:schemeClr val="bg1">
              <a:lumMod val="95000"/>
            </a:schemeClr>
          </a:solidFill>
          <a:ln w="6350">
            <a:no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D719AF0E-B06E-40D4-3EF9-6338F38DBCE3}"/>
              </a:ext>
            </a:extLst>
          </p:cNvPr>
          <p:cNvSpPr txBox="1"/>
          <p:nvPr userDrawn="1"/>
        </p:nvSpPr>
        <p:spPr>
          <a:xfrm>
            <a:off x="5313987" y="421006"/>
            <a:ext cx="1664208" cy="640223"/>
          </a:xfrm>
          <a:prstGeom prst="rect">
            <a:avLst/>
          </a:prstGeom>
          <a:solidFill>
            <a:schemeClr val="bg1">
              <a:lumMod val="95000"/>
            </a:schemeClr>
          </a:solidFill>
          <a:ln w="6350">
            <a:noFill/>
          </a:ln>
        </p:spPr>
        <p:txBody>
          <a:bodyPr wrap="none" rtlCol="0">
            <a:noAutofit/>
          </a:bodyPr>
          <a:lstStyle/>
          <a:p>
            <a:pPr algn="l"/>
            <a:endParaRPr kumimoji="1" lang="en-US" altLang="ja-JP" sz="800" dirty="0">
              <a:solidFill>
                <a:srgbClr val="000000"/>
              </a:solidFill>
              <a:latin typeface="Meiryo UI" panose="020B0604030504040204" pitchFamily="50" charset="-128"/>
              <a:ea typeface="Meiryo UI" panose="020B0604030504040204" pitchFamily="50" charset="-128"/>
            </a:endParaRPr>
          </a:p>
        </p:txBody>
      </p:sp>
      <p:pic>
        <p:nvPicPr>
          <p:cNvPr id="5" name="図 4" descr="グラフィカル ユーザー インターフェイス&#10;&#10;低い精度で自動的に生成された説明">
            <a:extLst>
              <a:ext uri="{FF2B5EF4-FFF2-40B4-BE49-F238E27FC236}">
                <a16:creationId xmlns:a16="http://schemas.microsoft.com/office/drawing/2014/main" id="{F3E1DFC4-44B2-AE97-9F24-E366DAFEE580}"/>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7113240" y="470958"/>
            <a:ext cx="730485" cy="222922"/>
          </a:xfrm>
          <a:prstGeom prst="rect">
            <a:avLst/>
          </a:prstGeom>
          <a:noFill/>
        </p:spPr>
      </p:pic>
      <p:pic>
        <p:nvPicPr>
          <p:cNvPr id="13" name="図 12" descr="テキスト&#10;&#10;中程度の精度で自動的に生成された説明">
            <a:extLst>
              <a:ext uri="{FF2B5EF4-FFF2-40B4-BE49-F238E27FC236}">
                <a16:creationId xmlns:a16="http://schemas.microsoft.com/office/drawing/2014/main" id="{1B6F11B7-6116-E7CA-E16C-961A62FBEA7F}"/>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5404365" y="470958"/>
            <a:ext cx="491099" cy="268349"/>
          </a:xfrm>
          <a:prstGeom prst="rect">
            <a:avLst/>
          </a:prstGeom>
          <a:noFill/>
        </p:spPr>
      </p:pic>
      <p:sp>
        <p:nvSpPr>
          <p:cNvPr id="16" name="図形 62">
            <a:extLst>
              <a:ext uri="{FF2B5EF4-FFF2-40B4-BE49-F238E27FC236}">
                <a16:creationId xmlns:a16="http://schemas.microsoft.com/office/drawing/2014/main" id="{2C8F251E-BB08-9D42-8813-D3CD1AE6AF9A}"/>
              </a:ext>
            </a:extLst>
          </p:cNvPr>
          <p:cNvSpPr/>
          <p:nvPr/>
        </p:nvSpPr>
        <p:spPr>
          <a:xfrm flipH="1" flipV="1">
            <a:off x="350489" y="1124743"/>
            <a:ext cx="0" cy="2232249"/>
          </a:xfrm>
          <a:prstGeom prst="line">
            <a:avLst/>
          </a:prstGeom>
          <a:ln w="38100">
            <a:solidFill>
              <a:srgbClr val="328CCC"/>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9" name="図形 61">
            <a:extLst>
              <a:ext uri="{FF2B5EF4-FFF2-40B4-BE49-F238E27FC236}">
                <a16:creationId xmlns:a16="http://schemas.microsoft.com/office/drawing/2014/main" id="{EFA7F577-E691-D948-943E-8D25DFE256F5}"/>
              </a:ext>
            </a:extLst>
          </p:cNvPr>
          <p:cNvSpPr/>
          <p:nvPr userDrawn="1"/>
        </p:nvSpPr>
        <p:spPr>
          <a:xfrm rot="16200000">
            <a:off x="-1296214" y="4742946"/>
            <a:ext cx="3273461" cy="213521"/>
          </a:xfrm>
          <a:prstGeom prst="rect">
            <a:avLst/>
          </a:prstGeom>
          <a:solidFill>
            <a:schemeClr val="bg1"/>
          </a:solidFill>
          <a:ln w="3175">
            <a:miter lim="400000"/>
          </a:ln>
          <a:extLst>
            <a:ext uri="{C572A759-6A51-4108-AA02-DFA0A04FC94B}">
              <ma14:wrappingTextBoxFlag xmlns:ma14="http://schemas.microsoft.com/office/mac/drawingml/2011/main" xmlns=""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テキスト ボックス 6">
            <a:extLst>
              <a:ext uri="{FF2B5EF4-FFF2-40B4-BE49-F238E27FC236}">
                <a16:creationId xmlns:a16="http://schemas.microsoft.com/office/drawing/2014/main" id="{B486A401-5D53-7441-EFC7-4653B8DB7265}"/>
              </a:ext>
            </a:extLst>
          </p:cNvPr>
          <p:cNvSpPr txBox="1"/>
          <p:nvPr userDrawn="1"/>
        </p:nvSpPr>
        <p:spPr>
          <a:xfrm>
            <a:off x="2196476" y="6525344"/>
            <a:ext cx="5513048" cy="230832"/>
          </a:xfrm>
          <a:prstGeom prst="rect">
            <a:avLst/>
          </a:prstGeom>
          <a:ln w="9525">
            <a:noFill/>
          </a:ln>
        </p:spPr>
        <p:style>
          <a:lnRef idx="2">
            <a:schemeClr val="dk1"/>
          </a:lnRef>
          <a:fillRef idx="1">
            <a:schemeClr val="lt1"/>
          </a:fillRef>
          <a:effectRef idx="0">
            <a:schemeClr val="dk1"/>
          </a:effectRef>
          <a:fontRef idx="minor">
            <a:schemeClr val="dk1"/>
          </a:fontRef>
        </p:style>
        <p:txBody>
          <a:bodyPr wrap="none" rtlCol="0" anchor="b">
            <a:spAutoFit/>
          </a:bodyPr>
          <a:lstStyle/>
          <a:p>
            <a:pPr algn="ctr"/>
            <a:r>
              <a:rPr lang="ja-JP" altLang="en-US" sz="900" dirty="0">
                <a:latin typeface="Meiryo UI" panose="020B0604030504040204" pitchFamily="50" charset="-128"/>
                <a:ea typeface="Meiryo UI" panose="020B0604030504040204" pitchFamily="50" charset="-128"/>
              </a:rPr>
              <a:t>（公社）びわ湖大津観光協会　　</a:t>
            </a:r>
            <a:r>
              <a:rPr lang="en-US" altLang="ja-JP" sz="900" dirty="0">
                <a:latin typeface="Meiryo UI" panose="020B0604030504040204" pitchFamily="50" charset="-128"/>
                <a:ea typeface="Meiryo UI" panose="020B0604030504040204" pitchFamily="50" charset="-128"/>
              </a:rPr>
              <a:t>TEL</a:t>
            </a:r>
            <a:r>
              <a:rPr lang="ja-JP" altLang="en-US" sz="900" dirty="0">
                <a:latin typeface="Meiryo UI" panose="020B0604030504040204" pitchFamily="50" charset="-128"/>
                <a:ea typeface="Meiryo UI" panose="020B0604030504040204" pitchFamily="50" charset="-128"/>
              </a:rPr>
              <a:t>：</a:t>
            </a:r>
            <a:r>
              <a:rPr lang="en-US" altLang="ja-JP" sz="900" dirty="0">
                <a:latin typeface="Meiryo UI" panose="020B0604030504040204" pitchFamily="50" charset="-128"/>
                <a:ea typeface="Meiryo UI" panose="020B0604030504040204" pitchFamily="50" charset="-128"/>
              </a:rPr>
              <a:t>077-528-2772</a:t>
            </a:r>
            <a:r>
              <a:rPr lang="ja-JP" altLang="en-US" sz="9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FAX</a:t>
            </a:r>
            <a:r>
              <a:rPr lang="ja-JP" altLang="en-US" sz="900" dirty="0">
                <a:latin typeface="Meiryo UI" panose="020B0604030504040204" pitchFamily="50" charset="-128"/>
                <a:ea typeface="Meiryo UI" panose="020B0604030504040204" pitchFamily="50" charset="-128"/>
              </a:rPr>
              <a:t>：</a:t>
            </a:r>
            <a:r>
              <a:rPr lang="en-US" altLang="ja-JP" sz="900" dirty="0">
                <a:latin typeface="Meiryo UI" panose="020B0604030504040204" pitchFamily="50" charset="-128"/>
                <a:ea typeface="Meiryo UI" panose="020B0604030504040204" pitchFamily="50" charset="-128"/>
              </a:rPr>
              <a:t>077-521-7330</a:t>
            </a:r>
            <a:r>
              <a:rPr lang="ja-JP" altLang="en-US" sz="9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Mail</a:t>
            </a:r>
            <a:r>
              <a:rPr lang="ja-JP" altLang="en-US" sz="900" dirty="0">
                <a:latin typeface="Meiryo UI" panose="020B0604030504040204" pitchFamily="50" charset="-128"/>
                <a:ea typeface="Meiryo UI" panose="020B0604030504040204" pitchFamily="50" charset="-128"/>
              </a:rPr>
              <a:t>：</a:t>
            </a:r>
            <a:r>
              <a:rPr lang="en-US" altLang="ja-JP" sz="900" dirty="0">
                <a:latin typeface="Meiryo UI" panose="020B0604030504040204" pitchFamily="50" charset="-128"/>
                <a:ea typeface="Meiryo UI" panose="020B0604030504040204" pitchFamily="50" charset="-128"/>
              </a:rPr>
              <a:t>info@otsu.or.jp</a:t>
            </a:r>
            <a:endParaRPr lang="ja-JP" altLang="en-US" sz="900" dirty="0">
              <a:latin typeface="メイリオ" panose="020B0604030504040204" pitchFamily="50" charset="-128"/>
              <a:ea typeface="メイリオ" panose="020B0604030504040204" pitchFamily="50" charset="-128"/>
            </a:endParaRPr>
          </a:p>
        </p:txBody>
      </p:sp>
      <p:sp>
        <p:nvSpPr>
          <p:cNvPr id="8" name="Line 6">
            <a:extLst>
              <a:ext uri="{FF2B5EF4-FFF2-40B4-BE49-F238E27FC236}">
                <a16:creationId xmlns:a16="http://schemas.microsoft.com/office/drawing/2014/main" id="{B5FD5425-A62F-529A-544F-C99C81F032F5}"/>
              </a:ext>
            </a:extLst>
          </p:cNvPr>
          <p:cNvSpPr>
            <a:spLocks noChangeShapeType="1"/>
          </p:cNvSpPr>
          <p:nvPr userDrawn="1"/>
        </p:nvSpPr>
        <p:spPr bwMode="auto">
          <a:xfrm>
            <a:off x="621877" y="6453337"/>
            <a:ext cx="9063704" cy="16273"/>
          </a:xfrm>
          <a:prstGeom prst="line">
            <a:avLst/>
          </a:prstGeom>
          <a:noFill/>
          <a:ln w="28575">
            <a:solidFill>
              <a:srgbClr val="328C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808080">
                      <a:gamma/>
                      <a:shade val="60000"/>
                      <a:invGamma/>
                    </a:srgbClr>
                  </a:outerShdw>
                </a:effectLst>
              </a14:hiddenEffects>
            </a:ext>
          </a:extLst>
        </p:spPr>
        <p:txBody>
          <a:bodyPr wrap="none" lIns="90000" tIns="46800" rIns="90000" bIns="46800" anchor="ctr"/>
          <a:lstStyle/>
          <a:p>
            <a:endParaRPr lang="ja-JP" altLang="en-US" sz="1800"/>
          </a:p>
        </p:txBody>
      </p:sp>
      <p:sp>
        <p:nvSpPr>
          <p:cNvPr id="10" name="Line 6">
            <a:extLst>
              <a:ext uri="{FF2B5EF4-FFF2-40B4-BE49-F238E27FC236}">
                <a16:creationId xmlns:a16="http://schemas.microsoft.com/office/drawing/2014/main" id="{292F3173-A67D-D757-04CB-08798B10CC71}"/>
              </a:ext>
            </a:extLst>
          </p:cNvPr>
          <p:cNvSpPr>
            <a:spLocks noChangeShapeType="1"/>
          </p:cNvSpPr>
          <p:nvPr userDrawn="1"/>
        </p:nvSpPr>
        <p:spPr bwMode="auto">
          <a:xfrm>
            <a:off x="332460" y="355326"/>
            <a:ext cx="9290239" cy="0"/>
          </a:xfrm>
          <a:prstGeom prst="line">
            <a:avLst/>
          </a:prstGeom>
          <a:noFill/>
          <a:ln w="12700">
            <a:solidFill>
              <a:srgbClr val="328C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808080">
                      <a:gamma/>
                      <a:shade val="60000"/>
                      <a:invGamma/>
                    </a:srgbClr>
                  </a:outerShdw>
                </a:effectLst>
              </a14:hiddenEffects>
            </a:ext>
          </a:extLst>
        </p:spPr>
        <p:txBody>
          <a:bodyPr wrap="none" lIns="90000" tIns="46800" rIns="90000" bIns="46800" anchor="ctr"/>
          <a:lstStyle/>
          <a:p>
            <a:endParaRPr lang="ja-JP" altLang="en-US" sz="1800"/>
          </a:p>
        </p:txBody>
      </p:sp>
      <p:sp>
        <p:nvSpPr>
          <p:cNvPr id="11" name="正方形/長方形 10">
            <a:extLst>
              <a:ext uri="{FF2B5EF4-FFF2-40B4-BE49-F238E27FC236}">
                <a16:creationId xmlns:a16="http://schemas.microsoft.com/office/drawing/2014/main" id="{687C4E78-9132-ED60-E68A-A7719898FBE2}"/>
              </a:ext>
            </a:extLst>
          </p:cNvPr>
          <p:cNvSpPr/>
          <p:nvPr userDrawn="1"/>
        </p:nvSpPr>
        <p:spPr>
          <a:xfrm>
            <a:off x="332460" y="355932"/>
            <a:ext cx="429000" cy="713073"/>
          </a:xfrm>
          <a:prstGeom prst="rect">
            <a:avLst/>
          </a:prstGeom>
          <a:solidFill>
            <a:srgbClr val="328CCC"/>
          </a:solidFill>
          <a:ln>
            <a:solidFill>
              <a:srgbClr val="328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正方形/長方形 11">
            <a:extLst>
              <a:ext uri="{FF2B5EF4-FFF2-40B4-BE49-F238E27FC236}">
                <a16:creationId xmlns:a16="http://schemas.microsoft.com/office/drawing/2014/main" id="{CAED7DCB-DB49-EB5A-0067-A151D246A110}"/>
              </a:ext>
            </a:extLst>
          </p:cNvPr>
          <p:cNvSpPr/>
          <p:nvPr userDrawn="1"/>
        </p:nvSpPr>
        <p:spPr>
          <a:xfrm>
            <a:off x="1540469" y="6541988"/>
            <a:ext cx="476412" cy="215444"/>
          </a:xfrm>
          <a:prstGeom prst="rect">
            <a:avLst/>
          </a:prstGeom>
          <a:solidFill>
            <a:srgbClr val="328CCC"/>
          </a:solidFill>
          <a:ln>
            <a:solidFill>
              <a:srgbClr val="328CCC"/>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ja-JP" altLang="en-US" sz="800" b="1" dirty="0">
                <a:latin typeface="Meiryo UI" panose="020B0604030504040204" pitchFamily="50" charset="-128"/>
                <a:ea typeface="Meiryo UI" panose="020B0604030504040204" pitchFamily="50" charset="-128"/>
              </a:rPr>
              <a:t>問合せ</a:t>
            </a:r>
            <a:endParaRPr kumimoji="1" lang="ja-JP" altLang="en-US" sz="800" b="1" dirty="0"/>
          </a:p>
        </p:txBody>
      </p:sp>
      <p:sp>
        <p:nvSpPr>
          <p:cNvPr id="77" name="テキスト ボックス 76">
            <a:extLst>
              <a:ext uri="{FF2B5EF4-FFF2-40B4-BE49-F238E27FC236}">
                <a16:creationId xmlns:a16="http://schemas.microsoft.com/office/drawing/2014/main" id="{01DC230C-8B11-EC78-4502-94C54CAEDA3F}"/>
              </a:ext>
            </a:extLst>
          </p:cNvPr>
          <p:cNvSpPr txBox="1"/>
          <p:nvPr userDrawn="1"/>
        </p:nvSpPr>
        <p:spPr>
          <a:xfrm>
            <a:off x="249970" y="102568"/>
            <a:ext cx="2157963" cy="246221"/>
          </a:xfrm>
          <a:prstGeom prst="rect">
            <a:avLst/>
          </a:prstGeom>
          <a:noFill/>
        </p:spPr>
        <p:txBody>
          <a:bodyPr wrap="none" rtlCol="0">
            <a:spAutoFit/>
          </a:bodyPr>
          <a:lstStyle/>
          <a:p>
            <a:r>
              <a:rPr lang="ja-JP" altLang="en-US" sz="1000" dirty="0">
                <a:solidFill>
                  <a:srgbClr val="328CCC"/>
                </a:solidFill>
                <a:latin typeface="Meiryo UI" panose="020B0604030504040204" pitchFamily="50" charset="-128"/>
                <a:ea typeface="Meiryo UI" panose="020B0604030504040204" pitchFamily="50" charset="-128"/>
              </a:rPr>
              <a:t>びわ湖大津</a:t>
            </a:r>
            <a:r>
              <a:rPr lang="en-US" altLang="ja-JP" sz="1000" dirty="0">
                <a:solidFill>
                  <a:srgbClr val="328CCC"/>
                </a:solidFill>
                <a:latin typeface="Meiryo UI" panose="020B0604030504040204" pitchFamily="50" charset="-128"/>
                <a:ea typeface="Meiryo UI" panose="020B0604030504040204" pitchFamily="50" charset="-128"/>
              </a:rPr>
              <a:t>SDGs</a:t>
            </a:r>
            <a:r>
              <a:rPr lang="ja-JP" altLang="en-US" sz="1000" dirty="0">
                <a:solidFill>
                  <a:srgbClr val="328CCC"/>
                </a:solidFill>
                <a:latin typeface="Meiryo UI" panose="020B0604030504040204" pitchFamily="50" charset="-128"/>
                <a:ea typeface="Meiryo UI" panose="020B0604030504040204" pitchFamily="50" charset="-128"/>
              </a:rPr>
              <a:t>教育旅行プログラム </a:t>
            </a:r>
          </a:p>
        </p:txBody>
      </p:sp>
    </p:spTree>
    <p:extLst>
      <p:ext uri="{BB962C8B-B14F-4D97-AF65-F5344CB8AC3E}">
        <p14:creationId xmlns:p14="http://schemas.microsoft.com/office/powerpoint/2010/main" val="1351093467"/>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Lst>
  <p:hf sldNum="0" hdr="0" ftr="0" dt="0"/>
  <p:txStyles>
    <p:titleStyle>
      <a:lvl1pPr algn="l" defTabSz="685800" rtl="0" eaLnBrk="1" latinLnBrk="0" hangingPunct="1">
        <a:lnSpc>
          <a:spcPct val="90000"/>
        </a:lnSpc>
        <a:spcBef>
          <a:spcPct val="0"/>
        </a:spcBef>
        <a:buNone/>
        <a:defRPr kumimoji="1" lang="ja-JP" altLang="en-US" sz="1600" b="1" i="0" kern="1200" spc="-113" noProof="0" dirty="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2" y="4829992"/>
            <a:ext cx="3273461" cy="213521"/>
          </a:xfrm>
          <a:prstGeom prst="rect">
            <a:avLst/>
          </a:prstGeom>
          <a:ln w="3175">
            <a:miter lim="400000"/>
          </a:ln>
          <a:extLst>
            <a:ext uri="{C572A759-6A51-4108-AA02-DFA0A04FC94B}">
              <ma14:wrappingTextBoxFlag xmlns:ma14="http://schemas.microsoft.com/office/mac/drawingml/2011/main" xmlns=""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7" y="1111218"/>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17" name="図形 42">
            <a:extLst>
              <a:ext uri="{FF2B5EF4-FFF2-40B4-BE49-F238E27FC236}">
                <a16:creationId xmlns:a16="http://schemas.microsoft.com/office/drawing/2014/main" id="{3890D1E5-941D-C642-A000-669C7923941B}"/>
              </a:ext>
            </a:extLst>
          </p:cNvPr>
          <p:cNvSpPr txBox="1">
            <a:spLocks/>
          </p:cNvSpPr>
          <p:nvPr/>
        </p:nvSpPr>
        <p:spPr>
          <a:xfrm>
            <a:off x="128698" y="77224"/>
            <a:ext cx="423643"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788" noProof="0" smtClean="0">
                <a:solidFill>
                  <a:schemeClr val="tx2"/>
                </a:solidFill>
                <a:latin typeface="Meiryo UI" panose="020B0604030504040204" pitchFamily="50" charset="-128"/>
                <a:ea typeface="Meiryo UI" panose="020B0604030504040204" pitchFamily="50" charset="-128"/>
              </a:rPr>
              <a:pPr algn="ctr"/>
              <a:t>‹#›</a:t>
            </a:fld>
            <a:endParaRPr lang="ja-JP" altLang="en-US" sz="788" noProof="0" dirty="0">
              <a:solidFill>
                <a:schemeClr val="tx2"/>
              </a:solidFill>
              <a:latin typeface="Meiryo UI" panose="020B0604030504040204" pitchFamily="50" charset="-128"/>
              <a:ea typeface="Meiryo UI" panose="020B0604030504040204" pitchFamily="50" charset="-128"/>
            </a:endParaRPr>
          </a:p>
        </p:txBody>
      </p:sp>
      <p:sp>
        <p:nvSpPr>
          <p:cNvPr id="4" name="正方形/長方形 3"/>
          <p:cNvSpPr/>
          <p:nvPr/>
        </p:nvSpPr>
        <p:spPr>
          <a:xfrm rot="10800000">
            <a:off x="0" y="6761498"/>
            <a:ext cx="9906000" cy="139367"/>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正方形/長方形 10"/>
          <p:cNvSpPr/>
          <p:nvPr/>
        </p:nvSpPr>
        <p:spPr>
          <a:xfrm>
            <a:off x="0" y="3176"/>
            <a:ext cx="9906000" cy="230190"/>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id="{045767E1-48F6-E1D9-F9BD-B4C9D858A8FC}"/>
              </a:ext>
            </a:extLst>
          </p:cNvPr>
          <p:cNvSpPr/>
          <p:nvPr userDrawn="1"/>
        </p:nvSpPr>
        <p:spPr>
          <a:xfrm>
            <a:off x="0" y="0"/>
            <a:ext cx="9906000" cy="535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a:solidFill>
                <a:prstClr val="white"/>
              </a:solidFill>
            </a:endParaRPr>
          </a:p>
        </p:txBody>
      </p:sp>
      <p:cxnSp>
        <p:nvCxnSpPr>
          <p:cNvPr id="9" name="直線コネクタ 8">
            <a:extLst>
              <a:ext uri="{FF2B5EF4-FFF2-40B4-BE49-F238E27FC236}">
                <a16:creationId xmlns:a16="http://schemas.microsoft.com/office/drawing/2014/main" id="{42C41773-592F-24F3-1963-2DA2DC6368F9}"/>
              </a:ext>
            </a:extLst>
          </p:cNvPr>
          <p:cNvCxnSpPr/>
          <p:nvPr userDrawn="1"/>
        </p:nvCxnSpPr>
        <p:spPr>
          <a:xfrm>
            <a:off x="0" y="528877"/>
            <a:ext cx="9906000" cy="0"/>
          </a:xfrm>
          <a:prstGeom prst="line">
            <a:avLst/>
          </a:prstGeom>
          <a:ln w="19050">
            <a:solidFill>
              <a:srgbClr val="5B9BD5"/>
            </a:solidFill>
          </a:ln>
        </p:spPr>
        <p:style>
          <a:lnRef idx="1">
            <a:schemeClr val="accent1"/>
          </a:lnRef>
          <a:fillRef idx="0">
            <a:schemeClr val="accent1"/>
          </a:fillRef>
          <a:effectRef idx="0">
            <a:schemeClr val="accent1"/>
          </a:effectRef>
          <a:fontRef idx="minor">
            <a:schemeClr val="tx1"/>
          </a:fontRef>
        </p:style>
      </p:cxnSp>
      <p:pic>
        <p:nvPicPr>
          <p:cNvPr id="8" name="図 7" descr="斧, 挿絵 が含まれている画像&#10;&#10;自動的に生成された説明">
            <a:extLst>
              <a:ext uri="{FF2B5EF4-FFF2-40B4-BE49-F238E27FC236}">
                <a16:creationId xmlns:a16="http://schemas.microsoft.com/office/drawing/2014/main" id="{CF1B330F-62AA-66BE-3E18-214DD37B55AF}"/>
              </a:ext>
            </a:extLst>
          </p:cNvPr>
          <p:cNvPicPr>
            <a:picLocks noChangeAspect="1"/>
          </p:cNvPicPr>
          <p:nvPr userDrawn="1"/>
        </p:nvPicPr>
        <p:blipFill>
          <a:blip r:embed="rId36" cstate="print">
            <a:extLst>
              <a:ext uri="{28A0092B-C50C-407E-A947-70E740481C1C}">
                <a14:useLocalDpi xmlns:a14="http://schemas.microsoft.com/office/drawing/2010/main"/>
              </a:ext>
            </a:extLst>
          </a:blip>
          <a:stretch>
            <a:fillRect/>
          </a:stretch>
        </p:blipFill>
        <p:spPr>
          <a:xfrm>
            <a:off x="8835753" y="6538913"/>
            <a:ext cx="778419" cy="180365"/>
          </a:xfrm>
          <a:prstGeom prst="rect">
            <a:avLst/>
          </a:prstGeom>
        </p:spPr>
      </p:pic>
    </p:spTree>
    <p:extLst>
      <p:ext uri="{BB962C8B-B14F-4D97-AF65-F5344CB8AC3E}">
        <p14:creationId xmlns:p14="http://schemas.microsoft.com/office/powerpoint/2010/main" val="550196861"/>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14" r:id="rId23"/>
    <p:sldLayoutId id="2147483815" r:id="rId24"/>
    <p:sldLayoutId id="2147483816" r:id="rId25"/>
    <p:sldLayoutId id="2147483817" r:id="rId26"/>
    <p:sldLayoutId id="2147483818" r:id="rId27"/>
    <p:sldLayoutId id="2147483819" r:id="rId28"/>
    <p:sldLayoutId id="2147483820" r:id="rId29"/>
    <p:sldLayoutId id="2147483821" r:id="rId30"/>
    <p:sldLayoutId id="2147483822" r:id="rId31"/>
    <p:sldLayoutId id="2147483823" r:id="rId32"/>
    <p:sldLayoutId id="2147483824" r:id="rId33"/>
    <p:sldLayoutId id="2147483825" r:id="rId34"/>
  </p:sldLayoutIdLst>
  <p:hf hdr="0" ftr="0" dt="0"/>
  <p:txStyles>
    <p:titleStyle>
      <a:lvl1pPr algn="l" defTabSz="685800"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773474727"/>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07">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8"/>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859749249"/>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l" defTabSz="844048" rtl="0" eaLnBrk="1" latinLnBrk="0" hangingPunct="1">
        <a:lnSpc>
          <a:spcPct val="90000"/>
        </a:lnSpc>
        <a:spcBef>
          <a:spcPct val="0"/>
        </a:spcBef>
        <a:buNone/>
        <a:defRPr kumimoji="1" sz="4062" kern="1200">
          <a:solidFill>
            <a:schemeClr val="tx1"/>
          </a:solidFill>
          <a:latin typeface="+mj-lt"/>
          <a:ea typeface="+mj-ea"/>
          <a:cs typeface="+mj-cs"/>
        </a:defRPr>
      </a:lvl1pPr>
    </p:titleStyle>
    <p:bodyStyle>
      <a:lvl1pPr marL="0" indent="0" algn="l" defTabSz="844048" rtl="0" eaLnBrk="1" latinLnBrk="0" hangingPunct="1">
        <a:lnSpc>
          <a:spcPct val="125000"/>
        </a:lnSpc>
        <a:spcBef>
          <a:spcPts val="0"/>
        </a:spcBef>
        <a:buFont typeface="Arial" panose="020B0604020202020204" pitchFamily="34" charset="0"/>
        <a:buNone/>
        <a:defRPr kumimoji="1" sz="1107" kern="1200">
          <a:solidFill>
            <a:schemeClr val="tx1"/>
          </a:solidFill>
          <a:latin typeface="+mn-lt"/>
          <a:ea typeface="+mn-ea"/>
          <a:cs typeface="+mn-cs"/>
        </a:defRPr>
      </a:lvl1pPr>
      <a:lvl2pPr marL="0" indent="0" algn="l" defTabSz="844048" rtl="0" eaLnBrk="1" latinLnBrk="0" hangingPunct="1">
        <a:lnSpc>
          <a:spcPct val="125000"/>
        </a:lnSpc>
        <a:spcBef>
          <a:spcPts val="0"/>
        </a:spcBef>
        <a:buFont typeface="Arial" panose="020B0604020202020204" pitchFamily="34" charset="0"/>
        <a:buNone/>
        <a:defRPr kumimoji="1" sz="1107" kern="1200">
          <a:solidFill>
            <a:schemeClr val="tx1"/>
          </a:solidFill>
          <a:latin typeface="+mn-lt"/>
          <a:ea typeface="+mn-ea"/>
          <a:cs typeface="+mn-cs"/>
        </a:defRPr>
      </a:lvl2pPr>
      <a:lvl3pPr marL="0" indent="0" algn="l" defTabSz="844048" rtl="0" eaLnBrk="1" latinLnBrk="0" hangingPunct="1">
        <a:lnSpc>
          <a:spcPct val="125000"/>
        </a:lnSpc>
        <a:spcBef>
          <a:spcPts val="0"/>
        </a:spcBef>
        <a:buFont typeface="Arial" panose="020B0604020202020204" pitchFamily="34" charset="0"/>
        <a:buNone/>
        <a:defRPr kumimoji="1" sz="1107" kern="1200">
          <a:solidFill>
            <a:schemeClr val="tx1"/>
          </a:solidFill>
          <a:latin typeface="+mn-lt"/>
          <a:ea typeface="+mn-ea"/>
          <a:cs typeface="+mn-cs"/>
        </a:defRPr>
      </a:lvl3pPr>
      <a:lvl4pPr marL="0" indent="0" algn="l" defTabSz="844048" rtl="0" eaLnBrk="1" latinLnBrk="0" hangingPunct="1">
        <a:lnSpc>
          <a:spcPct val="125000"/>
        </a:lnSpc>
        <a:spcBef>
          <a:spcPts val="0"/>
        </a:spcBef>
        <a:buFont typeface="Arial" panose="020B0604020202020204" pitchFamily="34" charset="0"/>
        <a:buNone/>
        <a:defRPr kumimoji="1" sz="1107" kern="1200">
          <a:solidFill>
            <a:schemeClr val="tx1"/>
          </a:solidFill>
          <a:latin typeface="+mn-lt"/>
          <a:ea typeface="+mn-ea"/>
          <a:cs typeface="+mn-cs"/>
        </a:defRPr>
      </a:lvl4pPr>
      <a:lvl5pPr marL="0" indent="0" algn="l" defTabSz="844048" rtl="0" eaLnBrk="1" latinLnBrk="0" hangingPunct="1">
        <a:lnSpc>
          <a:spcPct val="125000"/>
        </a:lnSpc>
        <a:spcBef>
          <a:spcPts val="0"/>
        </a:spcBef>
        <a:buFont typeface="Arial" panose="020B0604020202020204" pitchFamily="34" charset="0"/>
        <a:buNone/>
        <a:defRPr kumimoji="1" sz="1107" kern="1200">
          <a:solidFill>
            <a:schemeClr val="tx1"/>
          </a:solidFill>
          <a:latin typeface="+mn-lt"/>
          <a:ea typeface="+mn-ea"/>
          <a:cs typeface="+mn-cs"/>
        </a:defRPr>
      </a:lvl5pPr>
      <a:lvl6pPr marL="2321134" indent="-211012" algn="l" defTabSz="844048" rtl="0" eaLnBrk="1" latinLnBrk="0" hangingPunct="1">
        <a:lnSpc>
          <a:spcPct val="90000"/>
        </a:lnSpc>
        <a:spcBef>
          <a:spcPts val="462"/>
        </a:spcBef>
        <a:buFont typeface="Arial" panose="020B0604020202020204" pitchFamily="34" charset="0"/>
        <a:buChar char="•"/>
        <a:defRPr kumimoji="1" sz="1661" kern="1200">
          <a:solidFill>
            <a:schemeClr val="tx1"/>
          </a:solidFill>
          <a:latin typeface="+mn-lt"/>
          <a:ea typeface="+mn-ea"/>
          <a:cs typeface="+mn-cs"/>
        </a:defRPr>
      </a:lvl6pPr>
      <a:lvl7pPr marL="2743158" indent="-211012" algn="l" defTabSz="844048" rtl="0" eaLnBrk="1" latinLnBrk="0" hangingPunct="1">
        <a:lnSpc>
          <a:spcPct val="90000"/>
        </a:lnSpc>
        <a:spcBef>
          <a:spcPts val="462"/>
        </a:spcBef>
        <a:buFont typeface="Arial" panose="020B0604020202020204" pitchFamily="34" charset="0"/>
        <a:buChar char="•"/>
        <a:defRPr kumimoji="1" sz="1661" kern="1200">
          <a:solidFill>
            <a:schemeClr val="tx1"/>
          </a:solidFill>
          <a:latin typeface="+mn-lt"/>
          <a:ea typeface="+mn-ea"/>
          <a:cs typeface="+mn-cs"/>
        </a:defRPr>
      </a:lvl7pPr>
      <a:lvl8pPr marL="3165182" indent="-211012" algn="l" defTabSz="844048" rtl="0" eaLnBrk="1" latinLnBrk="0" hangingPunct="1">
        <a:lnSpc>
          <a:spcPct val="90000"/>
        </a:lnSpc>
        <a:spcBef>
          <a:spcPts val="462"/>
        </a:spcBef>
        <a:buFont typeface="Arial" panose="020B0604020202020204" pitchFamily="34" charset="0"/>
        <a:buChar char="•"/>
        <a:defRPr kumimoji="1" sz="1661" kern="1200">
          <a:solidFill>
            <a:schemeClr val="tx1"/>
          </a:solidFill>
          <a:latin typeface="+mn-lt"/>
          <a:ea typeface="+mn-ea"/>
          <a:cs typeface="+mn-cs"/>
        </a:defRPr>
      </a:lvl8pPr>
      <a:lvl9pPr marL="3587206" indent="-211012" algn="l" defTabSz="844048" rtl="0" eaLnBrk="1" latinLnBrk="0" hangingPunct="1">
        <a:lnSpc>
          <a:spcPct val="90000"/>
        </a:lnSpc>
        <a:spcBef>
          <a:spcPts val="462"/>
        </a:spcBef>
        <a:buFont typeface="Arial" panose="020B0604020202020204" pitchFamily="34" charset="0"/>
        <a:buChar char="•"/>
        <a:defRPr kumimoji="1" sz="1661" kern="1200">
          <a:solidFill>
            <a:schemeClr val="tx1"/>
          </a:solidFill>
          <a:latin typeface="+mn-lt"/>
          <a:ea typeface="+mn-ea"/>
          <a:cs typeface="+mn-cs"/>
        </a:defRPr>
      </a:lvl9pPr>
    </p:bodyStyle>
    <p:otherStyle>
      <a:defPPr>
        <a:defRPr lang="ja-JP"/>
      </a:defPPr>
      <a:lvl1pPr marL="0" algn="l" defTabSz="844048" rtl="0" eaLnBrk="1" latinLnBrk="0" hangingPunct="1">
        <a:defRPr kumimoji="1" sz="1661" kern="1200">
          <a:solidFill>
            <a:schemeClr val="tx1"/>
          </a:solidFill>
          <a:latin typeface="+mn-lt"/>
          <a:ea typeface="+mn-ea"/>
          <a:cs typeface="+mn-cs"/>
        </a:defRPr>
      </a:lvl1pPr>
      <a:lvl2pPr marL="422025" algn="l" defTabSz="844048" rtl="0" eaLnBrk="1" latinLnBrk="0" hangingPunct="1">
        <a:defRPr kumimoji="1" sz="1661" kern="1200">
          <a:solidFill>
            <a:schemeClr val="tx1"/>
          </a:solidFill>
          <a:latin typeface="+mn-lt"/>
          <a:ea typeface="+mn-ea"/>
          <a:cs typeface="+mn-cs"/>
        </a:defRPr>
      </a:lvl2pPr>
      <a:lvl3pPr marL="844048" algn="l" defTabSz="844048" rtl="0" eaLnBrk="1" latinLnBrk="0" hangingPunct="1">
        <a:defRPr kumimoji="1" sz="1661" kern="1200">
          <a:solidFill>
            <a:schemeClr val="tx1"/>
          </a:solidFill>
          <a:latin typeface="+mn-lt"/>
          <a:ea typeface="+mn-ea"/>
          <a:cs typeface="+mn-cs"/>
        </a:defRPr>
      </a:lvl3pPr>
      <a:lvl4pPr marL="1266073" algn="l" defTabSz="844048" rtl="0" eaLnBrk="1" latinLnBrk="0" hangingPunct="1">
        <a:defRPr kumimoji="1" sz="1661" kern="1200">
          <a:solidFill>
            <a:schemeClr val="tx1"/>
          </a:solidFill>
          <a:latin typeface="+mn-lt"/>
          <a:ea typeface="+mn-ea"/>
          <a:cs typeface="+mn-cs"/>
        </a:defRPr>
      </a:lvl4pPr>
      <a:lvl5pPr marL="1688097" algn="l" defTabSz="844048" rtl="0" eaLnBrk="1" latinLnBrk="0" hangingPunct="1">
        <a:defRPr kumimoji="1" sz="1661" kern="1200">
          <a:solidFill>
            <a:schemeClr val="tx1"/>
          </a:solidFill>
          <a:latin typeface="+mn-lt"/>
          <a:ea typeface="+mn-ea"/>
          <a:cs typeface="+mn-cs"/>
        </a:defRPr>
      </a:lvl5pPr>
      <a:lvl6pPr marL="2110122" algn="l" defTabSz="844048" rtl="0" eaLnBrk="1" latinLnBrk="0" hangingPunct="1">
        <a:defRPr kumimoji="1" sz="1661" kern="1200">
          <a:solidFill>
            <a:schemeClr val="tx1"/>
          </a:solidFill>
          <a:latin typeface="+mn-lt"/>
          <a:ea typeface="+mn-ea"/>
          <a:cs typeface="+mn-cs"/>
        </a:defRPr>
      </a:lvl6pPr>
      <a:lvl7pPr marL="2532145" algn="l" defTabSz="844048" rtl="0" eaLnBrk="1" latinLnBrk="0" hangingPunct="1">
        <a:defRPr kumimoji="1" sz="1661" kern="1200">
          <a:solidFill>
            <a:schemeClr val="tx1"/>
          </a:solidFill>
          <a:latin typeface="+mn-lt"/>
          <a:ea typeface="+mn-ea"/>
          <a:cs typeface="+mn-cs"/>
        </a:defRPr>
      </a:lvl7pPr>
      <a:lvl8pPr marL="2954170" algn="l" defTabSz="844048" rtl="0" eaLnBrk="1" latinLnBrk="0" hangingPunct="1">
        <a:defRPr kumimoji="1" sz="1661" kern="1200">
          <a:solidFill>
            <a:schemeClr val="tx1"/>
          </a:solidFill>
          <a:latin typeface="+mn-lt"/>
          <a:ea typeface="+mn-ea"/>
          <a:cs typeface="+mn-cs"/>
        </a:defRPr>
      </a:lvl8pPr>
      <a:lvl9pPr marL="3376194" algn="l" defTabSz="844048" rtl="0" eaLnBrk="1" latinLnBrk="0" hangingPunct="1">
        <a:defRPr kumimoji="1" sz="166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586972" y="6212437"/>
            <a:ext cx="8781997"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01AA792-727F-F91C-6564-A882FAF11ED4}"/>
              </a:ext>
            </a:extLst>
          </p:cNvPr>
          <p:cNvSpPr>
            <a:spLocks noGrp="1"/>
          </p:cNvSpPr>
          <p:nvPr>
            <p:ph type="title"/>
          </p:nvPr>
        </p:nvSpPr>
        <p:spPr>
          <a:xfrm>
            <a:off x="490347" y="351270"/>
            <a:ext cx="8922174" cy="1239720"/>
          </a:xfrm>
          <a:prstGeom prst="rect">
            <a:avLst/>
          </a:prstGeom>
          <a:solidFill>
            <a:schemeClr val="bg1"/>
          </a:solidFill>
        </p:spPr>
        <p:txBody>
          <a:bodyPr vert="horz" lIns="91440" tIns="45720" rIns="91440" bIns="137160" rtlCol="0" anchor="b">
            <a:normAutofit/>
          </a:bodyPr>
          <a:lstStyle/>
          <a:p>
            <a:r>
              <a:rPr lang="ja-JP" altLang="en-US"/>
              <a:t>マスター タイトルの書式設定</a:t>
            </a:r>
            <a:endParaRPr lang="en-US" dirty="0"/>
          </a:p>
        </p:txBody>
      </p:sp>
      <p:sp>
        <p:nvSpPr>
          <p:cNvPr id="3" name="Text Placeholder 2">
            <a:extLst>
              <a:ext uri="{FF2B5EF4-FFF2-40B4-BE49-F238E27FC236}">
                <a16:creationId xmlns:a16="http://schemas.microsoft.com/office/drawing/2014/main" id="{3390A246-77A4-EC4C-28B8-90388BB8E78F}"/>
              </a:ext>
            </a:extLst>
          </p:cNvPr>
          <p:cNvSpPr>
            <a:spLocks noGrp="1"/>
          </p:cNvSpPr>
          <p:nvPr>
            <p:ph type="body" idx="1"/>
          </p:nvPr>
        </p:nvSpPr>
        <p:spPr>
          <a:xfrm>
            <a:off x="491913" y="1745957"/>
            <a:ext cx="8922174" cy="398346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a:extLst>
              <a:ext uri="{FF2B5EF4-FFF2-40B4-BE49-F238E27FC236}">
                <a16:creationId xmlns:a16="http://schemas.microsoft.com/office/drawing/2014/main" id="{D3EF6714-5B6F-439F-4173-D51823712315}"/>
              </a:ext>
            </a:extLst>
          </p:cNvPr>
          <p:cNvSpPr>
            <a:spLocks noGrp="1"/>
          </p:cNvSpPr>
          <p:nvPr>
            <p:ph type="ftr" sz="quarter" idx="3"/>
          </p:nvPr>
        </p:nvSpPr>
        <p:spPr>
          <a:xfrm>
            <a:off x="491912" y="6029869"/>
            <a:ext cx="1552766" cy="365125"/>
          </a:xfrm>
          <a:prstGeom prst="rect">
            <a:avLst/>
          </a:prstGeom>
          <a:solidFill>
            <a:schemeClr val="bg1"/>
          </a:solidFill>
        </p:spPr>
        <p:txBody>
          <a:bodyPr vert="horz" lIns="91440" tIns="45720" rIns="91440" bIns="45720" rtlCol="0" anchor="ctr"/>
          <a:lstStyle>
            <a:lvl1pPr algn="l">
              <a:defRPr sz="731" b="1" cap="all" spc="49" baseline="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BF9842E6-B4ED-431B-B1A0-22352BA620AE}"/>
              </a:ext>
            </a:extLst>
          </p:cNvPr>
          <p:cNvSpPr>
            <a:spLocks noGrp="1"/>
          </p:cNvSpPr>
          <p:nvPr>
            <p:ph type="dt" sz="half" idx="2"/>
          </p:nvPr>
        </p:nvSpPr>
        <p:spPr>
          <a:xfrm>
            <a:off x="8172450" y="6029869"/>
            <a:ext cx="960932" cy="365125"/>
          </a:xfrm>
          <a:prstGeom prst="rect">
            <a:avLst/>
          </a:prstGeom>
          <a:solidFill>
            <a:schemeClr val="bg1"/>
          </a:solidFill>
        </p:spPr>
        <p:txBody>
          <a:bodyPr vert="horz" lIns="91440" tIns="45720" rIns="91440" bIns="45720" rtlCol="0" anchor="ctr"/>
          <a:lstStyle>
            <a:lvl1pPr algn="r">
              <a:defRPr sz="731" cap="all" baseline="0">
                <a:solidFill>
                  <a:schemeClr val="tx2"/>
                </a:solidFill>
              </a:defRPr>
            </a:lvl1pPr>
          </a:lstStyle>
          <a:p>
            <a:fld id="{82B9AEC8-204B-4AD5-8041-BCAF36A74EBE}" type="datetime1">
              <a:rPr lang="en-US" smtClean="0"/>
              <a:t>9/6/2026</a:t>
            </a:fld>
            <a:endParaRPr lang="en-US"/>
          </a:p>
        </p:txBody>
      </p:sp>
      <p:sp>
        <p:nvSpPr>
          <p:cNvPr id="6" name="Slide Number Placeholder 5">
            <a:extLst>
              <a:ext uri="{FF2B5EF4-FFF2-40B4-BE49-F238E27FC236}">
                <a16:creationId xmlns:a16="http://schemas.microsoft.com/office/drawing/2014/main" id="{156743A1-0EE5-84FA-44EE-3CDDB793AAC4}"/>
              </a:ext>
            </a:extLst>
          </p:cNvPr>
          <p:cNvSpPr>
            <a:spLocks noGrp="1"/>
          </p:cNvSpPr>
          <p:nvPr>
            <p:ph type="sldNum" sz="quarter" idx="4"/>
          </p:nvPr>
        </p:nvSpPr>
        <p:spPr>
          <a:xfrm>
            <a:off x="9127165" y="6029869"/>
            <a:ext cx="348865" cy="365125"/>
          </a:xfrm>
          <a:prstGeom prst="rect">
            <a:avLst/>
          </a:prstGeom>
          <a:solidFill>
            <a:schemeClr val="bg1"/>
          </a:solidFill>
        </p:spPr>
        <p:txBody>
          <a:bodyPr vert="horz" lIns="91440" tIns="45720" rIns="91440" bIns="45720" rtlCol="0" anchor="ctr"/>
          <a:lstStyle>
            <a:lvl1pPr algn="r">
              <a:defRPr sz="731" cap="all" baseline="0">
                <a:solidFill>
                  <a:schemeClr val="tx2"/>
                </a:solidFill>
              </a:defRPr>
            </a:lvl1p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4022714075"/>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7" r:id="rId15"/>
    <p:sldLayoutId id="2147483918" r:id="rId16"/>
    <p:sldLayoutId id="2147483919" r:id="rId17"/>
    <p:sldLayoutId id="2147483920" r:id="rId18"/>
    <p:sldLayoutId id="2147483921" r:id="rId19"/>
    <p:sldLayoutId id="2147483922" r:id="rId20"/>
    <p:sldLayoutId id="2147483923" r:id="rId21"/>
    <p:sldLayoutId id="2147483924" r:id="rId22"/>
    <p:sldLayoutId id="2147483925" r:id="rId23"/>
    <p:sldLayoutId id="2147483926" r:id="rId24"/>
    <p:sldLayoutId id="2147483927" r:id="rId25"/>
    <p:sldLayoutId id="2147483928" r:id="rId26"/>
    <p:sldLayoutId id="2147483929" r:id="rId27"/>
    <p:sldLayoutId id="2147483930" r:id="rId28"/>
  </p:sldLayoutIdLst>
  <p:txStyles>
    <p:titleStyle>
      <a:lvl1pPr marL="0" algn="l" defTabSz="742950" rtl="0" eaLnBrk="1" latinLnBrk="0" hangingPunct="1">
        <a:lnSpc>
          <a:spcPct val="100000"/>
        </a:lnSpc>
        <a:spcBef>
          <a:spcPct val="0"/>
        </a:spcBef>
        <a:spcAft>
          <a:spcPts val="0"/>
        </a:spcAft>
        <a:buNone/>
        <a:defRPr kumimoji="1" sz="2275" kern="1200" cap="all" baseline="0">
          <a:solidFill>
            <a:schemeClr val="accent5"/>
          </a:solidFill>
          <a:latin typeface="+mj-lt"/>
          <a:ea typeface="+mj-ea"/>
          <a:cs typeface="+mj-cs"/>
        </a:defRPr>
      </a:lvl1pPr>
    </p:titleStyle>
    <p:bodyStyle>
      <a:lvl1pPr marL="185738" indent="-185738" algn="l" defTabSz="742950" rtl="0" eaLnBrk="1" latinLnBrk="0" hangingPunct="1">
        <a:lnSpc>
          <a:spcPct val="120000"/>
        </a:lnSpc>
        <a:spcBef>
          <a:spcPts val="813"/>
        </a:spcBef>
        <a:buFont typeface="Arial" panose="020B0604020202020204" pitchFamily="34" charset="0"/>
        <a:buChar char="•"/>
        <a:defRPr kumimoji="1" sz="1138" kern="1200">
          <a:solidFill>
            <a:schemeClr val="tx2"/>
          </a:solidFill>
          <a:latin typeface="+mn-lt"/>
          <a:ea typeface="+mn-ea"/>
          <a:cs typeface="+mn-cs"/>
        </a:defRPr>
      </a:lvl1pPr>
      <a:lvl2pPr marL="557213" indent="-185738" algn="l" defTabSz="742950" rtl="0" eaLnBrk="1" latinLnBrk="0" hangingPunct="1">
        <a:lnSpc>
          <a:spcPct val="120000"/>
        </a:lnSpc>
        <a:spcBef>
          <a:spcPts val="406"/>
        </a:spcBef>
        <a:buFont typeface="Arial" panose="020B0604020202020204" pitchFamily="34" charset="0"/>
        <a:buChar char="•"/>
        <a:defRPr kumimoji="1" sz="1138" kern="1200">
          <a:solidFill>
            <a:schemeClr val="tx2"/>
          </a:solidFill>
          <a:latin typeface="+mn-lt"/>
          <a:ea typeface="+mn-ea"/>
          <a:cs typeface="+mn-cs"/>
        </a:defRPr>
      </a:lvl2pPr>
      <a:lvl3pPr marL="928688" indent="-185738" algn="l" defTabSz="742950" rtl="0" eaLnBrk="1" latinLnBrk="0" hangingPunct="1">
        <a:lnSpc>
          <a:spcPct val="120000"/>
        </a:lnSpc>
        <a:spcBef>
          <a:spcPts val="406"/>
        </a:spcBef>
        <a:buFont typeface="Arial" panose="020B0604020202020204" pitchFamily="34" charset="0"/>
        <a:buChar char="•"/>
        <a:defRPr kumimoji="1" sz="1138" kern="1200">
          <a:solidFill>
            <a:schemeClr val="tx2"/>
          </a:solidFill>
          <a:latin typeface="+mn-lt"/>
          <a:ea typeface="+mn-ea"/>
          <a:cs typeface="+mn-cs"/>
        </a:defRPr>
      </a:lvl3pPr>
      <a:lvl4pPr marL="1300163" indent="-185738" algn="l" defTabSz="742950" rtl="0" eaLnBrk="1" latinLnBrk="0" hangingPunct="1">
        <a:lnSpc>
          <a:spcPct val="120000"/>
        </a:lnSpc>
        <a:spcBef>
          <a:spcPts val="406"/>
        </a:spcBef>
        <a:buFont typeface="Arial" panose="020B0604020202020204" pitchFamily="34" charset="0"/>
        <a:buChar char="•"/>
        <a:defRPr kumimoji="1" sz="975" kern="1200">
          <a:solidFill>
            <a:schemeClr val="tx2"/>
          </a:solidFill>
          <a:latin typeface="+mn-lt"/>
          <a:ea typeface="+mn-ea"/>
          <a:cs typeface="+mn-cs"/>
        </a:defRPr>
      </a:lvl4pPr>
      <a:lvl5pPr marL="1671638" indent="-185738" algn="l" defTabSz="742950" rtl="0" eaLnBrk="1" latinLnBrk="0" hangingPunct="1">
        <a:lnSpc>
          <a:spcPct val="120000"/>
        </a:lnSpc>
        <a:spcBef>
          <a:spcPts val="406"/>
        </a:spcBef>
        <a:buFont typeface="Arial" panose="020B0604020202020204" pitchFamily="34" charset="0"/>
        <a:buChar char="•"/>
        <a:defRPr kumimoji="1" sz="975" kern="1200">
          <a:solidFill>
            <a:schemeClr val="tx2"/>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en-US"/>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25.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6.svg"/><Relationship Id="rId4" Type="http://schemas.openxmlformats.org/officeDocument/2006/relationships/image" Target="../media/image25.svg"/></Relationships>
</file>

<file path=ppt/slides/_rels/slide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svg"/><Relationship Id="rId7"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5.png"/><Relationship Id="rId11" Type="http://schemas.openxmlformats.org/officeDocument/2006/relationships/image" Target="../media/image38.png"/><Relationship Id="rId5" Type="http://schemas.openxmlformats.org/officeDocument/2006/relationships/image" Target="../media/image34.png"/><Relationship Id="rId10" Type="http://schemas.openxmlformats.org/officeDocument/2006/relationships/hyperlink" Target="https://mlgs.shiga.jp/" TargetMode="External"/><Relationship Id="rId4" Type="http://schemas.openxmlformats.org/officeDocument/2006/relationships/image" Target="../media/image33.sv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1.svg"/><Relationship Id="rId4" Type="http://schemas.openxmlformats.org/officeDocument/2006/relationships/image" Target="../media/image40.svg"/></Relationships>
</file>

<file path=ppt/slides/_rels/slide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slideLayout" Target="../slideLayouts/slideLayout7.xml"/><Relationship Id="rId4" Type="http://schemas.openxmlformats.org/officeDocument/2006/relationships/image" Target="../media/image41.svg"/></Relationships>
</file>

<file path=ppt/slides/_rels/slide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slideLayout" Target="../slideLayouts/slideLayout7.xml"/><Relationship Id="rId4" Type="http://schemas.openxmlformats.org/officeDocument/2006/relationships/image" Target="../media/image41.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26" Type="http://schemas.openxmlformats.org/officeDocument/2006/relationships/image" Target="../media/image63.svg"/><Relationship Id="rId3" Type="http://schemas.openxmlformats.org/officeDocument/2006/relationships/image" Target="../media/image42.png"/><Relationship Id="rId21" Type="http://schemas.openxmlformats.org/officeDocument/2006/relationships/image" Target="../media/image58.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5" Type="http://schemas.openxmlformats.org/officeDocument/2006/relationships/image" Target="../media/image62.svg"/><Relationship Id="rId2" Type="http://schemas.openxmlformats.org/officeDocument/2006/relationships/notesSlide" Target="../notesSlides/notesSlide10.xml"/><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8.xml"/><Relationship Id="rId6" Type="http://schemas.openxmlformats.org/officeDocument/2006/relationships/image" Target="../media/image43.png"/><Relationship Id="rId11" Type="http://schemas.openxmlformats.org/officeDocument/2006/relationships/image" Target="../media/image48.png"/><Relationship Id="rId24" Type="http://schemas.openxmlformats.org/officeDocument/2006/relationships/image" Target="../media/image61.svg"/><Relationship Id="rId5" Type="http://schemas.openxmlformats.org/officeDocument/2006/relationships/image" Target="../media/image6.png"/><Relationship Id="rId15" Type="http://schemas.openxmlformats.org/officeDocument/2006/relationships/image" Target="../media/image52.png"/><Relationship Id="rId23" Type="http://schemas.openxmlformats.org/officeDocument/2006/relationships/image" Target="../media/image60.jpe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7.png"/><Relationship Id="rId9" Type="http://schemas.openxmlformats.org/officeDocument/2006/relationships/image" Target="../media/image46.png"/><Relationship Id="rId14" Type="http://schemas.openxmlformats.org/officeDocument/2006/relationships/image" Target="../media/image51.png"/><Relationship Id="rId22" Type="http://schemas.openxmlformats.org/officeDocument/2006/relationships/image" Target="../media/image59.jpeg"/><Relationship Id="rId27" Type="http://schemas.openxmlformats.org/officeDocument/2006/relationships/image" Target="../media/image64.sv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26" Type="http://schemas.openxmlformats.org/officeDocument/2006/relationships/image" Target="../media/image64.svg"/><Relationship Id="rId3" Type="http://schemas.openxmlformats.org/officeDocument/2006/relationships/image" Target="../media/image42.png"/><Relationship Id="rId21" Type="http://schemas.openxmlformats.org/officeDocument/2006/relationships/image" Target="../media/image68.png"/><Relationship Id="rId7" Type="http://schemas.openxmlformats.org/officeDocument/2006/relationships/image" Target="../media/image44.png"/><Relationship Id="rId12" Type="http://schemas.openxmlformats.org/officeDocument/2006/relationships/image" Target="../media/image65.png"/><Relationship Id="rId17" Type="http://schemas.openxmlformats.org/officeDocument/2006/relationships/image" Target="../media/image54.png"/><Relationship Id="rId25" Type="http://schemas.openxmlformats.org/officeDocument/2006/relationships/image" Target="../media/image63.svg"/><Relationship Id="rId2" Type="http://schemas.openxmlformats.org/officeDocument/2006/relationships/notesSlide" Target="../notesSlides/notesSlide11.xml"/><Relationship Id="rId16" Type="http://schemas.openxmlformats.org/officeDocument/2006/relationships/image" Target="../media/image53.png"/><Relationship Id="rId20" Type="http://schemas.openxmlformats.org/officeDocument/2006/relationships/image" Target="../media/image67.png"/><Relationship Id="rId1" Type="http://schemas.openxmlformats.org/officeDocument/2006/relationships/slideLayout" Target="../slideLayouts/slideLayout83.xml"/><Relationship Id="rId6" Type="http://schemas.openxmlformats.org/officeDocument/2006/relationships/image" Target="../media/image43.png"/><Relationship Id="rId11" Type="http://schemas.openxmlformats.org/officeDocument/2006/relationships/image" Target="../media/image48.png"/><Relationship Id="rId24" Type="http://schemas.openxmlformats.org/officeDocument/2006/relationships/image" Target="../media/image62.svg"/><Relationship Id="rId5" Type="http://schemas.openxmlformats.org/officeDocument/2006/relationships/image" Target="../media/image6.png"/><Relationship Id="rId15" Type="http://schemas.openxmlformats.org/officeDocument/2006/relationships/image" Target="../media/image52.png"/><Relationship Id="rId23" Type="http://schemas.openxmlformats.org/officeDocument/2006/relationships/image" Target="../media/image61.sv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7.png"/><Relationship Id="rId9" Type="http://schemas.openxmlformats.org/officeDocument/2006/relationships/image" Target="../media/image46.png"/><Relationship Id="rId14" Type="http://schemas.openxmlformats.org/officeDocument/2006/relationships/image" Target="../media/image66.png"/><Relationship Id="rId22" Type="http://schemas.openxmlformats.org/officeDocument/2006/relationships/image" Target="../media/image69.emf"/></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26" Type="http://schemas.openxmlformats.org/officeDocument/2006/relationships/image" Target="../media/image62.svg"/><Relationship Id="rId3" Type="http://schemas.openxmlformats.org/officeDocument/2006/relationships/image" Target="../media/image42.png"/><Relationship Id="rId21" Type="http://schemas.openxmlformats.org/officeDocument/2006/relationships/image" Target="../media/image68.png"/><Relationship Id="rId7" Type="http://schemas.openxmlformats.org/officeDocument/2006/relationships/image" Target="../media/image44.png"/><Relationship Id="rId12" Type="http://schemas.openxmlformats.org/officeDocument/2006/relationships/image" Target="../media/image65.png"/><Relationship Id="rId17" Type="http://schemas.openxmlformats.org/officeDocument/2006/relationships/image" Target="../media/image54.png"/><Relationship Id="rId25" Type="http://schemas.openxmlformats.org/officeDocument/2006/relationships/image" Target="../media/image61.svg"/><Relationship Id="rId2" Type="http://schemas.openxmlformats.org/officeDocument/2006/relationships/notesSlide" Target="../notesSlides/notesSlide12.xml"/><Relationship Id="rId16" Type="http://schemas.openxmlformats.org/officeDocument/2006/relationships/image" Target="../media/image53.png"/><Relationship Id="rId20" Type="http://schemas.openxmlformats.org/officeDocument/2006/relationships/image" Target="../media/image67.png"/><Relationship Id="rId1" Type="http://schemas.openxmlformats.org/officeDocument/2006/relationships/slideLayout" Target="../slideLayouts/slideLayout83.xml"/><Relationship Id="rId6" Type="http://schemas.openxmlformats.org/officeDocument/2006/relationships/image" Target="../media/image43.png"/><Relationship Id="rId11" Type="http://schemas.openxmlformats.org/officeDocument/2006/relationships/image" Target="../media/image48.png"/><Relationship Id="rId24" Type="http://schemas.openxmlformats.org/officeDocument/2006/relationships/image" Target="../media/image72.jpeg"/><Relationship Id="rId5" Type="http://schemas.openxmlformats.org/officeDocument/2006/relationships/image" Target="../media/image6.png"/><Relationship Id="rId15" Type="http://schemas.openxmlformats.org/officeDocument/2006/relationships/image" Target="../media/image52.png"/><Relationship Id="rId23" Type="http://schemas.openxmlformats.org/officeDocument/2006/relationships/image" Target="../media/image71.jpe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7.png"/><Relationship Id="rId9" Type="http://schemas.openxmlformats.org/officeDocument/2006/relationships/image" Target="../media/image46.png"/><Relationship Id="rId14" Type="http://schemas.openxmlformats.org/officeDocument/2006/relationships/image" Target="../media/image66.png"/><Relationship Id="rId22" Type="http://schemas.openxmlformats.org/officeDocument/2006/relationships/image" Target="../media/image70.png"/><Relationship Id="rId27" Type="http://schemas.openxmlformats.org/officeDocument/2006/relationships/image" Target="../media/image64.svg"/></Relationships>
</file>

<file path=ppt/slides/_rels/slide19.xml.rels><?xml version="1.0" encoding="UTF-8" standalone="yes"?>
<Relationships xmlns="http://schemas.openxmlformats.org/package/2006/relationships"><Relationship Id="rId8" Type="http://schemas.openxmlformats.org/officeDocument/2006/relationships/image" Target="../media/image73.jpeg"/><Relationship Id="rId13" Type="http://schemas.openxmlformats.org/officeDocument/2006/relationships/image" Target="../media/image65.png"/><Relationship Id="rId3" Type="http://schemas.openxmlformats.org/officeDocument/2006/relationships/image" Target="../media/image42.png"/><Relationship Id="rId7" Type="http://schemas.openxmlformats.org/officeDocument/2006/relationships/image" Target="../media/image62.svg"/><Relationship Id="rId12" Type="http://schemas.openxmlformats.org/officeDocument/2006/relationships/image" Target="../media/image47.png"/><Relationship Id="rId17" Type="http://schemas.openxmlformats.org/officeDocument/2006/relationships/image" Target="../media/image63.svg"/><Relationship Id="rId2" Type="http://schemas.openxmlformats.org/officeDocument/2006/relationships/notesSlide" Target="../notesSlides/notesSlide13.xml"/><Relationship Id="rId16" Type="http://schemas.openxmlformats.org/officeDocument/2006/relationships/image" Target="../media/image75.svg"/><Relationship Id="rId1" Type="http://schemas.openxmlformats.org/officeDocument/2006/relationships/slideLayout" Target="../slideLayouts/slideLayout83.xml"/><Relationship Id="rId6" Type="http://schemas.openxmlformats.org/officeDocument/2006/relationships/image" Target="../media/image61.svg"/><Relationship Id="rId11" Type="http://schemas.openxmlformats.org/officeDocument/2006/relationships/image" Target="../media/image46.png"/><Relationship Id="rId5" Type="http://schemas.openxmlformats.org/officeDocument/2006/relationships/image" Target="../media/image6.png"/><Relationship Id="rId15" Type="http://schemas.openxmlformats.org/officeDocument/2006/relationships/image" Target="../media/image56.png"/><Relationship Id="rId10" Type="http://schemas.openxmlformats.org/officeDocument/2006/relationships/image" Target="../media/image45.png"/><Relationship Id="rId4" Type="http://schemas.openxmlformats.org/officeDocument/2006/relationships/image" Target="../media/image7.png"/><Relationship Id="rId9" Type="http://schemas.openxmlformats.org/officeDocument/2006/relationships/image" Target="../media/image74.jpeg"/><Relationship Id="rId14" Type="http://schemas.openxmlformats.org/officeDocument/2006/relationships/image" Target="../media/image55.png"/></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61.svg"/><Relationship Id="rId3" Type="http://schemas.openxmlformats.org/officeDocument/2006/relationships/image" Target="../media/image42.png"/><Relationship Id="rId7" Type="http://schemas.openxmlformats.org/officeDocument/2006/relationships/image" Target="../media/image45.png"/><Relationship Id="rId12"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83.xml"/><Relationship Id="rId6" Type="http://schemas.openxmlformats.org/officeDocument/2006/relationships/image" Target="../media/image76.svg"/><Relationship Id="rId11" Type="http://schemas.openxmlformats.org/officeDocument/2006/relationships/image" Target="../media/image55.png"/><Relationship Id="rId5" Type="http://schemas.openxmlformats.org/officeDocument/2006/relationships/image" Target="../media/image6.png"/><Relationship Id="rId15" Type="http://schemas.openxmlformats.org/officeDocument/2006/relationships/image" Target="../media/image77.jpeg"/><Relationship Id="rId10" Type="http://schemas.openxmlformats.org/officeDocument/2006/relationships/image" Target="../media/image65.png"/><Relationship Id="rId4" Type="http://schemas.openxmlformats.org/officeDocument/2006/relationships/image" Target="../media/image7.png"/><Relationship Id="rId9" Type="http://schemas.openxmlformats.org/officeDocument/2006/relationships/image" Target="../media/image47.png"/><Relationship Id="rId14" Type="http://schemas.openxmlformats.org/officeDocument/2006/relationships/image" Target="../media/image62.svg"/></Relationships>
</file>

<file path=ppt/slides/_rels/slide21.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0.png"/><Relationship Id="rId18" Type="http://schemas.openxmlformats.org/officeDocument/2006/relationships/image" Target="../media/image54.png"/><Relationship Id="rId3" Type="http://schemas.openxmlformats.org/officeDocument/2006/relationships/image" Target="../media/image42.png"/><Relationship Id="rId7" Type="http://schemas.openxmlformats.org/officeDocument/2006/relationships/image" Target="../media/image78.svg"/><Relationship Id="rId12" Type="http://schemas.openxmlformats.org/officeDocument/2006/relationships/image" Target="../media/image43.png"/><Relationship Id="rId17" Type="http://schemas.openxmlformats.org/officeDocument/2006/relationships/image" Target="../media/image84.png"/><Relationship Id="rId2" Type="http://schemas.openxmlformats.org/officeDocument/2006/relationships/notesSlide" Target="../notesSlides/notesSlide15.xml"/><Relationship Id="rId16" Type="http://schemas.openxmlformats.org/officeDocument/2006/relationships/image" Target="../media/image83.png"/><Relationship Id="rId20" Type="http://schemas.openxmlformats.org/officeDocument/2006/relationships/image" Target="../media/image86.jpeg"/><Relationship Id="rId1" Type="http://schemas.openxmlformats.org/officeDocument/2006/relationships/slideLayout" Target="../slideLayouts/slideLayout83.xml"/><Relationship Id="rId6" Type="http://schemas.openxmlformats.org/officeDocument/2006/relationships/image" Target="../media/image62.svg"/><Relationship Id="rId11" Type="http://schemas.openxmlformats.org/officeDocument/2006/relationships/image" Target="../media/image47.png"/><Relationship Id="rId5" Type="http://schemas.openxmlformats.org/officeDocument/2006/relationships/image" Target="../media/image6.png"/><Relationship Id="rId15" Type="http://schemas.openxmlformats.org/officeDocument/2006/relationships/image" Target="../media/image82.png"/><Relationship Id="rId10" Type="http://schemas.openxmlformats.org/officeDocument/2006/relationships/image" Target="../media/image46.png"/><Relationship Id="rId19" Type="http://schemas.openxmlformats.org/officeDocument/2006/relationships/image" Target="../media/image85.jpeg"/><Relationship Id="rId4" Type="http://schemas.openxmlformats.org/officeDocument/2006/relationships/image" Target="../media/image7.png"/><Relationship Id="rId9" Type="http://schemas.openxmlformats.org/officeDocument/2006/relationships/image" Target="../media/image45.png"/><Relationship Id="rId14" Type="http://schemas.openxmlformats.org/officeDocument/2006/relationships/image" Target="../media/image81.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87.jpeg"/><Relationship Id="rId3" Type="http://schemas.openxmlformats.org/officeDocument/2006/relationships/image" Target="../media/image42.png"/><Relationship Id="rId7" Type="http://schemas.openxmlformats.org/officeDocument/2006/relationships/image" Target="../media/image45.png"/><Relationship Id="rId12" Type="http://schemas.openxmlformats.org/officeDocument/2006/relationships/image" Target="../media/image63.svg"/><Relationship Id="rId2" Type="http://schemas.openxmlformats.org/officeDocument/2006/relationships/notesSlide" Target="../notesSlides/notesSlide16.xml"/><Relationship Id="rId1" Type="http://schemas.openxmlformats.org/officeDocument/2006/relationships/slideLayout" Target="../slideLayouts/slideLayout83.xml"/><Relationship Id="rId6" Type="http://schemas.openxmlformats.org/officeDocument/2006/relationships/image" Target="../media/image62.svg"/><Relationship Id="rId11" Type="http://schemas.openxmlformats.org/officeDocument/2006/relationships/image" Target="../media/image56.png"/><Relationship Id="rId5" Type="http://schemas.openxmlformats.org/officeDocument/2006/relationships/image" Target="../media/image6.png"/><Relationship Id="rId10" Type="http://schemas.openxmlformats.org/officeDocument/2006/relationships/image" Target="../media/image55.png"/><Relationship Id="rId4" Type="http://schemas.openxmlformats.org/officeDocument/2006/relationships/image" Target="../media/image7.png"/><Relationship Id="rId9" Type="http://schemas.openxmlformats.org/officeDocument/2006/relationships/image" Target="../media/image65.png"/><Relationship Id="rId14" Type="http://schemas.openxmlformats.org/officeDocument/2006/relationships/image" Target="../media/image88.jpeg"/></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68.png"/><Relationship Id="rId26" Type="http://schemas.openxmlformats.org/officeDocument/2006/relationships/image" Target="../media/image94.png"/><Relationship Id="rId3" Type="http://schemas.openxmlformats.org/officeDocument/2006/relationships/image" Target="../media/image42.png"/><Relationship Id="rId21" Type="http://schemas.openxmlformats.org/officeDocument/2006/relationships/image" Target="../media/image90.svg"/><Relationship Id="rId7" Type="http://schemas.openxmlformats.org/officeDocument/2006/relationships/image" Target="../media/image46.png"/><Relationship Id="rId12" Type="http://schemas.openxmlformats.org/officeDocument/2006/relationships/image" Target="../media/image52.png"/><Relationship Id="rId17" Type="http://schemas.openxmlformats.org/officeDocument/2006/relationships/image" Target="../media/image67.png"/><Relationship Id="rId25" Type="http://schemas.openxmlformats.org/officeDocument/2006/relationships/image" Target="../media/image93.jpeg"/><Relationship Id="rId2" Type="http://schemas.openxmlformats.org/officeDocument/2006/relationships/notesSlide" Target="../notesSlides/notesSlide17.xml"/><Relationship Id="rId16" Type="http://schemas.openxmlformats.org/officeDocument/2006/relationships/image" Target="../media/image56.png"/><Relationship Id="rId20" Type="http://schemas.openxmlformats.org/officeDocument/2006/relationships/image" Target="../media/image62.svg"/><Relationship Id="rId1" Type="http://schemas.openxmlformats.org/officeDocument/2006/relationships/slideLayout" Target="../slideLayouts/slideLayout83.xml"/><Relationship Id="rId6" Type="http://schemas.openxmlformats.org/officeDocument/2006/relationships/image" Target="../media/image44.png"/><Relationship Id="rId11" Type="http://schemas.openxmlformats.org/officeDocument/2006/relationships/image" Target="../media/image66.png"/><Relationship Id="rId24" Type="http://schemas.openxmlformats.org/officeDocument/2006/relationships/image" Target="../media/image92.jpeg"/><Relationship Id="rId5" Type="http://schemas.openxmlformats.org/officeDocument/2006/relationships/image" Target="../media/image6.png"/><Relationship Id="rId15" Type="http://schemas.openxmlformats.org/officeDocument/2006/relationships/image" Target="../media/image55.png"/><Relationship Id="rId23" Type="http://schemas.openxmlformats.org/officeDocument/2006/relationships/image" Target="../media/image63.svg"/><Relationship Id="rId10" Type="http://schemas.openxmlformats.org/officeDocument/2006/relationships/image" Target="../media/image50.png"/><Relationship Id="rId19" Type="http://schemas.openxmlformats.org/officeDocument/2006/relationships/image" Target="../media/image89.png"/><Relationship Id="rId4" Type="http://schemas.openxmlformats.org/officeDocument/2006/relationships/image" Target="../media/image7.png"/><Relationship Id="rId9" Type="http://schemas.openxmlformats.org/officeDocument/2006/relationships/image" Target="../media/image65.png"/><Relationship Id="rId14" Type="http://schemas.openxmlformats.org/officeDocument/2006/relationships/image" Target="../media/image54.png"/><Relationship Id="rId22" Type="http://schemas.openxmlformats.org/officeDocument/2006/relationships/image" Target="../media/image91.svg"/></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95.svg"/><Relationship Id="rId26" Type="http://schemas.openxmlformats.org/officeDocument/2006/relationships/image" Target="../media/image43.png"/><Relationship Id="rId3" Type="http://schemas.openxmlformats.org/officeDocument/2006/relationships/image" Target="../media/image42.png"/><Relationship Id="rId21" Type="http://schemas.openxmlformats.org/officeDocument/2006/relationships/image" Target="../media/image96.jpeg"/><Relationship Id="rId7" Type="http://schemas.openxmlformats.org/officeDocument/2006/relationships/image" Target="../media/image65.png"/><Relationship Id="rId12" Type="http://schemas.openxmlformats.org/officeDocument/2006/relationships/image" Target="../media/image54.png"/><Relationship Id="rId17" Type="http://schemas.openxmlformats.org/officeDocument/2006/relationships/image" Target="../media/image62.svg"/><Relationship Id="rId25" Type="http://schemas.openxmlformats.org/officeDocument/2006/relationships/image" Target="../media/image89.png"/><Relationship Id="rId2" Type="http://schemas.openxmlformats.org/officeDocument/2006/relationships/notesSlide" Target="../notesSlides/notesSlide18.xml"/><Relationship Id="rId16" Type="http://schemas.openxmlformats.org/officeDocument/2006/relationships/image" Target="../media/image68.png"/><Relationship Id="rId20" Type="http://schemas.openxmlformats.org/officeDocument/2006/relationships/image" Target="../media/image63.svg"/><Relationship Id="rId1" Type="http://schemas.openxmlformats.org/officeDocument/2006/relationships/slideLayout" Target="../slideLayouts/slideLayout83.xml"/><Relationship Id="rId6" Type="http://schemas.openxmlformats.org/officeDocument/2006/relationships/image" Target="../media/image46.png"/><Relationship Id="rId11" Type="http://schemas.openxmlformats.org/officeDocument/2006/relationships/image" Target="../media/image53.png"/><Relationship Id="rId24" Type="http://schemas.openxmlformats.org/officeDocument/2006/relationships/image" Target="../media/image44.png"/><Relationship Id="rId5" Type="http://schemas.openxmlformats.org/officeDocument/2006/relationships/image" Target="../media/image6.png"/><Relationship Id="rId15" Type="http://schemas.openxmlformats.org/officeDocument/2006/relationships/image" Target="../media/image67.png"/><Relationship Id="rId23" Type="http://schemas.openxmlformats.org/officeDocument/2006/relationships/image" Target="../media/image45.png"/><Relationship Id="rId10" Type="http://schemas.openxmlformats.org/officeDocument/2006/relationships/image" Target="../media/image52.png"/><Relationship Id="rId19" Type="http://schemas.openxmlformats.org/officeDocument/2006/relationships/image" Target="../media/image91.svg"/><Relationship Id="rId4" Type="http://schemas.openxmlformats.org/officeDocument/2006/relationships/image" Target="../media/image7.png"/><Relationship Id="rId9" Type="http://schemas.openxmlformats.org/officeDocument/2006/relationships/image" Target="../media/image66.png"/><Relationship Id="rId14" Type="http://schemas.openxmlformats.org/officeDocument/2006/relationships/image" Target="../media/image56.png"/><Relationship Id="rId22" Type="http://schemas.openxmlformats.org/officeDocument/2006/relationships/image" Target="../media/image97.jpeg"/><Relationship Id="rId27" Type="http://schemas.openxmlformats.org/officeDocument/2006/relationships/image" Target="../media/image48.png"/></Relationships>
</file>

<file path=ppt/slides/_rels/slide25.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54.png"/><Relationship Id="rId18" Type="http://schemas.openxmlformats.org/officeDocument/2006/relationships/image" Target="../media/image89.png"/><Relationship Id="rId26" Type="http://schemas.openxmlformats.org/officeDocument/2006/relationships/image" Target="../media/image100.jpeg"/><Relationship Id="rId3" Type="http://schemas.openxmlformats.org/officeDocument/2006/relationships/image" Target="../media/image42.png"/><Relationship Id="rId21" Type="http://schemas.openxmlformats.org/officeDocument/2006/relationships/image" Target="../media/image95.svg"/><Relationship Id="rId7" Type="http://schemas.openxmlformats.org/officeDocument/2006/relationships/image" Target="../media/image46.png"/><Relationship Id="rId12" Type="http://schemas.openxmlformats.org/officeDocument/2006/relationships/image" Target="../media/image53.png"/><Relationship Id="rId17" Type="http://schemas.openxmlformats.org/officeDocument/2006/relationships/image" Target="../media/image68.png"/><Relationship Id="rId25" Type="http://schemas.openxmlformats.org/officeDocument/2006/relationships/image" Target="../media/image99.jpeg"/><Relationship Id="rId2" Type="http://schemas.openxmlformats.org/officeDocument/2006/relationships/notesSlide" Target="../notesSlides/notesSlide19.xml"/><Relationship Id="rId16" Type="http://schemas.openxmlformats.org/officeDocument/2006/relationships/image" Target="../media/image67.png"/><Relationship Id="rId20" Type="http://schemas.openxmlformats.org/officeDocument/2006/relationships/image" Target="../media/image62.svg"/><Relationship Id="rId1" Type="http://schemas.openxmlformats.org/officeDocument/2006/relationships/slideLayout" Target="../slideLayouts/slideLayout83.xml"/><Relationship Id="rId6" Type="http://schemas.openxmlformats.org/officeDocument/2006/relationships/image" Target="../media/image44.png"/><Relationship Id="rId11" Type="http://schemas.openxmlformats.org/officeDocument/2006/relationships/image" Target="../media/image52.png"/><Relationship Id="rId24" Type="http://schemas.openxmlformats.org/officeDocument/2006/relationships/image" Target="../media/image98.png"/><Relationship Id="rId5" Type="http://schemas.openxmlformats.org/officeDocument/2006/relationships/image" Target="../media/image6.png"/><Relationship Id="rId15" Type="http://schemas.openxmlformats.org/officeDocument/2006/relationships/image" Target="../media/image56.png"/><Relationship Id="rId23" Type="http://schemas.openxmlformats.org/officeDocument/2006/relationships/image" Target="../media/image63.svg"/><Relationship Id="rId10" Type="http://schemas.openxmlformats.org/officeDocument/2006/relationships/image" Target="../media/image66.png"/><Relationship Id="rId19" Type="http://schemas.openxmlformats.org/officeDocument/2006/relationships/image" Target="../media/image94.png"/><Relationship Id="rId4" Type="http://schemas.openxmlformats.org/officeDocument/2006/relationships/image" Target="../media/image7.png"/><Relationship Id="rId9" Type="http://schemas.openxmlformats.org/officeDocument/2006/relationships/image" Target="../media/image50.png"/><Relationship Id="rId14" Type="http://schemas.openxmlformats.org/officeDocument/2006/relationships/image" Target="../media/image55.png"/><Relationship Id="rId22" Type="http://schemas.openxmlformats.org/officeDocument/2006/relationships/image" Target="../media/image91.svg"/></Relationships>
</file>

<file path=ppt/slides/_rels/slide26.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6.png"/><Relationship Id="rId18" Type="http://schemas.openxmlformats.org/officeDocument/2006/relationships/image" Target="../media/image62.svg"/><Relationship Id="rId3" Type="http://schemas.openxmlformats.org/officeDocument/2006/relationships/image" Target="../media/image7.png"/><Relationship Id="rId21" Type="http://schemas.openxmlformats.org/officeDocument/2006/relationships/image" Target="../media/image102.sv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43.png"/><Relationship Id="rId2" Type="http://schemas.openxmlformats.org/officeDocument/2006/relationships/notesSlide" Target="../notesSlides/notesSlide20.xml"/><Relationship Id="rId16" Type="http://schemas.openxmlformats.org/officeDocument/2006/relationships/image" Target="../media/image89.png"/><Relationship Id="rId20" Type="http://schemas.openxmlformats.org/officeDocument/2006/relationships/image" Target="../media/image45.png"/><Relationship Id="rId1" Type="http://schemas.openxmlformats.org/officeDocument/2006/relationships/slideLayout" Target="../slideLayouts/slideLayout83.xml"/><Relationship Id="rId6" Type="http://schemas.openxmlformats.org/officeDocument/2006/relationships/image" Target="../media/image65.png"/><Relationship Id="rId11" Type="http://schemas.openxmlformats.org/officeDocument/2006/relationships/image" Target="../media/image54.png"/><Relationship Id="rId5" Type="http://schemas.openxmlformats.org/officeDocument/2006/relationships/image" Target="../media/image46.png"/><Relationship Id="rId15" Type="http://schemas.openxmlformats.org/officeDocument/2006/relationships/image" Target="../media/image68.png"/><Relationship Id="rId23" Type="http://schemas.openxmlformats.org/officeDocument/2006/relationships/image" Target="../media/image104.jpeg"/><Relationship Id="rId10" Type="http://schemas.openxmlformats.org/officeDocument/2006/relationships/image" Target="../media/image53.png"/><Relationship Id="rId19" Type="http://schemas.openxmlformats.org/officeDocument/2006/relationships/image" Target="../media/image101.png"/><Relationship Id="rId4" Type="http://schemas.openxmlformats.org/officeDocument/2006/relationships/image" Target="../media/image6.png"/><Relationship Id="rId9" Type="http://schemas.openxmlformats.org/officeDocument/2006/relationships/image" Target="../media/image52.png"/><Relationship Id="rId14" Type="http://schemas.openxmlformats.org/officeDocument/2006/relationships/image" Target="../media/image67.png"/><Relationship Id="rId22" Type="http://schemas.openxmlformats.org/officeDocument/2006/relationships/image" Target="../media/image103.jpeg"/></Relationships>
</file>

<file path=ppt/slides/_rels/slide2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6.png"/><Relationship Id="rId18" Type="http://schemas.openxmlformats.org/officeDocument/2006/relationships/image" Target="../media/image62.svg"/><Relationship Id="rId3" Type="http://schemas.openxmlformats.org/officeDocument/2006/relationships/image" Target="../media/image7.png"/><Relationship Id="rId21" Type="http://schemas.openxmlformats.org/officeDocument/2006/relationships/image" Target="../media/image102.sv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43.png"/><Relationship Id="rId2" Type="http://schemas.openxmlformats.org/officeDocument/2006/relationships/notesSlide" Target="../notesSlides/notesSlide21.xml"/><Relationship Id="rId16" Type="http://schemas.openxmlformats.org/officeDocument/2006/relationships/image" Target="../media/image89.png"/><Relationship Id="rId20" Type="http://schemas.openxmlformats.org/officeDocument/2006/relationships/image" Target="../media/image45.png"/><Relationship Id="rId1" Type="http://schemas.openxmlformats.org/officeDocument/2006/relationships/slideLayout" Target="../slideLayouts/slideLayout83.xml"/><Relationship Id="rId6" Type="http://schemas.openxmlformats.org/officeDocument/2006/relationships/image" Target="../media/image65.png"/><Relationship Id="rId11" Type="http://schemas.openxmlformats.org/officeDocument/2006/relationships/image" Target="../media/image54.png"/><Relationship Id="rId5" Type="http://schemas.openxmlformats.org/officeDocument/2006/relationships/image" Target="../media/image46.png"/><Relationship Id="rId15" Type="http://schemas.openxmlformats.org/officeDocument/2006/relationships/image" Target="../media/image68.png"/><Relationship Id="rId10" Type="http://schemas.openxmlformats.org/officeDocument/2006/relationships/image" Target="../media/image53.png"/><Relationship Id="rId19" Type="http://schemas.openxmlformats.org/officeDocument/2006/relationships/image" Target="../media/image101.png"/><Relationship Id="rId4" Type="http://schemas.openxmlformats.org/officeDocument/2006/relationships/image" Target="../media/image6.png"/><Relationship Id="rId9" Type="http://schemas.openxmlformats.org/officeDocument/2006/relationships/image" Target="../media/image52.png"/><Relationship Id="rId14" Type="http://schemas.openxmlformats.org/officeDocument/2006/relationships/image" Target="../media/image67.png"/><Relationship Id="rId22" Type="http://schemas.openxmlformats.org/officeDocument/2006/relationships/image" Target="../media/image105.png"/></Relationships>
</file>

<file path=ppt/slides/_rels/slide28.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6.png"/><Relationship Id="rId18" Type="http://schemas.openxmlformats.org/officeDocument/2006/relationships/image" Target="../media/image63.svg"/><Relationship Id="rId3" Type="http://schemas.openxmlformats.org/officeDocument/2006/relationships/image" Target="../media/image7.png"/><Relationship Id="rId21" Type="http://schemas.openxmlformats.org/officeDocument/2006/relationships/image" Target="../media/image43.pn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106.svg"/><Relationship Id="rId2" Type="http://schemas.openxmlformats.org/officeDocument/2006/relationships/notesSlide" Target="../notesSlides/notesSlide22.xml"/><Relationship Id="rId16" Type="http://schemas.openxmlformats.org/officeDocument/2006/relationships/image" Target="../media/image62.svg"/><Relationship Id="rId20" Type="http://schemas.openxmlformats.org/officeDocument/2006/relationships/image" Target="../media/image89.png"/><Relationship Id="rId1" Type="http://schemas.openxmlformats.org/officeDocument/2006/relationships/slideLayout" Target="../slideLayouts/slideLayout83.xml"/><Relationship Id="rId6" Type="http://schemas.openxmlformats.org/officeDocument/2006/relationships/image" Target="../media/image65.png"/><Relationship Id="rId11" Type="http://schemas.openxmlformats.org/officeDocument/2006/relationships/image" Target="../media/image54.png"/><Relationship Id="rId24" Type="http://schemas.openxmlformats.org/officeDocument/2006/relationships/image" Target="../media/image48.png"/><Relationship Id="rId5" Type="http://schemas.openxmlformats.org/officeDocument/2006/relationships/image" Target="../media/image46.png"/><Relationship Id="rId15" Type="http://schemas.openxmlformats.org/officeDocument/2006/relationships/image" Target="../media/image68.png"/><Relationship Id="rId23" Type="http://schemas.openxmlformats.org/officeDocument/2006/relationships/image" Target="../media/image108.jpeg"/><Relationship Id="rId10" Type="http://schemas.openxmlformats.org/officeDocument/2006/relationships/image" Target="../media/image53.png"/><Relationship Id="rId19"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52.png"/><Relationship Id="rId14" Type="http://schemas.openxmlformats.org/officeDocument/2006/relationships/image" Target="../media/image67.png"/><Relationship Id="rId22" Type="http://schemas.openxmlformats.org/officeDocument/2006/relationships/image" Target="../media/image107.jpeg"/></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6.png"/><Relationship Id="rId18" Type="http://schemas.openxmlformats.org/officeDocument/2006/relationships/image" Target="../media/image63.svg"/><Relationship Id="rId3" Type="http://schemas.openxmlformats.org/officeDocument/2006/relationships/image" Target="../media/image7.png"/><Relationship Id="rId21" Type="http://schemas.openxmlformats.org/officeDocument/2006/relationships/image" Target="../media/image43.pn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109.svg"/><Relationship Id="rId2" Type="http://schemas.openxmlformats.org/officeDocument/2006/relationships/notesSlide" Target="../notesSlides/notesSlide23.xml"/><Relationship Id="rId16" Type="http://schemas.openxmlformats.org/officeDocument/2006/relationships/image" Target="../media/image94.png"/><Relationship Id="rId20" Type="http://schemas.openxmlformats.org/officeDocument/2006/relationships/image" Target="../media/image89.png"/><Relationship Id="rId1" Type="http://schemas.openxmlformats.org/officeDocument/2006/relationships/slideLayout" Target="../slideLayouts/slideLayout83.xml"/><Relationship Id="rId6" Type="http://schemas.openxmlformats.org/officeDocument/2006/relationships/image" Target="../media/image65.png"/><Relationship Id="rId11" Type="http://schemas.openxmlformats.org/officeDocument/2006/relationships/image" Target="../media/image54.png"/><Relationship Id="rId24" Type="http://schemas.openxmlformats.org/officeDocument/2006/relationships/image" Target="../media/image110.jpeg"/><Relationship Id="rId5" Type="http://schemas.openxmlformats.org/officeDocument/2006/relationships/image" Target="../media/image46.png"/><Relationship Id="rId15" Type="http://schemas.openxmlformats.org/officeDocument/2006/relationships/image" Target="../media/image68.png"/><Relationship Id="rId23" Type="http://schemas.openxmlformats.org/officeDocument/2006/relationships/image" Target="../media/image62.svg"/><Relationship Id="rId10" Type="http://schemas.openxmlformats.org/officeDocument/2006/relationships/image" Target="../media/image53.png"/><Relationship Id="rId19" Type="http://schemas.openxmlformats.org/officeDocument/2006/relationships/image" Target="../media/image44.png"/><Relationship Id="rId4" Type="http://schemas.openxmlformats.org/officeDocument/2006/relationships/image" Target="../media/image6.png"/><Relationship Id="rId9" Type="http://schemas.openxmlformats.org/officeDocument/2006/relationships/image" Target="../media/image52.png"/><Relationship Id="rId14" Type="http://schemas.openxmlformats.org/officeDocument/2006/relationships/image" Target="../media/image67.png"/><Relationship Id="rId22" Type="http://schemas.openxmlformats.org/officeDocument/2006/relationships/image" Target="../media/image48.png"/></Relationships>
</file>

<file path=ppt/slides/_rels/slide30.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6.png"/><Relationship Id="rId18" Type="http://schemas.openxmlformats.org/officeDocument/2006/relationships/image" Target="../media/image44.png"/><Relationship Id="rId3" Type="http://schemas.openxmlformats.org/officeDocument/2006/relationships/image" Target="../media/image7.png"/><Relationship Id="rId21" Type="http://schemas.openxmlformats.org/officeDocument/2006/relationships/image" Target="../media/image48.pn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63.svg"/><Relationship Id="rId2" Type="http://schemas.openxmlformats.org/officeDocument/2006/relationships/notesSlide" Target="../notesSlides/notesSlide24.xml"/><Relationship Id="rId16" Type="http://schemas.openxmlformats.org/officeDocument/2006/relationships/image" Target="../media/image111.svg"/><Relationship Id="rId20" Type="http://schemas.openxmlformats.org/officeDocument/2006/relationships/image" Target="../media/image43.png"/><Relationship Id="rId1" Type="http://schemas.openxmlformats.org/officeDocument/2006/relationships/slideLayout" Target="../slideLayouts/slideLayout94.xml"/><Relationship Id="rId6" Type="http://schemas.openxmlformats.org/officeDocument/2006/relationships/image" Target="../media/image65.png"/><Relationship Id="rId11" Type="http://schemas.openxmlformats.org/officeDocument/2006/relationships/image" Target="../media/image54.png"/><Relationship Id="rId24" Type="http://schemas.openxmlformats.org/officeDocument/2006/relationships/image" Target="../media/image113.jpeg"/><Relationship Id="rId5" Type="http://schemas.openxmlformats.org/officeDocument/2006/relationships/image" Target="../media/image46.png"/><Relationship Id="rId15" Type="http://schemas.openxmlformats.org/officeDocument/2006/relationships/image" Target="../media/image68.png"/><Relationship Id="rId23" Type="http://schemas.openxmlformats.org/officeDocument/2006/relationships/image" Target="../media/image112.jpeg"/><Relationship Id="rId10" Type="http://schemas.openxmlformats.org/officeDocument/2006/relationships/image" Target="../media/image53.png"/><Relationship Id="rId19" Type="http://schemas.openxmlformats.org/officeDocument/2006/relationships/image" Target="../media/image89.png"/><Relationship Id="rId4" Type="http://schemas.openxmlformats.org/officeDocument/2006/relationships/image" Target="../media/image6.png"/><Relationship Id="rId9" Type="http://schemas.openxmlformats.org/officeDocument/2006/relationships/image" Target="../media/image52.png"/><Relationship Id="rId14" Type="http://schemas.openxmlformats.org/officeDocument/2006/relationships/image" Target="../media/image67.png"/><Relationship Id="rId22" Type="http://schemas.openxmlformats.org/officeDocument/2006/relationships/image" Target="../media/image62.svg"/></Relationships>
</file>

<file path=ppt/slides/_rels/slide31.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68.png"/><Relationship Id="rId26" Type="http://schemas.openxmlformats.org/officeDocument/2006/relationships/image" Target="../media/image94.png"/><Relationship Id="rId3" Type="http://schemas.openxmlformats.org/officeDocument/2006/relationships/image" Target="../media/image42.png"/><Relationship Id="rId21" Type="http://schemas.openxmlformats.org/officeDocument/2006/relationships/image" Target="../media/image90.svg"/><Relationship Id="rId7" Type="http://schemas.openxmlformats.org/officeDocument/2006/relationships/image" Target="../media/image46.png"/><Relationship Id="rId12" Type="http://schemas.openxmlformats.org/officeDocument/2006/relationships/image" Target="../media/image52.png"/><Relationship Id="rId17" Type="http://schemas.openxmlformats.org/officeDocument/2006/relationships/image" Target="../media/image67.png"/><Relationship Id="rId25" Type="http://schemas.openxmlformats.org/officeDocument/2006/relationships/image" Target="../media/image115.jpeg"/><Relationship Id="rId2" Type="http://schemas.openxmlformats.org/officeDocument/2006/relationships/notesSlide" Target="../notesSlides/notesSlide25.xml"/><Relationship Id="rId16" Type="http://schemas.openxmlformats.org/officeDocument/2006/relationships/image" Target="../media/image56.png"/><Relationship Id="rId20" Type="http://schemas.openxmlformats.org/officeDocument/2006/relationships/image" Target="../media/image62.svg"/><Relationship Id="rId1" Type="http://schemas.openxmlformats.org/officeDocument/2006/relationships/slideLayout" Target="../slideLayouts/slideLayout83.xml"/><Relationship Id="rId6" Type="http://schemas.openxmlformats.org/officeDocument/2006/relationships/image" Target="../media/image44.png"/><Relationship Id="rId11" Type="http://schemas.openxmlformats.org/officeDocument/2006/relationships/image" Target="../media/image66.png"/><Relationship Id="rId24" Type="http://schemas.openxmlformats.org/officeDocument/2006/relationships/image" Target="../media/image114.jpeg"/><Relationship Id="rId5" Type="http://schemas.openxmlformats.org/officeDocument/2006/relationships/image" Target="../media/image6.png"/><Relationship Id="rId15" Type="http://schemas.openxmlformats.org/officeDocument/2006/relationships/image" Target="../media/image55.png"/><Relationship Id="rId23" Type="http://schemas.openxmlformats.org/officeDocument/2006/relationships/image" Target="../media/image63.svg"/><Relationship Id="rId10" Type="http://schemas.openxmlformats.org/officeDocument/2006/relationships/image" Target="../media/image50.png"/><Relationship Id="rId19" Type="http://schemas.openxmlformats.org/officeDocument/2006/relationships/image" Target="../media/image89.png"/><Relationship Id="rId4" Type="http://schemas.openxmlformats.org/officeDocument/2006/relationships/image" Target="../media/image7.png"/><Relationship Id="rId9" Type="http://schemas.openxmlformats.org/officeDocument/2006/relationships/image" Target="../media/image65.png"/><Relationship Id="rId14" Type="http://schemas.openxmlformats.org/officeDocument/2006/relationships/image" Target="../media/image54.png"/><Relationship Id="rId22" Type="http://schemas.openxmlformats.org/officeDocument/2006/relationships/image" Target="../media/image91.svg"/></Relationships>
</file>

<file path=ppt/slides/_rels/slide32.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54.png"/><Relationship Id="rId18" Type="http://schemas.openxmlformats.org/officeDocument/2006/relationships/image" Target="../media/image94.png"/><Relationship Id="rId26" Type="http://schemas.openxmlformats.org/officeDocument/2006/relationships/image" Target="../media/image42.png"/><Relationship Id="rId3" Type="http://schemas.openxmlformats.org/officeDocument/2006/relationships/image" Target="../media/image116.jpeg"/><Relationship Id="rId21" Type="http://schemas.openxmlformats.org/officeDocument/2006/relationships/image" Target="../media/image89.png"/><Relationship Id="rId7" Type="http://schemas.openxmlformats.org/officeDocument/2006/relationships/image" Target="../media/image46.png"/><Relationship Id="rId12" Type="http://schemas.openxmlformats.org/officeDocument/2006/relationships/image" Target="../media/image53.png"/><Relationship Id="rId17" Type="http://schemas.openxmlformats.org/officeDocument/2006/relationships/image" Target="../media/image68.png"/><Relationship Id="rId25" Type="http://schemas.openxmlformats.org/officeDocument/2006/relationships/image" Target="../media/image118.svg"/><Relationship Id="rId2" Type="http://schemas.openxmlformats.org/officeDocument/2006/relationships/notesSlide" Target="../notesSlides/notesSlide26.xml"/><Relationship Id="rId16" Type="http://schemas.openxmlformats.org/officeDocument/2006/relationships/image" Target="../media/image67.png"/><Relationship Id="rId20" Type="http://schemas.openxmlformats.org/officeDocument/2006/relationships/image" Target="../media/image44.png"/><Relationship Id="rId1" Type="http://schemas.openxmlformats.org/officeDocument/2006/relationships/slideLayout" Target="../slideLayouts/slideLayout83.xml"/><Relationship Id="rId6" Type="http://schemas.openxmlformats.org/officeDocument/2006/relationships/image" Target="../media/image6.png"/><Relationship Id="rId11" Type="http://schemas.openxmlformats.org/officeDocument/2006/relationships/image" Target="../media/image52.png"/><Relationship Id="rId24" Type="http://schemas.openxmlformats.org/officeDocument/2006/relationships/image" Target="../media/image91.svg"/><Relationship Id="rId5" Type="http://schemas.openxmlformats.org/officeDocument/2006/relationships/image" Target="../media/image7.png"/><Relationship Id="rId15" Type="http://schemas.openxmlformats.org/officeDocument/2006/relationships/image" Target="../media/image56.png"/><Relationship Id="rId23" Type="http://schemas.openxmlformats.org/officeDocument/2006/relationships/image" Target="../media/image101.png"/><Relationship Id="rId10" Type="http://schemas.openxmlformats.org/officeDocument/2006/relationships/image" Target="../media/image66.png"/><Relationship Id="rId19" Type="http://schemas.openxmlformats.org/officeDocument/2006/relationships/image" Target="../media/image63.svg"/><Relationship Id="rId4" Type="http://schemas.openxmlformats.org/officeDocument/2006/relationships/image" Target="../media/image117.jpeg"/><Relationship Id="rId9" Type="http://schemas.openxmlformats.org/officeDocument/2006/relationships/image" Target="../media/image50.png"/><Relationship Id="rId14" Type="http://schemas.openxmlformats.org/officeDocument/2006/relationships/image" Target="../media/image55.png"/><Relationship Id="rId22" Type="http://schemas.openxmlformats.org/officeDocument/2006/relationships/image" Target="../media/image62.svg"/></Relationships>
</file>

<file path=ppt/slides/_rels/slide33.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6.png"/><Relationship Id="rId18" Type="http://schemas.openxmlformats.org/officeDocument/2006/relationships/image" Target="../media/image44.png"/><Relationship Id="rId26" Type="http://schemas.openxmlformats.org/officeDocument/2006/relationships/image" Target="../media/image120.jpeg"/><Relationship Id="rId3" Type="http://schemas.openxmlformats.org/officeDocument/2006/relationships/image" Target="../media/image7.png"/><Relationship Id="rId21" Type="http://schemas.openxmlformats.org/officeDocument/2006/relationships/image" Target="../media/image101.pn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63.svg"/><Relationship Id="rId25" Type="http://schemas.openxmlformats.org/officeDocument/2006/relationships/image" Target="../media/image119.jpeg"/><Relationship Id="rId2" Type="http://schemas.openxmlformats.org/officeDocument/2006/relationships/notesSlide" Target="../notesSlides/notesSlide27.xml"/><Relationship Id="rId16" Type="http://schemas.openxmlformats.org/officeDocument/2006/relationships/image" Target="../media/image94.png"/><Relationship Id="rId20" Type="http://schemas.openxmlformats.org/officeDocument/2006/relationships/image" Target="../media/image62.svg"/><Relationship Id="rId1" Type="http://schemas.openxmlformats.org/officeDocument/2006/relationships/slideLayout" Target="../slideLayouts/slideLayout83.xml"/><Relationship Id="rId6" Type="http://schemas.openxmlformats.org/officeDocument/2006/relationships/image" Target="../media/image65.png"/><Relationship Id="rId11" Type="http://schemas.openxmlformats.org/officeDocument/2006/relationships/image" Target="../media/image54.png"/><Relationship Id="rId24" Type="http://schemas.openxmlformats.org/officeDocument/2006/relationships/image" Target="../media/image42.png"/><Relationship Id="rId5" Type="http://schemas.openxmlformats.org/officeDocument/2006/relationships/image" Target="../media/image46.png"/><Relationship Id="rId15" Type="http://schemas.openxmlformats.org/officeDocument/2006/relationships/image" Target="../media/image68.png"/><Relationship Id="rId23" Type="http://schemas.openxmlformats.org/officeDocument/2006/relationships/image" Target="../media/image118.svg"/><Relationship Id="rId10" Type="http://schemas.openxmlformats.org/officeDocument/2006/relationships/image" Target="../media/image53.png"/><Relationship Id="rId19" Type="http://schemas.openxmlformats.org/officeDocument/2006/relationships/image" Target="../media/image89.png"/><Relationship Id="rId4" Type="http://schemas.openxmlformats.org/officeDocument/2006/relationships/image" Target="../media/image6.png"/><Relationship Id="rId9" Type="http://schemas.openxmlformats.org/officeDocument/2006/relationships/image" Target="../media/image52.png"/><Relationship Id="rId14" Type="http://schemas.openxmlformats.org/officeDocument/2006/relationships/image" Target="../media/image67.png"/><Relationship Id="rId22" Type="http://schemas.openxmlformats.org/officeDocument/2006/relationships/image" Target="../media/image91.svg"/></Relationships>
</file>

<file path=ppt/slides/_rels/slide34.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6.png"/><Relationship Id="rId18" Type="http://schemas.openxmlformats.org/officeDocument/2006/relationships/image" Target="../media/image44.png"/><Relationship Id="rId3" Type="http://schemas.openxmlformats.org/officeDocument/2006/relationships/image" Target="../media/image7.png"/><Relationship Id="rId21" Type="http://schemas.openxmlformats.org/officeDocument/2006/relationships/image" Target="../media/image101.png"/><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63.svg"/><Relationship Id="rId25" Type="http://schemas.openxmlformats.org/officeDocument/2006/relationships/image" Target="../media/image121.jpeg"/><Relationship Id="rId2" Type="http://schemas.openxmlformats.org/officeDocument/2006/relationships/notesSlide" Target="../notesSlides/notesSlide28.xml"/><Relationship Id="rId16" Type="http://schemas.openxmlformats.org/officeDocument/2006/relationships/image" Target="../media/image94.png"/><Relationship Id="rId20" Type="http://schemas.openxmlformats.org/officeDocument/2006/relationships/image" Target="../media/image62.svg"/><Relationship Id="rId1" Type="http://schemas.openxmlformats.org/officeDocument/2006/relationships/slideLayout" Target="../slideLayouts/slideLayout83.xml"/><Relationship Id="rId6" Type="http://schemas.openxmlformats.org/officeDocument/2006/relationships/image" Target="../media/image65.png"/><Relationship Id="rId11" Type="http://schemas.openxmlformats.org/officeDocument/2006/relationships/image" Target="../media/image54.png"/><Relationship Id="rId24" Type="http://schemas.openxmlformats.org/officeDocument/2006/relationships/image" Target="../media/image42.png"/><Relationship Id="rId5" Type="http://schemas.openxmlformats.org/officeDocument/2006/relationships/image" Target="../media/image46.png"/><Relationship Id="rId15" Type="http://schemas.openxmlformats.org/officeDocument/2006/relationships/image" Target="../media/image68.png"/><Relationship Id="rId23" Type="http://schemas.openxmlformats.org/officeDocument/2006/relationships/image" Target="../media/image118.svg"/><Relationship Id="rId10" Type="http://schemas.openxmlformats.org/officeDocument/2006/relationships/image" Target="../media/image53.png"/><Relationship Id="rId19" Type="http://schemas.openxmlformats.org/officeDocument/2006/relationships/image" Target="../media/image89.png"/><Relationship Id="rId4" Type="http://schemas.openxmlformats.org/officeDocument/2006/relationships/image" Target="../media/image6.png"/><Relationship Id="rId9" Type="http://schemas.openxmlformats.org/officeDocument/2006/relationships/image" Target="../media/image52.png"/><Relationship Id="rId14" Type="http://schemas.openxmlformats.org/officeDocument/2006/relationships/image" Target="../media/image67.png"/><Relationship Id="rId22" Type="http://schemas.openxmlformats.org/officeDocument/2006/relationships/image" Target="../media/image91.svg"/></Relationships>
</file>

<file path=ppt/slides/_rels/slide3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67.png"/><Relationship Id="rId18" Type="http://schemas.openxmlformats.org/officeDocument/2006/relationships/image" Target="../media/image123.svg"/><Relationship Id="rId26" Type="http://schemas.openxmlformats.org/officeDocument/2006/relationships/image" Target="../media/image89.png"/><Relationship Id="rId3" Type="http://schemas.openxmlformats.org/officeDocument/2006/relationships/image" Target="../media/image7.png"/><Relationship Id="rId21" Type="http://schemas.openxmlformats.org/officeDocument/2006/relationships/image" Target="../media/image125.png"/><Relationship Id="rId7" Type="http://schemas.openxmlformats.org/officeDocument/2006/relationships/image" Target="../media/image66.png"/><Relationship Id="rId12" Type="http://schemas.openxmlformats.org/officeDocument/2006/relationships/image" Target="../media/image56.png"/><Relationship Id="rId17" Type="http://schemas.openxmlformats.org/officeDocument/2006/relationships/image" Target="../media/image63.svg"/><Relationship Id="rId25" Type="http://schemas.openxmlformats.org/officeDocument/2006/relationships/image" Target="../media/image126.png"/><Relationship Id="rId2" Type="http://schemas.openxmlformats.org/officeDocument/2006/relationships/notesSlide" Target="../notesSlides/notesSlide29.xml"/><Relationship Id="rId16" Type="http://schemas.openxmlformats.org/officeDocument/2006/relationships/image" Target="../media/image122.svg"/><Relationship Id="rId20" Type="http://schemas.openxmlformats.org/officeDocument/2006/relationships/image" Target="../media/image124.png"/><Relationship Id="rId29" Type="http://schemas.openxmlformats.org/officeDocument/2006/relationships/image" Target="../media/image127.png"/><Relationship Id="rId1" Type="http://schemas.openxmlformats.org/officeDocument/2006/relationships/slideLayout" Target="../slideLayouts/slideLayout83.xml"/><Relationship Id="rId6" Type="http://schemas.openxmlformats.org/officeDocument/2006/relationships/image" Target="../media/image50.png"/><Relationship Id="rId11" Type="http://schemas.openxmlformats.org/officeDocument/2006/relationships/image" Target="../media/image55.png"/><Relationship Id="rId24" Type="http://schemas.openxmlformats.org/officeDocument/2006/relationships/image" Target="../media/image48.png"/><Relationship Id="rId5" Type="http://schemas.openxmlformats.org/officeDocument/2006/relationships/image" Target="../media/image65.png"/><Relationship Id="rId15" Type="http://schemas.openxmlformats.org/officeDocument/2006/relationships/image" Target="../media/image42.png"/><Relationship Id="rId23" Type="http://schemas.openxmlformats.org/officeDocument/2006/relationships/image" Target="../media/image45.png"/><Relationship Id="rId28" Type="http://schemas.openxmlformats.org/officeDocument/2006/relationships/image" Target="../media/image101.png"/><Relationship Id="rId10" Type="http://schemas.openxmlformats.org/officeDocument/2006/relationships/image" Target="../media/image54.png"/><Relationship Id="rId19" Type="http://schemas.openxmlformats.org/officeDocument/2006/relationships/image" Target="../media/image46.png"/><Relationship Id="rId4" Type="http://schemas.openxmlformats.org/officeDocument/2006/relationships/image" Target="../media/image6.png"/><Relationship Id="rId9" Type="http://schemas.openxmlformats.org/officeDocument/2006/relationships/image" Target="../media/image53.png"/><Relationship Id="rId14" Type="http://schemas.openxmlformats.org/officeDocument/2006/relationships/image" Target="../media/image68.png"/><Relationship Id="rId22" Type="http://schemas.openxmlformats.org/officeDocument/2006/relationships/image" Target="../media/image70.png"/><Relationship Id="rId27" Type="http://schemas.openxmlformats.org/officeDocument/2006/relationships/image" Target="../media/image43.png"/><Relationship Id="rId30" Type="http://schemas.microsoft.com/office/2007/relationships/hdphoto" Target="../media/hdphoto1.wdp"/></Relationships>
</file>

<file path=ppt/slides/_rels/slide3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66.png"/><Relationship Id="rId18" Type="http://schemas.openxmlformats.org/officeDocument/2006/relationships/image" Target="../media/image56.png"/><Relationship Id="rId26" Type="http://schemas.openxmlformats.org/officeDocument/2006/relationships/image" Target="../media/image131.jpeg"/><Relationship Id="rId3" Type="http://schemas.openxmlformats.org/officeDocument/2006/relationships/image" Target="../media/image42.png"/><Relationship Id="rId21" Type="http://schemas.openxmlformats.org/officeDocument/2006/relationships/image" Target="../media/image62.svg"/><Relationship Id="rId7" Type="http://schemas.openxmlformats.org/officeDocument/2006/relationships/image" Target="../media/image44.png"/><Relationship Id="rId12" Type="http://schemas.openxmlformats.org/officeDocument/2006/relationships/image" Target="../media/image50.png"/><Relationship Id="rId17" Type="http://schemas.openxmlformats.org/officeDocument/2006/relationships/image" Target="../media/image55.png"/><Relationship Id="rId25" Type="http://schemas.openxmlformats.org/officeDocument/2006/relationships/image" Target="../media/image64.svg"/><Relationship Id="rId2" Type="http://schemas.openxmlformats.org/officeDocument/2006/relationships/notesSlide" Target="../notesSlides/notesSlide30.xml"/><Relationship Id="rId16" Type="http://schemas.openxmlformats.org/officeDocument/2006/relationships/image" Target="../media/image54.png"/><Relationship Id="rId20" Type="http://schemas.openxmlformats.org/officeDocument/2006/relationships/image" Target="../media/image68.png"/><Relationship Id="rId1" Type="http://schemas.openxmlformats.org/officeDocument/2006/relationships/slideLayout" Target="../slideLayouts/slideLayout83.xml"/><Relationship Id="rId6" Type="http://schemas.openxmlformats.org/officeDocument/2006/relationships/image" Target="../media/image43.png"/><Relationship Id="rId11" Type="http://schemas.openxmlformats.org/officeDocument/2006/relationships/image" Target="../media/image65.png"/><Relationship Id="rId24" Type="http://schemas.openxmlformats.org/officeDocument/2006/relationships/image" Target="../media/image130.svg"/><Relationship Id="rId5" Type="http://schemas.openxmlformats.org/officeDocument/2006/relationships/image" Target="../media/image6.png"/><Relationship Id="rId15" Type="http://schemas.openxmlformats.org/officeDocument/2006/relationships/image" Target="../media/image53.png"/><Relationship Id="rId23" Type="http://schemas.openxmlformats.org/officeDocument/2006/relationships/image" Target="../media/image129.png"/><Relationship Id="rId10" Type="http://schemas.openxmlformats.org/officeDocument/2006/relationships/image" Target="../media/image47.png"/><Relationship Id="rId19" Type="http://schemas.openxmlformats.org/officeDocument/2006/relationships/image" Target="../media/image67.png"/><Relationship Id="rId4" Type="http://schemas.openxmlformats.org/officeDocument/2006/relationships/image" Target="../media/image7.png"/><Relationship Id="rId9" Type="http://schemas.openxmlformats.org/officeDocument/2006/relationships/image" Target="../media/image46.png"/><Relationship Id="rId14" Type="http://schemas.openxmlformats.org/officeDocument/2006/relationships/image" Target="../media/image52.png"/><Relationship Id="rId22" Type="http://schemas.openxmlformats.org/officeDocument/2006/relationships/image" Target="../media/image128.svg"/></Relationships>
</file>

<file path=ppt/slides/_rels/slide37.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132.png"/><Relationship Id="rId18" Type="http://schemas.openxmlformats.org/officeDocument/2006/relationships/image" Target="../media/image134.png"/><Relationship Id="rId3" Type="http://schemas.openxmlformats.org/officeDocument/2006/relationships/image" Target="../media/image7.png"/><Relationship Id="rId7" Type="http://schemas.openxmlformats.org/officeDocument/2006/relationships/image" Target="../media/image45.png"/><Relationship Id="rId12" Type="http://schemas.openxmlformats.org/officeDocument/2006/relationships/image" Target="../media/image56.png"/><Relationship Id="rId17" Type="http://schemas.openxmlformats.org/officeDocument/2006/relationships/image" Target="../media/image130.svg"/><Relationship Id="rId2" Type="http://schemas.openxmlformats.org/officeDocument/2006/relationships/notesSlide" Target="../notesSlides/notesSlide31.xml"/><Relationship Id="rId16" Type="http://schemas.openxmlformats.org/officeDocument/2006/relationships/image" Target="../media/image62.svg"/><Relationship Id="rId1" Type="http://schemas.openxmlformats.org/officeDocument/2006/relationships/slideLayout" Target="../slideLayouts/slideLayout83.xml"/><Relationship Id="rId6" Type="http://schemas.openxmlformats.org/officeDocument/2006/relationships/image" Target="../media/image44.png"/><Relationship Id="rId11" Type="http://schemas.openxmlformats.org/officeDocument/2006/relationships/image" Target="../media/image55.png"/><Relationship Id="rId5" Type="http://schemas.openxmlformats.org/officeDocument/2006/relationships/image" Target="../media/image43.png"/><Relationship Id="rId15" Type="http://schemas.openxmlformats.org/officeDocument/2006/relationships/image" Target="../media/image133.svg"/><Relationship Id="rId10" Type="http://schemas.openxmlformats.org/officeDocument/2006/relationships/image" Target="../media/image65.png"/><Relationship Id="rId19" Type="http://schemas.openxmlformats.org/officeDocument/2006/relationships/image" Target="../media/image135.png"/><Relationship Id="rId4" Type="http://schemas.openxmlformats.org/officeDocument/2006/relationships/image" Target="../media/image6.png"/><Relationship Id="rId9" Type="http://schemas.openxmlformats.org/officeDocument/2006/relationships/image" Target="../media/image47.png"/><Relationship Id="rId14" Type="http://schemas.openxmlformats.org/officeDocument/2006/relationships/image" Target="../media/image63.svg"/></Relationships>
</file>

<file path=ppt/slides/_rels/slide38.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137.jpeg"/><Relationship Id="rId3" Type="http://schemas.openxmlformats.org/officeDocument/2006/relationships/image" Target="../media/image7.png"/><Relationship Id="rId7" Type="http://schemas.openxmlformats.org/officeDocument/2006/relationships/image" Target="../media/image55.png"/><Relationship Id="rId12" Type="http://schemas.openxmlformats.org/officeDocument/2006/relationships/image" Target="../media/image63.svg"/><Relationship Id="rId2" Type="http://schemas.openxmlformats.org/officeDocument/2006/relationships/notesSlide" Target="../notesSlides/notesSlide32.xml"/><Relationship Id="rId1" Type="http://schemas.openxmlformats.org/officeDocument/2006/relationships/slideLayout" Target="../slideLayouts/slideLayout83.xml"/><Relationship Id="rId6" Type="http://schemas.openxmlformats.org/officeDocument/2006/relationships/image" Target="../media/image65.png"/><Relationship Id="rId11" Type="http://schemas.openxmlformats.org/officeDocument/2006/relationships/image" Target="../media/image136.svg"/><Relationship Id="rId5" Type="http://schemas.openxmlformats.org/officeDocument/2006/relationships/image" Target="../media/image46.png"/><Relationship Id="rId10" Type="http://schemas.openxmlformats.org/officeDocument/2006/relationships/image" Target="../media/image130.svg"/><Relationship Id="rId4" Type="http://schemas.openxmlformats.org/officeDocument/2006/relationships/image" Target="../media/image6.png"/><Relationship Id="rId9" Type="http://schemas.openxmlformats.org/officeDocument/2006/relationships/image" Target="../media/image132.png"/><Relationship Id="rId14" Type="http://schemas.openxmlformats.org/officeDocument/2006/relationships/image" Target="../media/image138.jpeg"/></Relationships>
</file>

<file path=ppt/slides/_rels/slide3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3.svg"/><Relationship Id="rId3" Type="http://schemas.openxmlformats.org/officeDocument/2006/relationships/image" Target="../media/image7.png"/><Relationship Id="rId7" Type="http://schemas.openxmlformats.org/officeDocument/2006/relationships/image" Target="../media/image55.png"/><Relationship Id="rId12" Type="http://schemas.openxmlformats.org/officeDocument/2006/relationships/image" Target="../media/image130.svg"/><Relationship Id="rId2" Type="http://schemas.openxmlformats.org/officeDocument/2006/relationships/notesSlide" Target="../notesSlides/notesSlide33.xml"/><Relationship Id="rId1" Type="http://schemas.openxmlformats.org/officeDocument/2006/relationships/slideLayout" Target="../slideLayouts/slideLayout83.xml"/><Relationship Id="rId6" Type="http://schemas.openxmlformats.org/officeDocument/2006/relationships/image" Target="../media/image65.png"/><Relationship Id="rId11" Type="http://schemas.openxmlformats.org/officeDocument/2006/relationships/image" Target="../media/image139.jpeg"/><Relationship Id="rId5" Type="http://schemas.openxmlformats.org/officeDocument/2006/relationships/image" Target="../media/image46.png"/><Relationship Id="rId10" Type="http://schemas.openxmlformats.org/officeDocument/2006/relationships/image" Target="../media/image75.svg"/><Relationship Id="rId4" Type="http://schemas.openxmlformats.org/officeDocument/2006/relationships/image" Target="../media/image6.png"/><Relationship Id="rId9" Type="http://schemas.openxmlformats.org/officeDocument/2006/relationships/image" Target="../media/image132.png"/></Relationships>
</file>

<file path=ppt/slides/_rels/slide40.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5.png"/><Relationship Id="rId18" Type="http://schemas.openxmlformats.org/officeDocument/2006/relationships/image" Target="../media/image130.svg"/><Relationship Id="rId3" Type="http://schemas.openxmlformats.org/officeDocument/2006/relationships/image" Target="../media/image7.png"/><Relationship Id="rId21" Type="http://schemas.openxmlformats.org/officeDocument/2006/relationships/image" Target="../media/image141.svg"/><Relationship Id="rId7" Type="http://schemas.openxmlformats.org/officeDocument/2006/relationships/image" Target="../media/image45.png"/><Relationship Id="rId12" Type="http://schemas.openxmlformats.org/officeDocument/2006/relationships/image" Target="../media/image54.png"/><Relationship Id="rId17" Type="http://schemas.openxmlformats.org/officeDocument/2006/relationships/image" Target="../media/image140.svg"/><Relationship Id="rId2" Type="http://schemas.openxmlformats.org/officeDocument/2006/relationships/notesSlide" Target="../notesSlides/notesSlide34.xml"/><Relationship Id="rId16" Type="http://schemas.openxmlformats.org/officeDocument/2006/relationships/image" Target="../media/image68.png"/><Relationship Id="rId20" Type="http://schemas.openxmlformats.org/officeDocument/2006/relationships/image" Target="../media/image62.svg"/><Relationship Id="rId1" Type="http://schemas.openxmlformats.org/officeDocument/2006/relationships/slideLayout" Target="../slideLayouts/slideLayout83.xml"/><Relationship Id="rId6" Type="http://schemas.openxmlformats.org/officeDocument/2006/relationships/image" Target="../media/image44.png"/><Relationship Id="rId11" Type="http://schemas.openxmlformats.org/officeDocument/2006/relationships/image" Target="../media/image53.png"/><Relationship Id="rId5" Type="http://schemas.openxmlformats.org/officeDocument/2006/relationships/image" Target="../media/image43.png"/><Relationship Id="rId15" Type="http://schemas.openxmlformats.org/officeDocument/2006/relationships/image" Target="../media/image67.png"/><Relationship Id="rId23" Type="http://schemas.openxmlformats.org/officeDocument/2006/relationships/image" Target="../media/image143.jpeg"/><Relationship Id="rId10" Type="http://schemas.openxmlformats.org/officeDocument/2006/relationships/image" Target="../media/image52.png"/><Relationship Id="rId19" Type="http://schemas.openxmlformats.org/officeDocument/2006/relationships/image" Target="../media/image132.png"/><Relationship Id="rId4" Type="http://schemas.openxmlformats.org/officeDocument/2006/relationships/image" Target="../media/image6.png"/><Relationship Id="rId9" Type="http://schemas.openxmlformats.org/officeDocument/2006/relationships/image" Target="../media/image65.png"/><Relationship Id="rId14" Type="http://schemas.openxmlformats.org/officeDocument/2006/relationships/image" Target="../media/image56.png"/><Relationship Id="rId22" Type="http://schemas.openxmlformats.org/officeDocument/2006/relationships/image" Target="../media/image142.png"/></Relationships>
</file>

<file path=ppt/slides/_rels/slide41.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4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150.jpeg"/><Relationship Id="rId4" Type="http://schemas.openxmlformats.org/officeDocument/2006/relationships/image" Target="../media/image149.jpeg"/></Relationships>
</file>

<file path=ppt/slides/_rels/slide43.xml.rels><?xml version="1.0" encoding="UTF-8" standalone="yes"?>
<Relationships xmlns="http://schemas.openxmlformats.org/package/2006/relationships"><Relationship Id="rId8" Type="http://schemas.openxmlformats.org/officeDocument/2006/relationships/image" Target="../media/image155.jpeg"/><Relationship Id="rId3" Type="http://schemas.openxmlformats.org/officeDocument/2006/relationships/image" Target="../media/image151.jpeg"/><Relationship Id="rId7" Type="http://schemas.openxmlformats.org/officeDocument/2006/relationships/image" Target="../media/image154.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53.jpeg"/><Relationship Id="rId5" Type="http://schemas.openxmlformats.org/officeDocument/2006/relationships/image" Target="../media/image152.jpeg"/><Relationship Id="rId4" Type="http://schemas.openxmlformats.org/officeDocument/2006/relationships/image" Target="../media/image144.png"/></Relationships>
</file>

<file path=ppt/slides/_rels/slide44.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57.jpeg"/></Relationships>
</file>

<file path=ppt/slides/_rels/slide4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159.jpg"/><Relationship Id="rId4" Type="http://schemas.openxmlformats.org/officeDocument/2006/relationships/image" Target="../media/image15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 name="二等辺三角形 20">
            <a:extLst>
              <a:ext uri="{FF2B5EF4-FFF2-40B4-BE49-F238E27FC236}">
                <a16:creationId xmlns:a16="http://schemas.microsoft.com/office/drawing/2014/main" id="{C8F567CE-7406-F64C-9D6B-88D5CB2CB4E1}"/>
              </a:ext>
            </a:extLst>
          </p:cNvPr>
          <p:cNvSpPr/>
          <p:nvPr/>
        </p:nvSpPr>
        <p:spPr>
          <a:xfrm rot="18917920">
            <a:off x="-2870867" y="-846284"/>
            <a:ext cx="8680330" cy="4538298"/>
          </a:xfrm>
          <a:prstGeom prst="triangle">
            <a:avLst>
              <a:gd name="adj" fmla="val 5142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 name="Image 0" descr="/tmp/logos/otsu_navy.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13646" y="5929792"/>
            <a:ext cx="1055629" cy="328021"/>
          </a:xfrm>
          <a:prstGeom prst="rect">
            <a:avLst/>
          </a:prstGeom>
        </p:spPr>
      </p:pic>
      <p:sp>
        <p:nvSpPr>
          <p:cNvPr id="4" name="Text 1"/>
          <p:cNvSpPr txBox="1"/>
          <p:nvPr/>
        </p:nvSpPr>
        <p:spPr>
          <a:xfrm>
            <a:off x="317656" y="416423"/>
            <a:ext cx="3969931" cy="189866"/>
          </a:xfrm>
          <a:prstGeom prst="rect">
            <a:avLst/>
          </a:prstGeom>
          <a:solidFill>
            <a:schemeClr val="bg1"/>
          </a:solidFill>
          <a:ln/>
        </p:spPr>
        <p:txBody>
          <a:bodyPr wrap="square" lIns="0" tIns="0" rIns="0" bIns="0" rtlCol="0" anchor="ctr"/>
          <a:lstStyle/>
          <a:p>
            <a:pPr defTabSz="829544"/>
            <a:r>
              <a:rPr lang="en-US" sz="783" b="1" kern="0"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cs typeface="游ゴシック" pitchFamily="34" charset="-120"/>
              </a:rPr>
              <a:t>BIWAKO OTSU  |  SDGs INQUIRY-BASED LEARNING</a:t>
            </a:r>
            <a:endParaRPr lang="en-US" sz="783" b="1"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endParaRPr>
          </a:p>
        </p:txBody>
      </p:sp>
      <p:sp>
        <p:nvSpPr>
          <p:cNvPr id="5" name="Text 2"/>
          <p:cNvSpPr txBox="1"/>
          <p:nvPr/>
        </p:nvSpPr>
        <p:spPr>
          <a:xfrm>
            <a:off x="322037" y="606289"/>
            <a:ext cx="4616641" cy="816577"/>
          </a:xfrm>
          <a:prstGeom prst="rect">
            <a:avLst/>
          </a:prstGeom>
          <a:noFill/>
          <a:ln/>
        </p:spPr>
        <p:txBody>
          <a:bodyPr wrap="square" lIns="0" tIns="0" rIns="0" bIns="0" rtlCol="0" anchor="t"/>
          <a:lstStyle/>
          <a:p>
            <a:pPr defTabSz="829544">
              <a:lnSpc>
                <a:spcPct val="130000"/>
              </a:lnSpc>
            </a:pPr>
            <a:r>
              <a:rPr lang="en-US" sz="2903" b="1" kern="0" dirty="0" err="1">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cs typeface="游ゴシック" pitchFamily="34" charset="-120"/>
              </a:rPr>
              <a:t>びわ湖大津</a:t>
            </a:r>
            <a:endParaRPr lang="en-US" sz="2903" b="1" kern="0"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cs typeface="游ゴシック" pitchFamily="34" charset="-120"/>
            </a:endParaRPr>
          </a:p>
          <a:p>
            <a:pPr defTabSz="829544">
              <a:lnSpc>
                <a:spcPct val="130000"/>
              </a:lnSpc>
            </a:pPr>
            <a:r>
              <a:rPr lang="en-US" sz="2903" b="1" kern="0" dirty="0" err="1">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cs typeface="游ゴシック" pitchFamily="34" charset="-120"/>
              </a:rPr>
              <a:t>SDGs教育旅行プログラム</a:t>
            </a:r>
            <a:endParaRPr lang="en-US" sz="2903" b="1"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endParaRPr>
          </a:p>
        </p:txBody>
      </p:sp>
      <p:sp>
        <p:nvSpPr>
          <p:cNvPr id="6" name="Text 3"/>
          <p:cNvSpPr txBox="1"/>
          <p:nvPr/>
        </p:nvSpPr>
        <p:spPr>
          <a:xfrm>
            <a:off x="364156" y="1921089"/>
            <a:ext cx="1639754" cy="293430"/>
          </a:xfrm>
          <a:prstGeom prst="rect">
            <a:avLst/>
          </a:prstGeom>
          <a:solidFill>
            <a:schemeClr val="bg1"/>
          </a:solidFill>
          <a:ln/>
        </p:spPr>
        <p:txBody>
          <a:bodyPr wrap="square" lIns="0" tIns="0" rIns="0" bIns="0" rtlCol="0" anchor="ctr"/>
          <a:lstStyle/>
          <a:p>
            <a:pPr defTabSz="829544"/>
            <a:r>
              <a:rPr lang="en-US" sz="3200" b="1" kern="0"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cs typeface="游ゴシック" pitchFamily="34" charset="-120"/>
              </a:rPr>
              <a:t>企画書</a:t>
            </a:r>
            <a:endParaRPr lang="en-US" sz="3200" b="1"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endParaRPr>
          </a:p>
        </p:txBody>
      </p:sp>
      <p:sp>
        <p:nvSpPr>
          <p:cNvPr id="7" name="Shape 4"/>
          <p:cNvSpPr/>
          <p:nvPr/>
        </p:nvSpPr>
        <p:spPr>
          <a:xfrm>
            <a:off x="1622221" y="2847995"/>
            <a:ext cx="1294543" cy="12083"/>
          </a:xfrm>
          <a:prstGeom prst="rect">
            <a:avLst/>
          </a:prstGeom>
          <a:solidFill>
            <a:schemeClr val="bg1"/>
          </a:solidFill>
          <a:ln/>
        </p:spPr>
      </p:sp>
      <p:sp>
        <p:nvSpPr>
          <p:cNvPr id="8" name="Text 5"/>
          <p:cNvSpPr txBox="1"/>
          <p:nvPr/>
        </p:nvSpPr>
        <p:spPr>
          <a:xfrm>
            <a:off x="344817" y="2795443"/>
            <a:ext cx="3603939" cy="688253"/>
          </a:xfrm>
          <a:prstGeom prst="rect">
            <a:avLst/>
          </a:prstGeom>
          <a:noFill/>
          <a:ln/>
        </p:spPr>
        <p:txBody>
          <a:bodyPr wrap="square" lIns="0" tIns="0" rIns="0" bIns="0" rtlCol="0" anchor="t"/>
          <a:lstStyle/>
          <a:p>
            <a:pPr defTabSz="829544">
              <a:lnSpc>
                <a:spcPct val="185000"/>
              </a:lnSpc>
            </a:pPr>
            <a:r>
              <a:rPr lang="ja-JP" altLang="en-US" b="1"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cs typeface="游ゴシック" pitchFamily="34" charset="-120"/>
              </a:rPr>
              <a:t>地域を読み解き、</a:t>
            </a:r>
            <a:endParaRPr lang="en-US" altLang="ja-JP" b="1"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cs typeface="游ゴシック" pitchFamily="34" charset="-120"/>
            </a:endParaRPr>
          </a:p>
          <a:p>
            <a:pPr defTabSz="829544">
              <a:lnSpc>
                <a:spcPct val="185000"/>
              </a:lnSpc>
            </a:pPr>
            <a:r>
              <a:rPr lang="ja-JP" altLang="en-US" b="1"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cs typeface="游ゴシック" pitchFamily="34" charset="-120"/>
              </a:rPr>
              <a:t>探究する力を育てる。</a:t>
            </a:r>
            <a:endParaRPr lang="en-US" b="1" dirty="0">
              <a:ln w="0"/>
              <a:solidFill>
                <a:schemeClr val="accent1"/>
              </a:solidFill>
              <a:effectLst>
                <a:outerShdw blurRad="38100" dist="25400" dir="5400000" algn="ctr" rotWithShape="0">
                  <a:srgbClr val="6E747A">
                    <a:alpha val="43000"/>
                  </a:srgbClr>
                </a:outerShdw>
              </a:effectLst>
              <a:latin typeface="Meiryo UI" panose="020B0604030504040204" pitchFamily="50" charset="-128"/>
              <a:ea typeface="Meiryo UI" panose="020B0604030504040204" pitchFamily="50" charset="-128"/>
            </a:endParaRPr>
          </a:p>
        </p:txBody>
      </p:sp>
      <p:sp>
        <p:nvSpPr>
          <p:cNvPr id="11" name="Text 6"/>
          <p:cNvSpPr txBox="1"/>
          <p:nvPr/>
        </p:nvSpPr>
        <p:spPr>
          <a:xfrm>
            <a:off x="5593527" y="5803229"/>
            <a:ext cx="4091831" cy="396993"/>
          </a:xfrm>
          <a:prstGeom prst="rect">
            <a:avLst/>
          </a:prstGeom>
          <a:noFill/>
          <a:ln/>
        </p:spPr>
        <p:txBody>
          <a:bodyPr wrap="square" lIns="0" tIns="0" rIns="0" bIns="0" rtlCol="0" anchor="t"/>
          <a:lstStyle/>
          <a:p>
            <a:pPr defTabSz="829544">
              <a:lnSpc>
                <a:spcPct val="112000"/>
              </a:lnSpc>
            </a:pPr>
            <a:r>
              <a:rPr lang="en-US" sz="1452" kern="0" spc="181" dirty="0">
                <a:solidFill>
                  <a:schemeClr val="bg1"/>
                </a:solidFill>
                <a:latin typeface="Meiryo UI" panose="020B0604030504040204" pitchFamily="50" charset="-128"/>
                <a:ea typeface="Meiryo UI" panose="020B0604030504040204" pitchFamily="50" charset="-128"/>
                <a:cs typeface="游ゴシック" pitchFamily="34" charset="-120"/>
              </a:rPr>
              <a:t>公益社団法人</a:t>
            </a:r>
            <a:endParaRPr lang="en-US" sz="1452" dirty="0">
              <a:solidFill>
                <a:schemeClr val="bg1"/>
              </a:solidFill>
              <a:latin typeface="Meiryo UI" panose="020B0604030504040204" pitchFamily="50" charset="-128"/>
              <a:ea typeface="Meiryo UI" panose="020B0604030504040204" pitchFamily="50" charset="-128"/>
            </a:endParaRPr>
          </a:p>
          <a:p>
            <a:pPr defTabSz="829544">
              <a:lnSpc>
                <a:spcPct val="112000"/>
              </a:lnSpc>
            </a:pPr>
            <a:r>
              <a:rPr lang="en-US" sz="2800" b="1" dirty="0">
                <a:solidFill>
                  <a:schemeClr val="bg1"/>
                </a:solidFill>
                <a:latin typeface="Meiryo UI" panose="020B0604030504040204" pitchFamily="50" charset="-128"/>
                <a:ea typeface="Meiryo UI" panose="020B0604030504040204" pitchFamily="50" charset="-128"/>
                <a:cs typeface="游ゴシック" pitchFamily="34" charset="-120"/>
              </a:rPr>
              <a:t>びわ湖大津観光協会</a:t>
            </a:r>
            <a:endParaRPr lang="en-US" sz="1452" dirty="0">
              <a:solidFill>
                <a:schemeClr val="bg1"/>
              </a:solidFill>
              <a:latin typeface="Meiryo UI" panose="020B0604030504040204" pitchFamily="50" charset="-128"/>
              <a:ea typeface="Meiryo UI" panose="020B0604030504040204" pitchFamily="50" charset="-128"/>
            </a:endParaRPr>
          </a:p>
        </p:txBody>
      </p:sp>
      <p:pic>
        <p:nvPicPr>
          <p:cNvPr id="12" name="Image 3" descr="/tmp/frames/NATURE.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1420000">
            <a:off x="4110240" y="1546423"/>
            <a:ext cx="2226613" cy="2157571"/>
          </a:xfrm>
          <a:prstGeom prst="rect">
            <a:avLst/>
          </a:prstGeom>
        </p:spPr>
      </p:pic>
      <p:pic>
        <p:nvPicPr>
          <p:cNvPr id="13" name="Image 4" descr="/tmp/frames/HISTORY.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20000">
            <a:off x="5741364" y="1546423"/>
            <a:ext cx="2226613" cy="2157571"/>
          </a:xfrm>
          <a:prstGeom prst="rect">
            <a:avLst/>
          </a:prstGeom>
        </p:spPr>
      </p:pic>
      <p:pic>
        <p:nvPicPr>
          <p:cNvPr id="14" name="Image 5" descr="/tmp/frames/ENVIRONMENT.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21480000">
            <a:off x="7372488" y="1546423"/>
            <a:ext cx="2226613" cy="2157571"/>
          </a:xfrm>
          <a:prstGeom prst="rect">
            <a:avLst/>
          </a:prstGeom>
        </p:spPr>
      </p:pic>
      <p:pic>
        <p:nvPicPr>
          <p:cNvPr id="15" name="Image 6" descr="/tmp/frames/INDUSTRY.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180000">
            <a:off x="4159526" y="3607461"/>
            <a:ext cx="2226613" cy="2157571"/>
          </a:xfrm>
          <a:prstGeom prst="rect">
            <a:avLst/>
          </a:prstGeom>
        </p:spPr>
      </p:pic>
      <p:pic>
        <p:nvPicPr>
          <p:cNvPr id="16" name="Image 7" descr="/tmp/frames/CULTURE.pn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21480000">
            <a:off x="5790650" y="3607461"/>
            <a:ext cx="2226613" cy="2157571"/>
          </a:xfrm>
          <a:prstGeom prst="rect">
            <a:avLst/>
          </a:prstGeom>
        </p:spPr>
      </p:pic>
      <p:pic>
        <p:nvPicPr>
          <p:cNvPr id="17" name="Image 8" descr="/tmp/frames/ECONOMY.pn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120000">
            <a:off x="7421774" y="3607461"/>
            <a:ext cx="2226613" cy="2157571"/>
          </a:xfrm>
          <a:prstGeom prst="rect">
            <a:avLst/>
          </a:prstGeom>
        </p:spPr>
      </p:pic>
      <p:pic>
        <p:nvPicPr>
          <p:cNvPr id="20" name="図 19">
            <a:extLst>
              <a:ext uri="{FF2B5EF4-FFF2-40B4-BE49-F238E27FC236}">
                <a16:creationId xmlns:a16="http://schemas.microsoft.com/office/drawing/2014/main" id="{42C8D240-6503-AE28-4488-E5763A1BC2A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291212" y="334689"/>
            <a:ext cx="1297132" cy="4044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50790C8F-5FE3-A631-BF33-013ABB312193}"/>
              </a:ext>
            </a:extLst>
          </p:cNvPr>
          <p:cNvSpPr>
            <a:spLocks noGrp="1"/>
          </p:cNvSpPr>
          <p:nvPr>
            <p:ph type="title"/>
          </p:nvPr>
        </p:nvSpPr>
        <p:spPr/>
        <p:txBody>
          <a:bodyPr/>
          <a:lstStyle/>
          <a:p>
            <a:r>
              <a:rPr lang="ja-JP" altLang="en-US" dirty="0"/>
              <a:t>京都の隣、雄大な自然とびわ湖に恵まれた体験学習フィールド　</a:t>
            </a:r>
          </a:p>
        </p:txBody>
      </p:sp>
      <p:sp>
        <p:nvSpPr>
          <p:cNvPr id="5" name="コンテンツ プレースホルダー 4">
            <a:extLst>
              <a:ext uri="{FF2B5EF4-FFF2-40B4-BE49-F238E27FC236}">
                <a16:creationId xmlns:a16="http://schemas.microsoft.com/office/drawing/2014/main" id="{EB4D26EE-2737-C685-3BD4-222DE7EBB10F}"/>
              </a:ext>
            </a:extLst>
          </p:cNvPr>
          <p:cNvSpPr>
            <a:spLocks noGrp="1"/>
          </p:cNvSpPr>
          <p:nvPr>
            <p:ph idx="1"/>
          </p:nvPr>
        </p:nvSpPr>
        <p:spPr/>
        <p:txBody>
          <a:bodyPr/>
          <a:lstStyle/>
          <a:p>
            <a:r>
              <a:rPr lang="ja-JP" altLang="en-US" dirty="0">
                <a:latin typeface="+mn-ea"/>
              </a:rPr>
              <a:t>びわ湖大津（滋賀県大津市）</a:t>
            </a:r>
          </a:p>
        </p:txBody>
      </p:sp>
      <p:sp>
        <p:nvSpPr>
          <p:cNvPr id="10" name="テキスト ボックス 9">
            <a:extLst>
              <a:ext uri="{FF2B5EF4-FFF2-40B4-BE49-F238E27FC236}">
                <a16:creationId xmlns:a16="http://schemas.microsoft.com/office/drawing/2014/main" id="{0D687E0D-CB5B-CB62-0D1E-B31C8809FBFB}"/>
              </a:ext>
            </a:extLst>
          </p:cNvPr>
          <p:cNvSpPr txBox="1"/>
          <p:nvPr/>
        </p:nvSpPr>
        <p:spPr>
          <a:xfrm>
            <a:off x="376287" y="5117897"/>
            <a:ext cx="4576713" cy="1287212"/>
          </a:xfrm>
          <a:prstGeom prst="rect">
            <a:avLst/>
          </a:prstGeom>
          <a:noFill/>
        </p:spPr>
        <p:txBody>
          <a:bodyPr wrap="square" rtlCol="0">
            <a:spAutoFit/>
          </a:bodyPr>
          <a:lstStyle/>
          <a:p>
            <a:pPr defTabSz="895327">
              <a:lnSpc>
                <a:spcPct val="125000"/>
              </a:lnSpc>
              <a:defRPr/>
            </a:pPr>
            <a:r>
              <a:rPr kumimoji="1" lang="ja-JP" altLang="en-US" sz="1600" b="1" dirty="0">
                <a:solidFill>
                  <a:prstClr val="black"/>
                </a:solidFill>
                <a:latin typeface="Meiryo UI"/>
                <a:ea typeface="Meiryo UI"/>
              </a:rPr>
              <a:t>大津市は琵琶湖のほとり、滋賀県の南西部</a:t>
            </a:r>
            <a:endParaRPr kumimoji="1" lang="en-US" altLang="ja-JP" sz="1600" b="1" dirty="0">
              <a:solidFill>
                <a:prstClr val="black"/>
              </a:solidFill>
              <a:latin typeface="Meiryo UI"/>
              <a:ea typeface="Meiryo UI"/>
            </a:endParaRPr>
          </a:p>
          <a:p>
            <a:pPr marL="167874" indent="-167874" defTabSz="895327">
              <a:lnSpc>
                <a:spcPct val="125000"/>
              </a:lnSpc>
              <a:buFont typeface="Arial" panose="020B0604020202020204" pitchFamily="34" charset="0"/>
              <a:buChar char="•"/>
              <a:defRPr/>
            </a:pPr>
            <a:r>
              <a:rPr kumimoji="1" lang="ja-JP" altLang="en-US" sz="1600" b="1" dirty="0">
                <a:solidFill>
                  <a:prstClr val="black"/>
                </a:solidFill>
                <a:latin typeface="Meiryo UI"/>
                <a:ea typeface="Meiryo UI"/>
              </a:rPr>
              <a:t>京都駅からは</a:t>
            </a:r>
            <a:r>
              <a:rPr kumimoji="1" lang="en-US" altLang="ja-JP" sz="1600" b="1" dirty="0">
                <a:solidFill>
                  <a:prstClr val="black"/>
                </a:solidFill>
                <a:latin typeface="Meiryo UI"/>
                <a:ea typeface="Meiryo UI"/>
              </a:rPr>
              <a:t>JR</a:t>
            </a:r>
            <a:r>
              <a:rPr kumimoji="1" lang="ja-JP" altLang="en-US" sz="1600" b="1" dirty="0">
                <a:solidFill>
                  <a:prstClr val="black"/>
                </a:solidFill>
                <a:latin typeface="Meiryo UI"/>
                <a:ea typeface="Meiryo UI"/>
              </a:rPr>
              <a:t>で</a:t>
            </a:r>
            <a:r>
              <a:rPr kumimoji="1" lang="en-US" altLang="ja-JP" sz="1600" b="1" dirty="0">
                <a:solidFill>
                  <a:prstClr val="black"/>
                </a:solidFill>
                <a:latin typeface="Meiryo UI"/>
                <a:ea typeface="Meiryo UI"/>
              </a:rPr>
              <a:t>9</a:t>
            </a:r>
            <a:r>
              <a:rPr kumimoji="1" lang="ja-JP" altLang="en-US" sz="1600" b="1" dirty="0">
                <a:solidFill>
                  <a:prstClr val="black"/>
                </a:solidFill>
                <a:latin typeface="Meiryo UI"/>
                <a:ea typeface="Meiryo UI"/>
              </a:rPr>
              <a:t>分（</a:t>
            </a:r>
            <a:r>
              <a:rPr kumimoji="1" lang="en-US" altLang="ja-JP" sz="1600" b="1" dirty="0">
                <a:solidFill>
                  <a:prstClr val="black"/>
                </a:solidFill>
                <a:latin typeface="Meiryo UI"/>
                <a:ea typeface="Meiryo UI"/>
              </a:rPr>
              <a:t>2</a:t>
            </a:r>
            <a:r>
              <a:rPr kumimoji="1" lang="ja-JP" altLang="en-US" sz="1600" b="1" dirty="0">
                <a:solidFill>
                  <a:prstClr val="black"/>
                </a:solidFill>
                <a:latin typeface="Meiryo UI"/>
                <a:ea typeface="Meiryo UI"/>
              </a:rPr>
              <a:t>駅）</a:t>
            </a:r>
            <a:endParaRPr kumimoji="1" lang="en-US" altLang="ja-JP" sz="1600" b="1" dirty="0">
              <a:solidFill>
                <a:prstClr val="black"/>
              </a:solidFill>
              <a:latin typeface="Meiryo UI"/>
              <a:ea typeface="Meiryo UI"/>
            </a:endParaRPr>
          </a:p>
          <a:p>
            <a:pPr marL="167874" indent="-167874" defTabSz="895327">
              <a:lnSpc>
                <a:spcPct val="125000"/>
              </a:lnSpc>
              <a:buFont typeface="Arial" panose="020B0604020202020204" pitchFamily="34" charset="0"/>
              <a:buChar char="•"/>
              <a:defRPr/>
            </a:pPr>
            <a:r>
              <a:rPr kumimoji="1" lang="ja-JP" altLang="en-US" sz="1600" b="1" dirty="0">
                <a:solidFill>
                  <a:prstClr val="black"/>
                </a:solidFill>
                <a:latin typeface="Meiryo UI"/>
                <a:ea typeface="Meiryo UI"/>
              </a:rPr>
              <a:t>名神高速道路の京都東</a:t>
            </a:r>
            <a:r>
              <a:rPr kumimoji="1" lang="en-US" altLang="ja-JP" sz="1600" b="1" dirty="0">
                <a:solidFill>
                  <a:prstClr val="black"/>
                </a:solidFill>
                <a:latin typeface="Meiryo UI"/>
                <a:ea typeface="Meiryo UI"/>
              </a:rPr>
              <a:t>IC</a:t>
            </a:r>
            <a:r>
              <a:rPr kumimoji="1" lang="ja-JP" altLang="en-US" sz="1600" b="1" dirty="0">
                <a:solidFill>
                  <a:prstClr val="black"/>
                </a:solidFill>
                <a:latin typeface="Meiryo UI"/>
                <a:ea typeface="Meiryo UI"/>
              </a:rPr>
              <a:t>から大津</a:t>
            </a:r>
            <a:r>
              <a:rPr kumimoji="1" lang="en-US" altLang="ja-JP" sz="1600" b="1" dirty="0">
                <a:solidFill>
                  <a:prstClr val="black"/>
                </a:solidFill>
                <a:latin typeface="Meiryo UI"/>
                <a:ea typeface="Meiryo UI"/>
              </a:rPr>
              <a:t>IC</a:t>
            </a:r>
            <a:r>
              <a:rPr kumimoji="1" lang="ja-JP" altLang="en-US" sz="1600" b="1" dirty="0">
                <a:solidFill>
                  <a:prstClr val="black"/>
                </a:solidFill>
                <a:latin typeface="Meiryo UI"/>
                <a:ea typeface="Meiryo UI"/>
              </a:rPr>
              <a:t>まで</a:t>
            </a:r>
            <a:r>
              <a:rPr kumimoji="1" lang="en-US" altLang="ja-JP" sz="1600" b="1" dirty="0">
                <a:solidFill>
                  <a:prstClr val="black"/>
                </a:solidFill>
                <a:latin typeface="Meiryo UI"/>
                <a:ea typeface="Meiryo UI"/>
              </a:rPr>
              <a:t>10</a:t>
            </a:r>
            <a:r>
              <a:rPr kumimoji="1" lang="ja-JP" altLang="en-US" sz="1600" b="1" dirty="0">
                <a:solidFill>
                  <a:prstClr val="black"/>
                </a:solidFill>
                <a:latin typeface="Meiryo UI"/>
                <a:ea typeface="Meiryo UI"/>
              </a:rPr>
              <a:t>分</a:t>
            </a:r>
            <a:endParaRPr kumimoji="1" lang="en-US" altLang="ja-JP" sz="1600" b="1" dirty="0">
              <a:solidFill>
                <a:prstClr val="black"/>
              </a:solidFill>
              <a:latin typeface="Meiryo UI"/>
              <a:ea typeface="Meiryo UI"/>
            </a:endParaRPr>
          </a:p>
          <a:p>
            <a:pPr marL="167874" indent="-167874" defTabSz="895327">
              <a:lnSpc>
                <a:spcPct val="125000"/>
              </a:lnSpc>
              <a:buFont typeface="Arial" panose="020B0604020202020204" pitchFamily="34" charset="0"/>
              <a:buChar char="•"/>
              <a:defRPr/>
            </a:pPr>
            <a:r>
              <a:rPr kumimoji="1" lang="ja-JP" altLang="en-US" sz="1600" b="1" dirty="0">
                <a:solidFill>
                  <a:prstClr val="black"/>
                </a:solidFill>
                <a:latin typeface="Meiryo UI"/>
                <a:ea typeface="Meiryo UI"/>
              </a:rPr>
              <a:t>京都市内中心部からは車で</a:t>
            </a:r>
            <a:r>
              <a:rPr kumimoji="1" lang="en-US" altLang="ja-JP" sz="1600" b="1" dirty="0">
                <a:solidFill>
                  <a:prstClr val="black"/>
                </a:solidFill>
                <a:latin typeface="Meiryo UI"/>
                <a:ea typeface="Meiryo UI"/>
              </a:rPr>
              <a:t>30</a:t>
            </a:r>
            <a:r>
              <a:rPr kumimoji="1" lang="ja-JP" altLang="en-US" sz="1600" b="1" dirty="0">
                <a:solidFill>
                  <a:prstClr val="black"/>
                </a:solidFill>
                <a:latin typeface="Meiryo UI"/>
                <a:ea typeface="Meiryo UI"/>
              </a:rPr>
              <a:t>分</a:t>
            </a:r>
            <a:endParaRPr kumimoji="1" lang="en-US" altLang="ja-JP" sz="1600" b="1" dirty="0">
              <a:solidFill>
                <a:prstClr val="black"/>
              </a:solidFill>
              <a:latin typeface="Meiryo UI"/>
              <a:ea typeface="Meiryo UI"/>
            </a:endParaRPr>
          </a:p>
        </p:txBody>
      </p:sp>
      <p:pic>
        <p:nvPicPr>
          <p:cNvPr id="11" name="図 10">
            <a:extLst>
              <a:ext uri="{FF2B5EF4-FFF2-40B4-BE49-F238E27FC236}">
                <a16:creationId xmlns:a16="http://schemas.microsoft.com/office/drawing/2014/main" id="{36378192-133A-EB1F-127F-C65AF562DF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9938" y="1118575"/>
            <a:ext cx="9526123" cy="3858308"/>
          </a:xfrm>
          <a:prstGeom prst="rect">
            <a:avLst/>
          </a:prstGeom>
          <a:ln>
            <a:solidFill>
              <a:schemeClr val="bg1">
                <a:lumMod val="75000"/>
              </a:schemeClr>
            </a:solidFill>
          </a:ln>
        </p:spPr>
      </p:pic>
      <p:grpSp>
        <p:nvGrpSpPr>
          <p:cNvPr id="31" name="グループ化 30">
            <a:extLst>
              <a:ext uri="{FF2B5EF4-FFF2-40B4-BE49-F238E27FC236}">
                <a16:creationId xmlns:a16="http://schemas.microsoft.com/office/drawing/2014/main" id="{DED6F5B1-C060-8B76-30AB-77490CFAAC8D}"/>
              </a:ext>
            </a:extLst>
          </p:cNvPr>
          <p:cNvGrpSpPr/>
          <p:nvPr/>
        </p:nvGrpSpPr>
        <p:grpSpPr>
          <a:xfrm>
            <a:off x="5130744" y="5477556"/>
            <a:ext cx="4435700" cy="728694"/>
            <a:chOff x="5134527" y="5521178"/>
            <a:chExt cx="4872605" cy="744213"/>
          </a:xfrm>
        </p:grpSpPr>
        <p:grpSp>
          <p:nvGrpSpPr>
            <p:cNvPr id="21" name="グループ化 20">
              <a:extLst>
                <a:ext uri="{FF2B5EF4-FFF2-40B4-BE49-F238E27FC236}">
                  <a16:creationId xmlns:a16="http://schemas.microsoft.com/office/drawing/2014/main" id="{F5EC10E1-BA88-C91F-2837-DA98170559F9}"/>
                </a:ext>
              </a:extLst>
            </p:cNvPr>
            <p:cNvGrpSpPr/>
            <p:nvPr/>
          </p:nvGrpSpPr>
          <p:grpSpPr>
            <a:xfrm>
              <a:off x="5254604" y="5818117"/>
              <a:ext cx="2304256" cy="288032"/>
              <a:chOff x="1547664" y="4230890"/>
              <a:chExt cx="2304256" cy="288032"/>
            </a:xfrm>
          </p:grpSpPr>
          <p:sp>
            <p:nvSpPr>
              <p:cNvPr id="28" name="角丸四角形 63">
                <a:extLst>
                  <a:ext uri="{FF2B5EF4-FFF2-40B4-BE49-F238E27FC236}">
                    <a16:creationId xmlns:a16="http://schemas.microsoft.com/office/drawing/2014/main" id="{11426E79-5955-EF52-46F0-D50980013C44}"/>
                  </a:ext>
                </a:extLst>
              </p:cNvPr>
              <p:cNvSpPr/>
              <p:nvPr/>
            </p:nvSpPr>
            <p:spPr>
              <a:xfrm>
                <a:off x="1547664" y="4230891"/>
                <a:ext cx="792088" cy="288031"/>
              </a:xfrm>
              <a:prstGeom prst="roundRect">
                <a:avLst>
                  <a:gd name="adj" fmla="val 47083"/>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en-US" altLang="ja-JP" sz="1050" dirty="0">
                    <a:solidFill>
                      <a:srgbClr val="3F3F3F"/>
                    </a:solidFill>
                    <a:latin typeface="Meiryo UI"/>
                    <a:ea typeface="Meiryo UI"/>
                  </a:rPr>
                  <a:t>JR</a:t>
                </a:r>
                <a:r>
                  <a:rPr kumimoji="1" lang="ja-JP" altLang="en-US" sz="1050" dirty="0">
                    <a:solidFill>
                      <a:srgbClr val="3F3F3F"/>
                    </a:solidFill>
                    <a:latin typeface="Meiryo UI"/>
                    <a:ea typeface="Meiryo UI"/>
                  </a:rPr>
                  <a:t>京都駅</a:t>
                </a:r>
              </a:p>
            </p:txBody>
          </p:sp>
          <p:cxnSp>
            <p:nvCxnSpPr>
              <p:cNvPr id="29" name="直線コネクタ 28">
                <a:extLst>
                  <a:ext uri="{FF2B5EF4-FFF2-40B4-BE49-F238E27FC236}">
                    <a16:creationId xmlns:a16="http://schemas.microsoft.com/office/drawing/2014/main" id="{F6C52E2C-19C6-0213-66DE-590B30B62A74}"/>
                  </a:ext>
                </a:extLst>
              </p:cNvPr>
              <p:cNvCxnSpPr>
                <a:stCxn id="28" idx="3"/>
              </p:cNvCxnSpPr>
              <p:nvPr/>
            </p:nvCxnSpPr>
            <p:spPr>
              <a:xfrm flipV="1">
                <a:off x="2339752" y="4374905"/>
                <a:ext cx="864096" cy="2"/>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0" name="角丸四角形 65">
                <a:extLst>
                  <a:ext uri="{FF2B5EF4-FFF2-40B4-BE49-F238E27FC236}">
                    <a16:creationId xmlns:a16="http://schemas.microsoft.com/office/drawing/2014/main" id="{37A9503F-F585-DC11-BA88-0EF043428387}"/>
                  </a:ext>
                </a:extLst>
              </p:cNvPr>
              <p:cNvSpPr/>
              <p:nvPr/>
            </p:nvSpPr>
            <p:spPr>
              <a:xfrm>
                <a:off x="3059832" y="4230890"/>
                <a:ext cx="792088" cy="288031"/>
              </a:xfrm>
              <a:prstGeom prst="roundRect">
                <a:avLst>
                  <a:gd name="adj" fmla="val 47083"/>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en-US" altLang="ja-JP" sz="1050" dirty="0">
                    <a:solidFill>
                      <a:srgbClr val="3F3F3F"/>
                    </a:solidFill>
                    <a:latin typeface="Meiryo UI"/>
                    <a:ea typeface="Meiryo UI"/>
                  </a:rPr>
                  <a:t>JR</a:t>
                </a:r>
                <a:r>
                  <a:rPr kumimoji="1" lang="ja-JP" altLang="en-US" sz="1050" dirty="0">
                    <a:solidFill>
                      <a:srgbClr val="3F3F3F"/>
                    </a:solidFill>
                    <a:latin typeface="Meiryo UI"/>
                    <a:ea typeface="Meiryo UI"/>
                  </a:rPr>
                  <a:t>大津駅</a:t>
                </a:r>
              </a:p>
            </p:txBody>
          </p:sp>
        </p:grpSp>
        <p:grpSp>
          <p:nvGrpSpPr>
            <p:cNvPr id="23" name="グループ化 22">
              <a:extLst>
                <a:ext uri="{FF2B5EF4-FFF2-40B4-BE49-F238E27FC236}">
                  <a16:creationId xmlns:a16="http://schemas.microsoft.com/office/drawing/2014/main" id="{7E08862B-5294-2C6B-624E-C848E0618315}"/>
                </a:ext>
              </a:extLst>
            </p:cNvPr>
            <p:cNvGrpSpPr/>
            <p:nvPr/>
          </p:nvGrpSpPr>
          <p:grpSpPr>
            <a:xfrm>
              <a:off x="7702876" y="5818116"/>
              <a:ext cx="2304256" cy="288032"/>
              <a:chOff x="1547664" y="4230890"/>
              <a:chExt cx="2304256" cy="288032"/>
            </a:xfrm>
          </p:grpSpPr>
          <p:sp>
            <p:nvSpPr>
              <p:cNvPr id="25" name="角丸四角形 68">
                <a:extLst>
                  <a:ext uri="{FF2B5EF4-FFF2-40B4-BE49-F238E27FC236}">
                    <a16:creationId xmlns:a16="http://schemas.microsoft.com/office/drawing/2014/main" id="{C1704BBD-5D8F-0B92-6E66-7DC58F584648}"/>
                  </a:ext>
                </a:extLst>
              </p:cNvPr>
              <p:cNvSpPr/>
              <p:nvPr/>
            </p:nvSpPr>
            <p:spPr>
              <a:xfrm>
                <a:off x="1547664" y="4230891"/>
                <a:ext cx="792088" cy="288031"/>
              </a:xfrm>
              <a:prstGeom prst="roundRect">
                <a:avLst>
                  <a:gd name="adj" fmla="val 47083"/>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1050" dirty="0">
                    <a:solidFill>
                      <a:srgbClr val="3F3F3F"/>
                    </a:solidFill>
                    <a:latin typeface="Meiryo UI"/>
                    <a:ea typeface="Meiryo UI"/>
                  </a:rPr>
                  <a:t>京都東</a:t>
                </a:r>
                <a:r>
                  <a:rPr kumimoji="1" lang="en-US" altLang="ja-JP" sz="1050" dirty="0">
                    <a:solidFill>
                      <a:srgbClr val="3F3F3F"/>
                    </a:solidFill>
                    <a:latin typeface="Meiryo UI"/>
                    <a:ea typeface="Meiryo UI"/>
                  </a:rPr>
                  <a:t>IC</a:t>
                </a:r>
                <a:endParaRPr kumimoji="1" lang="ja-JP" altLang="en-US" sz="1050" dirty="0">
                  <a:solidFill>
                    <a:srgbClr val="3F3F3F"/>
                  </a:solidFill>
                  <a:latin typeface="Meiryo UI"/>
                  <a:ea typeface="Meiryo UI"/>
                </a:endParaRPr>
              </a:p>
            </p:txBody>
          </p:sp>
          <p:cxnSp>
            <p:nvCxnSpPr>
              <p:cNvPr id="26" name="直線コネクタ 25">
                <a:extLst>
                  <a:ext uri="{FF2B5EF4-FFF2-40B4-BE49-F238E27FC236}">
                    <a16:creationId xmlns:a16="http://schemas.microsoft.com/office/drawing/2014/main" id="{18831533-A606-9FA1-E3D6-4A8A80DA5DEB}"/>
                  </a:ext>
                </a:extLst>
              </p:cNvPr>
              <p:cNvCxnSpPr>
                <a:stCxn id="25" idx="3"/>
              </p:cNvCxnSpPr>
              <p:nvPr/>
            </p:nvCxnSpPr>
            <p:spPr>
              <a:xfrm flipV="1">
                <a:off x="2339752" y="4374905"/>
                <a:ext cx="864096" cy="2"/>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7" name="角丸四角形 70">
                <a:extLst>
                  <a:ext uri="{FF2B5EF4-FFF2-40B4-BE49-F238E27FC236}">
                    <a16:creationId xmlns:a16="http://schemas.microsoft.com/office/drawing/2014/main" id="{2AF1A90F-FC3E-30C1-44EC-2CB2959C04F7}"/>
                  </a:ext>
                </a:extLst>
              </p:cNvPr>
              <p:cNvSpPr/>
              <p:nvPr/>
            </p:nvSpPr>
            <p:spPr>
              <a:xfrm>
                <a:off x="3059832" y="4230890"/>
                <a:ext cx="792088" cy="288031"/>
              </a:xfrm>
              <a:prstGeom prst="roundRect">
                <a:avLst>
                  <a:gd name="adj" fmla="val 47083"/>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1050" dirty="0">
                    <a:solidFill>
                      <a:srgbClr val="3F3F3F"/>
                    </a:solidFill>
                    <a:latin typeface="Meiryo UI"/>
                    <a:ea typeface="Meiryo UI"/>
                  </a:rPr>
                  <a:t>大津</a:t>
                </a:r>
                <a:r>
                  <a:rPr kumimoji="1" lang="en-US" altLang="ja-JP" sz="1050" dirty="0">
                    <a:solidFill>
                      <a:srgbClr val="3F3F3F"/>
                    </a:solidFill>
                    <a:latin typeface="Meiryo UI"/>
                    <a:ea typeface="Meiryo UI"/>
                  </a:rPr>
                  <a:t>IC</a:t>
                </a:r>
                <a:endParaRPr kumimoji="1" lang="ja-JP" altLang="en-US" sz="1050" dirty="0">
                  <a:solidFill>
                    <a:srgbClr val="3F3F3F"/>
                  </a:solidFill>
                  <a:latin typeface="Meiryo UI"/>
                  <a:ea typeface="Meiryo UI"/>
                </a:endParaRPr>
              </a:p>
            </p:txBody>
          </p:sp>
        </p:grpSp>
        <p:sp>
          <p:nvSpPr>
            <p:cNvPr id="18" name="テキスト ボックス 17">
              <a:extLst>
                <a:ext uri="{FF2B5EF4-FFF2-40B4-BE49-F238E27FC236}">
                  <a16:creationId xmlns:a16="http://schemas.microsoft.com/office/drawing/2014/main" id="{1EF04ACE-B50F-5040-DA25-58FACCACF42D}"/>
                </a:ext>
              </a:extLst>
            </p:cNvPr>
            <p:cNvSpPr txBox="1"/>
            <p:nvPr/>
          </p:nvSpPr>
          <p:spPr>
            <a:xfrm>
              <a:off x="6154704" y="5988070"/>
              <a:ext cx="463467" cy="267182"/>
            </a:xfrm>
            <a:prstGeom prst="rect">
              <a:avLst/>
            </a:prstGeom>
            <a:noFill/>
          </p:spPr>
          <p:txBody>
            <a:bodyPr wrap="none" rtlCol="0">
              <a:spAutoFit/>
            </a:bodyPr>
            <a:lstStyle/>
            <a:p>
              <a:pPr defTabSz="895327">
                <a:defRPr/>
              </a:pPr>
              <a:r>
                <a:rPr kumimoji="1" lang="en-US" altLang="ja-JP" sz="1050" b="1">
                  <a:solidFill>
                    <a:srgbClr val="3F3F3F"/>
                  </a:solidFill>
                  <a:latin typeface="Meiryo UI"/>
                  <a:ea typeface="Meiryo UI"/>
                </a:rPr>
                <a:t>9</a:t>
              </a:r>
              <a:r>
                <a:rPr kumimoji="1" lang="ja-JP" altLang="en-US" sz="1050" b="1" dirty="0">
                  <a:solidFill>
                    <a:srgbClr val="3F3F3F"/>
                  </a:solidFill>
                  <a:latin typeface="Meiryo UI"/>
                  <a:ea typeface="Meiryo UI"/>
                </a:rPr>
                <a:t>分</a:t>
              </a:r>
            </a:p>
          </p:txBody>
        </p:sp>
        <p:sp>
          <p:nvSpPr>
            <p:cNvPr id="19" name="テキスト ボックス 18">
              <a:extLst>
                <a:ext uri="{FF2B5EF4-FFF2-40B4-BE49-F238E27FC236}">
                  <a16:creationId xmlns:a16="http://schemas.microsoft.com/office/drawing/2014/main" id="{18584147-0974-8913-1A95-C133FE5056A1}"/>
                </a:ext>
              </a:extLst>
            </p:cNvPr>
            <p:cNvSpPr txBox="1"/>
            <p:nvPr/>
          </p:nvSpPr>
          <p:spPr>
            <a:xfrm>
              <a:off x="8581531" y="5998209"/>
              <a:ext cx="569122" cy="267182"/>
            </a:xfrm>
            <a:prstGeom prst="rect">
              <a:avLst/>
            </a:prstGeom>
            <a:noFill/>
          </p:spPr>
          <p:txBody>
            <a:bodyPr wrap="none" rtlCol="0">
              <a:spAutoFit/>
            </a:bodyPr>
            <a:lstStyle/>
            <a:p>
              <a:pPr defTabSz="895327">
                <a:defRPr/>
              </a:pPr>
              <a:r>
                <a:rPr kumimoji="1" lang="en-US" altLang="ja-JP" sz="1050" b="1" dirty="0">
                  <a:solidFill>
                    <a:srgbClr val="3F3F3F"/>
                  </a:solidFill>
                  <a:latin typeface="Meiryo UI"/>
                  <a:ea typeface="Meiryo UI"/>
                </a:rPr>
                <a:t>10</a:t>
              </a:r>
              <a:r>
                <a:rPr kumimoji="1" lang="ja-JP" altLang="en-US" sz="1050" b="1" dirty="0">
                  <a:solidFill>
                    <a:srgbClr val="3F3F3F"/>
                  </a:solidFill>
                  <a:latin typeface="Meiryo UI"/>
                  <a:ea typeface="Meiryo UI"/>
                </a:rPr>
                <a:t>分</a:t>
              </a:r>
            </a:p>
          </p:txBody>
        </p:sp>
        <p:sp>
          <p:nvSpPr>
            <p:cNvPr id="15" name="テキスト ボックス 14">
              <a:extLst>
                <a:ext uri="{FF2B5EF4-FFF2-40B4-BE49-F238E27FC236}">
                  <a16:creationId xmlns:a16="http://schemas.microsoft.com/office/drawing/2014/main" id="{B1942644-1BCC-3948-8620-A7B9987B28B1}"/>
                </a:ext>
              </a:extLst>
            </p:cNvPr>
            <p:cNvSpPr txBox="1"/>
            <p:nvPr/>
          </p:nvSpPr>
          <p:spPr>
            <a:xfrm>
              <a:off x="5134527" y="5521178"/>
              <a:ext cx="503969" cy="267182"/>
            </a:xfrm>
            <a:prstGeom prst="rect">
              <a:avLst/>
            </a:prstGeom>
            <a:noFill/>
          </p:spPr>
          <p:txBody>
            <a:bodyPr wrap="none" rtlCol="0">
              <a:spAutoFit/>
            </a:bodyPr>
            <a:lstStyle/>
            <a:p>
              <a:pPr defTabSz="895327">
                <a:defRPr/>
              </a:pPr>
              <a:r>
                <a:rPr kumimoji="1" lang="en-US" altLang="ja-JP" sz="1050" dirty="0">
                  <a:solidFill>
                    <a:srgbClr val="3F3F3F"/>
                  </a:solidFill>
                  <a:latin typeface="Meiryo UI"/>
                  <a:ea typeface="Meiryo UI"/>
                </a:rPr>
                <a:t>JR</a:t>
              </a:r>
              <a:r>
                <a:rPr kumimoji="1" lang="ja-JP" altLang="en-US" sz="1050" dirty="0">
                  <a:solidFill>
                    <a:srgbClr val="3F3F3F"/>
                  </a:solidFill>
                  <a:latin typeface="Meiryo UI"/>
                  <a:ea typeface="Meiryo UI"/>
                </a:rPr>
                <a:t>で</a:t>
              </a:r>
            </a:p>
          </p:txBody>
        </p:sp>
        <p:sp>
          <p:nvSpPr>
            <p:cNvPr id="16" name="テキスト ボックス 15">
              <a:extLst>
                <a:ext uri="{FF2B5EF4-FFF2-40B4-BE49-F238E27FC236}">
                  <a16:creationId xmlns:a16="http://schemas.microsoft.com/office/drawing/2014/main" id="{00664918-BEA2-7FA5-90F9-B999B52EB94D}"/>
                </a:ext>
              </a:extLst>
            </p:cNvPr>
            <p:cNvSpPr txBox="1"/>
            <p:nvPr/>
          </p:nvSpPr>
          <p:spPr>
            <a:xfrm>
              <a:off x="7562104" y="5561377"/>
              <a:ext cx="579687" cy="267182"/>
            </a:xfrm>
            <a:prstGeom prst="rect">
              <a:avLst/>
            </a:prstGeom>
            <a:noFill/>
          </p:spPr>
          <p:txBody>
            <a:bodyPr wrap="none" rtlCol="0">
              <a:spAutoFit/>
            </a:bodyPr>
            <a:lstStyle/>
            <a:p>
              <a:pPr defTabSz="895327">
                <a:defRPr/>
              </a:pPr>
              <a:r>
                <a:rPr kumimoji="1" lang="ja-JP" altLang="en-US" sz="1050" dirty="0">
                  <a:solidFill>
                    <a:srgbClr val="3F3F3F"/>
                  </a:solidFill>
                  <a:latin typeface="Meiryo UI"/>
                  <a:ea typeface="Meiryo UI"/>
                </a:rPr>
                <a:t>バスで</a:t>
              </a:r>
            </a:p>
          </p:txBody>
        </p:sp>
      </p:grpSp>
      <p:pic>
        <p:nvPicPr>
          <p:cNvPr id="33" name="グラフィックス 32" descr="バス 単色塗りつぶし">
            <a:extLst>
              <a:ext uri="{FF2B5EF4-FFF2-40B4-BE49-F238E27FC236}">
                <a16:creationId xmlns:a16="http://schemas.microsoft.com/office/drawing/2014/main" id="{4081B23D-A070-306E-1483-489FA9BF04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68782" y="5164764"/>
            <a:ext cx="697681" cy="697681"/>
          </a:xfrm>
          <a:prstGeom prst="rect">
            <a:avLst/>
          </a:prstGeom>
        </p:spPr>
      </p:pic>
      <p:pic>
        <p:nvPicPr>
          <p:cNvPr id="35" name="グラフィックス 34" descr="路面電車 単色塗りつぶし">
            <a:extLst>
              <a:ext uri="{FF2B5EF4-FFF2-40B4-BE49-F238E27FC236}">
                <a16:creationId xmlns:a16="http://schemas.microsoft.com/office/drawing/2014/main" id="{3EF56D37-BB47-30DA-AEFB-72D83BEDDC4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50613" y="5171867"/>
            <a:ext cx="636711" cy="636711"/>
          </a:xfrm>
          <a:prstGeom prst="rect">
            <a:avLst/>
          </a:prstGeom>
        </p:spPr>
      </p:pic>
    </p:spTree>
    <p:extLst>
      <p:ext uri="{BB962C8B-B14F-4D97-AF65-F5344CB8AC3E}">
        <p14:creationId xmlns:p14="http://schemas.microsoft.com/office/powerpoint/2010/main" val="1523944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E5D7253-A0C8-60EA-689F-ADE7BD6D118B}"/>
              </a:ext>
            </a:extLst>
          </p:cNvPr>
          <p:cNvSpPr>
            <a:spLocks noGrp="1"/>
          </p:cNvSpPr>
          <p:nvPr>
            <p:ph type="title"/>
          </p:nvPr>
        </p:nvSpPr>
        <p:spPr/>
        <p:txBody>
          <a:bodyPr>
            <a:normAutofit/>
          </a:bodyPr>
          <a:lstStyle/>
          <a:p>
            <a:r>
              <a:rPr lang="en-US" altLang="ja-JP" dirty="0"/>
              <a:t>01.</a:t>
            </a:r>
            <a:r>
              <a:rPr lang="ja-JP" altLang="en-US" dirty="0"/>
              <a:t>自然と歴史文化にあふれるまち　びわ湖大津（滋賀県大津市）</a:t>
            </a:r>
          </a:p>
        </p:txBody>
      </p:sp>
      <p:sp>
        <p:nvSpPr>
          <p:cNvPr id="6" name="コンテンツ プレースホルダー 5">
            <a:extLst>
              <a:ext uri="{FF2B5EF4-FFF2-40B4-BE49-F238E27FC236}">
                <a16:creationId xmlns:a16="http://schemas.microsoft.com/office/drawing/2014/main" id="{FAD4CBA2-41C4-38FC-C9C6-BE52F5B48776}"/>
              </a:ext>
            </a:extLst>
          </p:cNvPr>
          <p:cNvSpPr>
            <a:spLocks noGrp="1"/>
          </p:cNvSpPr>
          <p:nvPr>
            <p:ph idx="1"/>
          </p:nvPr>
        </p:nvSpPr>
        <p:spPr/>
        <p:txBody>
          <a:bodyPr numCol="2">
            <a:noAutofit/>
          </a:bodyPr>
          <a:lstStyle/>
          <a:p>
            <a:r>
              <a:rPr lang="ja-JP" altLang="en-US" dirty="0">
                <a:latin typeface="+mn-ea"/>
              </a:rPr>
              <a:t>自然と人々の暮らしが調和した美しい風景</a:t>
            </a:r>
          </a:p>
        </p:txBody>
      </p:sp>
      <p:sp>
        <p:nvSpPr>
          <p:cNvPr id="23" name="コンテンツ プレースホルダー 22">
            <a:extLst>
              <a:ext uri="{FF2B5EF4-FFF2-40B4-BE49-F238E27FC236}">
                <a16:creationId xmlns:a16="http://schemas.microsoft.com/office/drawing/2014/main" id="{F91BC746-9207-8572-9FF3-5BE428488029}"/>
              </a:ext>
            </a:extLst>
          </p:cNvPr>
          <p:cNvSpPr>
            <a:spLocks noGrp="1"/>
          </p:cNvSpPr>
          <p:nvPr>
            <p:ph idx="13"/>
          </p:nvPr>
        </p:nvSpPr>
        <p:spPr>
          <a:xfrm>
            <a:off x="5164400" y="4863666"/>
            <a:ext cx="4301008" cy="1497503"/>
          </a:xfrm>
        </p:spPr>
        <p:txBody>
          <a:bodyPr numCol="1" spcCol="360000"/>
          <a:lstStyle/>
          <a:p>
            <a:pPr marL="167874" indent="-167874">
              <a:buFont typeface="Arial" panose="020B0604020202020204" pitchFamily="34" charset="0"/>
              <a:buChar char="•"/>
            </a:pPr>
            <a:r>
              <a:rPr lang="ja-JP" altLang="en-US" sz="1175" dirty="0">
                <a:latin typeface="+mn-ea"/>
              </a:rPr>
              <a:t>天智天皇により</a:t>
            </a:r>
            <a:r>
              <a:rPr lang="en-US" altLang="ja-JP" sz="1175" dirty="0">
                <a:latin typeface="+mn-ea"/>
              </a:rPr>
              <a:t>1350</a:t>
            </a:r>
            <a:r>
              <a:rPr lang="ja-JP" altLang="en-US" sz="1175" dirty="0">
                <a:latin typeface="+mn-ea"/>
              </a:rPr>
              <a:t>年前に遷都された</a:t>
            </a:r>
            <a:r>
              <a:rPr lang="ja-JP" altLang="en-US" sz="1175" b="1" dirty="0">
                <a:latin typeface="+mn-ea"/>
              </a:rPr>
              <a:t>近江大津京</a:t>
            </a:r>
            <a:endParaRPr lang="en-US" altLang="ja-JP" sz="1175" b="1" dirty="0">
              <a:latin typeface="+mn-ea"/>
            </a:endParaRPr>
          </a:p>
          <a:p>
            <a:pPr marL="167874" indent="-167874">
              <a:buFont typeface="Arial" panose="020B0604020202020204" pitchFamily="34" charset="0"/>
              <a:buChar char="•"/>
            </a:pPr>
            <a:r>
              <a:rPr lang="ja-JP" altLang="en-US" sz="1175" dirty="0">
                <a:latin typeface="+mn-ea"/>
              </a:rPr>
              <a:t>東海道最後の宿場町 </a:t>
            </a:r>
            <a:r>
              <a:rPr lang="ja-JP" altLang="en-US" sz="1175" b="1" dirty="0">
                <a:latin typeface="+mn-ea"/>
              </a:rPr>
              <a:t>大津宿</a:t>
            </a:r>
          </a:p>
          <a:p>
            <a:pPr marL="167874" indent="-167874">
              <a:buFont typeface="Arial" panose="020B0604020202020204" pitchFamily="34" charset="0"/>
              <a:buChar char="•"/>
            </a:pPr>
            <a:r>
              <a:rPr lang="ja-JP" altLang="en-US" sz="1175" dirty="0">
                <a:latin typeface="+mn-ea"/>
              </a:rPr>
              <a:t>最澄によって創建された、天台宗総本山の</a:t>
            </a:r>
            <a:r>
              <a:rPr lang="ja-JP" altLang="en-US" sz="1175" b="1" dirty="0">
                <a:latin typeface="+mn-ea"/>
              </a:rPr>
              <a:t>比叡山延暦寺</a:t>
            </a:r>
            <a:endParaRPr lang="en-US" altLang="ja-JP" sz="1175" b="1" dirty="0">
              <a:latin typeface="+mn-ea"/>
            </a:endParaRPr>
          </a:p>
          <a:p>
            <a:pPr marL="167874" indent="-167874">
              <a:buFont typeface="Arial" panose="020B0604020202020204" pitchFamily="34" charset="0"/>
              <a:buChar char="•"/>
            </a:pPr>
            <a:r>
              <a:rPr lang="ja-JP" altLang="en-US" sz="1175" dirty="0">
                <a:latin typeface="+mn-ea"/>
              </a:rPr>
              <a:t>紫式部が源氏物語を起筆したといわれる</a:t>
            </a:r>
            <a:r>
              <a:rPr lang="ja-JP" altLang="en-US" sz="1175" b="1" dirty="0">
                <a:latin typeface="+mn-ea"/>
              </a:rPr>
              <a:t>石山寺</a:t>
            </a:r>
          </a:p>
          <a:p>
            <a:pPr marL="167874" indent="-167874">
              <a:buFont typeface="Arial" panose="020B0604020202020204" pitchFamily="34" charset="0"/>
              <a:buChar char="•"/>
            </a:pPr>
            <a:r>
              <a:rPr lang="ja-JP" altLang="en-US" sz="1175" dirty="0">
                <a:latin typeface="+mn-ea"/>
              </a:rPr>
              <a:t>明智光秀の菩提寺である</a:t>
            </a:r>
            <a:r>
              <a:rPr lang="ja-JP" altLang="en-US" sz="1175" b="1" dirty="0">
                <a:latin typeface="+mn-ea"/>
              </a:rPr>
              <a:t>西教寺</a:t>
            </a:r>
            <a:endParaRPr lang="en-US" altLang="ja-JP" sz="1175" b="1" dirty="0">
              <a:latin typeface="+mn-ea"/>
            </a:endParaRPr>
          </a:p>
          <a:p>
            <a:pPr marL="167874" indent="-167874">
              <a:buFont typeface="Arial" panose="020B0604020202020204" pitchFamily="34" charset="0"/>
              <a:buChar char="•"/>
            </a:pPr>
            <a:r>
              <a:rPr lang="ja-JP" altLang="en-US" sz="1175" dirty="0">
                <a:latin typeface="+mn-ea"/>
              </a:rPr>
              <a:t>松尾芭蕉がその景観を好み、墓も建つ</a:t>
            </a:r>
            <a:r>
              <a:rPr lang="ja-JP" altLang="en-US" sz="1175" b="1" dirty="0">
                <a:latin typeface="+mn-ea"/>
              </a:rPr>
              <a:t>義仲寺</a:t>
            </a:r>
          </a:p>
          <a:p>
            <a:pPr marL="167874" indent="-167874">
              <a:buFont typeface="Arial" panose="020B0604020202020204" pitchFamily="34" charset="0"/>
              <a:buChar char="•"/>
            </a:pPr>
            <a:endParaRPr lang="ja-JP" altLang="en-US" sz="1175" dirty="0">
              <a:latin typeface="+mn-ea"/>
            </a:endParaRPr>
          </a:p>
        </p:txBody>
      </p:sp>
      <p:sp>
        <p:nvSpPr>
          <p:cNvPr id="3" name="コンテンツ プレースホルダー 2">
            <a:extLst>
              <a:ext uri="{FF2B5EF4-FFF2-40B4-BE49-F238E27FC236}">
                <a16:creationId xmlns:a16="http://schemas.microsoft.com/office/drawing/2014/main" id="{B2E26F48-BD88-42D6-2EA5-4411210D5546}"/>
              </a:ext>
            </a:extLst>
          </p:cNvPr>
          <p:cNvSpPr>
            <a:spLocks noGrp="1"/>
          </p:cNvSpPr>
          <p:nvPr>
            <p:ph idx="14"/>
          </p:nvPr>
        </p:nvSpPr>
        <p:spPr/>
        <p:txBody>
          <a:bodyPr/>
          <a:lstStyle/>
          <a:p>
            <a:pPr>
              <a:lnSpc>
                <a:spcPct val="150000"/>
              </a:lnSpc>
            </a:pPr>
            <a:r>
              <a:rPr lang="ja-JP" altLang="en-US" dirty="0">
                <a:latin typeface="+mn-ea"/>
              </a:rPr>
              <a:t>滋賀県大津市は、日本最大で最古の湖である琵琶湖が広がる美しい都市です。</a:t>
            </a:r>
            <a:endParaRPr lang="en-US" altLang="ja-JP" dirty="0">
              <a:latin typeface="+mn-ea"/>
            </a:endParaRPr>
          </a:p>
          <a:p>
            <a:pPr>
              <a:lnSpc>
                <a:spcPct val="150000"/>
              </a:lnSpc>
            </a:pPr>
            <a:r>
              <a:rPr lang="ja-JP" altLang="en-US" dirty="0">
                <a:latin typeface="+mn-ea"/>
              </a:rPr>
              <a:t>歴史的な名所や豊かな自然が調和し、訪れる人々に多彩な魅力を提供します。</a:t>
            </a:r>
            <a:endParaRPr lang="en-US" altLang="ja-JP" dirty="0">
              <a:latin typeface="+mn-ea"/>
            </a:endParaRPr>
          </a:p>
          <a:p>
            <a:pPr>
              <a:lnSpc>
                <a:spcPct val="150000"/>
              </a:lnSpc>
            </a:pPr>
            <a:r>
              <a:rPr lang="ja-JP" altLang="en-US" dirty="0">
                <a:latin typeface="+mn-ea"/>
              </a:rPr>
              <a:t>湖畔でのアクティビティや文化遺産を楽しむことができる、心癒される観光地です。</a:t>
            </a:r>
          </a:p>
        </p:txBody>
      </p:sp>
      <p:pic>
        <p:nvPicPr>
          <p:cNvPr id="34" name="図 33">
            <a:extLst>
              <a:ext uri="{FF2B5EF4-FFF2-40B4-BE49-F238E27FC236}">
                <a16:creationId xmlns:a16="http://schemas.microsoft.com/office/drawing/2014/main" id="{648588D6-EE26-5E0F-5868-7E36E039435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56"/>
          <a:stretch/>
        </p:blipFill>
        <p:spPr>
          <a:xfrm>
            <a:off x="325679" y="2842735"/>
            <a:ext cx="2903981" cy="1187314"/>
          </a:xfrm>
          <a:prstGeom prst="rect">
            <a:avLst/>
          </a:prstGeom>
          <a:ln>
            <a:solidFill>
              <a:schemeClr val="bg1"/>
            </a:solidFill>
          </a:ln>
        </p:spPr>
      </p:pic>
      <p:pic>
        <p:nvPicPr>
          <p:cNvPr id="36" name="図 35">
            <a:extLst>
              <a:ext uri="{FF2B5EF4-FFF2-40B4-BE49-F238E27FC236}">
                <a16:creationId xmlns:a16="http://schemas.microsoft.com/office/drawing/2014/main" id="{B154459C-2E66-7C9B-CAF2-331B034EC5D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229660" y="2842736"/>
            <a:ext cx="1501565" cy="1187311"/>
          </a:xfrm>
          <a:prstGeom prst="rect">
            <a:avLst/>
          </a:prstGeom>
          <a:ln>
            <a:solidFill>
              <a:schemeClr val="bg1"/>
            </a:solidFill>
          </a:ln>
        </p:spPr>
      </p:pic>
      <p:pic>
        <p:nvPicPr>
          <p:cNvPr id="45" name="図 44">
            <a:extLst>
              <a:ext uri="{FF2B5EF4-FFF2-40B4-BE49-F238E27FC236}">
                <a16:creationId xmlns:a16="http://schemas.microsoft.com/office/drawing/2014/main" id="{8737D439-B1B9-E4C7-B11F-A2612ADE406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523203" y="2838328"/>
            <a:ext cx="3032513" cy="1187311"/>
          </a:xfrm>
          <a:prstGeom prst="rect">
            <a:avLst/>
          </a:prstGeom>
          <a:ln>
            <a:noFill/>
          </a:ln>
        </p:spPr>
      </p:pic>
      <p:pic>
        <p:nvPicPr>
          <p:cNvPr id="46" name="図 45">
            <a:extLst>
              <a:ext uri="{FF2B5EF4-FFF2-40B4-BE49-F238E27FC236}">
                <a16:creationId xmlns:a16="http://schemas.microsoft.com/office/drawing/2014/main" id="{D5D35CF6-A914-3958-2701-E9E865EFB787}"/>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164010" y="2838326"/>
            <a:ext cx="1373031" cy="1187312"/>
          </a:xfrm>
          <a:prstGeom prst="rect">
            <a:avLst/>
          </a:prstGeom>
          <a:ln>
            <a:noFill/>
          </a:ln>
        </p:spPr>
      </p:pic>
      <p:cxnSp>
        <p:nvCxnSpPr>
          <p:cNvPr id="16" name="直線矢印コネクタ 15">
            <a:extLst>
              <a:ext uri="{FF2B5EF4-FFF2-40B4-BE49-F238E27FC236}">
                <a16:creationId xmlns:a16="http://schemas.microsoft.com/office/drawing/2014/main" id="{A728A1B8-70C7-7F23-343C-76147194568A}"/>
              </a:ext>
            </a:extLst>
          </p:cNvPr>
          <p:cNvCxnSpPr>
            <a:cxnSpLocks/>
          </p:cNvCxnSpPr>
          <p:nvPr/>
        </p:nvCxnSpPr>
        <p:spPr>
          <a:xfrm>
            <a:off x="357595" y="2772957"/>
            <a:ext cx="9222727"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19" name="コンテンツ プレースホルダー 8">
            <a:extLst>
              <a:ext uri="{FF2B5EF4-FFF2-40B4-BE49-F238E27FC236}">
                <a16:creationId xmlns:a16="http://schemas.microsoft.com/office/drawing/2014/main" id="{B380F1B8-8081-39F2-120F-1A183C61BD39}"/>
              </a:ext>
            </a:extLst>
          </p:cNvPr>
          <p:cNvSpPr txBox="1">
            <a:spLocks/>
          </p:cNvSpPr>
          <p:nvPr/>
        </p:nvSpPr>
        <p:spPr>
          <a:xfrm>
            <a:off x="332987" y="2476024"/>
            <a:ext cx="9222727"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371" b="1" dirty="0">
                <a:solidFill>
                  <a:srgbClr val="4B75BF"/>
                </a:solidFill>
                <a:latin typeface="Meiryo UI"/>
                <a:ea typeface="Meiryo UI"/>
              </a:rPr>
              <a:t>　水と祈りの文化が育まれた、自然と歴史文化にあふれるまち</a:t>
            </a:r>
          </a:p>
        </p:txBody>
      </p:sp>
      <p:sp>
        <p:nvSpPr>
          <p:cNvPr id="21" name="コンテンツ プレースホルダー 22">
            <a:extLst>
              <a:ext uri="{FF2B5EF4-FFF2-40B4-BE49-F238E27FC236}">
                <a16:creationId xmlns:a16="http://schemas.microsoft.com/office/drawing/2014/main" id="{95EE6032-EB14-40F9-A9E3-C096D5BFAE32}"/>
              </a:ext>
            </a:extLst>
          </p:cNvPr>
          <p:cNvSpPr txBox="1">
            <a:spLocks/>
          </p:cNvSpPr>
          <p:nvPr/>
        </p:nvSpPr>
        <p:spPr>
          <a:xfrm>
            <a:off x="332992" y="4863666"/>
            <a:ext cx="4405545" cy="1451264"/>
          </a:xfrm>
          <a:prstGeom prst="rect">
            <a:avLst/>
          </a:prstGeom>
        </p:spPr>
        <p:txBody>
          <a:bodyPr vert="horz" lIns="89533" tIns="44767" rIns="89533" bIns="44767" numCol="1" spcCol="360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167874" indent="-167874" defTabSz="895327">
              <a:buFont typeface="Arial" panose="020B0604020202020204" pitchFamily="34" charset="0"/>
              <a:buChar char="•"/>
            </a:pPr>
            <a:r>
              <a:rPr lang="en-US" altLang="ja-JP" sz="1175" b="1" dirty="0">
                <a:solidFill>
                  <a:prstClr val="black"/>
                </a:solidFill>
                <a:latin typeface="Meiryo UI"/>
                <a:ea typeface="Meiryo UI"/>
              </a:rPr>
              <a:t>10</a:t>
            </a:r>
            <a:r>
              <a:rPr lang="ja-JP" altLang="en-US" sz="1175" b="1" dirty="0">
                <a:solidFill>
                  <a:prstClr val="black"/>
                </a:solidFill>
                <a:latin typeface="Meiryo UI"/>
                <a:ea typeface="Meiryo UI"/>
              </a:rPr>
              <a:t>万年以上の歴史を持つ 古代湖</a:t>
            </a:r>
            <a:endParaRPr lang="en-US" altLang="ja-JP" sz="1175" b="1" dirty="0">
              <a:solidFill>
                <a:prstClr val="black"/>
              </a:solidFill>
              <a:latin typeface="Meiryo UI"/>
              <a:ea typeface="Meiryo UI"/>
            </a:endParaRPr>
          </a:p>
          <a:p>
            <a:pPr marL="354400" indent="-180309" defTabSz="895327">
              <a:buFont typeface="メイリオ" panose="020B0604030504040204" pitchFamily="50" charset="-128"/>
              <a:buChar char="※"/>
            </a:pPr>
            <a:r>
              <a:rPr lang="ja-JP" altLang="en-US" sz="1175" dirty="0">
                <a:solidFill>
                  <a:prstClr val="black"/>
                </a:solidFill>
                <a:latin typeface="Meiryo UI"/>
                <a:ea typeface="Meiryo UI"/>
              </a:rPr>
              <a:t>古代湖は世界に約</a:t>
            </a:r>
            <a:r>
              <a:rPr lang="en-US" altLang="ja-JP" sz="1175" dirty="0">
                <a:solidFill>
                  <a:prstClr val="black"/>
                </a:solidFill>
                <a:latin typeface="Meiryo UI"/>
                <a:ea typeface="Meiryo UI"/>
              </a:rPr>
              <a:t>20</a:t>
            </a:r>
            <a:r>
              <a:rPr lang="ja-JP" altLang="en-US" sz="1175" dirty="0">
                <a:solidFill>
                  <a:prstClr val="black"/>
                </a:solidFill>
                <a:latin typeface="Meiryo UI"/>
                <a:ea typeface="Meiryo UI"/>
              </a:rPr>
              <a:t>しか存在しない</a:t>
            </a:r>
            <a:endParaRPr lang="en-US" altLang="ja-JP" sz="1175" dirty="0">
              <a:solidFill>
                <a:prstClr val="black"/>
              </a:solidFill>
              <a:latin typeface="Meiryo UI"/>
              <a:ea typeface="Meiryo UI"/>
            </a:endParaRPr>
          </a:p>
          <a:p>
            <a:pPr marL="354400" indent="-180309" defTabSz="895327">
              <a:spcAft>
                <a:spcPts val="588"/>
              </a:spcAft>
              <a:buFont typeface="メイリオ" panose="020B0604030504040204" pitchFamily="50" charset="-128"/>
              <a:buChar char="※"/>
            </a:pPr>
            <a:r>
              <a:rPr lang="ja-JP" altLang="en-US" sz="1175" dirty="0">
                <a:solidFill>
                  <a:prstClr val="black"/>
                </a:solidFill>
                <a:latin typeface="Meiryo UI"/>
                <a:ea typeface="Meiryo UI"/>
              </a:rPr>
              <a:t>日本国内では琵琶湖が唯一の古代湖</a:t>
            </a:r>
          </a:p>
          <a:p>
            <a:pPr marL="167874" indent="-167874" defTabSz="895327">
              <a:buFont typeface="Arial" panose="020B0604020202020204" pitchFamily="34" charset="0"/>
              <a:buChar char="•"/>
            </a:pPr>
            <a:r>
              <a:rPr lang="ja-JP" altLang="en-US" sz="1175" dirty="0">
                <a:solidFill>
                  <a:prstClr val="black"/>
                </a:solidFill>
                <a:latin typeface="Meiryo UI"/>
                <a:ea typeface="Meiryo UI"/>
              </a:rPr>
              <a:t>多くの生き物が生息する</a:t>
            </a:r>
            <a:r>
              <a:rPr lang="ja-JP" altLang="en-US" sz="1175" b="1" dirty="0">
                <a:solidFill>
                  <a:prstClr val="black"/>
                </a:solidFill>
                <a:latin typeface="Meiryo UI"/>
                <a:ea typeface="Meiryo UI"/>
              </a:rPr>
              <a:t>生き物の宝庫</a:t>
            </a:r>
            <a:endParaRPr lang="en-US" altLang="ja-JP" sz="1175" b="1" dirty="0">
              <a:solidFill>
                <a:prstClr val="black"/>
              </a:solidFill>
              <a:latin typeface="Meiryo UI"/>
              <a:ea typeface="Meiryo UI"/>
            </a:endParaRPr>
          </a:p>
          <a:p>
            <a:pPr marL="167874" indent="-167874" defTabSz="895327">
              <a:buFont typeface="Arial" panose="020B0604020202020204" pitchFamily="34" charset="0"/>
              <a:buChar char="•"/>
            </a:pPr>
            <a:r>
              <a:rPr lang="ja-JP" altLang="en-US" sz="1175" dirty="0">
                <a:solidFill>
                  <a:prstClr val="black"/>
                </a:solidFill>
                <a:latin typeface="Meiryo UI"/>
                <a:ea typeface="Meiryo UI"/>
              </a:rPr>
              <a:t>独自の進化をとげた琵琶湖にしか生息しない</a:t>
            </a:r>
            <a:r>
              <a:rPr lang="ja-JP" altLang="en-US" sz="1175" b="1" dirty="0">
                <a:solidFill>
                  <a:prstClr val="black"/>
                </a:solidFill>
                <a:latin typeface="Meiryo UI"/>
                <a:ea typeface="Meiryo UI"/>
              </a:rPr>
              <a:t>固有種は約</a:t>
            </a:r>
            <a:r>
              <a:rPr lang="en-US" altLang="ja-JP" sz="1175" b="1" dirty="0">
                <a:solidFill>
                  <a:prstClr val="black"/>
                </a:solidFill>
                <a:latin typeface="Meiryo UI"/>
                <a:ea typeface="Meiryo UI"/>
              </a:rPr>
              <a:t>60</a:t>
            </a:r>
            <a:r>
              <a:rPr lang="ja-JP" altLang="en-US" sz="1175" b="1" dirty="0">
                <a:solidFill>
                  <a:prstClr val="black"/>
                </a:solidFill>
                <a:latin typeface="Meiryo UI"/>
                <a:ea typeface="Meiryo UI"/>
              </a:rPr>
              <a:t>種</a:t>
            </a:r>
          </a:p>
        </p:txBody>
      </p:sp>
      <p:sp>
        <p:nvSpPr>
          <p:cNvPr id="14" name="テキスト プレースホルダー 56">
            <a:extLst>
              <a:ext uri="{FF2B5EF4-FFF2-40B4-BE49-F238E27FC236}">
                <a16:creationId xmlns:a16="http://schemas.microsoft.com/office/drawing/2014/main" id="{E514AA56-38FB-AF9A-8126-C5DB23BD692A}"/>
              </a:ext>
            </a:extLst>
          </p:cNvPr>
          <p:cNvSpPr txBox="1">
            <a:spLocks/>
          </p:cNvSpPr>
          <p:nvPr/>
        </p:nvSpPr>
        <p:spPr>
          <a:xfrm>
            <a:off x="325573" y="4030049"/>
            <a:ext cx="4405153" cy="906157"/>
          </a:xfrm>
          <a:prstGeom prst="rect">
            <a:avLst/>
          </a:prstGeom>
        </p:spPr>
        <p:txBody>
          <a:bodyPr vert="horz" lIns="89533" tIns="44767" rIns="89533" bIns="44767" rtlCol="0">
            <a:normAutofit/>
          </a:bodyPr>
          <a:lstStyle>
            <a:lvl1pPr marL="0" indent="0" algn="l" defTabSz="914400" rtl="0" eaLnBrk="1" latinLnBrk="0" hangingPunct="1">
              <a:lnSpc>
                <a:spcPct val="125000"/>
              </a:lnSpc>
              <a:spcBef>
                <a:spcPts val="0"/>
              </a:spcBef>
              <a:buFont typeface="Arial" panose="020B0604020202020204" pitchFamily="34" charset="0"/>
              <a:buNone/>
              <a:defRPr kumimoji="1" lang="en-US" altLang="ja-JP" sz="1200" b="1" kern="1200" dirty="0" smtClean="0">
                <a:solidFill>
                  <a:srgbClr val="4B75BD"/>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lang="ja-JP" altLang="en-US" sz="1200" kern="1200" dirty="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spcAft>
                <a:spcPts val="588"/>
              </a:spcAft>
            </a:pPr>
            <a:r>
              <a:rPr lang="ja-JP" altLang="en-US" sz="1175" dirty="0">
                <a:latin typeface="Meiryo UI"/>
                <a:ea typeface="Meiryo UI"/>
              </a:rPr>
              <a:t>琵琶湖</a:t>
            </a:r>
          </a:p>
          <a:p>
            <a:pPr lvl="1" defTabSz="895327"/>
            <a:r>
              <a:rPr lang="ja-JP" altLang="en-US" sz="1175" dirty="0">
                <a:solidFill>
                  <a:prstClr val="black"/>
                </a:solidFill>
                <a:latin typeface="Meiryo UI"/>
                <a:ea typeface="Meiryo UI"/>
              </a:rPr>
              <a:t>琵琶湖は滋賀県にあり、日本最大の湖で、京都・大阪などの近畿圏約</a:t>
            </a:r>
            <a:r>
              <a:rPr lang="en-US" altLang="ja-JP" sz="1175" dirty="0">
                <a:solidFill>
                  <a:prstClr val="black"/>
                </a:solidFill>
                <a:latin typeface="Meiryo UI"/>
                <a:ea typeface="Meiryo UI"/>
              </a:rPr>
              <a:t>1,450</a:t>
            </a:r>
            <a:r>
              <a:rPr lang="ja-JP" altLang="en-US" sz="1175" dirty="0">
                <a:solidFill>
                  <a:prstClr val="black"/>
                </a:solidFill>
                <a:latin typeface="Meiryo UI"/>
                <a:ea typeface="Meiryo UI"/>
              </a:rPr>
              <a:t>万人の生活を支えています。</a:t>
            </a:r>
          </a:p>
        </p:txBody>
      </p:sp>
      <p:sp>
        <p:nvSpPr>
          <p:cNvPr id="15" name="テキスト プレースホルダー 56">
            <a:extLst>
              <a:ext uri="{FF2B5EF4-FFF2-40B4-BE49-F238E27FC236}">
                <a16:creationId xmlns:a16="http://schemas.microsoft.com/office/drawing/2014/main" id="{96BC31DF-A701-C6F2-2E17-6587489BC279}"/>
              </a:ext>
            </a:extLst>
          </p:cNvPr>
          <p:cNvSpPr txBox="1">
            <a:spLocks/>
          </p:cNvSpPr>
          <p:nvPr/>
        </p:nvSpPr>
        <p:spPr>
          <a:xfrm>
            <a:off x="5175282" y="4030049"/>
            <a:ext cx="4405153" cy="906157"/>
          </a:xfrm>
          <a:prstGeom prst="rect">
            <a:avLst/>
          </a:prstGeom>
        </p:spPr>
        <p:txBody>
          <a:bodyPr vert="horz" lIns="89533" tIns="44767" rIns="89533" bIns="44767" rtlCol="0">
            <a:normAutofit/>
          </a:bodyPr>
          <a:lstStyle>
            <a:lvl1pPr marL="0" indent="0" algn="l" defTabSz="914400" rtl="0" eaLnBrk="1" latinLnBrk="0" hangingPunct="1">
              <a:lnSpc>
                <a:spcPct val="125000"/>
              </a:lnSpc>
              <a:spcBef>
                <a:spcPts val="0"/>
              </a:spcBef>
              <a:buFont typeface="Arial" panose="020B0604020202020204" pitchFamily="34" charset="0"/>
              <a:buNone/>
              <a:defRPr kumimoji="1" lang="en-US" altLang="ja-JP" sz="1200" b="1" kern="1200" dirty="0" smtClean="0">
                <a:solidFill>
                  <a:srgbClr val="4B75BD"/>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lang="ja-JP" altLang="en-US" sz="1200" kern="1200" dirty="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1175" dirty="0">
                <a:latin typeface="Meiryo UI"/>
                <a:ea typeface="Meiryo UI"/>
              </a:rPr>
              <a:t>歴史文化</a:t>
            </a:r>
            <a:endParaRPr lang="en-US" altLang="ja-JP" sz="1175" dirty="0">
              <a:latin typeface="Meiryo UI"/>
              <a:ea typeface="Meiryo UI"/>
            </a:endParaRPr>
          </a:p>
          <a:p>
            <a:pPr lvl="1" defTabSz="895327"/>
            <a:r>
              <a:rPr lang="ja-JP" altLang="en-US" sz="1175" dirty="0">
                <a:solidFill>
                  <a:prstClr val="black"/>
                </a:solidFill>
                <a:latin typeface="Meiryo UI"/>
                <a:ea typeface="Meiryo UI"/>
              </a:rPr>
              <a:t>滋賀県大津市は、比叡山延暦寺や石山寺などの古代からの歴史的寺院が点在し、文化的な豊かさを誇ります。</a:t>
            </a:r>
            <a:endParaRPr lang="en-US" altLang="ja-JP" sz="1175" dirty="0">
              <a:solidFill>
                <a:prstClr val="black"/>
              </a:solidFill>
              <a:latin typeface="Meiryo UI"/>
              <a:ea typeface="Meiryo UI"/>
            </a:endParaRPr>
          </a:p>
        </p:txBody>
      </p:sp>
    </p:spTree>
    <p:extLst>
      <p:ext uri="{BB962C8B-B14F-4D97-AF65-F5344CB8AC3E}">
        <p14:creationId xmlns:p14="http://schemas.microsoft.com/office/powerpoint/2010/main" val="367692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四角形: 角を丸くする 14">
            <a:extLst>
              <a:ext uri="{FF2B5EF4-FFF2-40B4-BE49-F238E27FC236}">
                <a16:creationId xmlns:a16="http://schemas.microsoft.com/office/drawing/2014/main" id="{F950429C-52AE-B224-F727-2BBA3132B8DF}"/>
              </a:ext>
            </a:extLst>
          </p:cNvPr>
          <p:cNvSpPr/>
          <p:nvPr/>
        </p:nvSpPr>
        <p:spPr>
          <a:xfrm>
            <a:off x="5183682" y="4352313"/>
            <a:ext cx="4405153" cy="1932112"/>
          </a:xfrm>
          <a:prstGeom prst="roundRect">
            <a:avLst>
              <a:gd name="adj" fmla="val 6942"/>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14" name="四角形: 角を丸くする 13">
            <a:extLst>
              <a:ext uri="{FF2B5EF4-FFF2-40B4-BE49-F238E27FC236}">
                <a16:creationId xmlns:a16="http://schemas.microsoft.com/office/drawing/2014/main" id="{67749D80-6D26-4BEA-9DD5-BDC7A0031BF1}"/>
              </a:ext>
            </a:extLst>
          </p:cNvPr>
          <p:cNvSpPr/>
          <p:nvPr/>
        </p:nvSpPr>
        <p:spPr>
          <a:xfrm>
            <a:off x="325572" y="4352313"/>
            <a:ext cx="4405153" cy="1932112"/>
          </a:xfrm>
          <a:prstGeom prst="roundRect">
            <a:avLst>
              <a:gd name="adj" fmla="val 6942"/>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2" name="タイトル 1">
            <a:extLst>
              <a:ext uri="{FF2B5EF4-FFF2-40B4-BE49-F238E27FC236}">
                <a16:creationId xmlns:a16="http://schemas.microsoft.com/office/drawing/2014/main" id="{EEC83450-89C0-3A3F-52BA-FA5900330481}"/>
              </a:ext>
            </a:extLst>
          </p:cNvPr>
          <p:cNvSpPr>
            <a:spLocks noGrp="1"/>
          </p:cNvSpPr>
          <p:nvPr>
            <p:ph type="title"/>
          </p:nvPr>
        </p:nvSpPr>
        <p:spPr>
          <a:xfrm>
            <a:off x="440598" y="115205"/>
            <a:ext cx="8647774" cy="548920"/>
          </a:xfrm>
        </p:spPr>
        <p:txBody>
          <a:bodyPr>
            <a:normAutofit/>
          </a:bodyPr>
          <a:lstStyle/>
          <a:p>
            <a:r>
              <a:rPr lang="en-US" altLang="ja-JP" dirty="0"/>
              <a:t>02.</a:t>
            </a:r>
            <a:r>
              <a:rPr lang="ja-JP" altLang="en-US" dirty="0"/>
              <a:t>びわ湖大津</a:t>
            </a:r>
            <a:r>
              <a:rPr lang="en-US" altLang="ja-JP" dirty="0"/>
              <a:t>SDG</a:t>
            </a:r>
            <a:r>
              <a:rPr lang="ja-JP" altLang="en-US" dirty="0"/>
              <a:t>ｓ教育旅行プログラムとは</a:t>
            </a:r>
          </a:p>
        </p:txBody>
      </p:sp>
      <p:sp>
        <p:nvSpPr>
          <p:cNvPr id="3" name="コンテンツ プレースホルダー 2">
            <a:extLst>
              <a:ext uri="{FF2B5EF4-FFF2-40B4-BE49-F238E27FC236}">
                <a16:creationId xmlns:a16="http://schemas.microsoft.com/office/drawing/2014/main" id="{39A97642-026B-91F0-5B54-587DEA532129}"/>
              </a:ext>
            </a:extLst>
          </p:cNvPr>
          <p:cNvSpPr>
            <a:spLocks noGrp="1"/>
          </p:cNvSpPr>
          <p:nvPr>
            <p:ph idx="1"/>
          </p:nvPr>
        </p:nvSpPr>
        <p:spPr>
          <a:xfrm>
            <a:off x="440596" y="673075"/>
            <a:ext cx="9024810" cy="355612"/>
          </a:xfrm>
        </p:spPr>
        <p:txBody>
          <a:bodyPr/>
          <a:lstStyle/>
          <a:p>
            <a:r>
              <a:rPr lang="ja-JP" altLang="en-US" dirty="0">
                <a:latin typeface="+mn-ea"/>
              </a:rPr>
              <a:t>びわ湖大津での</a:t>
            </a:r>
            <a:r>
              <a:rPr lang="en-US" altLang="ja-JP" dirty="0">
                <a:latin typeface="+mn-ea"/>
              </a:rPr>
              <a:t>SDGs</a:t>
            </a:r>
            <a:r>
              <a:rPr lang="ja-JP" altLang="en-US" dirty="0">
                <a:latin typeface="+mn-ea"/>
              </a:rPr>
              <a:t>探究型学習</a:t>
            </a:r>
          </a:p>
          <a:p>
            <a:endParaRPr lang="ja-JP" altLang="en-US" dirty="0">
              <a:latin typeface="+mn-ea"/>
            </a:endParaRPr>
          </a:p>
        </p:txBody>
      </p:sp>
      <p:sp>
        <p:nvSpPr>
          <p:cNvPr id="5" name="コンテンツ プレースホルダー 4">
            <a:extLst>
              <a:ext uri="{FF2B5EF4-FFF2-40B4-BE49-F238E27FC236}">
                <a16:creationId xmlns:a16="http://schemas.microsoft.com/office/drawing/2014/main" id="{4DF92FA7-775E-CA13-DF16-9A9E564AC66B}"/>
              </a:ext>
            </a:extLst>
          </p:cNvPr>
          <p:cNvSpPr>
            <a:spLocks noGrp="1"/>
          </p:cNvSpPr>
          <p:nvPr>
            <p:ph idx="14"/>
          </p:nvPr>
        </p:nvSpPr>
        <p:spPr>
          <a:xfrm>
            <a:off x="440596" y="1065842"/>
            <a:ext cx="9024810" cy="844357"/>
          </a:xfrm>
        </p:spPr>
        <p:txBody>
          <a:bodyPr/>
          <a:lstStyle/>
          <a:p>
            <a:r>
              <a:rPr lang="ja-JP" altLang="en-US" dirty="0">
                <a:latin typeface="+mn-ea"/>
              </a:rPr>
              <a:t>　びわ湖大津</a:t>
            </a:r>
            <a:r>
              <a:rPr lang="en-US" altLang="ja-JP" dirty="0">
                <a:latin typeface="+mn-ea"/>
              </a:rPr>
              <a:t>SDG</a:t>
            </a:r>
            <a:r>
              <a:rPr lang="ja-JP" altLang="en-US" dirty="0">
                <a:latin typeface="+mn-ea"/>
              </a:rPr>
              <a:t>ｓ教育旅行プログラムは、教育旅行向けの</a:t>
            </a:r>
            <a:r>
              <a:rPr lang="en-US" altLang="ja-JP" dirty="0">
                <a:latin typeface="+mn-ea"/>
              </a:rPr>
              <a:t>SDGs</a:t>
            </a:r>
            <a:r>
              <a:rPr lang="ja-JP" altLang="en-US" b="1" dirty="0">
                <a:latin typeface="+mn-ea"/>
              </a:rPr>
              <a:t>探究学習プログラム</a:t>
            </a:r>
            <a:r>
              <a:rPr lang="ja-JP" altLang="en-US" dirty="0">
                <a:latin typeface="+mn-ea"/>
              </a:rPr>
              <a:t>です。事前学習・現地学習・事後学習の三段階を通じて、生徒が自ら課題を見出し、調べ、体験から学び、自らの地域に生かすまでの</a:t>
            </a:r>
            <a:r>
              <a:rPr lang="ja-JP" altLang="en-US" b="1" dirty="0">
                <a:latin typeface="+mn-ea"/>
              </a:rPr>
              <a:t>一連の探究型学習を実現</a:t>
            </a:r>
            <a:r>
              <a:rPr lang="ja-JP" altLang="en-US" dirty="0">
                <a:latin typeface="+mn-ea"/>
              </a:rPr>
              <a:t>します。　　　</a:t>
            </a:r>
            <a:endParaRPr lang="en-US" altLang="ja-JP" dirty="0">
              <a:latin typeface="+mn-ea"/>
            </a:endParaRPr>
          </a:p>
          <a:p>
            <a:r>
              <a:rPr lang="ja-JP" altLang="en-US" dirty="0">
                <a:latin typeface="+mn-ea"/>
              </a:rPr>
              <a:t>　事前学習では、訪問先について調べるだけでなく、生徒自身が暮らす地域の課題にも目を向けます。現地学習では、体験学習を通じて大津市の地域課題やその解決に向けた取組を学びます。事後学習では、現地での気づきや学びをもとに、自らの地域に生かす</a:t>
            </a:r>
            <a:r>
              <a:rPr lang="en-US" altLang="ja-JP" dirty="0">
                <a:latin typeface="+mn-ea"/>
              </a:rPr>
              <a:t>SDG</a:t>
            </a:r>
            <a:r>
              <a:rPr lang="ja-JP" altLang="en-US" dirty="0">
                <a:latin typeface="+mn-ea"/>
              </a:rPr>
              <a:t>ｓの取組を考察します。こうして大津での学びを、生徒一人ひとりの主体的な探究と実践へとつなげます。</a:t>
            </a:r>
          </a:p>
        </p:txBody>
      </p:sp>
      <p:sp>
        <p:nvSpPr>
          <p:cNvPr id="47" name="テキスト プレースホルダー 46">
            <a:extLst>
              <a:ext uri="{FF2B5EF4-FFF2-40B4-BE49-F238E27FC236}">
                <a16:creationId xmlns:a16="http://schemas.microsoft.com/office/drawing/2014/main" id="{CFFE7CED-0207-95AD-C1C5-AC63F8C7D1DA}"/>
              </a:ext>
            </a:extLst>
          </p:cNvPr>
          <p:cNvSpPr>
            <a:spLocks noGrp="1"/>
          </p:cNvSpPr>
          <p:nvPr>
            <p:ph type="body" sz="quarter" idx="20"/>
          </p:nvPr>
        </p:nvSpPr>
        <p:spPr>
          <a:xfrm>
            <a:off x="5251132" y="4697586"/>
            <a:ext cx="4403910" cy="1691492"/>
          </a:xfrm>
        </p:spPr>
        <p:txBody>
          <a:bodyPr>
            <a:noAutofit/>
          </a:bodyPr>
          <a:lstStyle/>
          <a:p>
            <a:pPr lvl="1"/>
            <a:r>
              <a:rPr lang="ja-JP" altLang="en-US" dirty="0">
                <a:latin typeface="+mn-ea"/>
              </a:rPr>
              <a:t>各プログラムが</a:t>
            </a:r>
            <a:r>
              <a:rPr lang="en-US" altLang="ja-JP" dirty="0">
                <a:latin typeface="+mn-ea"/>
              </a:rPr>
              <a:t>SDG</a:t>
            </a:r>
            <a:r>
              <a:rPr lang="ja-JP" altLang="en-US" dirty="0">
                <a:latin typeface="+mn-ea"/>
              </a:rPr>
              <a:t>ｓ</a:t>
            </a:r>
            <a:r>
              <a:rPr lang="en-US" altLang="ja-JP" dirty="0">
                <a:latin typeface="+mn-ea"/>
              </a:rPr>
              <a:t>17</a:t>
            </a:r>
            <a:r>
              <a:rPr lang="ja-JP" altLang="en-US" dirty="0">
                <a:latin typeface="+mn-ea"/>
              </a:rPr>
              <a:t>の目標のどれに該当するのかを示しています。</a:t>
            </a:r>
            <a:endParaRPr lang="en-US" altLang="ja-JP" dirty="0">
              <a:latin typeface="+mn-ea"/>
            </a:endParaRPr>
          </a:p>
          <a:p>
            <a:pPr lvl="1"/>
            <a:r>
              <a:rPr lang="ja-JP" altLang="en-US" dirty="0">
                <a:latin typeface="+mn-ea"/>
              </a:rPr>
              <a:t>日々の</a:t>
            </a:r>
            <a:r>
              <a:rPr lang="en-US" altLang="ja-JP" dirty="0">
                <a:latin typeface="+mn-ea"/>
              </a:rPr>
              <a:t>SDG</a:t>
            </a:r>
            <a:r>
              <a:rPr lang="ja-JP" altLang="en-US" dirty="0">
                <a:latin typeface="+mn-ea"/>
              </a:rPr>
              <a:t>ｓ学習につなげやすく、</a:t>
            </a:r>
            <a:endParaRPr lang="en-US" altLang="ja-JP" dirty="0">
              <a:latin typeface="+mn-ea"/>
            </a:endParaRPr>
          </a:p>
          <a:p>
            <a:pPr lvl="1"/>
            <a:r>
              <a:rPr lang="ja-JP" altLang="en-US" dirty="0">
                <a:latin typeface="+mn-ea"/>
              </a:rPr>
              <a:t>はじめてＳＤＧｓを学ぶ児童生徒</a:t>
            </a:r>
            <a:endParaRPr lang="en-US" altLang="ja-JP" dirty="0">
              <a:latin typeface="+mn-ea"/>
            </a:endParaRPr>
          </a:p>
          <a:p>
            <a:pPr lvl="1"/>
            <a:r>
              <a:rPr lang="ja-JP" altLang="en-US" dirty="0">
                <a:latin typeface="+mn-ea"/>
              </a:rPr>
              <a:t>向けとしてもわかりやすい教材となっ</a:t>
            </a:r>
            <a:endParaRPr lang="en-US" altLang="ja-JP" dirty="0">
              <a:latin typeface="+mn-ea"/>
            </a:endParaRPr>
          </a:p>
          <a:p>
            <a:pPr lvl="1"/>
            <a:r>
              <a:rPr lang="ja-JP" altLang="en-US" dirty="0">
                <a:latin typeface="+mn-ea"/>
              </a:rPr>
              <a:t>ています。</a:t>
            </a:r>
          </a:p>
        </p:txBody>
      </p:sp>
      <p:sp>
        <p:nvSpPr>
          <p:cNvPr id="57" name="テキスト プレースホルダー 56">
            <a:extLst>
              <a:ext uri="{FF2B5EF4-FFF2-40B4-BE49-F238E27FC236}">
                <a16:creationId xmlns:a16="http://schemas.microsoft.com/office/drawing/2014/main" id="{FB07A1D1-A7D3-AAA7-E921-E9E4C8EB1A66}"/>
              </a:ext>
            </a:extLst>
          </p:cNvPr>
          <p:cNvSpPr>
            <a:spLocks noGrp="1"/>
          </p:cNvSpPr>
          <p:nvPr>
            <p:ph type="body" sz="quarter" idx="21"/>
          </p:nvPr>
        </p:nvSpPr>
        <p:spPr>
          <a:xfrm>
            <a:off x="481484" y="4396330"/>
            <a:ext cx="4123807" cy="1886048"/>
          </a:xfrm>
        </p:spPr>
        <p:txBody>
          <a:bodyPr/>
          <a:lstStyle/>
          <a:p>
            <a:pPr>
              <a:spcAft>
                <a:spcPts val="588"/>
              </a:spcAft>
            </a:pPr>
            <a:r>
              <a:rPr lang="ja-JP" altLang="en-US" dirty="0">
                <a:latin typeface="+mn-ea"/>
              </a:rPr>
              <a:t>６つのテーマから選ぶ体験学習プログラム</a:t>
            </a:r>
          </a:p>
          <a:p>
            <a:pPr lvl="1"/>
            <a:r>
              <a:rPr lang="ja-JP" altLang="en-US" dirty="0">
                <a:latin typeface="+mn-ea"/>
              </a:rPr>
              <a:t>びわ湖でのウォータースポーツ体験や伝統産業や自然体験などを、６つの学習テーマに分類しています。自分たちが体験するプログラムがどんな学びにつながるのかをわかりやすくイメージできます。</a:t>
            </a:r>
          </a:p>
          <a:p>
            <a:endParaRPr lang="ja-JP" altLang="en-US" dirty="0">
              <a:latin typeface="+mn-ea"/>
            </a:endParaRPr>
          </a:p>
        </p:txBody>
      </p:sp>
      <p:grpSp>
        <p:nvGrpSpPr>
          <p:cNvPr id="65" name="グループ化 64">
            <a:extLst>
              <a:ext uri="{FF2B5EF4-FFF2-40B4-BE49-F238E27FC236}">
                <a16:creationId xmlns:a16="http://schemas.microsoft.com/office/drawing/2014/main" id="{44879865-4BD1-4384-38D7-EDEDA14E353F}"/>
              </a:ext>
            </a:extLst>
          </p:cNvPr>
          <p:cNvGrpSpPr/>
          <p:nvPr/>
        </p:nvGrpSpPr>
        <p:grpSpPr>
          <a:xfrm>
            <a:off x="596508" y="5514517"/>
            <a:ext cx="4008782" cy="662823"/>
            <a:chOff x="483688" y="5371447"/>
            <a:chExt cx="2388840" cy="655177"/>
          </a:xfrm>
          <a:solidFill>
            <a:schemeClr val="accent3"/>
          </a:solidFill>
        </p:grpSpPr>
        <p:sp>
          <p:nvSpPr>
            <p:cNvPr id="59" name="角丸四角形 71">
              <a:extLst>
                <a:ext uri="{FF2B5EF4-FFF2-40B4-BE49-F238E27FC236}">
                  <a16:creationId xmlns:a16="http://schemas.microsoft.com/office/drawing/2014/main" id="{8D4B64F2-7C84-A6C1-EB25-8C917E8AF93B}"/>
                </a:ext>
              </a:extLst>
            </p:cNvPr>
            <p:cNvSpPr/>
            <p:nvPr/>
          </p:nvSpPr>
          <p:spPr>
            <a:xfrm>
              <a:off x="483688" y="5371447"/>
              <a:ext cx="772363" cy="298086"/>
            </a:xfrm>
            <a:prstGeom prst="roundRect">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175" b="1" dirty="0">
                  <a:solidFill>
                    <a:prstClr val="white"/>
                  </a:solidFill>
                  <a:latin typeface="Meiryo UI"/>
                  <a:ea typeface="Meiryo UI"/>
                </a:rPr>
                <a:t>自然</a:t>
              </a:r>
              <a:endParaRPr kumimoji="1" lang="en-US" altLang="ja-JP" sz="1175" b="1" dirty="0">
                <a:solidFill>
                  <a:prstClr val="white"/>
                </a:solidFill>
                <a:latin typeface="Meiryo UI"/>
                <a:ea typeface="Meiryo UI"/>
              </a:endParaRPr>
            </a:p>
          </p:txBody>
        </p:sp>
        <p:sp>
          <p:nvSpPr>
            <p:cNvPr id="60" name="角丸四角形 72">
              <a:extLst>
                <a:ext uri="{FF2B5EF4-FFF2-40B4-BE49-F238E27FC236}">
                  <a16:creationId xmlns:a16="http://schemas.microsoft.com/office/drawing/2014/main" id="{02B407D3-C182-527A-BE66-A9CE0A27F8C9}"/>
                </a:ext>
              </a:extLst>
            </p:cNvPr>
            <p:cNvSpPr/>
            <p:nvPr/>
          </p:nvSpPr>
          <p:spPr>
            <a:xfrm>
              <a:off x="2100165" y="5371447"/>
              <a:ext cx="772363" cy="298086"/>
            </a:xfrm>
            <a:prstGeom prst="roundRect">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175" b="1" dirty="0">
                  <a:solidFill>
                    <a:prstClr val="white"/>
                  </a:solidFill>
                  <a:latin typeface="Meiryo UI"/>
                  <a:ea typeface="Meiryo UI"/>
                </a:rPr>
                <a:t>環境</a:t>
              </a:r>
              <a:endParaRPr kumimoji="1" lang="en-US" altLang="ja-JP" sz="1175" b="1" dirty="0">
                <a:solidFill>
                  <a:prstClr val="white"/>
                </a:solidFill>
                <a:latin typeface="Meiryo UI"/>
                <a:ea typeface="Meiryo UI"/>
              </a:endParaRPr>
            </a:p>
          </p:txBody>
        </p:sp>
        <p:sp>
          <p:nvSpPr>
            <p:cNvPr id="61" name="角丸四角形 73">
              <a:extLst>
                <a:ext uri="{FF2B5EF4-FFF2-40B4-BE49-F238E27FC236}">
                  <a16:creationId xmlns:a16="http://schemas.microsoft.com/office/drawing/2014/main" id="{B3CC4D96-0E07-AF52-8DB3-6F04610BF62C}"/>
                </a:ext>
              </a:extLst>
            </p:cNvPr>
            <p:cNvSpPr/>
            <p:nvPr/>
          </p:nvSpPr>
          <p:spPr>
            <a:xfrm>
              <a:off x="1291927" y="5371447"/>
              <a:ext cx="772363" cy="298086"/>
            </a:xfrm>
            <a:prstGeom prst="roundRect">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175" b="1" dirty="0">
                  <a:solidFill>
                    <a:prstClr val="white"/>
                  </a:solidFill>
                  <a:latin typeface="Meiryo UI"/>
                  <a:ea typeface="Meiryo UI"/>
                </a:rPr>
                <a:t>歴史</a:t>
              </a:r>
              <a:endParaRPr kumimoji="1" lang="en-US" altLang="ja-JP" sz="1175" b="1" dirty="0">
                <a:solidFill>
                  <a:prstClr val="white"/>
                </a:solidFill>
                <a:latin typeface="Meiryo UI"/>
                <a:ea typeface="Meiryo UI"/>
              </a:endParaRPr>
            </a:p>
          </p:txBody>
        </p:sp>
        <p:sp>
          <p:nvSpPr>
            <p:cNvPr id="62" name="角丸四角形 74">
              <a:extLst>
                <a:ext uri="{FF2B5EF4-FFF2-40B4-BE49-F238E27FC236}">
                  <a16:creationId xmlns:a16="http://schemas.microsoft.com/office/drawing/2014/main" id="{AE0FF617-3536-88EA-3E09-84F2DDCA15B6}"/>
                </a:ext>
              </a:extLst>
            </p:cNvPr>
            <p:cNvSpPr/>
            <p:nvPr/>
          </p:nvSpPr>
          <p:spPr>
            <a:xfrm>
              <a:off x="1295522" y="5728536"/>
              <a:ext cx="772363" cy="298086"/>
            </a:xfrm>
            <a:prstGeom prst="roundRect">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175" b="1" dirty="0">
                  <a:solidFill>
                    <a:prstClr val="white"/>
                  </a:solidFill>
                  <a:latin typeface="Meiryo UI"/>
                  <a:ea typeface="Meiryo UI"/>
                </a:rPr>
                <a:t>産業</a:t>
              </a:r>
              <a:endParaRPr kumimoji="1" lang="en-US" altLang="ja-JP" sz="1175" b="1" dirty="0">
                <a:solidFill>
                  <a:prstClr val="white"/>
                </a:solidFill>
                <a:latin typeface="Meiryo UI"/>
                <a:ea typeface="Meiryo UI"/>
              </a:endParaRPr>
            </a:p>
          </p:txBody>
        </p:sp>
        <p:sp>
          <p:nvSpPr>
            <p:cNvPr id="63" name="角丸四角形 75">
              <a:extLst>
                <a:ext uri="{FF2B5EF4-FFF2-40B4-BE49-F238E27FC236}">
                  <a16:creationId xmlns:a16="http://schemas.microsoft.com/office/drawing/2014/main" id="{A960E61D-02EA-2544-92D9-2B9AA445F55D}"/>
                </a:ext>
              </a:extLst>
            </p:cNvPr>
            <p:cNvSpPr/>
            <p:nvPr/>
          </p:nvSpPr>
          <p:spPr>
            <a:xfrm>
              <a:off x="483688" y="5728538"/>
              <a:ext cx="772363" cy="298086"/>
            </a:xfrm>
            <a:prstGeom prst="roundRect">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175" b="1" dirty="0">
                  <a:solidFill>
                    <a:prstClr val="white"/>
                  </a:solidFill>
                  <a:latin typeface="Meiryo UI"/>
                  <a:ea typeface="Meiryo UI"/>
                </a:rPr>
                <a:t>文化</a:t>
              </a:r>
              <a:endParaRPr kumimoji="1" lang="en-US" altLang="ja-JP" sz="1175" b="1" dirty="0">
                <a:solidFill>
                  <a:prstClr val="white"/>
                </a:solidFill>
                <a:latin typeface="Meiryo UI"/>
                <a:ea typeface="Meiryo UI"/>
              </a:endParaRPr>
            </a:p>
          </p:txBody>
        </p:sp>
        <p:sp>
          <p:nvSpPr>
            <p:cNvPr id="64" name="角丸四角形 76">
              <a:extLst>
                <a:ext uri="{FF2B5EF4-FFF2-40B4-BE49-F238E27FC236}">
                  <a16:creationId xmlns:a16="http://schemas.microsoft.com/office/drawing/2014/main" id="{10AE0C9B-8C28-6853-3A2D-DE0F934648F7}"/>
                </a:ext>
              </a:extLst>
            </p:cNvPr>
            <p:cNvSpPr/>
            <p:nvPr/>
          </p:nvSpPr>
          <p:spPr>
            <a:xfrm>
              <a:off x="2107356" y="5734202"/>
              <a:ext cx="765172" cy="286752"/>
            </a:xfrm>
            <a:prstGeom prst="roundRect">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175" b="1" dirty="0">
                  <a:solidFill>
                    <a:prstClr val="white"/>
                  </a:solidFill>
                  <a:latin typeface="Meiryo UI"/>
                  <a:ea typeface="Meiryo UI"/>
                </a:rPr>
                <a:t>経済</a:t>
              </a:r>
              <a:endParaRPr kumimoji="1" lang="en-US" altLang="ja-JP" sz="1175" b="1" dirty="0">
                <a:solidFill>
                  <a:prstClr val="white"/>
                </a:solidFill>
                <a:latin typeface="Meiryo UI"/>
                <a:ea typeface="Meiryo UI"/>
              </a:endParaRPr>
            </a:p>
          </p:txBody>
        </p:sp>
      </p:grpSp>
      <p:pic>
        <p:nvPicPr>
          <p:cNvPr id="66" name="図 65" descr="グラフィカル ユーザー インターフェイス, アプリケーション&#10;&#10;自動的に生成された説明">
            <a:extLst>
              <a:ext uri="{FF2B5EF4-FFF2-40B4-BE49-F238E27FC236}">
                <a16:creationId xmlns:a16="http://schemas.microsoft.com/office/drawing/2014/main" id="{D58474A0-2C64-0AD8-B8C7-BF300B2CA71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778890" y="5022849"/>
            <a:ext cx="1633669" cy="1154491"/>
          </a:xfrm>
          <a:prstGeom prst="rect">
            <a:avLst/>
          </a:prstGeom>
          <a:ln w="12700">
            <a:solidFill>
              <a:schemeClr val="bg1">
                <a:lumMod val="75000"/>
              </a:schemeClr>
            </a:solidFill>
          </a:ln>
        </p:spPr>
      </p:pic>
      <p:sp>
        <p:nvSpPr>
          <p:cNvPr id="67" name="テキスト プレースホルダー 56">
            <a:extLst>
              <a:ext uri="{FF2B5EF4-FFF2-40B4-BE49-F238E27FC236}">
                <a16:creationId xmlns:a16="http://schemas.microsoft.com/office/drawing/2014/main" id="{BEB6FB52-0878-6922-B187-B6CBD4ECE9CC}"/>
              </a:ext>
            </a:extLst>
          </p:cNvPr>
          <p:cNvSpPr txBox="1">
            <a:spLocks/>
          </p:cNvSpPr>
          <p:nvPr/>
        </p:nvSpPr>
        <p:spPr>
          <a:xfrm>
            <a:off x="5249893" y="4396330"/>
            <a:ext cx="4405153" cy="2015896"/>
          </a:xfrm>
          <a:prstGeom prst="rect">
            <a:avLst/>
          </a:prstGeom>
        </p:spPr>
        <p:txBody>
          <a:bodyPr vert="horz" lIns="89533" tIns="44767" rIns="89533" bIns="44767" rtlCol="0">
            <a:normAutofit/>
          </a:bodyPr>
          <a:lstStyle>
            <a:lvl1pPr marL="0" indent="0" algn="l" defTabSz="914400" rtl="0" eaLnBrk="1" latinLnBrk="0" hangingPunct="1">
              <a:lnSpc>
                <a:spcPct val="125000"/>
              </a:lnSpc>
              <a:spcBef>
                <a:spcPts val="0"/>
              </a:spcBef>
              <a:buFont typeface="Arial" panose="020B0604020202020204" pitchFamily="34" charset="0"/>
              <a:buNone/>
              <a:defRPr kumimoji="1" lang="en-US" altLang="ja-JP" sz="1200" b="1" kern="1200" dirty="0" smtClean="0">
                <a:solidFill>
                  <a:srgbClr val="4B75BD"/>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lang="ja-JP" altLang="en-US" sz="1200" kern="1200" dirty="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1175" dirty="0">
                <a:latin typeface="Meiryo UI"/>
                <a:ea typeface="Meiryo UI"/>
              </a:rPr>
              <a:t>各プログラムごとに関連する</a:t>
            </a:r>
            <a:r>
              <a:rPr lang="en-US" altLang="ja-JP" sz="1175" dirty="0">
                <a:latin typeface="Meiryo UI"/>
                <a:ea typeface="Meiryo UI"/>
              </a:rPr>
              <a:t>SDGs</a:t>
            </a:r>
            <a:r>
              <a:rPr lang="ja-JP" altLang="en-US" sz="1175" dirty="0">
                <a:latin typeface="Meiryo UI"/>
                <a:ea typeface="Meiryo UI"/>
              </a:rPr>
              <a:t>ゴールを設定</a:t>
            </a:r>
          </a:p>
        </p:txBody>
      </p:sp>
      <p:cxnSp>
        <p:nvCxnSpPr>
          <p:cNvPr id="73" name="直線矢印コネクタ 72">
            <a:extLst>
              <a:ext uri="{FF2B5EF4-FFF2-40B4-BE49-F238E27FC236}">
                <a16:creationId xmlns:a16="http://schemas.microsoft.com/office/drawing/2014/main" id="{8B7C4D98-44DE-4B1B-4F0D-A2B0D16FED4F}"/>
              </a:ext>
            </a:extLst>
          </p:cNvPr>
          <p:cNvCxnSpPr>
            <a:cxnSpLocks/>
          </p:cNvCxnSpPr>
          <p:nvPr/>
        </p:nvCxnSpPr>
        <p:spPr>
          <a:xfrm>
            <a:off x="357595" y="2772957"/>
            <a:ext cx="9222727"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4" name="コンテンツ プレースホルダー 8">
            <a:extLst>
              <a:ext uri="{FF2B5EF4-FFF2-40B4-BE49-F238E27FC236}">
                <a16:creationId xmlns:a16="http://schemas.microsoft.com/office/drawing/2014/main" id="{9558CCCE-1981-67D3-E181-156F04D1F29F}"/>
              </a:ext>
            </a:extLst>
          </p:cNvPr>
          <p:cNvSpPr txBox="1">
            <a:spLocks/>
          </p:cNvSpPr>
          <p:nvPr/>
        </p:nvSpPr>
        <p:spPr>
          <a:xfrm>
            <a:off x="332987" y="2807616"/>
            <a:ext cx="9222727" cy="3474761"/>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371" b="1" dirty="0">
                <a:solidFill>
                  <a:srgbClr val="4B75BF"/>
                </a:solidFill>
                <a:latin typeface="Meiryo UI"/>
                <a:ea typeface="Meiryo UI"/>
              </a:rPr>
              <a:t>びわ湖大津で実施する体験学習や自主研修を現地学習と位置づけ、事前事後学習を組み合わせた</a:t>
            </a:r>
            <a:r>
              <a:rPr lang="en-US" altLang="ja-JP" sz="1371" b="1" dirty="0">
                <a:solidFill>
                  <a:srgbClr val="4B75BF"/>
                </a:solidFill>
                <a:latin typeface="Meiryo UI"/>
                <a:ea typeface="Meiryo UI"/>
              </a:rPr>
              <a:t>SDG</a:t>
            </a:r>
            <a:r>
              <a:rPr lang="ja-JP" altLang="en-US" sz="1371" b="1" dirty="0">
                <a:solidFill>
                  <a:srgbClr val="4B75BF"/>
                </a:solidFill>
                <a:latin typeface="Meiryo UI"/>
                <a:ea typeface="Meiryo UI"/>
              </a:rPr>
              <a:t>ｓ探究型学習</a:t>
            </a:r>
          </a:p>
        </p:txBody>
      </p:sp>
      <p:sp>
        <p:nvSpPr>
          <p:cNvPr id="6" name="正方形/長方形 5">
            <a:extLst>
              <a:ext uri="{FF2B5EF4-FFF2-40B4-BE49-F238E27FC236}">
                <a16:creationId xmlns:a16="http://schemas.microsoft.com/office/drawing/2014/main" id="{357BEF01-562F-362E-DEDC-23402FD60F3D}"/>
              </a:ext>
            </a:extLst>
          </p:cNvPr>
          <p:cNvSpPr/>
          <p:nvPr/>
        </p:nvSpPr>
        <p:spPr>
          <a:xfrm>
            <a:off x="434850" y="3649474"/>
            <a:ext cx="2878457" cy="601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79790" indent="-279790" defTabSz="895327">
              <a:lnSpc>
                <a:spcPct val="120000"/>
              </a:lnSpc>
              <a:buFont typeface="Arial" panose="020B0604020202020204" pitchFamily="34" charset="0"/>
              <a:buChar char="•"/>
            </a:pPr>
            <a:r>
              <a:rPr lang="ja-JP" altLang="en-US" sz="1175" dirty="0">
                <a:solidFill>
                  <a:prstClr val="black"/>
                </a:solidFill>
                <a:latin typeface="Meiryo UI"/>
                <a:ea typeface="Meiryo UI"/>
              </a:rPr>
              <a:t>訪問先について調べる</a:t>
            </a:r>
            <a:endParaRPr lang="en-US" altLang="ja-JP" sz="1175" dirty="0">
              <a:solidFill>
                <a:prstClr val="black"/>
              </a:solidFill>
              <a:latin typeface="Meiryo UI"/>
              <a:ea typeface="Meiryo UI"/>
            </a:endParaRPr>
          </a:p>
          <a:p>
            <a:pPr marL="279790" indent="-279790" defTabSz="895327">
              <a:lnSpc>
                <a:spcPct val="120000"/>
              </a:lnSpc>
              <a:buFont typeface="Arial" panose="020B0604020202020204" pitchFamily="34" charset="0"/>
              <a:buChar char="•"/>
            </a:pPr>
            <a:r>
              <a:rPr lang="ja-JP" altLang="en-US" sz="1175" dirty="0">
                <a:solidFill>
                  <a:prstClr val="black"/>
                </a:solidFill>
                <a:latin typeface="Meiryo UI"/>
                <a:ea typeface="Meiryo UI"/>
              </a:rPr>
              <a:t>今住んでいる地域の課題について考えてみる</a:t>
            </a:r>
          </a:p>
        </p:txBody>
      </p:sp>
      <p:sp>
        <p:nvSpPr>
          <p:cNvPr id="8" name="正方形/長方形 7">
            <a:extLst>
              <a:ext uri="{FF2B5EF4-FFF2-40B4-BE49-F238E27FC236}">
                <a16:creationId xmlns:a16="http://schemas.microsoft.com/office/drawing/2014/main" id="{86B416EC-F6CA-A64E-FAEE-9BCB6DF098F0}"/>
              </a:ext>
            </a:extLst>
          </p:cNvPr>
          <p:cNvSpPr/>
          <p:nvPr/>
        </p:nvSpPr>
        <p:spPr>
          <a:xfrm>
            <a:off x="3441219" y="3649474"/>
            <a:ext cx="2944199" cy="601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79790" indent="-279790" defTabSz="895327">
              <a:lnSpc>
                <a:spcPct val="120000"/>
              </a:lnSpc>
              <a:buFont typeface="Arial" panose="020B0604020202020204" pitchFamily="34" charset="0"/>
              <a:buChar char="•"/>
            </a:pPr>
            <a:r>
              <a:rPr lang="ja-JP" altLang="en-US" sz="1175" dirty="0">
                <a:solidFill>
                  <a:prstClr val="black"/>
                </a:solidFill>
                <a:latin typeface="Meiryo UI"/>
                <a:ea typeface="Meiryo UI"/>
              </a:rPr>
              <a:t>体験学習を通して、大津市の課題や取組について学ぶ</a:t>
            </a:r>
            <a:endParaRPr lang="en-US" altLang="ja-JP" sz="1175" dirty="0">
              <a:solidFill>
                <a:prstClr val="black"/>
              </a:solidFill>
              <a:latin typeface="Meiryo UI"/>
              <a:ea typeface="Meiryo UI"/>
            </a:endParaRPr>
          </a:p>
        </p:txBody>
      </p:sp>
      <p:sp>
        <p:nvSpPr>
          <p:cNvPr id="10" name="正方形/長方形 9">
            <a:extLst>
              <a:ext uri="{FF2B5EF4-FFF2-40B4-BE49-F238E27FC236}">
                <a16:creationId xmlns:a16="http://schemas.microsoft.com/office/drawing/2014/main" id="{430D6486-8567-7538-E826-FCFAEED6D980}"/>
              </a:ext>
            </a:extLst>
          </p:cNvPr>
          <p:cNvSpPr/>
          <p:nvPr/>
        </p:nvSpPr>
        <p:spPr>
          <a:xfrm>
            <a:off x="6552196" y="3649474"/>
            <a:ext cx="2823056" cy="601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79790" indent="-279790" defTabSz="895327">
              <a:lnSpc>
                <a:spcPct val="120000"/>
              </a:lnSpc>
              <a:buFont typeface="Arial" panose="020B0604020202020204" pitchFamily="34" charset="0"/>
              <a:buChar char="•"/>
            </a:pPr>
            <a:r>
              <a:rPr lang="ja-JP" altLang="en-US" sz="1175" dirty="0">
                <a:solidFill>
                  <a:prstClr val="black"/>
                </a:solidFill>
                <a:latin typeface="Meiryo UI"/>
                <a:ea typeface="Meiryo UI"/>
              </a:rPr>
              <a:t>現地での体験を通じた気づきや学びから、あなたの地域に生かすあなた自身の</a:t>
            </a:r>
            <a:r>
              <a:rPr lang="en-US" altLang="ja-JP" sz="1175" dirty="0">
                <a:solidFill>
                  <a:prstClr val="black"/>
                </a:solidFill>
                <a:latin typeface="Meiryo UI"/>
                <a:ea typeface="Meiryo UI"/>
              </a:rPr>
              <a:t>SDG</a:t>
            </a:r>
            <a:r>
              <a:rPr lang="ja-JP" altLang="en-US" sz="1175" dirty="0">
                <a:solidFill>
                  <a:prstClr val="black"/>
                </a:solidFill>
                <a:latin typeface="Meiryo UI"/>
                <a:ea typeface="Meiryo UI"/>
              </a:rPr>
              <a:t>ｓの取組についても考える</a:t>
            </a:r>
            <a:endParaRPr lang="en-US" altLang="ja-JP" sz="1175" dirty="0">
              <a:solidFill>
                <a:prstClr val="black"/>
              </a:solidFill>
              <a:latin typeface="Meiryo UI"/>
              <a:ea typeface="Meiryo UI"/>
            </a:endParaRPr>
          </a:p>
        </p:txBody>
      </p:sp>
      <p:grpSp>
        <p:nvGrpSpPr>
          <p:cNvPr id="13" name="グループ化 12">
            <a:extLst>
              <a:ext uri="{FF2B5EF4-FFF2-40B4-BE49-F238E27FC236}">
                <a16:creationId xmlns:a16="http://schemas.microsoft.com/office/drawing/2014/main" id="{1FDD1131-2B48-B27C-CD7C-64FF4276AF04}"/>
              </a:ext>
            </a:extLst>
          </p:cNvPr>
          <p:cNvGrpSpPr/>
          <p:nvPr/>
        </p:nvGrpSpPr>
        <p:grpSpPr>
          <a:xfrm>
            <a:off x="369522" y="3196153"/>
            <a:ext cx="9186194" cy="380663"/>
            <a:chOff x="271899" y="2878225"/>
            <a:chExt cx="8480271" cy="388770"/>
          </a:xfrm>
          <a:solidFill>
            <a:schemeClr val="accent3"/>
          </a:solidFill>
        </p:grpSpPr>
        <p:sp>
          <p:nvSpPr>
            <p:cNvPr id="12" name="矢印: 五方向 11">
              <a:extLst>
                <a:ext uri="{FF2B5EF4-FFF2-40B4-BE49-F238E27FC236}">
                  <a16:creationId xmlns:a16="http://schemas.microsoft.com/office/drawing/2014/main" id="{7B5990B3-068E-7A54-B94D-6247A44EE0B9}"/>
                </a:ext>
              </a:extLst>
            </p:cNvPr>
            <p:cNvSpPr/>
            <p:nvPr/>
          </p:nvSpPr>
          <p:spPr>
            <a:xfrm>
              <a:off x="5793133" y="2878225"/>
              <a:ext cx="2959037" cy="388770"/>
            </a:xfrm>
            <a:prstGeom prst="homePlate">
              <a:avLst/>
            </a:prstGeom>
            <a:solidFill>
              <a:schemeClr val="accent3">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175" b="1" dirty="0">
                  <a:solidFill>
                    <a:prstClr val="white"/>
                  </a:solidFill>
                  <a:latin typeface="Meiryo UI"/>
                  <a:ea typeface="Meiryo UI"/>
                </a:rPr>
                <a:t>事後学習</a:t>
              </a:r>
            </a:p>
          </p:txBody>
        </p:sp>
        <p:sp>
          <p:nvSpPr>
            <p:cNvPr id="11" name="矢印: 五方向 10">
              <a:extLst>
                <a:ext uri="{FF2B5EF4-FFF2-40B4-BE49-F238E27FC236}">
                  <a16:creationId xmlns:a16="http://schemas.microsoft.com/office/drawing/2014/main" id="{CB7BA8B8-80F4-E1A7-88E7-15177BFCA896}"/>
                </a:ext>
              </a:extLst>
            </p:cNvPr>
            <p:cNvSpPr/>
            <p:nvPr/>
          </p:nvSpPr>
          <p:spPr>
            <a:xfrm>
              <a:off x="3032516" y="2878225"/>
              <a:ext cx="2959037" cy="388770"/>
            </a:xfrm>
            <a:prstGeom prst="homePlate">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175" b="1" dirty="0">
                  <a:solidFill>
                    <a:prstClr val="white"/>
                  </a:solidFill>
                  <a:latin typeface="Meiryo UI"/>
                  <a:ea typeface="Meiryo UI"/>
                </a:rPr>
                <a:t>現地学習</a:t>
              </a:r>
            </a:p>
          </p:txBody>
        </p:sp>
        <p:sp>
          <p:nvSpPr>
            <p:cNvPr id="4" name="矢印: 五方向 3">
              <a:extLst>
                <a:ext uri="{FF2B5EF4-FFF2-40B4-BE49-F238E27FC236}">
                  <a16:creationId xmlns:a16="http://schemas.microsoft.com/office/drawing/2014/main" id="{479DD43A-6E93-932B-D6D6-33ADA150DD88}"/>
                </a:ext>
              </a:extLst>
            </p:cNvPr>
            <p:cNvSpPr/>
            <p:nvPr/>
          </p:nvSpPr>
          <p:spPr>
            <a:xfrm>
              <a:off x="271899" y="2878225"/>
              <a:ext cx="2959037" cy="388770"/>
            </a:xfrm>
            <a:prstGeom prst="homePlate">
              <a:avLst/>
            </a:prstGeom>
            <a:solidFill>
              <a:schemeClr val="accent3">
                <a:lumMod val="60000"/>
                <a:lumOff val="4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175" b="1" dirty="0">
                  <a:solidFill>
                    <a:prstClr val="white"/>
                  </a:solidFill>
                  <a:latin typeface="Meiryo UI"/>
                  <a:ea typeface="Meiryo UI"/>
                </a:rPr>
                <a:t>事前学習</a:t>
              </a:r>
              <a:endParaRPr kumimoji="1" lang="en-US" altLang="ja-JP" sz="1175" b="1" dirty="0">
                <a:solidFill>
                  <a:prstClr val="white"/>
                </a:solidFill>
                <a:latin typeface="Meiryo UI"/>
                <a:ea typeface="Meiryo UI"/>
              </a:endParaRPr>
            </a:p>
          </p:txBody>
        </p:sp>
      </p:grpSp>
    </p:spTree>
    <p:extLst>
      <p:ext uri="{BB962C8B-B14F-4D97-AF65-F5344CB8AC3E}">
        <p14:creationId xmlns:p14="http://schemas.microsoft.com/office/powerpoint/2010/main" val="2419502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1A5624-0D47-A6D2-7BD2-C406A83B2647}"/>
              </a:ext>
            </a:extLst>
          </p:cNvPr>
          <p:cNvSpPr>
            <a:spLocks noGrp="1"/>
          </p:cNvSpPr>
          <p:nvPr>
            <p:ph type="title"/>
          </p:nvPr>
        </p:nvSpPr>
        <p:spPr/>
        <p:txBody>
          <a:bodyPr/>
          <a:lstStyle/>
          <a:p>
            <a:r>
              <a:rPr kumimoji="1" lang="ja-JP" altLang="en-US" dirty="0"/>
              <a:t>びわ湖大津</a:t>
            </a:r>
            <a:r>
              <a:rPr kumimoji="1" lang="en-US" altLang="ja-JP" dirty="0"/>
              <a:t>SDG</a:t>
            </a:r>
            <a:r>
              <a:rPr kumimoji="1" lang="ja-JP" altLang="en-US" dirty="0"/>
              <a:t>ｓ教育旅行プログラム</a:t>
            </a:r>
          </a:p>
        </p:txBody>
      </p:sp>
      <p:sp>
        <p:nvSpPr>
          <p:cNvPr id="3" name="コンテンツ プレースホルダー 2">
            <a:extLst>
              <a:ext uri="{FF2B5EF4-FFF2-40B4-BE49-F238E27FC236}">
                <a16:creationId xmlns:a16="http://schemas.microsoft.com/office/drawing/2014/main" id="{CBF2ACC5-5546-627C-F540-BF8604391A9E}"/>
              </a:ext>
            </a:extLst>
          </p:cNvPr>
          <p:cNvSpPr>
            <a:spLocks noGrp="1"/>
          </p:cNvSpPr>
          <p:nvPr>
            <p:ph idx="1"/>
          </p:nvPr>
        </p:nvSpPr>
        <p:spPr/>
        <p:txBody>
          <a:bodyPr/>
          <a:lstStyle/>
          <a:p>
            <a:r>
              <a:rPr kumimoji="1" lang="ja-JP" altLang="en-US" dirty="0"/>
              <a:t>滋賀県独自の取り組み</a:t>
            </a:r>
          </a:p>
        </p:txBody>
      </p:sp>
      <p:sp>
        <p:nvSpPr>
          <p:cNvPr id="5" name="コンテンツ プレースホルダー 4">
            <a:extLst>
              <a:ext uri="{FF2B5EF4-FFF2-40B4-BE49-F238E27FC236}">
                <a16:creationId xmlns:a16="http://schemas.microsoft.com/office/drawing/2014/main" id="{6CE957D8-B540-34B0-0DF5-B1C1A37E9F37}"/>
              </a:ext>
            </a:extLst>
          </p:cNvPr>
          <p:cNvSpPr>
            <a:spLocks noGrp="1"/>
          </p:cNvSpPr>
          <p:nvPr>
            <p:ph idx="14"/>
          </p:nvPr>
        </p:nvSpPr>
        <p:spPr>
          <a:xfrm>
            <a:off x="440597" y="1065843"/>
            <a:ext cx="9125846" cy="989914"/>
          </a:xfrm>
        </p:spPr>
        <p:txBody>
          <a:bodyPr/>
          <a:lstStyle/>
          <a:p>
            <a:r>
              <a:rPr kumimoji="1" lang="ja-JP" altLang="en-US" dirty="0"/>
              <a:t>琵琶湖版</a:t>
            </a:r>
            <a:r>
              <a:rPr kumimoji="1" lang="en-US" altLang="ja-JP" dirty="0"/>
              <a:t>SDGs</a:t>
            </a:r>
            <a:r>
              <a:rPr kumimoji="1" lang="ja-JP" altLang="en-US" dirty="0"/>
              <a:t>「マザーレイクスゴールズ（</a:t>
            </a:r>
            <a:r>
              <a:rPr kumimoji="1" lang="en-US" altLang="ja-JP" dirty="0"/>
              <a:t>MLGs</a:t>
            </a:r>
            <a:r>
              <a:rPr kumimoji="1" lang="ja-JP" altLang="en-US" dirty="0"/>
              <a:t>）」は、琵琶湖を通じて</a:t>
            </a:r>
            <a:r>
              <a:rPr kumimoji="1" lang="en-US" altLang="ja-JP" dirty="0"/>
              <a:t>SDGs</a:t>
            </a:r>
            <a:r>
              <a:rPr kumimoji="1" lang="ja-JP" altLang="en-US" dirty="0"/>
              <a:t>の達成に貢献する取り組みです。</a:t>
            </a:r>
            <a:endParaRPr kumimoji="1" lang="en-US" altLang="ja-JP" dirty="0"/>
          </a:p>
          <a:p>
            <a:r>
              <a:rPr kumimoji="1" lang="en-US" altLang="ja-JP" dirty="0"/>
              <a:t>MLGs</a:t>
            </a:r>
            <a:r>
              <a:rPr kumimoji="1" lang="ja-JP" altLang="en-US" dirty="0"/>
              <a:t>は、石けん運動以来</a:t>
            </a:r>
            <a:r>
              <a:rPr kumimoji="1" lang="en-US" altLang="ja-JP" dirty="0"/>
              <a:t>40</a:t>
            </a:r>
            <a:r>
              <a:rPr kumimoji="1" lang="ja-JP" altLang="en-US" dirty="0"/>
              <a:t>年にわたる多様な主体の活動が</a:t>
            </a:r>
            <a:r>
              <a:rPr kumimoji="1" lang="en-US" altLang="ja-JP" dirty="0"/>
              <a:t>SDGs</a:t>
            </a:r>
            <a:r>
              <a:rPr kumimoji="1" lang="ja-JP" altLang="en-US" dirty="0"/>
              <a:t>とつながる仕組みを提供しています。</a:t>
            </a:r>
            <a:endParaRPr kumimoji="1" lang="en-US" altLang="ja-JP" dirty="0"/>
          </a:p>
          <a:p>
            <a:r>
              <a:rPr kumimoji="1" lang="ja-JP" altLang="en-US" dirty="0"/>
              <a:t>「琵琶湖システム」は、湖と森・川・水田のつながりを活かした持続可能な農林水産業の形です。</a:t>
            </a:r>
            <a:endParaRPr kumimoji="1" lang="en-US" altLang="ja-JP" dirty="0"/>
          </a:p>
          <a:p>
            <a:endParaRPr kumimoji="1" lang="en-US" altLang="ja-JP" dirty="0"/>
          </a:p>
          <a:p>
            <a:pPr marL="279790" indent="-279790">
              <a:buFont typeface="メイリオ" panose="020B0604030504040204" pitchFamily="50" charset="-128"/>
              <a:buChar char="※"/>
            </a:pPr>
            <a:r>
              <a:rPr lang="ja-JP" altLang="en-US" sz="1077" dirty="0"/>
              <a:t>その他の取り組みについては、マザーレイクゴールズ公式サイト「</a:t>
            </a:r>
            <a:r>
              <a:rPr lang="en-US" altLang="ja-JP" sz="1077" dirty="0"/>
              <a:t>MLGs WEB(https:mlgs.shiga.jp/)</a:t>
            </a:r>
            <a:r>
              <a:rPr lang="ja-JP" altLang="en-US" sz="1077" dirty="0"/>
              <a:t>」をご覧ください。</a:t>
            </a:r>
          </a:p>
        </p:txBody>
      </p:sp>
      <p:sp>
        <p:nvSpPr>
          <p:cNvPr id="6" name="コンテンツ プレースホルダー 5">
            <a:extLst>
              <a:ext uri="{FF2B5EF4-FFF2-40B4-BE49-F238E27FC236}">
                <a16:creationId xmlns:a16="http://schemas.microsoft.com/office/drawing/2014/main" id="{A0FA6AD3-F12D-835E-3B18-55DB75D4EE89}"/>
              </a:ext>
            </a:extLst>
          </p:cNvPr>
          <p:cNvSpPr>
            <a:spLocks noGrp="1"/>
          </p:cNvSpPr>
          <p:nvPr>
            <p:ph idx="15"/>
          </p:nvPr>
        </p:nvSpPr>
        <p:spPr/>
        <p:txBody>
          <a:bodyPr/>
          <a:lstStyle/>
          <a:p>
            <a:r>
              <a:rPr kumimoji="1" lang="en-US" altLang="ja-JP" dirty="0"/>
              <a:t>SDGs</a:t>
            </a:r>
            <a:r>
              <a:rPr kumimoji="1" lang="ja-JP" altLang="en-US" dirty="0"/>
              <a:t>と</a:t>
            </a:r>
            <a:r>
              <a:rPr kumimoji="1" lang="en-US" altLang="ja-JP" dirty="0"/>
              <a:t>MLGs</a:t>
            </a:r>
          </a:p>
        </p:txBody>
      </p:sp>
      <p:sp>
        <p:nvSpPr>
          <p:cNvPr id="7" name="コンテンツ プレースホルダー 6">
            <a:extLst>
              <a:ext uri="{FF2B5EF4-FFF2-40B4-BE49-F238E27FC236}">
                <a16:creationId xmlns:a16="http://schemas.microsoft.com/office/drawing/2014/main" id="{F991B3DB-E4AF-5193-D0FB-B3FE65F7E860}"/>
              </a:ext>
            </a:extLst>
          </p:cNvPr>
          <p:cNvSpPr>
            <a:spLocks noGrp="1"/>
          </p:cNvSpPr>
          <p:nvPr>
            <p:ph idx="16"/>
          </p:nvPr>
        </p:nvSpPr>
        <p:spPr/>
        <p:txBody>
          <a:bodyPr/>
          <a:lstStyle/>
          <a:p>
            <a:r>
              <a:rPr kumimoji="1" lang="ja-JP" altLang="en-US" dirty="0"/>
              <a:t>今、琵琶湖で起きている問題</a:t>
            </a:r>
          </a:p>
        </p:txBody>
      </p:sp>
      <p:sp>
        <p:nvSpPr>
          <p:cNvPr id="8" name="テキスト プレースホルダー 7">
            <a:extLst>
              <a:ext uri="{FF2B5EF4-FFF2-40B4-BE49-F238E27FC236}">
                <a16:creationId xmlns:a16="http://schemas.microsoft.com/office/drawing/2014/main" id="{BE2591EC-FF3C-C911-572C-EAC058B2E629}"/>
              </a:ext>
            </a:extLst>
          </p:cNvPr>
          <p:cNvSpPr>
            <a:spLocks noGrp="1"/>
          </p:cNvSpPr>
          <p:nvPr>
            <p:ph type="body" sz="quarter" idx="20"/>
          </p:nvPr>
        </p:nvSpPr>
        <p:spPr>
          <a:xfrm>
            <a:off x="5175784" y="2828607"/>
            <a:ext cx="1914198" cy="3263980"/>
          </a:xfrm>
        </p:spPr>
        <p:txBody>
          <a:bodyPr/>
          <a:lstStyle/>
          <a:p>
            <a:pPr lvl="1"/>
            <a:r>
              <a:rPr kumimoji="1" lang="ja-JP" altLang="en-US" dirty="0"/>
              <a:t>例えば、琵琶湖の水はきれいになっていたが、漁獲量は回復しない。</a:t>
            </a:r>
          </a:p>
          <a:p>
            <a:pPr marL="261137" lvl="1" indent="-261137">
              <a:buClr>
                <a:schemeClr val="accent3"/>
              </a:buClr>
              <a:buFont typeface="メイリオ" panose="020B0604030504040204" pitchFamily="50" charset="-128"/>
              <a:buChar char="✔"/>
            </a:pPr>
            <a:r>
              <a:rPr kumimoji="1" lang="ja-JP" altLang="en-US" dirty="0"/>
              <a:t>清らかさを感じる水質と、多様な魚介類を育む水質は、必ずしも一致しないかもしれない。</a:t>
            </a:r>
          </a:p>
          <a:p>
            <a:pPr lvl="1"/>
            <a:endParaRPr kumimoji="1" lang="ja-JP" altLang="en-US" dirty="0"/>
          </a:p>
        </p:txBody>
      </p:sp>
      <p:sp>
        <p:nvSpPr>
          <p:cNvPr id="9" name="テキスト プレースホルダー 8">
            <a:extLst>
              <a:ext uri="{FF2B5EF4-FFF2-40B4-BE49-F238E27FC236}">
                <a16:creationId xmlns:a16="http://schemas.microsoft.com/office/drawing/2014/main" id="{97165F30-0F8A-5DCF-6A69-897E99D30678}"/>
              </a:ext>
            </a:extLst>
          </p:cNvPr>
          <p:cNvSpPr>
            <a:spLocks noGrp="1"/>
          </p:cNvSpPr>
          <p:nvPr>
            <p:ph type="body" sz="quarter" idx="21"/>
          </p:nvPr>
        </p:nvSpPr>
        <p:spPr>
          <a:xfrm>
            <a:off x="325572" y="2828607"/>
            <a:ext cx="4398978" cy="3263980"/>
          </a:xfrm>
        </p:spPr>
        <p:txBody>
          <a:bodyPr/>
          <a:lstStyle/>
          <a:p>
            <a:pPr lvl="1"/>
            <a:r>
              <a:rPr lang="en-US" altLang="ja-JP" dirty="0"/>
              <a:t>SDGs</a:t>
            </a:r>
            <a:r>
              <a:rPr lang="ja-JP" altLang="en-US" dirty="0"/>
              <a:t>の視点から見ると、琵琶湖を</a:t>
            </a:r>
            <a:endParaRPr lang="en-US" altLang="ja-JP" dirty="0"/>
          </a:p>
          <a:p>
            <a:pPr lvl="1"/>
            <a:r>
              <a:rPr lang="ja-JP" altLang="en-US" dirty="0"/>
              <a:t>通じて</a:t>
            </a:r>
            <a:r>
              <a:rPr lang="en-US" altLang="ja-JP" dirty="0"/>
              <a:t>SDGs</a:t>
            </a:r>
            <a:r>
              <a:rPr lang="ja-JP" altLang="en-US" dirty="0"/>
              <a:t>をアクションまで落とし</a:t>
            </a:r>
            <a:endParaRPr lang="en-US" altLang="ja-JP" dirty="0"/>
          </a:p>
          <a:p>
            <a:pPr lvl="1"/>
            <a:r>
              <a:rPr lang="ja-JP" altLang="en-US" dirty="0"/>
              <a:t>込む仕組みが</a:t>
            </a:r>
            <a:r>
              <a:rPr lang="en-US" altLang="ja-JP" dirty="0"/>
              <a:t>MLGs</a:t>
            </a:r>
            <a:r>
              <a:rPr lang="ja-JP" altLang="en-US" dirty="0"/>
              <a:t>であり、</a:t>
            </a:r>
            <a:r>
              <a:rPr lang="en-US" altLang="ja-JP" dirty="0"/>
              <a:t>MLGs</a:t>
            </a:r>
          </a:p>
          <a:p>
            <a:pPr lvl="1"/>
            <a:r>
              <a:rPr lang="ja-JP" altLang="en-US" dirty="0"/>
              <a:t>の取り組みは</a:t>
            </a:r>
            <a:r>
              <a:rPr lang="en-US" altLang="ja-JP" dirty="0"/>
              <a:t>SDGs</a:t>
            </a:r>
            <a:r>
              <a:rPr lang="ja-JP" altLang="en-US" dirty="0"/>
              <a:t>の達成に貢献</a:t>
            </a:r>
            <a:endParaRPr lang="en-US" altLang="ja-JP" dirty="0"/>
          </a:p>
          <a:p>
            <a:pPr lvl="1"/>
            <a:r>
              <a:rPr lang="ja-JP" altLang="en-US" dirty="0"/>
              <a:t>するものと言えます。</a:t>
            </a:r>
            <a:endParaRPr lang="en-US" altLang="ja-JP" dirty="0"/>
          </a:p>
          <a:p>
            <a:pPr lvl="1"/>
            <a:r>
              <a:rPr lang="en-US" altLang="ja-JP" dirty="0"/>
              <a:t>MLGs</a:t>
            </a:r>
            <a:r>
              <a:rPr lang="ja-JP" altLang="en-US" dirty="0"/>
              <a:t>からの視点で見ると、琵琶湖</a:t>
            </a:r>
            <a:endParaRPr lang="en-US" altLang="ja-JP" dirty="0"/>
          </a:p>
          <a:p>
            <a:pPr lvl="1"/>
            <a:r>
              <a:rPr lang="ja-JP" altLang="en-US" dirty="0"/>
              <a:t>を通じて、石けん運動以来</a:t>
            </a:r>
            <a:r>
              <a:rPr lang="en-US" altLang="ja-JP" dirty="0"/>
              <a:t>40</a:t>
            </a:r>
            <a:r>
              <a:rPr lang="ja-JP" altLang="en-US" dirty="0"/>
              <a:t>年に</a:t>
            </a:r>
            <a:endParaRPr lang="en-US" altLang="ja-JP" dirty="0"/>
          </a:p>
          <a:p>
            <a:pPr lvl="1"/>
            <a:r>
              <a:rPr lang="ja-JP" altLang="en-US" dirty="0"/>
              <a:t>わたる県民等多様な主体による活動が</a:t>
            </a:r>
            <a:r>
              <a:rPr lang="en-US" altLang="ja-JP" dirty="0"/>
              <a:t>SDGs</a:t>
            </a:r>
            <a:r>
              <a:rPr lang="ja-JP" altLang="en-US" dirty="0"/>
              <a:t>につながっていることを発見する仕組みと言えます。</a:t>
            </a:r>
          </a:p>
        </p:txBody>
      </p:sp>
      <p:cxnSp>
        <p:nvCxnSpPr>
          <p:cNvPr id="11" name="直線矢印コネクタ 10">
            <a:extLst>
              <a:ext uri="{FF2B5EF4-FFF2-40B4-BE49-F238E27FC236}">
                <a16:creationId xmlns:a16="http://schemas.microsoft.com/office/drawing/2014/main" id="{7DBD3F0F-2B85-6415-D2EB-A7A1A4E00CD9}"/>
              </a:ext>
            </a:extLst>
          </p:cNvPr>
          <p:cNvCxnSpPr>
            <a:cxnSpLocks/>
          </p:cNvCxnSpPr>
          <p:nvPr/>
        </p:nvCxnSpPr>
        <p:spPr>
          <a:xfrm>
            <a:off x="357595" y="2772957"/>
            <a:ext cx="4384008"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13" name="直線矢印コネクタ 12">
            <a:extLst>
              <a:ext uri="{FF2B5EF4-FFF2-40B4-BE49-F238E27FC236}">
                <a16:creationId xmlns:a16="http://schemas.microsoft.com/office/drawing/2014/main" id="{0591B07F-26D2-5895-E9CB-714A5880A943}"/>
              </a:ext>
            </a:extLst>
          </p:cNvPr>
          <p:cNvCxnSpPr>
            <a:cxnSpLocks/>
          </p:cNvCxnSpPr>
          <p:nvPr/>
        </p:nvCxnSpPr>
        <p:spPr>
          <a:xfrm>
            <a:off x="5182434" y="2772957"/>
            <a:ext cx="4384008"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14" name="テキスト プレースホルダー 7">
            <a:extLst>
              <a:ext uri="{FF2B5EF4-FFF2-40B4-BE49-F238E27FC236}">
                <a16:creationId xmlns:a16="http://schemas.microsoft.com/office/drawing/2014/main" id="{4F8B601C-1B6F-7A3F-CACB-88D9AE25C72A}"/>
              </a:ext>
            </a:extLst>
          </p:cNvPr>
          <p:cNvSpPr txBox="1">
            <a:spLocks/>
          </p:cNvSpPr>
          <p:nvPr/>
        </p:nvSpPr>
        <p:spPr>
          <a:xfrm>
            <a:off x="7666235" y="2828607"/>
            <a:ext cx="1914198" cy="1587481"/>
          </a:xfrm>
          <a:prstGeom prst="rect">
            <a:avLst/>
          </a:prstGeom>
        </p:spPr>
        <p:txBody>
          <a:bodyPr vert="horz" lIns="89533" tIns="44767" rIns="89533" bIns="44767" rtlCol="0">
            <a:normAutofit/>
          </a:bodyPr>
          <a:lstStyle>
            <a:lvl1pPr marL="0" indent="0" algn="l" defTabSz="914400" rtl="0" eaLnBrk="1" latinLnBrk="0" hangingPunct="1">
              <a:lnSpc>
                <a:spcPct val="125000"/>
              </a:lnSpc>
              <a:spcBef>
                <a:spcPts val="0"/>
              </a:spcBef>
              <a:buFont typeface="Arial" panose="020B0604020202020204" pitchFamily="34" charset="0"/>
              <a:buNone/>
              <a:defRPr kumimoji="1" lang="en-US" altLang="ja-JP" sz="1200" b="1" kern="1200" dirty="0" smtClean="0">
                <a:solidFill>
                  <a:srgbClr val="4B75BD"/>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lang="ja-JP" altLang="en-US" sz="1200" kern="1200" dirty="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167874" lvl="1" indent="-167874" defTabSz="895327">
              <a:spcAft>
                <a:spcPts val="294"/>
              </a:spcAft>
              <a:buClr>
                <a:srgbClr val="4B75BD"/>
              </a:buClr>
              <a:buFont typeface="Wingdings" panose="05000000000000000000" pitchFamily="2" charset="2"/>
              <a:buChar char="n"/>
            </a:pPr>
            <a:r>
              <a:rPr lang="ja-JP" altLang="en-US" sz="1175" dirty="0">
                <a:solidFill>
                  <a:prstClr val="black"/>
                </a:solidFill>
                <a:latin typeface="Meiryo UI"/>
                <a:ea typeface="Meiryo UI"/>
              </a:rPr>
              <a:t>多様で複雑</a:t>
            </a:r>
          </a:p>
          <a:p>
            <a:pPr marL="167874" lvl="1" indent="-167874" defTabSz="895327">
              <a:spcAft>
                <a:spcPts val="294"/>
              </a:spcAft>
              <a:buClr>
                <a:srgbClr val="4B75BD"/>
              </a:buClr>
              <a:buFont typeface="Wingdings" panose="05000000000000000000" pitchFamily="2" charset="2"/>
              <a:buChar char="n"/>
            </a:pPr>
            <a:r>
              <a:rPr lang="ja-JP" altLang="en-US" sz="1175" dirty="0">
                <a:solidFill>
                  <a:prstClr val="black"/>
                </a:solidFill>
                <a:latin typeface="Meiryo UI"/>
                <a:ea typeface="Meiryo UI"/>
              </a:rPr>
              <a:t>因果関係が分からない</a:t>
            </a:r>
          </a:p>
          <a:p>
            <a:pPr marL="167874" lvl="1" indent="-167874" defTabSz="895327">
              <a:spcAft>
                <a:spcPts val="294"/>
              </a:spcAft>
              <a:buClr>
                <a:srgbClr val="4B75BD"/>
              </a:buClr>
              <a:buFont typeface="Wingdings" panose="05000000000000000000" pitchFamily="2" charset="2"/>
              <a:buChar char="n"/>
            </a:pPr>
            <a:r>
              <a:rPr lang="ja-JP" altLang="en-US" sz="1175" dirty="0">
                <a:solidFill>
                  <a:prstClr val="black"/>
                </a:solidFill>
                <a:latin typeface="Meiryo UI"/>
                <a:ea typeface="Meiryo UI"/>
              </a:rPr>
              <a:t>問題を取り巻く社会状況が変化</a:t>
            </a:r>
          </a:p>
          <a:p>
            <a:pPr marL="167874" lvl="1" indent="-167874" defTabSz="895327">
              <a:spcAft>
                <a:spcPts val="294"/>
              </a:spcAft>
              <a:buClr>
                <a:srgbClr val="4B75BD"/>
              </a:buClr>
              <a:buFont typeface="Wingdings" panose="05000000000000000000" pitchFamily="2" charset="2"/>
              <a:buChar char="n"/>
            </a:pPr>
            <a:r>
              <a:rPr lang="ja-JP" altLang="en-US" sz="1175" dirty="0">
                <a:solidFill>
                  <a:prstClr val="black"/>
                </a:solidFill>
                <a:latin typeface="Meiryo UI"/>
                <a:ea typeface="Meiryo UI"/>
              </a:rPr>
              <a:t>気候変動の影響</a:t>
            </a:r>
          </a:p>
        </p:txBody>
      </p:sp>
      <p:pic>
        <p:nvPicPr>
          <p:cNvPr id="16" name="グラフィックス 15" descr="左矢印付きの円 単色塗りつぶし">
            <a:extLst>
              <a:ext uri="{FF2B5EF4-FFF2-40B4-BE49-F238E27FC236}">
                <a16:creationId xmlns:a16="http://schemas.microsoft.com/office/drawing/2014/main" id="{C06736AA-4785-85FE-99C3-03AF5B250D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7131520" y="3226929"/>
            <a:ext cx="404142" cy="404142"/>
          </a:xfrm>
          <a:prstGeom prst="rect">
            <a:avLst/>
          </a:prstGeom>
        </p:spPr>
      </p:pic>
      <p:pic>
        <p:nvPicPr>
          <p:cNvPr id="18" name="グラフィックス 17">
            <a:extLst>
              <a:ext uri="{FF2B5EF4-FFF2-40B4-BE49-F238E27FC236}">
                <a16:creationId xmlns:a16="http://schemas.microsoft.com/office/drawing/2014/main" id="{C4B82FBE-AAF8-A4E2-5D17-81A4DBA6D7CE}"/>
              </a:ext>
            </a:extLst>
          </p:cNvPr>
          <p:cNvPicPr>
            <a:picLocks noChangeAspect="1"/>
          </p:cNvPicPr>
          <p:nvPr/>
        </p:nvPicPr>
        <p:blipFill>
          <a:blip>
            <a:extLst>
              <a:ext uri="{96DAC541-7B7A-43D3-8B79-37D633B846F1}">
                <asvg:svgBlip xmlns:asvg="http://schemas.microsoft.com/office/drawing/2016/SVG/main" r:embed="rId4"/>
              </a:ext>
            </a:extLst>
          </a:blip>
          <a:srcRect l="12070" t="3159" r="46858" b="58059"/>
          <a:stretch/>
        </p:blipFill>
        <p:spPr>
          <a:xfrm>
            <a:off x="5538280" y="4460600"/>
            <a:ext cx="1226551" cy="651465"/>
          </a:xfrm>
          <a:prstGeom prst="rect">
            <a:avLst/>
          </a:prstGeom>
        </p:spPr>
      </p:pic>
      <p:sp>
        <p:nvSpPr>
          <p:cNvPr id="19" name="テキスト プレースホルダー 7">
            <a:extLst>
              <a:ext uri="{FF2B5EF4-FFF2-40B4-BE49-F238E27FC236}">
                <a16:creationId xmlns:a16="http://schemas.microsoft.com/office/drawing/2014/main" id="{CC8B2C12-FA5A-6A6D-9ED1-E007A0E58439}"/>
              </a:ext>
            </a:extLst>
          </p:cNvPr>
          <p:cNvSpPr txBox="1">
            <a:spLocks/>
          </p:cNvSpPr>
          <p:nvPr/>
        </p:nvSpPr>
        <p:spPr>
          <a:xfrm>
            <a:off x="7666235" y="4184438"/>
            <a:ext cx="1914198" cy="948854"/>
          </a:xfrm>
          <a:prstGeom prst="rect">
            <a:avLst/>
          </a:prstGeom>
          <a:solidFill>
            <a:srgbClr val="EAF6FC"/>
          </a:solidFill>
        </p:spPr>
        <p:txBody>
          <a:bodyPr vert="horz" lIns="89533" tIns="44767" rIns="89533" bIns="44767" rtlCol="0" anchor="ctr">
            <a:normAutofit/>
          </a:bodyPr>
          <a:lstStyle>
            <a:lvl1pPr marL="0" indent="0" algn="l" defTabSz="914400" rtl="0" eaLnBrk="1" latinLnBrk="0" hangingPunct="1">
              <a:lnSpc>
                <a:spcPct val="125000"/>
              </a:lnSpc>
              <a:spcBef>
                <a:spcPts val="0"/>
              </a:spcBef>
              <a:buFont typeface="Arial" panose="020B0604020202020204" pitchFamily="34" charset="0"/>
              <a:buNone/>
              <a:defRPr kumimoji="1" lang="en-US" altLang="ja-JP" sz="1200" b="1" kern="1200" dirty="0" smtClean="0">
                <a:solidFill>
                  <a:srgbClr val="4B75BD"/>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lang="ja-JP" altLang="en-US" sz="1200" kern="1200" dirty="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lvl="1" defTabSz="895327">
              <a:spcAft>
                <a:spcPts val="294"/>
              </a:spcAft>
              <a:buClr>
                <a:srgbClr val="4B75BD"/>
              </a:buClr>
            </a:pPr>
            <a:r>
              <a:rPr lang="ja-JP" altLang="en-US" sz="1077" dirty="0">
                <a:solidFill>
                  <a:prstClr val="black"/>
                </a:solidFill>
                <a:latin typeface="Meiryo UI"/>
                <a:ea typeface="Meiryo UI"/>
              </a:rPr>
              <a:t>琵琶湖の環境を守ること</a:t>
            </a:r>
            <a:endParaRPr lang="en-US" altLang="ja-JP" sz="1077" dirty="0">
              <a:solidFill>
                <a:prstClr val="black"/>
              </a:solidFill>
              <a:latin typeface="Meiryo UI"/>
              <a:ea typeface="Meiryo UI"/>
            </a:endParaRPr>
          </a:p>
          <a:p>
            <a:pPr lvl="1" defTabSz="895327">
              <a:spcAft>
                <a:spcPts val="294"/>
              </a:spcAft>
              <a:buClr>
                <a:srgbClr val="4B75BD"/>
              </a:buClr>
            </a:pPr>
            <a:r>
              <a:rPr lang="ja-JP" altLang="en-US" sz="1077" dirty="0">
                <a:solidFill>
                  <a:prstClr val="black"/>
                </a:solidFill>
                <a:latin typeface="Meiryo UI"/>
                <a:ea typeface="Meiryo UI"/>
              </a:rPr>
              <a:t>＝自分たちの生活を見直すこと</a:t>
            </a:r>
          </a:p>
        </p:txBody>
      </p:sp>
      <p:pic>
        <p:nvPicPr>
          <p:cNvPr id="20" name="図 19">
            <a:extLst>
              <a:ext uri="{FF2B5EF4-FFF2-40B4-BE49-F238E27FC236}">
                <a16:creationId xmlns:a16="http://schemas.microsoft.com/office/drawing/2014/main" id="{E1A32582-D9AE-A998-B7C1-F0400BAEEAC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746647" y="2854924"/>
            <a:ext cx="1977900" cy="1534853"/>
          </a:xfrm>
          <a:prstGeom prst="rect">
            <a:avLst/>
          </a:prstGeom>
        </p:spPr>
      </p:pic>
      <p:sp>
        <p:nvSpPr>
          <p:cNvPr id="22" name="テキスト プレースホルダー 56">
            <a:extLst>
              <a:ext uri="{FF2B5EF4-FFF2-40B4-BE49-F238E27FC236}">
                <a16:creationId xmlns:a16="http://schemas.microsoft.com/office/drawing/2014/main" id="{09519904-EB6A-5389-AFB0-03AEDB7730B2}"/>
              </a:ext>
            </a:extLst>
          </p:cNvPr>
          <p:cNvSpPr txBox="1">
            <a:spLocks/>
          </p:cNvSpPr>
          <p:nvPr/>
        </p:nvSpPr>
        <p:spPr>
          <a:xfrm>
            <a:off x="5175281" y="5285446"/>
            <a:ext cx="3538111" cy="1021361"/>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lang="en-US" altLang="ja-JP" sz="1200" b="1" kern="1200" dirty="0" smtClean="0">
                <a:solidFill>
                  <a:srgbClr val="4B75BD"/>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lang="ja-JP" altLang="en-US" sz="1200" kern="1200" dirty="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1175" dirty="0">
                <a:latin typeface="Meiryo UI"/>
                <a:ea typeface="Meiryo UI"/>
              </a:rPr>
              <a:t>「琵琶湖システム」とは</a:t>
            </a:r>
            <a:endParaRPr lang="en-US" altLang="ja-JP" sz="1175" dirty="0">
              <a:latin typeface="Meiryo UI"/>
              <a:ea typeface="Meiryo UI"/>
            </a:endParaRPr>
          </a:p>
          <a:p>
            <a:pPr lvl="1" defTabSz="895327"/>
            <a:r>
              <a:rPr lang="ja-JP" altLang="en-US" sz="881" dirty="0">
                <a:solidFill>
                  <a:prstClr val="black"/>
                </a:solidFill>
                <a:latin typeface="Meiryo UI" panose="020B0604030504040204" pitchFamily="50" charset="-128"/>
                <a:ea typeface="Meiryo UI" panose="020B0604030504040204" pitchFamily="50" charset="-128"/>
              </a:rPr>
              <a:t>琵琶湖に住む魚の生態を巧みに利用した「エリ漁」や「魚のゆりかご水田」、琵琶湖の環境に配慮した農業や森林保全活動など、森・川・水田と湖のつながりのこと。滋賀県で千年以上に渡り受け継がれてきた、世界的にも貴重な農林水産業の形です。</a:t>
            </a:r>
          </a:p>
          <a:p>
            <a:pPr defTabSz="895327"/>
            <a:endParaRPr lang="ja-JP" altLang="en-US" sz="1175" dirty="0">
              <a:noFill/>
              <a:latin typeface="Meiryo UI"/>
              <a:ea typeface="Meiryo UI"/>
            </a:endParaRPr>
          </a:p>
        </p:txBody>
      </p:sp>
      <p:pic>
        <p:nvPicPr>
          <p:cNvPr id="23" name="図 22">
            <a:extLst>
              <a:ext uri="{FF2B5EF4-FFF2-40B4-BE49-F238E27FC236}">
                <a16:creationId xmlns:a16="http://schemas.microsoft.com/office/drawing/2014/main" id="{1DBB6E9A-18DD-9AD7-659F-08EB74DA9F3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728313" y="5523296"/>
            <a:ext cx="726213" cy="744339"/>
          </a:xfrm>
          <a:prstGeom prst="rect">
            <a:avLst/>
          </a:prstGeom>
        </p:spPr>
      </p:pic>
      <p:pic>
        <p:nvPicPr>
          <p:cNvPr id="24" name="コンテンツ プレースホルダー 5" descr="ダイアグラム が含まれている画像&#10;&#10;自動的に生成された説明">
            <a:extLst>
              <a:ext uri="{FF2B5EF4-FFF2-40B4-BE49-F238E27FC236}">
                <a16:creationId xmlns:a16="http://schemas.microsoft.com/office/drawing/2014/main" id="{92DB5556-EBC4-E309-2A2C-B868954B52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64647" y="4911856"/>
            <a:ext cx="2572085" cy="1447180"/>
          </a:xfrm>
          <a:prstGeom prst="rect">
            <a:avLst/>
          </a:prstGeom>
        </p:spPr>
      </p:pic>
      <p:pic>
        <p:nvPicPr>
          <p:cNvPr id="25" name="図 24" descr="グラフィカル ユーザー インターフェイス&#10;&#10;低い精度で自動的に生成された説明">
            <a:extLst>
              <a:ext uri="{FF2B5EF4-FFF2-40B4-BE49-F238E27FC236}">
                <a16:creationId xmlns:a16="http://schemas.microsoft.com/office/drawing/2014/main" id="{065FA8D7-5CC0-F650-F50B-21B30AC8245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51588" y="4963788"/>
            <a:ext cx="1554939" cy="632342"/>
          </a:xfrm>
          <a:prstGeom prst="rect">
            <a:avLst/>
          </a:prstGeom>
        </p:spPr>
      </p:pic>
      <p:cxnSp>
        <p:nvCxnSpPr>
          <p:cNvPr id="26" name="直線矢印コネクタ 25">
            <a:extLst>
              <a:ext uri="{FF2B5EF4-FFF2-40B4-BE49-F238E27FC236}">
                <a16:creationId xmlns:a16="http://schemas.microsoft.com/office/drawing/2014/main" id="{E0C936F6-338E-6EFF-90E1-3081C25EA3B4}"/>
              </a:ext>
            </a:extLst>
          </p:cNvPr>
          <p:cNvCxnSpPr>
            <a:cxnSpLocks/>
          </p:cNvCxnSpPr>
          <p:nvPr/>
        </p:nvCxnSpPr>
        <p:spPr>
          <a:xfrm>
            <a:off x="6697033" y="5449623"/>
            <a:ext cx="2869412"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pic>
        <p:nvPicPr>
          <p:cNvPr id="28" name="図 27" descr="テキスト&#10;&#10;自動的に生成された説明">
            <a:extLst>
              <a:ext uri="{FF2B5EF4-FFF2-40B4-BE49-F238E27FC236}">
                <a16:creationId xmlns:a16="http://schemas.microsoft.com/office/drawing/2014/main" id="{A4DEC3A2-945E-C72A-DBB4-C93F8FD91F4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608" t="-7403" r="-1914" b="-6438"/>
          <a:stretch/>
        </p:blipFill>
        <p:spPr>
          <a:xfrm>
            <a:off x="7535663" y="693289"/>
            <a:ext cx="1929742" cy="372556"/>
          </a:xfrm>
          <a:prstGeom prst="roundRect">
            <a:avLst/>
          </a:prstGeom>
          <a:solidFill>
            <a:schemeClr val="bg1"/>
          </a:solidFill>
        </p:spPr>
      </p:pic>
      <p:pic>
        <p:nvPicPr>
          <p:cNvPr id="12" name="図 11" descr="QR コード&#10;&#10;自動的に生成された説明">
            <a:hlinkClick r:id="rId10"/>
            <a:extLst>
              <a:ext uri="{FF2B5EF4-FFF2-40B4-BE49-F238E27FC236}">
                <a16:creationId xmlns:a16="http://schemas.microsoft.com/office/drawing/2014/main" id="{48003D94-7AD5-E1DC-DBC6-64CBAC82E684}"/>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714693" y="1915777"/>
            <a:ext cx="493056" cy="492637"/>
          </a:xfrm>
          <a:prstGeom prst="rect">
            <a:avLst/>
          </a:prstGeom>
        </p:spPr>
      </p:pic>
      <p:sp>
        <p:nvSpPr>
          <p:cNvPr id="17" name="テキスト ボックス 16">
            <a:hlinkClick r:id="rId10"/>
            <a:extLst>
              <a:ext uri="{FF2B5EF4-FFF2-40B4-BE49-F238E27FC236}">
                <a16:creationId xmlns:a16="http://schemas.microsoft.com/office/drawing/2014/main" id="{7E561843-34C3-2C34-5609-F0E62B48F3FD}"/>
              </a:ext>
            </a:extLst>
          </p:cNvPr>
          <p:cNvSpPr txBox="1"/>
          <p:nvPr/>
        </p:nvSpPr>
        <p:spPr>
          <a:xfrm>
            <a:off x="8446402" y="1575405"/>
            <a:ext cx="1029631" cy="302352"/>
          </a:xfrm>
          <a:prstGeom prst="roundRect">
            <a:avLst/>
          </a:prstGeom>
          <a:solidFill>
            <a:schemeClr val="bg1"/>
          </a:solidFill>
        </p:spPr>
        <p:txBody>
          <a:bodyPr wrap="square">
            <a:spAutoFit/>
          </a:bodyPr>
          <a:lstStyle/>
          <a:p>
            <a:pPr algn="ctr" defTabSz="895327"/>
            <a:r>
              <a:rPr lang="ja-JP" altLang="en-US" sz="490" b="1" dirty="0">
                <a:solidFill>
                  <a:srgbClr val="4B75BD"/>
                </a:solidFill>
                <a:latin typeface="Meiryo UI"/>
                <a:ea typeface="Meiryo UI"/>
              </a:rPr>
              <a:t>マザーレイクゴールズ公式サイト</a:t>
            </a:r>
            <a:endParaRPr lang="en-US" altLang="ja-JP" sz="490" b="1" dirty="0">
              <a:solidFill>
                <a:srgbClr val="4B75BD"/>
              </a:solidFill>
              <a:latin typeface="Meiryo UI"/>
              <a:ea typeface="Meiryo UI"/>
            </a:endParaRPr>
          </a:p>
          <a:p>
            <a:pPr algn="ctr" defTabSz="895327"/>
            <a:r>
              <a:rPr lang="en-US" altLang="ja-JP" sz="686" b="1" dirty="0">
                <a:solidFill>
                  <a:srgbClr val="4B75BD"/>
                </a:solidFill>
                <a:latin typeface="Meiryo UI"/>
                <a:ea typeface="Meiryo UI"/>
              </a:rPr>
              <a:t>MLGs WEB </a:t>
            </a:r>
            <a:r>
              <a:rPr lang="ja-JP" altLang="en-US" sz="490" b="1" dirty="0">
                <a:solidFill>
                  <a:srgbClr val="4B75BD"/>
                </a:solidFill>
                <a:latin typeface="Meiryo UI"/>
                <a:ea typeface="Meiryo UI"/>
              </a:rPr>
              <a:t>はこちら</a:t>
            </a:r>
          </a:p>
        </p:txBody>
      </p:sp>
      <p:sp>
        <p:nvSpPr>
          <p:cNvPr id="33" name="矢印: 右 32">
            <a:extLst>
              <a:ext uri="{FF2B5EF4-FFF2-40B4-BE49-F238E27FC236}">
                <a16:creationId xmlns:a16="http://schemas.microsoft.com/office/drawing/2014/main" id="{9C6AABA5-A5E9-A6B7-F821-5D6218F61099}"/>
              </a:ext>
            </a:extLst>
          </p:cNvPr>
          <p:cNvSpPr/>
          <p:nvPr/>
        </p:nvSpPr>
        <p:spPr>
          <a:xfrm rot="18991244">
            <a:off x="8326915" y="1768134"/>
            <a:ext cx="269521" cy="207226"/>
          </a:xfrm>
          <a:prstGeom prst="rightArrow">
            <a:avLst>
              <a:gd name="adj1" fmla="val 28877"/>
              <a:gd name="adj2" fmla="val 87551"/>
            </a:avLst>
          </a:prstGeom>
          <a:solidFill>
            <a:srgbClr val="2CC3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Tree>
    <p:extLst>
      <p:ext uri="{BB962C8B-B14F-4D97-AF65-F5344CB8AC3E}">
        <p14:creationId xmlns:p14="http://schemas.microsoft.com/office/powerpoint/2010/main" val="1490986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コンテンツ プレースホルダー 41">
            <a:extLst>
              <a:ext uri="{FF2B5EF4-FFF2-40B4-BE49-F238E27FC236}">
                <a16:creationId xmlns:a16="http://schemas.microsoft.com/office/drawing/2014/main" id="{5D0BC94C-0684-EAD4-6B39-F0E952595E44}"/>
              </a:ext>
            </a:extLst>
          </p:cNvPr>
          <p:cNvSpPr>
            <a:spLocks noGrp="1"/>
          </p:cNvSpPr>
          <p:nvPr>
            <p:ph idx="1"/>
          </p:nvPr>
        </p:nvSpPr>
        <p:spPr/>
        <p:txBody>
          <a:bodyPr/>
          <a:lstStyle/>
          <a:p>
            <a:r>
              <a:rPr lang="ja-JP" altLang="en-US" dirty="0"/>
              <a:t>びわ湖大津</a:t>
            </a:r>
            <a:r>
              <a:rPr lang="en-US" altLang="ja-JP" dirty="0"/>
              <a:t>SDGs</a:t>
            </a:r>
            <a:r>
              <a:rPr lang="ja-JP" altLang="en-US" dirty="0"/>
              <a:t>教育旅行 </a:t>
            </a:r>
            <a:r>
              <a:rPr lang="en-US" altLang="ja-JP" dirty="0"/>
              <a:t>2</a:t>
            </a:r>
            <a:r>
              <a:rPr lang="ja-JP" altLang="en-US" dirty="0"/>
              <a:t>泊</a:t>
            </a:r>
            <a:r>
              <a:rPr lang="en-US" altLang="ja-JP" dirty="0"/>
              <a:t>3</a:t>
            </a:r>
            <a:r>
              <a:rPr lang="ja-JP" altLang="en-US" dirty="0"/>
              <a:t>日モデルコースのご案内</a:t>
            </a:r>
          </a:p>
        </p:txBody>
      </p:sp>
      <p:sp>
        <p:nvSpPr>
          <p:cNvPr id="2" name="タイトル 1">
            <a:extLst>
              <a:ext uri="{FF2B5EF4-FFF2-40B4-BE49-F238E27FC236}">
                <a16:creationId xmlns:a16="http://schemas.microsoft.com/office/drawing/2014/main" id="{A7C91545-8A06-1963-F716-CE199FCA7F20}"/>
              </a:ext>
            </a:extLst>
          </p:cNvPr>
          <p:cNvSpPr>
            <a:spLocks noGrp="1"/>
          </p:cNvSpPr>
          <p:nvPr>
            <p:ph type="title"/>
          </p:nvPr>
        </p:nvSpPr>
        <p:spPr/>
        <p:txBody>
          <a:bodyPr/>
          <a:lstStyle/>
          <a:p>
            <a:r>
              <a:rPr kumimoji="1" lang="en-US" altLang="ja-JP" dirty="0"/>
              <a:t>03.</a:t>
            </a:r>
            <a:r>
              <a:rPr kumimoji="1" lang="ja-JP" altLang="en-US" dirty="0"/>
              <a:t>モデルコース概要</a:t>
            </a:r>
          </a:p>
        </p:txBody>
      </p:sp>
      <p:sp>
        <p:nvSpPr>
          <p:cNvPr id="43" name="コンテンツ プレースホルダー 42">
            <a:extLst>
              <a:ext uri="{FF2B5EF4-FFF2-40B4-BE49-F238E27FC236}">
                <a16:creationId xmlns:a16="http://schemas.microsoft.com/office/drawing/2014/main" id="{E3089875-99F4-9310-9651-339C56ACA8D6}"/>
              </a:ext>
            </a:extLst>
          </p:cNvPr>
          <p:cNvSpPr>
            <a:spLocks noGrp="1"/>
          </p:cNvSpPr>
          <p:nvPr>
            <p:ph idx="14"/>
          </p:nvPr>
        </p:nvSpPr>
        <p:spPr>
          <a:xfrm>
            <a:off x="344489" y="1162785"/>
            <a:ext cx="9024810" cy="1292023"/>
          </a:xfrm>
        </p:spPr>
        <p:txBody>
          <a:bodyPr/>
          <a:lstStyle/>
          <a:p>
            <a:r>
              <a:rPr kumimoji="1" lang="ja-JP" altLang="en-US" sz="1400" dirty="0"/>
              <a:t>本モデルコースは、びわ湖大津</a:t>
            </a:r>
            <a:r>
              <a:rPr kumimoji="1" lang="en-US" altLang="ja-JP" sz="1400" dirty="0"/>
              <a:t>SDG</a:t>
            </a:r>
            <a:r>
              <a:rPr kumimoji="1" lang="ja-JP" altLang="en-US" sz="1400" dirty="0"/>
              <a:t>ｓ教育旅行プログラムを組み込んだ</a:t>
            </a:r>
            <a:r>
              <a:rPr kumimoji="1" lang="en-US" altLang="ja-JP" sz="1400" dirty="0"/>
              <a:t>2</a:t>
            </a:r>
            <a:r>
              <a:rPr kumimoji="1" lang="ja-JP" altLang="en-US" sz="1400" dirty="0"/>
              <a:t>泊</a:t>
            </a:r>
            <a:r>
              <a:rPr kumimoji="1" lang="en-US" altLang="ja-JP" sz="1400" dirty="0"/>
              <a:t>3</a:t>
            </a:r>
            <a:r>
              <a:rPr kumimoji="1" lang="ja-JP" altLang="en-US" sz="1400" dirty="0"/>
              <a:t>日を想定したモデルコースです。</a:t>
            </a:r>
          </a:p>
          <a:p>
            <a:r>
              <a:rPr kumimoji="1" lang="ja-JP" altLang="en-US" sz="1400" dirty="0"/>
              <a:t>滋賀県内他市町・京都・奈良等の訪問と合わせて、大津市でびわ湖大津</a:t>
            </a:r>
            <a:r>
              <a:rPr kumimoji="1" lang="en-US" altLang="ja-JP" sz="1400" dirty="0"/>
              <a:t>SDGs</a:t>
            </a:r>
            <a:r>
              <a:rPr kumimoji="1" lang="ja-JP" altLang="en-US" sz="1400" dirty="0"/>
              <a:t>教育旅行プログラムを学習をして頂けるコースとなっています。</a:t>
            </a:r>
            <a:endParaRPr kumimoji="1" lang="en-US" altLang="ja-JP" sz="1400" dirty="0"/>
          </a:p>
          <a:p>
            <a:pPr marL="279790" indent="-279790">
              <a:buFont typeface="メイリオ" panose="020B0604030504040204" pitchFamily="50" charset="-128"/>
              <a:buChar char="※"/>
            </a:pPr>
            <a:r>
              <a:rPr kumimoji="1" lang="ja-JP" altLang="en-US" sz="1400" dirty="0"/>
              <a:t>記載の内容以外にも様々な組み合わせが可能です。お気軽にびわ湖大津観光協会までお問い合わせ下さい。</a:t>
            </a:r>
          </a:p>
          <a:p>
            <a:endParaRPr lang="ja-JP" altLang="en-US" sz="1400" dirty="0"/>
          </a:p>
        </p:txBody>
      </p:sp>
      <p:sp>
        <p:nvSpPr>
          <p:cNvPr id="6" name="タイトル 1">
            <a:extLst>
              <a:ext uri="{FF2B5EF4-FFF2-40B4-BE49-F238E27FC236}">
                <a16:creationId xmlns:a16="http://schemas.microsoft.com/office/drawing/2014/main" id="{A8E539AF-C4CF-50EB-1027-BB0C883B75DB}"/>
              </a:ext>
            </a:extLst>
          </p:cNvPr>
          <p:cNvSpPr txBox="1">
            <a:spLocks/>
          </p:cNvSpPr>
          <p:nvPr/>
        </p:nvSpPr>
        <p:spPr>
          <a:xfrm>
            <a:off x="537021" y="2362936"/>
            <a:ext cx="8831957" cy="560611"/>
          </a:xfrm>
          <a:prstGeom prst="rect">
            <a:avLst/>
          </a:prstGeom>
        </p:spPr>
        <p:txBody>
          <a:bodyPr vert="horz" lIns="91440" tIns="45720" rIns="91440" bIns="45720" rtlCol="0" anchor="ctr">
            <a:noAutofit/>
          </a:bodyPr>
          <a:lstStyle>
            <a:lvl1pPr algn="l" defTabSz="895327" rtl="0" eaLnBrk="1" latinLnBrk="0" hangingPunct="1">
              <a:lnSpc>
                <a:spcPct val="90000"/>
              </a:lnSpc>
              <a:spcBef>
                <a:spcPct val="0"/>
              </a:spcBef>
              <a:buNone/>
              <a:defRPr kumimoji="1" sz="1959" b="1" kern="1200">
                <a:solidFill>
                  <a:srgbClr val="2CC3DE"/>
                </a:solidFill>
                <a:latin typeface="+mn-ea"/>
                <a:ea typeface="+mn-ea"/>
                <a:cs typeface="+mj-cs"/>
              </a:defRPr>
            </a:lvl1pPr>
          </a:lstStyle>
          <a:p>
            <a:r>
              <a:rPr lang="ja-JP" altLang="en-US" dirty="0">
                <a:solidFill>
                  <a:schemeClr val="tx2">
                    <a:lumMod val="75000"/>
                    <a:lumOff val="25000"/>
                  </a:schemeClr>
                </a:solidFill>
              </a:rPr>
              <a:t>モデルコース ①　大津連泊・SDGs探究学習集中コース</a:t>
            </a:r>
          </a:p>
        </p:txBody>
      </p:sp>
      <p:sp>
        <p:nvSpPr>
          <p:cNvPr id="8" name="テキスト ボックス 7">
            <a:extLst>
              <a:ext uri="{FF2B5EF4-FFF2-40B4-BE49-F238E27FC236}">
                <a16:creationId xmlns:a16="http://schemas.microsoft.com/office/drawing/2014/main" id="{C73DA58B-E359-9386-0619-374719A25A2E}"/>
              </a:ext>
            </a:extLst>
          </p:cNvPr>
          <p:cNvSpPr txBox="1"/>
          <p:nvPr/>
        </p:nvSpPr>
        <p:spPr>
          <a:xfrm>
            <a:off x="1016000" y="2770561"/>
            <a:ext cx="6416963" cy="346698"/>
          </a:xfrm>
          <a:prstGeom prst="rect">
            <a:avLst/>
          </a:prstGeom>
          <a:noFill/>
        </p:spPr>
        <p:txBody>
          <a:bodyPr wrap="square">
            <a:spAutoFit/>
          </a:bodyPr>
          <a:lstStyle/>
          <a:p>
            <a:r>
              <a:rPr lang="ja-JP" altLang="en-US" dirty="0"/>
              <a:t>バスと京阪電車を使い分け、大津で</a:t>
            </a:r>
            <a:r>
              <a:rPr lang="en-US" altLang="ja-JP" dirty="0"/>
              <a:t>SDGs</a:t>
            </a:r>
            <a:r>
              <a:rPr lang="ja-JP" altLang="en-US" dirty="0"/>
              <a:t>をじっくり探究する</a:t>
            </a:r>
            <a:r>
              <a:rPr lang="en-US" altLang="ja-JP" dirty="0"/>
              <a:t>3</a:t>
            </a:r>
            <a:r>
              <a:rPr lang="ja-JP" altLang="en-US" dirty="0"/>
              <a:t>日間</a:t>
            </a:r>
          </a:p>
        </p:txBody>
      </p:sp>
      <p:sp>
        <p:nvSpPr>
          <p:cNvPr id="9" name="タイトル 1">
            <a:extLst>
              <a:ext uri="{FF2B5EF4-FFF2-40B4-BE49-F238E27FC236}">
                <a16:creationId xmlns:a16="http://schemas.microsoft.com/office/drawing/2014/main" id="{EA985918-6DE9-F82A-8DAA-C99737D17521}"/>
              </a:ext>
            </a:extLst>
          </p:cNvPr>
          <p:cNvSpPr txBox="1">
            <a:spLocks/>
          </p:cNvSpPr>
          <p:nvPr/>
        </p:nvSpPr>
        <p:spPr>
          <a:xfrm>
            <a:off x="537020" y="3102288"/>
            <a:ext cx="8831957" cy="560611"/>
          </a:xfrm>
          <a:prstGeom prst="rect">
            <a:avLst/>
          </a:prstGeom>
        </p:spPr>
        <p:txBody>
          <a:bodyPr vert="horz" lIns="91440" tIns="45720" rIns="91440" bIns="45720" rtlCol="0" anchor="ctr">
            <a:noAutofit/>
          </a:bodyPr>
          <a:lstStyle>
            <a:lvl1pPr algn="l" defTabSz="895327" rtl="0" eaLnBrk="1" latinLnBrk="0" hangingPunct="1">
              <a:lnSpc>
                <a:spcPct val="90000"/>
              </a:lnSpc>
              <a:spcBef>
                <a:spcPct val="0"/>
              </a:spcBef>
              <a:buNone/>
              <a:defRPr kumimoji="1" sz="1959" b="1" kern="1200">
                <a:solidFill>
                  <a:srgbClr val="2CC3DE"/>
                </a:solidFill>
                <a:latin typeface="+mn-ea"/>
                <a:ea typeface="+mn-ea"/>
                <a:cs typeface="+mj-cs"/>
              </a:defRPr>
            </a:lvl1pPr>
          </a:lstStyle>
          <a:p>
            <a:r>
              <a:rPr lang="ja-JP" altLang="en-US" dirty="0">
                <a:solidFill>
                  <a:schemeClr val="tx2">
                    <a:lumMod val="75000"/>
                    <a:lumOff val="25000"/>
                  </a:schemeClr>
                </a:solidFill>
              </a:rPr>
              <a:t>モデルコース ②　びわ湖大津～京都　自主研修充実コース</a:t>
            </a:r>
          </a:p>
        </p:txBody>
      </p:sp>
      <p:sp>
        <p:nvSpPr>
          <p:cNvPr id="11" name="テキスト ボックス 10">
            <a:extLst>
              <a:ext uri="{FF2B5EF4-FFF2-40B4-BE49-F238E27FC236}">
                <a16:creationId xmlns:a16="http://schemas.microsoft.com/office/drawing/2014/main" id="{B359FAB3-94F5-0494-0697-41C8634B7749}"/>
              </a:ext>
            </a:extLst>
          </p:cNvPr>
          <p:cNvSpPr txBox="1"/>
          <p:nvPr/>
        </p:nvSpPr>
        <p:spPr>
          <a:xfrm>
            <a:off x="1016000" y="3489550"/>
            <a:ext cx="6576291" cy="346698"/>
          </a:xfrm>
          <a:prstGeom prst="rect">
            <a:avLst/>
          </a:prstGeom>
          <a:noFill/>
        </p:spPr>
        <p:txBody>
          <a:bodyPr wrap="square">
            <a:spAutoFit/>
          </a:bodyPr>
          <a:lstStyle/>
          <a:p>
            <a:r>
              <a:rPr lang="ja-JP" altLang="en-US" dirty="0"/>
              <a:t>湖都・びわ湖大津と古都・京都の自主研修で</a:t>
            </a:r>
            <a:r>
              <a:rPr lang="en-US" altLang="ja-JP" dirty="0"/>
              <a:t>SDGs</a:t>
            </a:r>
            <a:r>
              <a:rPr lang="ja-JP" altLang="en-US" dirty="0"/>
              <a:t>を探究する</a:t>
            </a:r>
            <a:r>
              <a:rPr lang="en-US" altLang="ja-JP" dirty="0"/>
              <a:t>3</a:t>
            </a:r>
            <a:r>
              <a:rPr lang="ja-JP" altLang="en-US" dirty="0"/>
              <a:t>日間</a:t>
            </a:r>
          </a:p>
        </p:txBody>
      </p:sp>
      <p:sp>
        <p:nvSpPr>
          <p:cNvPr id="12" name="タイトル 1">
            <a:extLst>
              <a:ext uri="{FF2B5EF4-FFF2-40B4-BE49-F238E27FC236}">
                <a16:creationId xmlns:a16="http://schemas.microsoft.com/office/drawing/2014/main" id="{9686AB49-35DD-0ED2-B27C-EA953AEFA850}"/>
              </a:ext>
            </a:extLst>
          </p:cNvPr>
          <p:cNvSpPr txBox="1">
            <a:spLocks/>
          </p:cNvSpPr>
          <p:nvPr/>
        </p:nvSpPr>
        <p:spPr>
          <a:xfrm>
            <a:off x="537020" y="3840786"/>
            <a:ext cx="8831957" cy="560611"/>
          </a:xfrm>
          <a:prstGeom prst="rect">
            <a:avLst/>
          </a:prstGeom>
        </p:spPr>
        <p:txBody>
          <a:bodyPr vert="horz" lIns="91440" tIns="45720" rIns="91440" bIns="45720" rtlCol="0" anchor="ctr">
            <a:noAutofit/>
          </a:bodyPr>
          <a:lstStyle>
            <a:lvl1pPr algn="l" defTabSz="895327" rtl="0" eaLnBrk="1" latinLnBrk="0" hangingPunct="1">
              <a:lnSpc>
                <a:spcPct val="90000"/>
              </a:lnSpc>
              <a:spcBef>
                <a:spcPct val="0"/>
              </a:spcBef>
              <a:buNone/>
              <a:defRPr kumimoji="1" sz="1959" b="1" kern="1200">
                <a:solidFill>
                  <a:srgbClr val="2CC3DE"/>
                </a:solidFill>
                <a:latin typeface="+mn-ea"/>
                <a:ea typeface="+mn-ea"/>
                <a:cs typeface="+mj-cs"/>
              </a:defRPr>
            </a:lvl1pPr>
          </a:lstStyle>
          <a:p>
            <a:r>
              <a:rPr lang="ja-JP" altLang="en-US" dirty="0">
                <a:solidFill>
                  <a:schemeClr val="tx2">
                    <a:lumMod val="75000"/>
                    <a:lumOff val="25000"/>
                  </a:schemeClr>
                </a:solidFill>
              </a:rPr>
              <a:t>モデルコース ③　京都先行・びわ湖大津コース</a:t>
            </a:r>
          </a:p>
        </p:txBody>
      </p:sp>
      <p:sp>
        <p:nvSpPr>
          <p:cNvPr id="14" name="テキスト ボックス 13">
            <a:extLst>
              <a:ext uri="{FF2B5EF4-FFF2-40B4-BE49-F238E27FC236}">
                <a16:creationId xmlns:a16="http://schemas.microsoft.com/office/drawing/2014/main" id="{051638FB-C29F-754A-913A-DE2C0712560F}"/>
              </a:ext>
            </a:extLst>
          </p:cNvPr>
          <p:cNvSpPr txBox="1"/>
          <p:nvPr/>
        </p:nvSpPr>
        <p:spPr>
          <a:xfrm>
            <a:off x="1016000" y="4262979"/>
            <a:ext cx="6019800" cy="346698"/>
          </a:xfrm>
          <a:prstGeom prst="rect">
            <a:avLst/>
          </a:prstGeom>
          <a:noFill/>
        </p:spPr>
        <p:txBody>
          <a:bodyPr wrap="square">
            <a:spAutoFit/>
          </a:bodyPr>
          <a:lstStyle/>
          <a:p>
            <a:r>
              <a:rPr lang="ja-JP" altLang="en-US" dirty="0"/>
              <a:t>初日は京都、中日はびわ湖大津で</a:t>
            </a:r>
            <a:r>
              <a:rPr lang="en-US" altLang="ja-JP" dirty="0"/>
              <a:t>SDGs</a:t>
            </a:r>
            <a:r>
              <a:rPr lang="ja-JP" altLang="en-US" dirty="0"/>
              <a:t>を探究する</a:t>
            </a:r>
            <a:r>
              <a:rPr lang="en-US" altLang="ja-JP" dirty="0"/>
              <a:t>3</a:t>
            </a:r>
            <a:r>
              <a:rPr lang="ja-JP" altLang="en-US" dirty="0"/>
              <a:t>日間</a:t>
            </a:r>
          </a:p>
        </p:txBody>
      </p:sp>
      <p:sp>
        <p:nvSpPr>
          <p:cNvPr id="16" name="タイトル 1">
            <a:extLst>
              <a:ext uri="{FF2B5EF4-FFF2-40B4-BE49-F238E27FC236}">
                <a16:creationId xmlns:a16="http://schemas.microsoft.com/office/drawing/2014/main" id="{2B910FBC-BD6E-0B35-6927-ACE0B77CD98D}"/>
              </a:ext>
            </a:extLst>
          </p:cNvPr>
          <p:cNvSpPr txBox="1">
            <a:spLocks/>
          </p:cNvSpPr>
          <p:nvPr/>
        </p:nvSpPr>
        <p:spPr>
          <a:xfrm>
            <a:off x="537019" y="4648725"/>
            <a:ext cx="8831957" cy="560611"/>
          </a:xfrm>
          <a:prstGeom prst="rect">
            <a:avLst/>
          </a:prstGeom>
        </p:spPr>
        <p:txBody>
          <a:bodyPr vert="horz" lIns="91440" tIns="45720" rIns="91440" bIns="45720" rtlCol="0" anchor="ctr">
            <a:noAutofit/>
          </a:bodyPr>
          <a:lstStyle>
            <a:lvl1pPr algn="l" defTabSz="895327" rtl="0" eaLnBrk="1" latinLnBrk="0" hangingPunct="1">
              <a:lnSpc>
                <a:spcPct val="90000"/>
              </a:lnSpc>
              <a:spcBef>
                <a:spcPct val="0"/>
              </a:spcBef>
              <a:buNone/>
              <a:defRPr kumimoji="1" sz="1959" b="1" kern="1200">
                <a:solidFill>
                  <a:srgbClr val="2CC3DE"/>
                </a:solidFill>
                <a:latin typeface="+mn-ea"/>
                <a:ea typeface="+mn-ea"/>
                <a:cs typeface="+mj-cs"/>
              </a:defRPr>
            </a:lvl1pPr>
          </a:lstStyle>
          <a:p>
            <a:r>
              <a:rPr lang="ja-JP" altLang="en-US" dirty="0">
                <a:solidFill>
                  <a:schemeClr val="tx2">
                    <a:lumMod val="75000"/>
                    <a:lumOff val="25000"/>
                  </a:schemeClr>
                </a:solidFill>
              </a:rPr>
              <a:t>モデルコース ④　びわ湖大津＋滋賀県内 民泊・広域周遊コース</a:t>
            </a:r>
          </a:p>
        </p:txBody>
      </p:sp>
      <p:sp>
        <p:nvSpPr>
          <p:cNvPr id="19" name="テキスト ボックス 18">
            <a:extLst>
              <a:ext uri="{FF2B5EF4-FFF2-40B4-BE49-F238E27FC236}">
                <a16:creationId xmlns:a16="http://schemas.microsoft.com/office/drawing/2014/main" id="{3B38DA33-3C22-BDF2-F7E6-BF3062C43996}"/>
              </a:ext>
            </a:extLst>
          </p:cNvPr>
          <p:cNvSpPr txBox="1"/>
          <p:nvPr/>
        </p:nvSpPr>
        <p:spPr>
          <a:xfrm>
            <a:off x="1016000" y="5075035"/>
            <a:ext cx="6814127" cy="346698"/>
          </a:xfrm>
          <a:prstGeom prst="rect">
            <a:avLst/>
          </a:prstGeom>
          <a:noFill/>
        </p:spPr>
        <p:txBody>
          <a:bodyPr wrap="square">
            <a:spAutoFit/>
          </a:bodyPr>
          <a:lstStyle/>
          <a:p>
            <a:r>
              <a:rPr lang="ja-JP" altLang="en-US" dirty="0"/>
              <a:t>びわ湖で</a:t>
            </a:r>
            <a:r>
              <a:rPr lang="en-US" altLang="ja-JP" dirty="0"/>
              <a:t>SDGs</a:t>
            </a:r>
            <a:r>
              <a:rPr lang="ja-JP" altLang="en-US" dirty="0"/>
              <a:t>を学び、地域の暮らし・歴史・自然にふれる</a:t>
            </a:r>
            <a:r>
              <a:rPr lang="en-US" altLang="ja-JP" dirty="0"/>
              <a:t>3</a:t>
            </a:r>
            <a:r>
              <a:rPr lang="ja-JP" altLang="en-US" dirty="0"/>
              <a:t>日間</a:t>
            </a:r>
          </a:p>
        </p:txBody>
      </p:sp>
      <p:sp>
        <p:nvSpPr>
          <p:cNvPr id="20" name="タイトル 1">
            <a:extLst>
              <a:ext uri="{FF2B5EF4-FFF2-40B4-BE49-F238E27FC236}">
                <a16:creationId xmlns:a16="http://schemas.microsoft.com/office/drawing/2014/main" id="{8534495C-904D-9945-0DCD-04A5BB2C4B60}"/>
              </a:ext>
            </a:extLst>
          </p:cNvPr>
          <p:cNvSpPr txBox="1">
            <a:spLocks/>
          </p:cNvSpPr>
          <p:nvPr/>
        </p:nvSpPr>
        <p:spPr>
          <a:xfrm>
            <a:off x="537019" y="5421733"/>
            <a:ext cx="8831957" cy="560611"/>
          </a:xfrm>
          <a:prstGeom prst="rect">
            <a:avLst/>
          </a:prstGeom>
        </p:spPr>
        <p:txBody>
          <a:bodyPr vert="horz" lIns="91440" tIns="45720" rIns="91440" bIns="45720" rtlCol="0" anchor="ctr">
            <a:noAutofit/>
          </a:bodyPr>
          <a:lstStyle>
            <a:lvl1pPr algn="l" defTabSz="895327" rtl="0" eaLnBrk="1" latinLnBrk="0" hangingPunct="1">
              <a:lnSpc>
                <a:spcPct val="90000"/>
              </a:lnSpc>
              <a:spcBef>
                <a:spcPct val="0"/>
              </a:spcBef>
              <a:buNone/>
              <a:defRPr kumimoji="1" sz="1959" b="1" kern="1200">
                <a:solidFill>
                  <a:srgbClr val="2CC3DE"/>
                </a:solidFill>
                <a:latin typeface="+mn-ea"/>
                <a:ea typeface="+mn-ea"/>
                <a:cs typeface="+mj-cs"/>
              </a:defRPr>
            </a:lvl1pPr>
          </a:lstStyle>
          <a:p>
            <a:r>
              <a:rPr lang="ja-JP" altLang="en-US" dirty="0">
                <a:solidFill>
                  <a:schemeClr val="tx2">
                    <a:lumMod val="75000"/>
                    <a:lumOff val="25000"/>
                  </a:schemeClr>
                </a:solidFill>
              </a:rPr>
              <a:t>モデルコース ⑤　びわ湖大津＋（奈良・USJ）組み込みコース</a:t>
            </a:r>
          </a:p>
        </p:txBody>
      </p:sp>
      <p:sp>
        <p:nvSpPr>
          <p:cNvPr id="22" name="テキスト ボックス 21">
            <a:extLst>
              <a:ext uri="{FF2B5EF4-FFF2-40B4-BE49-F238E27FC236}">
                <a16:creationId xmlns:a16="http://schemas.microsoft.com/office/drawing/2014/main" id="{9BC857AA-2D65-C163-F8BE-5A141CD4C00A}"/>
              </a:ext>
            </a:extLst>
          </p:cNvPr>
          <p:cNvSpPr txBox="1"/>
          <p:nvPr/>
        </p:nvSpPr>
        <p:spPr>
          <a:xfrm>
            <a:off x="1016000" y="5896924"/>
            <a:ext cx="6647873" cy="346698"/>
          </a:xfrm>
          <a:prstGeom prst="rect">
            <a:avLst/>
          </a:prstGeom>
          <a:noFill/>
        </p:spPr>
        <p:txBody>
          <a:bodyPr wrap="square">
            <a:spAutoFit/>
          </a:bodyPr>
          <a:lstStyle/>
          <a:p>
            <a:r>
              <a:rPr lang="ja-JP" altLang="en-US" dirty="0"/>
              <a:t>びわ湖大津の</a:t>
            </a:r>
            <a:r>
              <a:rPr lang="en-US" altLang="ja-JP" dirty="0"/>
              <a:t>SDGs</a:t>
            </a:r>
            <a:r>
              <a:rPr lang="ja-JP" altLang="en-US" dirty="0"/>
              <a:t>探究に、京都自主研修と奈良・</a:t>
            </a:r>
            <a:r>
              <a:rPr lang="en-US" altLang="ja-JP" dirty="0"/>
              <a:t>USJ</a:t>
            </a:r>
            <a:r>
              <a:rPr lang="ja-JP" altLang="en-US" dirty="0"/>
              <a:t>を組み込む</a:t>
            </a:r>
            <a:r>
              <a:rPr lang="en-US" altLang="ja-JP" dirty="0"/>
              <a:t>3</a:t>
            </a:r>
            <a:r>
              <a:rPr lang="ja-JP" altLang="en-US" dirty="0"/>
              <a:t>日間</a:t>
            </a:r>
          </a:p>
        </p:txBody>
      </p:sp>
    </p:spTree>
    <p:extLst>
      <p:ext uri="{BB962C8B-B14F-4D97-AF65-F5344CB8AC3E}">
        <p14:creationId xmlns:p14="http://schemas.microsoft.com/office/powerpoint/2010/main" val="3524840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A54F-D184-8749-4237-49D997234AF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105D864-3315-E086-B3F0-875322E25E50}"/>
              </a:ext>
            </a:extLst>
          </p:cNvPr>
          <p:cNvSpPr>
            <a:spLocks noGrp="1"/>
          </p:cNvSpPr>
          <p:nvPr>
            <p:ph type="title"/>
          </p:nvPr>
        </p:nvSpPr>
        <p:spPr/>
        <p:txBody>
          <a:bodyPr>
            <a:noAutofit/>
          </a:bodyPr>
          <a:lstStyle/>
          <a:p>
            <a:r>
              <a:rPr kumimoji="1" lang="ja-JP" altLang="en-US" dirty="0"/>
              <a:t>モデルコース ①　大津連泊・SDGs探究学習集中コース</a:t>
            </a:r>
          </a:p>
        </p:txBody>
      </p:sp>
      <p:sp>
        <p:nvSpPr>
          <p:cNvPr id="3" name="コンテンツ プレースホルダー 2">
            <a:extLst>
              <a:ext uri="{FF2B5EF4-FFF2-40B4-BE49-F238E27FC236}">
                <a16:creationId xmlns:a16="http://schemas.microsoft.com/office/drawing/2014/main" id="{D212C465-0E1B-D684-7A9F-942BD86B5724}"/>
              </a:ext>
            </a:extLst>
          </p:cNvPr>
          <p:cNvSpPr>
            <a:spLocks noGrp="1"/>
          </p:cNvSpPr>
          <p:nvPr>
            <p:ph idx="1"/>
          </p:nvPr>
        </p:nvSpPr>
        <p:spPr/>
        <p:txBody>
          <a:bodyPr>
            <a:noAutofit/>
          </a:bodyPr>
          <a:lstStyle/>
          <a:p>
            <a:r>
              <a:rPr kumimoji="1" lang="ja-JP" altLang="en-US" dirty="0">
                <a:latin typeface="+mn-ea"/>
              </a:rPr>
              <a:t>バスと京阪電車を使い分け、大津でSDGsをじっくり探究する3日間</a:t>
            </a:r>
          </a:p>
        </p:txBody>
      </p:sp>
      <p:sp>
        <p:nvSpPr>
          <p:cNvPr id="32" name="object 4">
            <a:extLst>
              <a:ext uri="{FF2B5EF4-FFF2-40B4-BE49-F238E27FC236}">
                <a16:creationId xmlns:a16="http://schemas.microsoft.com/office/drawing/2014/main" id="{F7A022EB-9B1F-EA14-C7C3-4562FDE532CC}"/>
              </a:ext>
            </a:extLst>
          </p:cNvPr>
          <p:cNvSpPr txBox="1"/>
          <p:nvPr/>
        </p:nvSpPr>
        <p:spPr>
          <a:xfrm>
            <a:off x="340683" y="2004222"/>
            <a:ext cx="397769" cy="1283542"/>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１日目</a:t>
            </a:r>
            <a:endParaRPr sz="1371" b="1" dirty="0">
              <a:solidFill>
                <a:prstClr val="white"/>
              </a:solidFill>
              <a:latin typeface="Meiryo UI"/>
              <a:ea typeface="Meiryo UI"/>
              <a:cs typeface="BIZ UDゴシック"/>
            </a:endParaRPr>
          </a:p>
        </p:txBody>
      </p:sp>
      <p:sp>
        <p:nvSpPr>
          <p:cNvPr id="23" name="object 4">
            <a:extLst>
              <a:ext uri="{FF2B5EF4-FFF2-40B4-BE49-F238E27FC236}">
                <a16:creationId xmlns:a16="http://schemas.microsoft.com/office/drawing/2014/main" id="{A350A37F-CF03-8B55-4D3A-68DA29DB430A}"/>
              </a:ext>
            </a:extLst>
          </p:cNvPr>
          <p:cNvSpPr txBox="1"/>
          <p:nvPr/>
        </p:nvSpPr>
        <p:spPr>
          <a:xfrm>
            <a:off x="965000" y="2246463"/>
            <a:ext cx="397769"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sp>
        <p:nvSpPr>
          <p:cNvPr id="24" name="object 6">
            <a:extLst>
              <a:ext uri="{FF2B5EF4-FFF2-40B4-BE49-F238E27FC236}">
                <a16:creationId xmlns:a16="http://schemas.microsoft.com/office/drawing/2014/main" id="{5E5F38EF-668F-9AD3-F9D0-FBAF804A8ED7}"/>
              </a:ext>
            </a:extLst>
          </p:cNvPr>
          <p:cNvSpPr txBox="1"/>
          <p:nvPr/>
        </p:nvSpPr>
        <p:spPr>
          <a:xfrm>
            <a:off x="2126529" y="2246463"/>
            <a:ext cx="71533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1053"/>
              </a:spcBef>
            </a:pPr>
            <a:r>
              <a:rPr lang="ja-JP" altLang="en-US" sz="1175" dirty="0">
                <a:solidFill>
                  <a:prstClr val="black"/>
                </a:solidFill>
                <a:latin typeface="Meiryo UI"/>
                <a:ea typeface="Meiryo UI"/>
                <a:cs typeface="Times New Roman"/>
              </a:rPr>
              <a:t>京都駅</a:t>
            </a:r>
            <a:endParaRPr sz="1175" dirty="0">
              <a:solidFill>
                <a:prstClr val="black"/>
              </a:solidFill>
              <a:latin typeface="Meiryo UI"/>
              <a:ea typeface="Meiryo UI"/>
              <a:cs typeface="Times New Roman"/>
            </a:endParaRPr>
          </a:p>
        </p:txBody>
      </p:sp>
      <p:sp>
        <p:nvSpPr>
          <p:cNvPr id="27" name="object 14">
            <a:extLst>
              <a:ext uri="{FF2B5EF4-FFF2-40B4-BE49-F238E27FC236}">
                <a16:creationId xmlns:a16="http://schemas.microsoft.com/office/drawing/2014/main" id="{85757949-688B-8F5A-4865-F9B771473980}"/>
              </a:ext>
            </a:extLst>
          </p:cNvPr>
          <p:cNvSpPr txBox="1"/>
          <p:nvPr/>
        </p:nvSpPr>
        <p:spPr>
          <a:xfrm>
            <a:off x="7773608" y="2246463"/>
            <a:ext cx="169180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大津市内宿舎（泊）</a:t>
            </a:r>
            <a:endParaRPr sz="1175" dirty="0">
              <a:solidFill>
                <a:prstClr val="black"/>
              </a:solidFill>
              <a:latin typeface="Meiryo UI"/>
              <a:ea typeface="Meiryo UI"/>
              <a:cs typeface="BIZ UDゴシック"/>
            </a:endParaRPr>
          </a:p>
        </p:txBody>
      </p:sp>
      <p:pic>
        <p:nvPicPr>
          <p:cNvPr id="39" name="グラフィックス 38" descr="バス 枠線">
            <a:extLst>
              <a:ext uri="{FF2B5EF4-FFF2-40B4-BE49-F238E27FC236}">
                <a16:creationId xmlns:a16="http://schemas.microsoft.com/office/drawing/2014/main" id="{6C1F3DFB-019F-93FA-6236-041C9624882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35023" y="2219060"/>
            <a:ext cx="377441" cy="377441"/>
          </a:xfrm>
          <a:prstGeom prst="rect">
            <a:avLst/>
          </a:prstGeom>
        </p:spPr>
      </p:pic>
      <p:pic>
        <p:nvPicPr>
          <p:cNvPr id="41" name="グラフィックス 40" descr="バス 枠線">
            <a:extLst>
              <a:ext uri="{FF2B5EF4-FFF2-40B4-BE49-F238E27FC236}">
                <a16:creationId xmlns:a16="http://schemas.microsoft.com/office/drawing/2014/main" id="{8B308002-A7A4-BF38-E16D-3D3168581C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03002" y="2219060"/>
            <a:ext cx="377441" cy="377441"/>
          </a:xfrm>
          <a:prstGeom prst="rect">
            <a:avLst/>
          </a:prstGeom>
        </p:spPr>
      </p:pic>
      <p:pic>
        <p:nvPicPr>
          <p:cNvPr id="43" name="グラフィックス 42">
            <a:extLst>
              <a:ext uri="{FF2B5EF4-FFF2-40B4-BE49-F238E27FC236}">
                <a16:creationId xmlns:a16="http://schemas.microsoft.com/office/drawing/2014/main" id="{C1DB200F-AD67-56D6-486E-C52E327A96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61589" y="2289907"/>
            <a:ext cx="573682" cy="223237"/>
          </a:xfrm>
          <a:prstGeom prst="rect">
            <a:avLst/>
          </a:prstGeom>
        </p:spPr>
      </p:pic>
      <p:sp>
        <p:nvSpPr>
          <p:cNvPr id="44" name="object 6">
            <a:extLst>
              <a:ext uri="{FF2B5EF4-FFF2-40B4-BE49-F238E27FC236}">
                <a16:creationId xmlns:a16="http://schemas.microsoft.com/office/drawing/2014/main" id="{2B3BE64B-D06F-67DC-F2B9-2C3976FE0B1E}"/>
              </a:ext>
            </a:extLst>
          </p:cNvPr>
          <p:cNvSpPr txBox="1"/>
          <p:nvPr/>
        </p:nvSpPr>
        <p:spPr>
          <a:xfrm>
            <a:off x="1952266"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11:00</a:t>
            </a:r>
            <a:endParaRPr sz="979" b="1" dirty="0">
              <a:solidFill>
                <a:prstClr val="black"/>
              </a:solidFill>
              <a:latin typeface="Meiryo UI"/>
              <a:ea typeface="Meiryo UI"/>
              <a:cs typeface="Times New Roman"/>
            </a:endParaRPr>
          </a:p>
        </p:txBody>
      </p:sp>
      <p:sp>
        <p:nvSpPr>
          <p:cNvPr id="45" name="object 6">
            <a:extLst>
              <a:ext uri="{FF2B5EF4-FFF2-40B4-BE49-F238E27FC236}">
                <a16:creationId xmlns:a16="http://schemas.microsoft.com/office/drawing/2014/main" id="{AE2DFA60-1655-43F6-0C71-B0DA72192355}"/>
              </a:ext>
            </a:extLst>
          </p:cNvPr>
          <p:cNvSpPr txBox="1"/>
          <p:nvPr/>
        </p:nvSpPr>
        <p:spPr>
          <a:xfrm>
            <a:off x="7600787"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17:30</a:t>
            </a:r>
            <a:endParaRPr sz="979" b="1" dirty="0">
              <a:solidFill>
                <a:prstClr val="black"/>
              </a:solidFill>
              <a:latin typeface="Meiryo UI"/>
              <a:ea typeface="Meiryo UI"/>
              <a:cs typeface="Times New Roman"/>
            </a:endParaRPr>
          </a:p>
        </p:txBody>
      </p:sp>
      <p:sp>
        <p:nvSpPr>
          <p:cNvPr id="4" name="object 6">
            <a:extLst>
              <a:ext uri="{FF2B5EF4-FFF2-40B4-BE49-F238E27FC236}">
                <a16:creationId xmlns:a16="http://schemas.microsoft.com/office/drawing/2014/main" id="{6CCE2FC5-8014-6A8F-F5FB-5DFFF567C749}"/>
              </a:ext>
            </a:extLst>
          </p:cNvPr>
          <p:cNvSpPr txBox="1"/>
          <p:nvPr/>
        </p:nvSpPr>
        <p:spPr>
          <a:xfrm>
            <a:off x="6512042"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sp>
        <p:nvSpPr>
          <p:cNvPr id="58" name="object 4">
            <a:extLst>
              <a:ext uri="{FF2B5EF4-FFF2-40B4-BE49-F238E27FC236}">
                <a16:creationId xmlns:a16="http://schemas.microsoft.com/office/drawing/2014/main" id="{0F51AE71-0780-3CCE-C54D-86C08AAB306D}"/>
              </a:ext>
            </a:extLst>
          </p:cNvPr>
          <p:cNvSpPr txBox="1"/>
          <p:nvPr/>
        </p:nvSpPr>
        <p:spPr>
          <a:xfrm>
            <a:off x="3535394" y="2243167"/>
            <a:ext cx="3519201"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050" dirty="0">
                <a:solidFill>
                  <a:srgbClr val="3F413D"/>
                </a:solidFill>
                <a:latin typeface="Meiryo UI"/>
                <a:ea typeface="Meiryo UI"/>
                <a:cs typeface="BIZ UDゴシック"/>
              </a:rPr>
              <a:t>びわ湖大津SDGs教育旅行プログラム研修</a:t>
            </a:r>
            <a:endParaRPr lang="en-US" altLang="ja-JP" sz="1050" dirty="0">
              <a:solidFill>
                <a:srgbClr val="3F413D"/>
              </a:solidFill>
              <a:latin typeface="Meiryo UI"/>
              <a:ea typeface="Meiryo UI"/>
              <a:cs typeface="BIZ UDゴシック"/>
            </a:endParaRPr>
          </a:p>
          <a:p>
            <a:pPr marL="9326" algn="ctr" defTabSz="895327">
              <a:spcBef>
                <a:spcPts val="77"/>
              </a:spcBef>
            </a:pPr>
            <a:r>
              <a:rPr lang="ja-JP" altLang="en-US" sz="1050" dirty="0">
                <a:solidFill>
                  <a:srgbClr val="3F413D"/>
                </a:solidFill>
                <a:latin typeface="Meiryo UI"/>
                <a:ea typeface="Meiryo UI"/>
                <a:cs typeface="BIZ UDゴシック"/>
              </a:rPr>
              <a:t>（湖上・湖岸アクティビティ体験）</a:t>
            </a:r>
            <a:endParaRPr sz="1050" dirty="0">
              <a:solidFill>
                <a:prstClr val="black"/>
              </a:solidFill>
              <a:latin typeface="Meiryo UI"/>
              <a:ea typeface="Meiryo UI"/>
              <a:cs typeface="BIZ UDゴシック"/>
            </a:endParaRPr>
          </a:p>
        </p:txBody>
      </p:sp>
      <p:sp>
        <p:nvSpPr>
          <p:cNvPr id="18" name="object 4">
            <a:extLst>
              <a:ext uri="{FF2B5EF4-FFF2-40B4-BE49-F238E27FC236}">
                <a16:creationId xmlns:a16="http://schemas.microsoft.com/office/drawing/2014/main" id="{CBB7DBFC-5926-E461-110B-89BCEFA35BBC}"/>
              </a:ext>
            </a:extLst>
          </p:cNvPr>
          <p:cNvSpPr txBox="1"/>
          <p:nvPr/>
        </p:nvSpPr>
        <p:spPr>
          <a:xfrm>
            <a:off x="2797266" y="2627795"/>
            <a:ext cx="4671605" cy="477079"/>
          </a:xfrm>
          <a:prstGeom prst="rect">
            <a:avLst/>
          </a:prstGeom>
        </p:spPr>
        <p:txBody>
          <a:bodyPr vert="horz" wrap="square" lIns="0" tIns="0" rIns="0" bIns="0" rtlCol="0" anchor="t">
            <a:noAutofit/>
          </a:bodyPr>
          <a:lstStyle/>
          <a:p>
            <a:pPr marL="172070" indent="-167874" defTabSz="895327">
              <a:lnSpc>
                <a:spcPct val="120000"/>
              </a:lnSpc>
              <a:buSzPct val="81818"/>
              <a:buFont typeface="Wingdings" panose="05000000000000000000" pitchFamily="2" charset="2"/>
              <a:buChar char="l"/>
              <a:tabLst>
                <a:tab pos="139428" algn="l"/>
              </a:tabLst>
            </a:pPr>
            <a:r>
              <a:rPr lang="en-US" altLang="ja-JP" sz="783" dirty="0">
                <a:solidFill>
                  <a:srgbClr val="3F413D"/>
                </a:solidFill>
                <a:latin typeface="Meiryo UI"/>
                <a:ea typeface="Meiryo UI"/>
                <a:cs typeface="BIZ UDゴシック"/>
              </a:rPr>
              <a:t>1</a:t>
            </a:r>
            <a:r>
              <a:rPr lang="ja-JP" altLang="en-US" sz="783" dirty="0">
                <a:solidFill>
                  <a:srgbClr val="3F413D"/>
                </a:solidFill>
                <a:latin typeface="Meiryo UI"/>
                <a:ea typeface="Meiryo UI"/>
                <a:cs typeface="BIZ UDゴシック"/>
              </a:rPr>
              <a:t>日目と</a:t>
            </a:r>
            <a:r>
              <a:rPr lang="en-US" altLang="ja-JP" sz="783" dirty="0">
                <a:solidFill>
                  <a:srgbClr val="3F413D"/>
                </a:solidFill>
                <a:latin typeface="Meiryo UI"/>
                <a:ea typeface="Meiryo UI"/>
                <a:cs typeface="BIZ UDゴシック"/>
              </a:rPr>
              <a:t>3</a:t>
            </a:r>
            <a:r>
              <a:rPr lang="ja-JP" altLang="en-US" sz="783" dirty="0">
                <a:solidFill>
                  <a:srgbClr val="3F413D"/>
                </a:solidFill>
                <a:latin typeface="Meiryo UI"/>
                <a:ea typeface="Meiryo UI"/>
                <a:cs typeface="BIZ UDゴシック"/>
              </a:rPr>
              <a:t>日目は貸切バスを利用し、湖上・湖岸を中心とした体験プログラムを実施します。</a:t>
            </a:r>
            <a:endParaRPr lang="ja-JP" altLang="en-US" sz="783" dirty="0">
              <a:solidFill>
                <a:prstClr val="black"/>
              </a:solidFill>
              <a:latin typeface="Meiryo UI"/>
              <a:ea typeface="Meiryo UI"/>
              <a:cs typeface="BIZ UDゴシック"/>
            </a:endParaRPr>
          </a:p>
        </p:txBody>
      </p:sp>
      <p:sp>
        <p:nvSpPr>
          <p:cNvPr id="66" name="object 4">
            <a:extLst>
              <a:ext uri="{FF2B5EF4-FFF2-40B4-BE49-F238E27FC236}">
                <a16:creationId xmlns:a16="http://schemas.microsoft.com/office/drawing/2014/main" id="{3B0E624F-6F65-A496-AC5D-D39DD59A9BA5}"/>
              </a:ext>
            </a:extLst>
          </p:cNvPr>
          <p:cNvSpPr txBox="1"/>
          <p:nvPr/>
        </p:nvSpPr>
        <p:spPr>
          <a:xfrm>
            <a:off x="340681" y="3469222"/>
            <a:ext cx="397769" cy="1031267"/>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２日目</a:t>
            </a:r>
            <a:endParaRPr sz="1371" b="1" dirty="0">
              <a:solidFill>
                <a:prstClr val="white"/>
              </a:solidFill>
              <a:latin typeface="Meiryo UI"/>
              <a:ea typeface="Meiryo UI"/>
              <a:cs typeface="BIZ UDゴシック"/>
            </a:endParaRPr>
          </a:p>
        </p:txBody>
      </p:sp>
      <p:sp>
        <p:nvSpPr>
          <p:cNvPr id="67" name="object 4">
            <a:extLst>
              <a:ext uri="{FF2B5EF4-FFF2-40B4-BE49-F238E27FC236}">
                <a16:creationId xmlns:a16="http://schemas.microsoft.com/office/drawing/2014/main" id="{0B5D3320-C74E-23C1-F7C6-28EB9A5BAFE9}"/>
              </a:ext>
            </a:extLst>
          </p:cNvPr>
          <p:cNvSpPr txBox="1"/>
          <p:nvPr/>
        </p:nvSpPr>
        <p:spPr>
          <a:xfrm>
            <a:off x="964998" y="3640258"/>
            <a:ext cx="397769" cy="246745"/>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sp>
        <p:nvSpPr>
          <p:cNvPr id="75" name="object 14">
            <a:extLst>
              <a:ext uri="{FF2B5EF4-FFF2-40B4-BE49-F238E27FC236}">
                <a16:creationId xmlns:a16="http://schemas.microsoft.com/office/drawing/2014/main" id="{5C081E0D-4419-BDBA-7C55-F4DA62100D2A}"/>
              </a:ext>
            </a:extLst>
          </p:cNvPr>
          <p:cNvSpPr txBox="1"/>
          <p:nvPr/>
        </p:nvSpPr>
        <p:spPr>
          <a:xfrm>
            <a:off x="7773607" y="3640258"/>
            <a:ext cx="1691803" cy="316839"/>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大津市内宿舎（泊）</a:t>
            </a:r>
            <a:endParaRPr sz="1175" dirty="0">
              <a:solidFill>
                <a:prstClr val="black"/>
              </a:solidFill>
              <a:latin typeface="Meiryo UI"/>
              <a:ea typeface="Meiryo UI"/>
              <a:cs typeface="BIZ UDゴシック"/>
            </a:endParaRPr>
          </a:p>
        </p:txBody>
      </p:sp>
      <p:pic>
        <p:nvPicPr>
          <p:cNvPr id="78" name="グラフィックス 77" descr="歩く 枠線">
            <a:extLst>
              <a:ext uri="{FF2B5EF4-FFF2-40B4-BE49-F238E27FC236}">
                <a16:creationId xmlns:a16="http://schemas.microsoft.com/office/drawing/2014/main" id="{1EE0581C-0B26-86E0-7AE9-044E9CBAC02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462629" y="3651911"/>
            <a:ext cx="240003" cy="240003"/>
          </a:xfrm>
          <a:prstGeom prst="rect">
            <a:avLst/>
          </a:prstGeom>
        </p:spPr>
      </p:pic>
      <p:sp>
        <p:nvSpPr>
          <p:cNvPr id="83" name="object 6">
            <a:extLst>
              <a:ext uri="{FF2B5EF4-FFF2-40B4-BE49-F238E27FC236}">
                <a16:creationId xmlns:a16="http://schemas.microsoft.com/office/drawing/2014/main" id="{64E57258-62F4-B46C-CDC6-BFBF326E04D9}"/>
              </a:ext>
            </a:extLst>
          </p:cNvPr>
          <p:cNvSpPr txBox="1"/>
          <p:nvPr/>
        </p:nvSpPr>
        <p:spPr>
          <a:xfrm>
            <a:off x="1656867" y="3371155"/>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84" name="object 4">
            <a:extLst>
              <a:ext uri="{FF2B5EF4-FFF2-40B4-BE49-F238E27FC236}">
                <a16:creationId xmlns:a16="http://schemas.microsoft.com/office/drawing/2014/main" id="{A82F3765-A6D7-ECF2-3194-A748982D3AE9}"/>
              </a:ext>
            </a:extLst>
          </p:cNvPr>
          <p:cNvSpPr txBox="1"/>
          <p:nvPr/>
        </p:nvSpPr>
        <p:spPr>
          <a:xfrm>
            <a:off x="964999" y="3924123"/>
            <a:ext cx="8600327" cy="477079"/>
          </a:xfrm>
          <a:prstGeom prst="rect">
            <a:avLst/>
          </a:prstGeom>
        </p:spPr>
        <p:txBody>
          <a:bodyPr vert="horz" wrap="square" lIns="0" tIns="0" rIns="0" bIns="0" rtlCol="0" anchor="t">
            <a:noAutofit/>
          </a:bodyPr>
          <a:lstStyle/>
          <a:p>
            <a:pPr marL="172070" indent="-167874" defTabSz="895327">
              <a:lnSpc>
                <a:spcPct val="120000"/>
              </a:lnSpc>
              <a:buSzPct val="81818"/>
              <a:buFont typeface="Wingdings" panose="05000000000000000000" pitchFamily="2" charset="2"/>
              <a:buChar char="l"/>
              <a:tabLst>
                <a:tab pos="139428" algn="l"/>
              </a:tabLst>
            </a:pPr>
            <a:r>
              <a:rPr lang="en-US" altLang="ja-JP" sz="881" dirty="0">
                <a:solidFill>
                  <a:srgbClr val="3F413D"/>
                </a:solidFill>
                <a:latin typeface="Meiryo UI"/>
                <a:ea typeface="Meiryo UI"/>
                <a:cs typeface="BIZ UDゴシック"/>
              </a:rPr>
              <a:t>2</a:t>
            </a:r>
            <a:r>
              <a:rPr lang="ja-JP" altLang="en-US" sz="881" dirty="0">
                <a:solidFill>
                  <a:srgbClr val="3F413D"/>
                </a:solidFill>
                <a:latin typeface="Meiryo UI"/>
                <a:ea typeface="Meiryo UI"/>
                <a:cs typeface="BIZ UDゴシック"/>
              </a:rPr>
              <a:t>日目は、京阪電車を利用した大津市内での終日班別自主研修です。</a:t>
            </a:r>
            <a:endParaRPr lang="en-US" altLang="ja-JP" sz="881" dirty="0">
              <a:solidFill>
                <a:srgbClr val="3F413D"/>
              </a:solidFill>
              <a:latin typeface="Meiryo UI"/>
              <a:ea typeface="Meiryo UI"/>
              <a:cs typeface="BIZ UDゴシック"/>
            </a:endParaRPr>
          </a:p>
          <a:p>
            <a:pPr marL="172070" indent="-167874" defTabSz="895327">
              <a:lnSpc>
                <a:spcPct val="120000"/>
              </a:lnSpc>
              <a:buSzPct val="81818"/>
              <a:buFont typeface="Wingdings" panose="05000000000000000000" pitchFamily="2" charset="2"/>
              <a:buChar char="l"/>
              <a:tabLst>
                <a:tab pos="139428" algn="l"/>
              </a:tabLst>
            </a:pPr>
            <a:r>
              <a:rPr lang="ja-JP" altLang="en-US" sz="881" dirty="0">
                <a:solidFill>
                  <a:srgbClr val="3F413D"/>
                </a:solidFill>
                <a:latin typeface="Meiryo UI"/>
                <a:ea typeface="Meiryo UI"/>
                <a:cs typeface="BIZ UDゴシック"/>
              </a:rPr>
              <a:t>班別行動の途中で各班が指定会場に集合し、</a:t>
            </a:r>
            <a:r>
              <a:rPr lang="en-US" altLang="ja-JP" sz="881" dirty="0">
                <a:solidFill>
                  <a:srgbClr val="3F413D"/>
                </a:solidFill>
                <a:latin typeface="Meiryo UI"/>
                <a:ea typeface="Meiryo UI"/>
                <a:cs typeface="BIZ UDゴシック"/>
              </a:rPr>
              <a:t>SDGs</a:t>
            </a:r>
            <a:r>
              <a:rPr lang="ja-JP" altLang="en-US" sz="881" dirty="0">
                <a:solidFill>
                  <a:srgbClr val="3F413D"/>
                </a:solidFill>
                <a:latin typeface="Meiryo UI"/>
                <a:ea typeface="Meiryo UI"/>
                <a:cs typeface="BIZ UDゴシック"/>
              </a:rPr>
              <a:t>プログラムを体験します。</a:t>
            </a:r>
            <a:endParaRPr lang="en-US" altLang="ja-JP" sz="881" dirty="0">
              <a:solidFill>
                <a:srgbClr val="3F413D"/>
              </a:solidFill>
              <a:latin typeface="Meiryo UI"/>
              <a:ea typeface="Meiryo UI"/>
              <a:cs typeface="BIZ UDゴシック"/>
            </a:endParaRPr>
          </a:p>
          <a:p>
            <a:pPr marL="172070" indent="-167874" defTabSz="895327">
              <a:lnSpc>
                <a:spcPct val="120000"/>
              </a:lnSpc>
              <a:buSzPct val="81818"/>
              <a:buFont typeface="Wingdings" panose="05000000000000000000" pitchFamily="2" charset="2"/>
              <a:buChar char="l"/>
              <a:tabLst>
                <a:tab pos="139428" algn="l"/>
              </a:tabLst>
            </a:pPr>
            <a:r>
              <a:rPr lang="ja-JP" altLang="en-US" sz="881" dirty="0">
                <a:solidFill>
                  <a:srgbClr val="3F413D"/>
                </a:solidFill>
                <a:latin typeface="Meiryo UI"/>
                <a:ea typeface="Meiryo UI"/>
                <a:cs typeface="BIZ UDゴシック"/>
              </a:rPr>
              <a:t>教育旅行用</a:t>
            </a:r>
            <a:r>
              <a:rPr lang="en-US" altLang="ja-JP" sz="881" dirty="0">
                <a:solidFill>
                  <a:srgbClr val="3F413D"/>
                </a:solidFill>
                <a:latin typeface="Meiryo UI"/>
                <a:ea typeface="Meiryo UI"/>
                <a:cs typeface="BIZ UDゴシック"/>
              </a:rPr>
              <a:t>1</a:t>
            </a:r>
            <a:r>
              <a:rPr lang="ja-JP" altLang="en-US" sz="881" dirty="0">
                <a:solidFill>
                  <a:srgbClr val="3F413D"/>
                </a:solidFill>
                <a:latin typeface="Meiryo UI"/>
                <a:ea typeface="Meiryo UI"/>
                <a:cs typeface="BIZ UDゴシック"/>
              </a:rPr>
              <a:t>日乗車券を活用し、石山寺、三井寺、近江神宮、比叡山坂本など、沿線の歴史・文化拠点を巡ります。</a:t>
            </a:r>
            <a:endParaRPr lang="en-US" altLang="ja-JP" sz="881" dirty="0">
              <a:solidFill>
                <a:srgbClr val="3F413D"/>
              </a:solidFill>
              <a:latin typeface="Meiryo UI"/>
              <a:ea typeface="Meiryo UI"/>
              <a:cs typeface="BIZ UDゴシック"/>
            </a:endParaRPr>
          </a:p>
          <a:p>
            <a:pPr marL="172070" indent="-167874" defTabSz="895327">
              <a:lnSpc>
                <a:spcPct val="120000"/>
              </a:lnSpc>
              <a:buSzPct val="81818"/>
              <a:buFont typeface="Wingdings" panose="05000000000000000000" pitchFamily="2" charset="2"/>
              <a:buChar char="l"/>
              <a:tabLst>
                <a:tab pos="139428" algn="l"/>
              </a:tabLst>
            </a:pPr>
            <a:r>
              <a:rPr lang="ja-JP" altLang="en-US" sz="881" dirty="0">
                <a:solidFill>
                  <a:srgbClr val="3F413D"/>
                </a:solidFill>
                <a:latin typeface="Meiryo UI"/>
                <a:ea typeface="Meiryo UI"/>
                <a:cs typeface="BIZ UDゴシック"/>
              </a:rPr>
              <a:t>主要な学習拠点が駅から徒歩圏内にあるため、貸切バスを使用せずに複数の体験や見学を組み込むことができます。</a:t>
            </a:r>
            <a:endParaRPr lang="ja-JP" altLang="en-US" sz="881" dirty="0">
              <a:solidFill>
                <a:prstClr val="black"/>
              </a:solidFill>
              <a:latin typeface="Meiryo UI"/>
              <a:ea typeface="Meiryo UI"/>
              <a:cs typeface="BIZ UDゴシック"/>
            </a:endParaRPr>
          </a:p>
        </p:txBody>
      </p:sp>
      <p:sp>
        <p:nvSpPr>
          <p:cNvPr id="85" name="object 6">
            <a:extLst>
              <a:ext uri="{FF2B5EF4-FFF2-40B4-BE49-F238E27FC236}">
                <a16:creationId xmlns:a16="http://schemas.microsoft.com/office/drawing/2014/main" id="{1B3BDC68-E56F-6F2B-5AD0-2C05670DCC25}"/>
              </a:ext>
            </a:extLst>
          </p:cNvPr>
          <p:cNvSpPr txBox="1"/>
          <p:nvPr/>
        </p:nvSpPr>
        <p:spPr>
          <a:xfrm>
            <a:off x="845280" y="3371155"/>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86" name="object 4">
            <a:extLst>
              <a:ext uri="{FF2B5EF4-FFF2-40B4-BE49-F238E27FC236}">
                <a16:creationId xmlns:a16="http://schemas.microsoft.com/office/drawing/2014/main" id="{87928CA0-148F-1DD0-FBDA-7F8EE2462BA9}"/>
              </a:ext>
            </a:extLst>
          </p:cNvPr>
          <p:cNvSpPr txBox="1"/>
          <p:nvPr/>
        </p:nvSpPr>
        <p:spPr>
          <a:xfrm>
            <a:off x="1838096" y="3640258"/>
            <a:ext cx="2922903" cy="246745"/>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prstClr val="black"/>
                </a:solidFill>
                <a:latin typeface="Meiryo UI"/>
                <a:ea typeface="Meiryo UI"/>
                <a:cs typeface="BIZ UDゴシック"/>
              </a:rPr>
              <a:t>京阪電車利用 大津市内 終日 班別自主研修</a:t>
            </a:r>
            <a:endParaRPr sz="1175" dirty="0">
              <a:solidFill>
                <a:prstClr val="black"/>
              </a:solidFill>
              <a:latin typeface="Meiryo UI"/>
              <a:ea typeface="Meiryo UI"/>
              <a:cs typeface="BIZ UDゴシック"/>
            </a:endParaRPr>
          </a:p>
        </p:txBody>
      </p:sp>
      <p:pic>
        <p:nvPicPr>
          <p:cNvPr id="87" name="グラフィックス 86" descr="歩く 枠線">
            <a:extLst>
              <a:ext uri="{FF2B5EF4-FFF2-40B4-BE49-F238E27FC236}">
                <a16:creationId xmlns:a16="http://schemas.microsoft.com/office/drawing/2014/main" id="{EEE1170F-B2FE-BDCA-B21B-37C5553EA4C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05434" y="3633630"/>
            <a:ext cx="240003" cy="240003"/>
          </a:xfrm>
          <a:prstGeom prst="rect">
            <a:avLst/>
          </a:prstGeom>
        </p:spPr>
      </p:pic>
      <p:sp>
        <p:nvSpPr>
          <p:cNvPr id="88" name="object 4">
            <a:extLst>
              <a:ext uri="{FF2B5EF4-FFF2-40B4-BE49-F238E27FC236}">
                <a16:creationId xmlns:a16="http://schemas.microsoft.com/office/drawing/2014/main" id="{4660E58B-5543-90CB-25EA-C50BD02C0909}"/>
              </a:ext>
            </a:extLst>
          </p:cNvPr>
          <p:cNvSpPr txBox="1"/>
          <p:nvPr/>
        </p:nvSpPr>
        <p:spPr>
          <a:xfrm>
            <a:off x="5100865" y="3631054"/>
            <a:ext cx="1015991" cy="246745"/>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prstClr val="black"/>
                </a:solidFill>
                <a:latin typeface="Meiryo UI"/>
                <a:ea typeface="Meiryo UI"/>
                <a:cs typeface="BIZ UDゴシック"/>
              </a:rPr>
              <a:t>現地集合型</a:t>
            </a:r>
            <a:endParaRPr sz="1175" dirty="0">
              <a:solidFill>
                <a:prstClr val="black"/>
              </a:solidFill>
              <a:latin typeface="Meiryo UI"/>
              <a:ea typeface="Meiryo UI"/>
              <a:cs typeface="BIZ UDゴシック"/>
            </a:endParaRPr>
          </a:p>
        </p:txBody>
      </p:sp>
      <p:sp>
        <p:nvSpPr>
          <p:cNvPr id="89" name="object 4">
            <a:extLst>
              <a:ext uri="{FF2B5EF4-FFF2-40B4-BE49-F238E27FC236}">
                <a16:creationId xmlns:a16="http://schemas.microsoft.com/office/drawing/2014/main" id="{5A61DA9F-CB02-2FF1-245E-392986D4640F}"/>
              </a:ext>
            </a:extLst>
          </p:cNvPr>
          <p:cNvSpPr txBox="1"/>
          <p:nvPr/>
        </p:nvSpPr>
        <p:spPr>
          <a:xfrm>
            <a:off x="6194080" y="3640258"/>
            <a:ext cx="1219976" cy="246745"/>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077" dirty="0">
                <a:solidFill>
                  <a:prstClr val="black"/>
                </a:solidFill>
                <a:latin typeface="Meiryo UI"/>
                <a:ea typeface="Meiryo UI"/>
                <a:cs typeface="BIZ UDゴシック"/>
              </a:rPr>
              <a:t>SDGsプログラム</a:t>
            </a:r>
            <a:endParaRPr sz="1077" dirty="0">
              <a:solidFill>
                <a:prstClr val="black"/>
              </a:solidFill>
              <a:latin typeface="Meiryo UI"/>
              <a:ea typeface="Meiryo UI"/>
              <a:cs typeface="BIZ UDゴシック"/>
            </a:endParaRPr>
          </a:p>
        </p:txBody>
      </p:sp>
      <p:sp>
        <p:nvSpPr>
          <p:cNvPr id="90" name="object 6">
            <a:extLst>
              <a:ext uri="{FF2B5EF4-FFF2-40B4-BE49-F238E27FC236}">
                <a16:creationId xmlns:a16="http://schemas.microsoft.com/office/drawing/2014/main" id="{EF334591-7F0A-A0F9-D514-565D9F6729E0}"/>
              </a:ext>
            </a:extLst>
          </p:cNvPr>
          <p:cNvSpPr txBox="1"/>
          <p:nvPr/>
        </p:nvSpPr>
        <p:spPr>
          <a:xfrm>
            <a:off x="6692092" y="3371155"/>
            <a:ext cx="715333" cy="322641"/>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91" name="object 6">
            <a:extLst>
              <a:ext uri="{FF2B5EF4-FFF2-40B4-BE49-F238E27FC236}">
                <a16:creationId xmlns:a16="http://schemas.microsoft.com/office/drawing/2014/main" id="{46BC1CE2-A637-9DBA-3FEB-2D9B243E2A3E}"/>
              </a:ext>
            </a:extLst>
          </p:cNvPr>
          <p:cNvSpPr txBox="1"/>
          <p:nvPr/>
        </p:nvSpPr>
        <p:spPr>
          <a:xfrm>
            <a:off x="7611008" y="3371155"/>
            <a:ext cx="715333" cy="322641"/>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93" name="object 6">
            <a:extLst>
              <a:ext uri="{FF2B5EF4-FFF2-40B4-BE49-F238E27FC236}">
                <a16:creationId xmlns:a16="http://schemas.microsoft.com/office/drawing/2014/main" id="{46D97F89-3977-1961-638F-DE8AFEB7EAA7}"/>
              </a:ext>
            </a:extLst>
          </p:cNvPr>
          <p:cNvSpPr txBox="1"/>
          <p:nvPr/>
        </p:nvSpPr>
        <p:spPr>
          <a:xfrm>
            <a:off x="7617639" y="3365583"/>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cxnSp>
        <p:nvCxnSpPr>
          <p:cNvPr id="92" name="直線コネクタ 91">
            <a:extLst>
              <a:ext uri="{FF2B5EF4-FFF2-40B4-BE49-F238E27FC236}">
                <a16:creationId xmlns:a16="http://schemas.microsoft.com/office/drawing/2014/main" id="{0E47BA3D-5810-7A78-78FA-B417932F393D}"/>
              </a:ext>
            </a:extLst>
          </p:cNvPr>
          <p:cNvCxnSpPr>
            <a:cxnSpLocks/>
          </p:cNvCxnSpPr>
          <p:nvPr/>
        </p:nvCxnSpPr>
        <p:spPr>
          <a:xfrm>
            <a:off x="738449" y="3372453"/>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94" name="直線コネクタ 93">
            <a:extLst>
              <a:ext uri="{FF2B5EF4-FFF2-40B4-BE49-F238E27FC236}">
                <a16:creationId xmlns:a16="http://schemas.microsoft.com/office/drawing/2014/main" id="{D7D80F4F-AF38-9EB1-7CAC-AFC7ADC46DBD}"/>
              </a:ext>
            </a:extLst>
          </p:cNvPr>
          <p:cNvCxnSpPr>
            <a:cxnSpLocks/>
          </p:cNvCxnSpPr>
          <p:nvPr/>
        </p:nvCxnSpPr>
        <p:spPr>
          <a:xfrm>
            <a:off x="738449" y="4598864"/>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grpSp>
        <p:nvGrpSpPr>
          <p:cNvPr id="96" name="グループ化 95">
            <a:extLst>
              <a:ext uri="{FF2B5EF4-FFF2-40B4-BE49-F238E27FC236}">
                <a16:creationId xmlns:a16="http://schemas.microsoft.com/office/drawing/2014/main" id="{A2D329A1-A41E-CA92-C7DA-587D197B2794}"/>
              </a:ext>
            </a:extLst>
          </p:cNvPr>
          <p:cNvGrpSpPr/>
          <p:nvPr/>
        </p:nvGrpSpPr>
        <p:grpSpPr>
          <a:xfrm>
            <a:off x="340681" y="2801667"/>
            <a:ext cx="9124727" cy="2879618"/>
            <a:chOff x="242443" y="2688589"/>
            <a:chExt cx="9319069" cy="2940949"/>
          </a:xfrm>
        </p:grpSpPr>
        <p:sp>
          <p:nvSpPr>
            <p:cNvPr id="97" name="object 4">
              <a:extLst>
                <a:ext uri="{FF2B5EF4-FFF2-40B4-BE49-F238E27FC236}">
                  <a16:creationId xmlns:a16="http://schemas.microsoft.com/office/drawing/2014/main" id="{63AB635C-D2F2-7B96-0382-5E7028011CCC}"/>
                </a:ext>
              </a:extLst>
            </p:cNvPr>
            <p:cNvSpPr txBox="1"/>
            <p:nvPr/>
          </p:nvSpPr>
          <p:spPr>
            <a:xfrm>
              <a:off x="242443" y="4577740"/>
              <a:ext cx="406241" cy="1051798"/>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３日目</a:t>
              </a:r>
              <a:endParaRPr sz="1371" b="1" dirty="0">
                <a:solidFill>
                  <a:prstClr val="white"/>
                </a:solidFill>
                <a:latin typeface="Meiryo UI"/>
                <a:ea typeface="Meiryo UI"/>
                <a:cs typeface="BIZ UDゴシック"/>
              </a:endParaRPr>
            </a:p>
          </p:txBody>
        </p:sp>
        <p:sp>
          <p:nvSpPr>
            <p:cNvPr id="98" name="object 4">
              <a:extLst>
                <a:ext uri="{FF2B5EF4-FFF2-40B4-BE49-F238E27FC236}">
                  <a16:creationId xmlns:a16="http://schemas.microsoft.com/office/drawing/2014/main" id="{DBEBAAD3-1AB7-E947-727C-912FFDFCD0E8}"/>
                </a:ext>
              </a:extLst>
            </p:cNvPr>
            <p:cNvSpPr txBox="1"/>
            <p:nvPr/>
          </p:nvSpPr>
          <p:spPr>
            <a:xfrm>
              <a:off x="880057" y="4767429"/>
              <a:ext cx="40624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pic>
          <p:nvPicPr>
            <p:cNvPr id="99" name="グラフィックス 98" descr="バス 枠線">
              <a:extLst>
                <a:ext uri="{FF2B5EF4-FFF2-40B4-BE49-F238E27FC236}">
                  <a16:creationId xmlns:a16="http://schemas.microsoft.com/office/drawing/2014/main" id="{467E3727-487D-79F5-80CD-EA4DE81823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76089" y="4739445"/>
              <a:ext cx="385480" cy="385480"/>
            </a:xfrm>
            <a:prstGeom prst="rect">
              <a:avLst/>
            </a:prstGeom>
          </p:spPr>
        </p:pic>
        <p:sp>
          <p:nvSpPr>
            <p:cNvPr id="100" name="object 6">
              <a:extLst>
                <a:ext uri="{FF2B5EF4-FFF2-40B4-BE49-F238E27FC236}">
                  <a16:creationId xmlns:a16="http://schemas.microsoft.com/office/drawing/2014/main" id="{D0C96C04-3645-9DE5-891D-453AEAF20925}"/>
                </a:ext>
              </a:extLst>
            </p:cNvPr>
            <p:cNvSpPr txBox="1"/>
            <p:nvPr/>
          </p:nvSpPr>
          <p:spPr>
            <a:xfrm>
              <a:off x="1805020"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101" name="object 6">
              <a:extLst>
                <a:ext uri="{FF2B5EF4-FFF2-40B4-BE49-F238E27FC236}">
                  <a16:creationId xmlns:a16="http://schemas.microsoft.com/office/drawing/2014/main" id="{E574C512-9080-8BDC-5B61-E23E3A65602A}"/>
                </a:ext>
              </a:extLst>
            </p:cNvPr>
            <p:cNvSpPr txBox="1"/>
            <p:nvPr/>
          </p:nvSpPr>
          <p:spPr>
            <a:xfrm>
              <a:off x="763512"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102" name="object 4">
              <a:extLst>
                <a:ext uri="{FF2B5EF4-FFF2-40B4-BE49-F238E27FC236}">
                  <a16:creationId xmlns:a16="http://schemas.microsoft.com/office/drawing/2014/main" id="{FFEE6ED3-6131-14DD-86D2-16FC3556B387}"/>
                </a:ext>
              </a:extLst>
            </p:cNvPr>
            <p:cNvSpPr txBox="1"/>
            <p:nvPr/>
          </p:nvSpPr>
          <p:spPr>
            <a:xfrm>
              <a:off x="2006436" y="4767429"/>
              <a:ext cx="424856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びわ湖大津SDGs教育旅行プログラム研修（湖上・湖岸体験）</a:t>
              </a:r>
              <a:endParaRPr lang="ja-JP" altLang="en-US" sz="1175" dirty="0">
                <a:solidFill>
                  <a:prstClr val="black"/>
                </a:solidFill>
                <a:latin typeface="Meiryo UI"/>
                <a:ea typeface="Meiryo UI"/>
                <a:cs typeface="BIZ UDゴシック"/>
              </a:endParaRPr>
            </a:p>
          </p:txBody>
        </p:sp>
        <p:pic>
          <p:nvPicPr>
            <p:cNvPr id="103" name="グラフィックス 102" descr="バス 枠線">
              <a:extLst>
                <a:ext uri="{FF2B5EF4-FFF2-40B4-BE49-F238E27FC236}">
                  <a16:creationId xmlns:a16="http://schemas.microsoft.com/office/drawing/2014/main" id="{B25C632E-DDB5-2109-69B6-62B62A16B3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55662" y="4739445"/>
              <a:ext cx="385480" cy="385480"/>
            </a:xfrm>
            <a:prstGeom prst="rect">
              <a:avLst/>
            </a:prstGeom>
          </p:spPr>
        </p:pic>
        <p:sp>
          <p:nvSpPr>
            <p:cNvPr id="104" name="object 4">
              <a:extLst>
                <a:ext uri="{FF2B5EF4-FFF2-40B4-BE49-F238E27FC236}">
                  <a16:creationId xmlns:a16="http://schemas.microsoft.com/office/drawing/2014/main" id="{92748B1D-06FB-3217-35D9-500E3AB21DB8}"/>
                </a:ext>
              </a:extLst>
            </p:cNvPr>
            <p:cNvSpPr txBox="1"/>
            <p:nvPr/>
          </p:nvSpPr>
          <p:spPr>
            <a:xfrm>
              <a:off x="7001374" y="4767429"/>
              <a:ext cx="792916"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京都駅</a:t>
              </a:r>
              <a:endParaRPr sz="1175" dirty="0">
                <a:solidFill>
                  <a:prstClr val="black"/>
                </a:solidFill>
                <a:latin typeface="Meiryo UI"/>
                <a:ea typeface="Meiryo UI"/>
                <a:cs typeface="BIZ UDゴシック"/>
              </a:endParaRPr>
            </a:p>
          </p:txBody>
        </p:sp>
        <p:pic>
          <p:nvPicPr>
            <p:cNvPr id="105" name="グラフィックス 104">
              <a:extLst>
                <a:ext uri="{FF2B5EF4-FFF2-40B4-BE49-F238E27FC236}">
                  <a16:creationId xmlns:a16="http://schemas.microsoft.com/office/drawing/2014/main" id="{20689595-71F9-5252-745B-18C8CFD50A4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22463" y="4791294"/>
              <a:ext cx="585900" cy="227992"/>
            </a:xfrm>
            <a:prstGeom prst="rect">
              <a:avLst/>
            </a:prstGeom>
          </p:spPr>
        </p:pic>
        <p:sp>
          <p:nvSpPr>
            <p:cNvPr id="106" name="object 4">
              <a:extLst>
                <a:ext uri="{FF2B5EF4-FFF2-40B4-BE49-F238E27FC236}">
                  <a16:creationId xmlns:a16="http://schemas.microsoft.com/office/drawing/2014/main" id="{BE8AB663-648C-7610-4090-8913D1EAF7B2}"/>
                </a:ext>
              </a:extLst>
            </p:cNvPr>
            <p:cNvSpPr txBox="1"/>
            <p:nvPr/>
          </p:nvSpPr>
          <p:spPr>
            <a:xfrm>
              <a:off x="8768595" y="4767429"/>
              <a:ext cx="792917"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grpSp>
          <p:nvGrpSpPr>
            <p:cNvPr id="107" name="グループ化 106">
              <a:extLst>
                <a:ext uri="{FF2B5EF4-FFF2-40B4-BE49-F238E27FC236}">
                  <a16:creationId xmlns:a16="http://schemas.microsoft.com/office/drawing/2014/main" id="{0AAE744C-BAB1-1508-AE61-9F514410C4AB}"/>
                </a:ext>
              </a:extLst>
            </p:cNvPr>
            <p:cNvGrpSpPr/>
            <p:nvPr/>
          </p:nvGrpSpPr>
          <p:grpSpPr>
            <a:xfrm>
              <a:off x="2561753" y="2688589"/>
              <a:ext cx="2234618" cy="502578"/>
              <a:chOff x="2307359" y="2251825"/>
              <a:chExt cx="2388840" cy="655188"/>
            </a:xfrm>
            <a:solidFill>
              <a:schemeClr val="accent3"/>
            </a:solidFill>
          </p:grpSpPr>
          <p:sp>
            <p:nvSpPr>
              <p:cNvPr id="110" name="角丸四角形 71">
                <a:extLst>
                  <a:ext uri="{FF2B5EF4-FFF2-40B4-BE49-F238E27FC236}">
                    <a16:creationId xmlns:a16="http://schemas.microsoft.com/office/drawing/2014/main" id="{E7326D1B-37C7-50F7-CFE0-0FA059A28D70}"/>
                  </a:ext>
                </a:extLst>
              </p:cNvPr>
              <p:cNvSpPr/>
              <p:nvPr/>
            </p:nvSpPr>
            <p:spPr>
              <a:xfrm>
                <a:off x="2307360" y="2251825"/>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自然</a:t>
                </a:r>
                <a:endParaRPr kumimoji="1" lang="en-US" altLang="ja-JP" sz="1028" b="1" dirty="0">
                  <a:solidFill>
                    <a:prstClr val="white"/>
                  </a:solidFill>
                  <a:latin typeface="Meiryo UI"/>
                  <a:ea typeface="Meiryo UI"/>
                </a:endParaRPr>
              </a:p>
            </p:txBody>
          </p:sp>
          <p:sp>
            <p:nvSpPr>
              <p:cNvPr id="111" name="角丸四角形 72">
                <a:extLst>
                  <a:ext uri="{FF2B5EF4-FFF2-40B4-BE49-F238E27FC236}">
                    <a16:creationId xmlns:a16="http://schemas.microsoft.com/office/drawing/2014/main" id="{7036DCD6-C149-0CCD-F981-B24B8F00968B}"/>
                  </a:ext>
                </a:extLst>
              </p:cNvPr>
              <p:cNvSpPr/>
              <p:nvPr/>
            </p:nvSpPr>
            <p:spPr>
              <a:xfrm>
                <a:off x="3923836" y="2251834"/>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環境</a:t>
                </a:r>
                <a:endParaRPr kumimoji="1" lang="en-US" altLang="ja-JP" sz="1028" b="1" dirty="0">
                  <a:solidFill>
                    <a:prstClr val="white"/>
                  </a:solidFill>
                  <a:latin typeface="Meiryo UI"/>
                  <a:ea typeface="Meiryo UI"/>
                </a:endParaRPr>
              </a:p>
            </p:txBody>
          </p:sp>
          <p:sp>
            <p:nvSpPr>
              <p:cNvPr id="112" name="角丸四角形 73">
                <a:extLst>
                  <a:ext uri="{FF2B5EF4-FFF2-40B4-BE49-F238E27FC236}">
                    <a16:creationId xmlns:a16="http://schemas.microsoft.com/office/drawing/2014/main" id="{5328A1A3-FB62-B909-C412-AF8DAF8A80E4}"/>
                  </a:ext>
                </a:extLst>
              </p:cNvPr>
              <p:cNvSpPr/>
              <p:nvPr/>
            </p:nvSpPr>
            <p:spPr>
              <a:xfrm>
                <a:off x="3115600" y="2251832"/>
                <a:ext cx="772362" cy="298084"/>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歴史</a:t>
                </a:r>
                <a:endParaRPr kumimoji="1" lang="en-US" altLang="ja-JP" sz="1028" b="1" dirty="0">
                  <a:solidFill>
                    <a:prstClr val="white"/>
                  </a:solidFill>
                  <a:latin typeface="Meiryo UI"/>
                  <a:ea typeface="Meiryo UI"/>
                </a:endParaRPr>
              </a:p>
            </p:txBody>
          </p:sp>
          <p:sp>
            <p:nvSpPr>
              <p:cNvPr id="113" name="角丸四角形 74">
                <a:extLst>
                  <a:ext uri="{FF2B5EF4-FFF2-40B4-BE49-F238E27FC236}">
                    <a16:creationId xmlns:a16="http://schemas.microsoft.com/office/drawing/2014/main" id="{1B78EDFC-D564-A50E-644A-620ECD58E091}"/>
                  </a:ext>
                </a:extLst>
              </p:cNvPr>
              <p:cNvSpPr/>
              <p:nvPr/>
            </p:nvSpPr>
            <p:spPr>
              <a:xfrm>
                <a:off x="3119194" y="2608918"/>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産業</a:t>
                </a:r>
                <a:endParaRPr kumimoji="1" lang="en-US" altLang="ja-JP" sz="1028" b="1" dirty="0">
                  <a:solidFill>
                    <a:prstClr val="white"/>
                  </a:solidFill>
                  <a:latin typeface="Meiryo UI"/>
                  <a:ea typeface="Meiryo UI"/>
                </a:endParaRPr>
              </a:p>
            </p:txBody>
          </p:sp>
          <p:sp>
            <p:nvSpPr>
              <p:cNvPr id="114" name="角丸四角形 75">
                <a:extLst>
                  <a:ext uri="{FF2B5EF4-FFF2-40B4-BE49-F238E27FC236}">
                    <a16:creationId xmlns:a16="http://schemas.microsoft.com/office/drawing/2014/main" id="{9F257D8E-D485-11C2-9257-CBB5174F376A}"/>
                  </a:ext>
                </a:extLst>
              </p:cNvPr>
              <p:cNvSpPr/>
              <p:nvPr/>
            </p:nvSpPr>
            <p:spPr>
              <a:xfrm>
                <a:off x="2307359" y="2608928"/>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文化</a:t>
                </a:r>
                <a:endParaRPr kumimoji="1" lang="en-US" altLang="ja-JP" sz="1028" b="1" dirty="0">
                  <a:solidFill>
                    <a:prstClr val="white"/>
                  </a:solidFill>
                  <a:latin typeface="Meiryo UI"/>
                  <a:ea typeface="Meiryo UI"/>
                </a:endParaRPr>
              </a:p>
            </p:txBody>
          </p:sp>
          <p:sp>
            <p:nvSpPr>
              <p:cNvPr id="115" name="角丸四角形 76">
                <a:extLst>
                  <a:ext uri="{FF2B5EF4-FFF2-40B4-BE49-F238E27FC236}">
                    <a16:creationId xmlns:a16="http://schemas.microsoft.com/office/drawing/2014/main" id="{12F9D0D4-E320-E53E-5689-8F01020D889F}"/>
                  </a:ext>
                </a:extLst>
              </p:cNvPr>
              <p:cNvSpPr/>
              <p:nvPr/>
            </p:nvSpPr>
            <p:spPr>
              <a:xfrm>
                <a:off x="3931027" y="2614585"/>
                <a:ext cx="765172" cy="286752"/>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経済</a:t>
                </a:r>
                <a:endParaRPr kumimoji="1" lang="en-US" altLang="ja-JP" sz="1028" b="1" dirty="0">
                  <a:solidFill>
                    <a:prstClr val="white"/>
                  </a:solidFill>
                  <a:latin typeface="Meiryo UI"/>
                  <a:ea typeface="Meiryo UI"/>
                </a:endParaRPr>
              </a:p>
            </p:txBody>
          </p:sp>
        </p:grpSp>
        <p:sp>
          <p:nvSpPr>
            <p:cNvPr id="108" name="object 4">
              <a:extLst>
                <a:ext uri="{FF2B5EF4-FFF2-40B4-BE49-F238E27FC236}">
                  <a16:creationId xmlns:a16="http://schemas.microsoft.com/office/drawing/2014/main" id="{DE68EAE7-78C3-65F5-5E58-5B75D30630BF}"/>
                </a:ext>
              </a:extLst>
            </p:cNvPr>
            <p:cNvSpPr txBox="1"/>
            <p:nvPr/>
          </p:nvSpPr>
          <p:spPr>
            <a:xfrm>
              <a:off x="4854287" y="2704766"/>
              <a:ext cx="2915032" cy="487240"/>
            </a:xfrm>
            <a:prstGeom prst="rect">
              <a:avLst/>
            </a:prstGeom>
          </p:spPr>
          <p:txBody>
            <a:bodyPr vert="horz" wrap="square" lIns="0" tIns="0" rIns="0" bIns="0" rtlCol="0" anchor="t">
              <a:noAutofit/>
            </a:bodyPr>
            <a:lstStyle/>
            <a:p>
              <a:pPr marL="172070" indent="-167874" defTabSz="895327">
                <a:lnSpc>
                  <a:spcPct val="120000"/>
                </a:lnSpc>
                <a:buSzPct val="81818"/>
                <a:buFont typeface="Wingdings" panose="05000000000000000000" pitchFamily="2" charset="2"/>
                <a:buChar char="l"/>
                <a:tabLst>
                  <a:tab pos="139428" algn="l"/>
                </a:tabLst>
              </a:pPr>
              <a:r>
                <a:rPr lang="en-US" altLang="ja-JP" sz="881" dirty="0">
                  <a:solidFill>
                    <a:srgbClr val="3F413D"/>
                  </a:solidFill>
                  <a:latin typeface="Meiryo UI"/>
                  <a:ea typeface="Meiryo UI"/>
                  <a:cs typeface="BIZ UDゴシック"/>
                </a:rPr>
                <a:t>6</a:t>
              </a:r>
              <a:r>
                <a:rPr lang="ja-JP" altLang="en-US" sz="881" dirty="0">
                  <a:solidFill>
                    <a:srgbClr val="3F413D"/>
                  </a:solidFill>
                  <a:latin typeface="Meiryo UI"/>
                  <a:ea typeface="Meiryo UI"/>
                  <a:cs typeface="BIZ UDゴシック"/>
                </a:rPr>
                <a:t>つのテーマから選ぶ体験学習プログラム</a:t>
              </a:r>
              <a:endParaRPr lang="en-US" altLang="ja-JP" sz="881" dirty="0">
                <a:solidFill>
                  <a:srgbClr val="3F413D"/>
                </a:solidFill>
                <a:latin typeface="Meiryo UI"/>
                <a:ea typeface="Meiryo UI"/>
                <a:cs typeface="BIZ UDゴシック"/>
              </a:endParaRPr>
            </a:p>
            <a:p>
              <a:pPr marL="172070" indent="-167874" defTabSz="895327">
                <a:lnSpc>
                  <a:spcPct val="120000"/>
                </a:lnSpc>
                <a:buSzPct val="81818"/>
                <a:buFont typeface="Wingdings" panose="05000000000000000000" pitchFamily="2" charset="2"/>
                <a:buChar char="l"/>
                <a:tabLst>
                  <a:tab pos="139428" algn="l"/>
                </a:tabLst>
              </a:pPr>
              <a:r>
                <a:rPr lang="ja-JP" altLang="en-US" sz="881" dirty="0">
                  <a:solidFill>
                    <a:srgbClr val="3F413D"/>
                  </a:solidFill>
                  <a:latin typeface="Meiryo UI"/>
                  <a:ea typeface="Meiryo UI"/>
                  <a:cs typeface="BIZ UDゴシック"/>
                </a:rPr>
                <a:t>自然・歴史・環境・文化・産業・経済の</a:t>
              </a:r>
              <a:r>
                <a:rPr lang="en-US" altLang="ja-JP" sz="881" dirty="0">
                  <a:solidFill>
                    <a:srgbClr val="3F413D"/>
                  </a:solidFill>
                  <a:latin typeface="Meiryo UI"/>
                  <a:ea typeface="Meiryo UI"/>
                  <a:cs typeface="BIZ UDゴシック"/>
                </a:rPr>
                <a:t>6</a:t>
              </a:r>
              <a:r>
                <a:rPr lang="ja-JP" altLang="en-US" sz="881" dirty="0">
                  <a:solidFill>
                    <a:srgbClr val="3F413D"/>
                  </a:solidFill>
                  <a:latin typeface="Meiryo UI"/>
                  <a:ea typeface="Meiryo UI"/>
                  <a:cs typeface="BIZ UDゴシック"/>
                </a:rPr>
                <a:t>つのテーマから、</a:t>
              </a:r>
              <a:endParaRPr lang="en-US" altLang="ja-JP" sz="881" dirty="0">
                <a:solidFill>
                  <a:srgbClr val="3F413D"/>
                </a:solidFill>
                <a:latin typeface="Meiryo UI"/>
                <a:ea typeface="Meiryo UI"/>
                <a:cs typeface="BIZ UDゴシック"/>
              </a:endParaRPr>
            </a:p>
            <a:p>
              <a:pPr marL="4196" defTabSz="895327">
                <a:lnSpc>
                  <a:spcPct val="120000"/>
                </a:lnSpc>
                <a:buSzPct val="81818"/>
                <a:tabLst>
                  <a:tab pos="139428" algn="l"/>
                </a:tabLst>
              </a:pPr>
              <a:r>
                <a:rPr lang="ja-JP" altLang="en-US" sz="881" dirty="0">
                  <a:solidFill>
                    <a:srgbClr val="3F413D"/>
                  </a:solidFill>
                  <a:latin typeface="Meiryo UI"/>
                  <a:ea typeface="Meiryo UI"/>
                  <a:cs typeface="BIZ UDゴシック"/>
                </a:rPr>
                <a:t>　　学習目的に応じて選択できます。</a:t>
              </a:r>
              <a:endParaRPr lang="ja-JP" altLang="en-US" sz="881" dirty="0">
                <a:solidFill>
                  <a:prstClr val="black"/>
                </a:solidFill>
                <a:latin typeface="Meiryo UI"/>
                <a:ea typeface="Meiryo UI"/>
                <a:cs typeface="BIZ UDゴシック"/>
              </a:endParaRPr>
            </a:p>
          </p:txBody>
        </p:sp>
        <p:sp>
          <p:nvSpPr>
            <p:cNvPr id="109" name="object 4">
              <a:extLst>
                <a:ext uri="{FF2B5EF4-FFF2-40B4-BE49-F238E27FC236}">
                  <a16:creationId xmlns:a16="http://schemas.microsoft.com/office/drawing/2014/main" id="{889EF2ED-B3BB-F96B-431A-68B521AA840B}"/>
                </a:ext>
              </a:extLst>
            </p:cNvPr>
            <p:cNvSpPr txBox="1"/>
            <p:nvPr/>
          </p:nvSpPr>
          <p:spPr>
            <a:xfrm>
              <a:off x="2062233" y="5103639"/>
              <a:ext cx="4079408"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en-US" sz="881" dirty="0">
                  <a:solidFill>
                    <a:srgbClr val="3F413D"/>
                  </a:solidFill>
                  <a:latin typeface="Meiryo UI"/>
                  <a:ea typeface="Meiryo UI"/>
                  <a:cs typeface="BIZ UDゴシック"/>
                </a:rPr>
                <a:t>・刺し網漁見学・カヌー体験など産業や自然に関わる体験プログラムを実施します。</a:t>
              </a:r>
              <a:endParaRPr lang="en-US" altLang="ja-JP" sz="881" dirty="0">
                <a:solidFill>
                  <a:srgbClr val="3F413D"/>
                </a:solidFill>
                <a:latin typeface="Meiryo UI"/>
                <a:ea typeface="Meiryo UI"/>
                <a:cs typeface="BIZ UDゴシック"/>
              </a:endParaRPr>
            </a:p>
            <a:p>
              <a:pPr marL="4196" defTabSz="895327">
                <a:lnSpc>
                  <a:spcPct val="120000"/>
                </a:lnSpc>
                <a:buSzPct val="81818"/>
                <a:tabLst>
                  <a:tab pos="139428" algn="l"/>
                </a:tabLst>
              </a:pPr>
              <a:r>
                <a:rPr lang="ja-JP" altLang="en-US" sz="881" dirty="0">
                  <a:solidFill>
                    <a:srgbClr val="3F413D"/>
                  </a:solidFill>
                  <a:latin typeface="Meiryo UI"/>
                  <a:ea typeface="Meiryo UI"/>
                  <a:cs typeface="BIZ UDゴシック"/>
                </a:rPr>
                <a:t>・各プログラムには、学習内容と関連する</a:t>
              </a:r>
              <a:r>
                <a:rPr lang="en-US" altLang="ja-JP" sz="881" dirty="0">
                  <a:solidFill>
                    <a:srgbClr val="3F413D"/>
                  </a:solidFill>
                  <a:latin typeface="Meiryo UI"/>
                  <a:ea typeface="Meiryo UI"/>
                  <a:cs typeface="BIZ UDゴシック"/>
                </a:rPr>
                <a:t>SDGs</a:t>
              </a:r>
              <a:r>
                <a:rPr lang="ja-JP" altLang="en-US" sz="881" dirty="0">
                  <a:solidFill>
                    <a:srgbClr val="3F413D"/>
                  </a:solidFill>
                  <a:latin typeface="Meiryo UI"/>
                  <a:ea typeface="Meiryo UI"/>
                  <a:cs typeface="BIZ UDゴシック"/>
                </a:rPr>
                <a:t>のゴールを示しています。</a:t>
              </a:r>
              <a:endParaRPr lang="ja-JP" altLang="en-US" sz="881" dirty="0">
                <a:solidFill>
                  <a:prstClr val="black"/>
                </a:solidFill>
                <a:latin typeface="Meiryo UI"/>
                <a:ea typeface="Meiryo UI"/>
                <a:cs typeface="BIZ UDゴシック"/>
              </a:endParaRPr>
            </a:p>
          </p:txBody>
        </p:sp>
      </p:grpSp>
      <p:sp>
        <p:nvSpPr>
          <p:cNvPr id="5" name="object 6">
            <a:extLst>
              <a:ext uri="{FF2B5EF4-FFF2-40B4-BE49-F238E27FC236}">
                <a16:creationId xmlns:a16="http://schemas.microsoft.com/office/drawing/2014/main" id="{BAD5C802-E28F-7708-ADA6-B18235391D61}"/>
              </a:ext>
            </a:extLst>
          </p:cNvPr>
          <p:cNvSpPr txBox="1"/>
          <p:nvPr/>
        </p:nvSpPr>
        <p:spPr>
          <a:xfrm>
            <a:off x="3358639"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11:30</a:t>
            </a:r>
            <a:endParaRPr sz="979" b="1" dirty="0">
              <a:solidFill>
                <a:prstClr val="black"/>
              </a:solidFill>
              <a:latin typeface="Meiryo UI"/>
              <a:ea typeface="Meiryo UI"/>
              <a:cs typeface="Times New Roman"/>
            </a:endParaRPr>
          </a:p>
        </p:txBody>
      </p:sp>
      <p:sp>
        <p:nvSpPr>
          <p:cNvPr id="900" name="コースのポイント本文"/>
          <p:cNvSpPr txBox="1"/>
          <p:nvPr/>
        </p:nvSpPr>
        <p:spPr>
          <a:xfrm>
            <a:off x="404105" y="1070058"/>
            <a:ext cx="9124950" cy="914400"/>
          </a:xfrm>
          <a:prstGeom prst="rect">
            <a:avLst/>
          </a:prstGeom>
          <a:noFill/>
        </p:spPr>
        <p:txBody>
          <a:bodyPr wrap="square" lIns="0" tIns="0" rIns="0" bIns="0" rtlCol="0">
            <a:noAutofit/>
          </a:bodyPr>
          <a:lstStyle/>
          <a:p>
            <a:pPr marL="0" indent="0">
              <a:lnSpc>
                <a:spcPct val="100000"/>
              </a:lnSpc>
              <a:spcAft>
                <a:spcPts val="200"/>
              </a:spcAft>
              <a:buNone/>
            </a:pPr>
            <a:r>
              <a:rPr kumimoji="1" lang="ja-JP" altLang="en-US" sz="1100" b="1" dirty="0">
                <a:solidFill>
                  <a:srgbClr val="1F4E79"/>
                </a:solidFill>
                <a:latin typeface="+mn-ea"/>
                <a:ea typeface="+mn-ea"/>
              </a:rPr>
              <a:t>コースのポイント</a:t>
            </a:r>
          </a:p>
          <a:p>
            <a:pPr>
              <a:lnSpc>
                <a:spcPct val="100000"/>
              </a:lnSpc>
              <a:spcAft>
                <a:spcPts val="100"/>
              </a:spcAft>
            </a:pPr>
            <a:r>
              <a:rPr kumimoji="1" lang="ja-JP" altLang="en-US" sz="1100" dirty="0">
                <a:latin typeface="+mn-ea"/>
                <a:ea typeface="+mn-ea"/>
              </a:rPr>
              <a:t>・大津市内に</a:t>
            </a:r>
            <a:r>
              <a:rPr kumimoji="1" lang="en-US" altLang="ja-JP" sz="1100" dirty="0">
                <a:latin typeface="+mn-ea"/>
                <a:ea typeface="+mn-ea"/>
              </a:rPr>
              <a:t>2</a:t>
            </a:r>
            <a:r>
              <a:rPr kumimoji="1" lang="ja-JP" altLang="en-US" sz="1100" dirty="0">
                <a:latin typeface="+mn-ea"/>
                <a:ea typeface="+mn-ea"/>
              </a:rPr>
              <a:t>連泊し、</a:t>
            </a:r>
            <a:r>
              <a:rPr kumimoji="1" lang="en-US" altLang="ja-JP" sz="1100" dirty="0">
                <a:latin typeface="+mn-ea"/>
                <a:ea typeface="+mn-ea"/>
              </a:rPr>
              <a:t>6</a:t>
            </a:r>
            <a:r>
              <a:rPr kumimoji="1" lang="ja-JP" altLang="en-US" sz="1100" dirty="0">
                <a:latin typeface="+mn-ea"/>
                <a:ea typeface="+mn-ea"/>
              </a:rPr>
              <a:t>つのテーマから選ぶ体験学習を通して、</a:t>
            </a:r>
            <a:r>
              <a:rPr kumimoji="1" lang="en-US" altLang="ja-JP" sz="1100" dirty="0">
                <a:latin typeface="+mn-ea"/>
                <a:ea typeface="+mn-ea"/>
              </a:rPr>
              <a:t>SDGs</a:t>
            </a:r>
            <a:r>
              <a:rPr kumimoji="1" lang="ja-JP" altLang="en-US" sz="1100" dirty="0">
                <a:latin typeface="+mn-ea"/>
                <a:ea typeface="+mn-ea"/>
              </a:rPr>
              <a:t>を段階的に探究するコースです。</a:t>
            </a:r>
            <a:endParaRPr kumimoji="1" lang="en-US" altLang="ja-JP" sz="1100" dirty="0">
              <a:latin typeface="+mn-ea"/>
              <a:ea typeface="+mn-ea"/>
            </a:endParaRPr>
          </a:p>
          <a:p>
            <a:pPr>
              <a:lnSpc>
                <a:spcPct val="100000"/>
              </a:lnSpc>
              <a:spcAft>
                <a:spcPts val="100"/>
              </a:spcAft>
            </a:pPr>
            <a:r>
              <a:rPr kumimoji="1" lang="ja-JP" altLang="en-US" sz="1100" dirty="0">
                <a:latin typeface="+mn-ea"/>
                <a:ea typeface="+mn-ea"/>
              </a:rPr>
              <a:t>・</a:t>
            </a:r>
            <a:r>
              <a:rPr kumimoji="1" lang="en-US" altLang="ja-JP" sz="1100" dirty="0">
                <a:latin typeface="+mn-ea"/>
                <a:ea typeface="+mn-ea"/>
              </a:rPr>
              <a:t>1</a:t>
            </a:r>
            <a:r>
              <a:rPr kumimoji="1" lang="ja-JP" altLang="en-US" sz="1100" dirty="0">
                <a:latin typeface="+mn-ea"/>
                <a:ea typeface="+mn-ea"/>
              </a:rPr>
              <a:t>日目と</a:t>
            </a:r>
            <a:r>
              <a:rPr kumimoji="1" lang="en-US" altLang="ja-JP" sz="1100" dirty="0">
                <a:latin typeface="+mn-ea"/>
                <a:ea typeface="+mn-ea"/>
              </a:rPr>
              <a:t>3</a:t>
            </a:r>
            <a:r>
              <a:rPr kumimoji="1" lang="ja-JP" altLang="en-US" sz="1100" dirty="0">
                <a:latin typeface="+mn-ea"/>
                <a:ea typeface="+mn-ea"/>
              </a:rPr>
              <a:t>日目は貸切バスを利用し、湖上・湖岸など、バスでの移動が適した体験プログラムを実施します。</a:t>
            </a:r>
            <a:endParaRPr kumimoji="1" lang="en-US" altLang="ja-JP" sz="1100" dirty="0">
              <a:latin typeface="+mn-ea"/>
              <a:ea typeface="+mn-ea"/>
            </a:endParaRPr>
          </a:p>
          <a:p>
            <a:pPr>
              <a:lnSpc>
                <a:spcPct val="100000"/>
              </a:lnSpc>
              <a:spcAft>
                <a:spcPts val="100"/>
              </a:spcAft>
            </a:pPr>
            <a:r>
              <a:rPr kumimoji="1" lang="ja-JP" altLang="en-US" sz="1100" dirty="0">
                <a:latin typeface="+mn-ea"/>
                <a:ea typeface="+mn-ea"/>
              </a:rPr>
              <a:t>・</a:t>
            </a:r>
            <a:r>
              <a:rPr kumimoji="1" lang="en-US" altLang="ja-JP" sz="1100" dirty="0">
                <a:latin typeface="+mn-ea"/>
                <a:ea typeface="+mn-ea"/>
              </a:rPr>
              <a:t>2</a:t>
            </a:r>
            <a:r>
              <a:rPr kumimoji="1" lang="ja-JP" altLang="en-US" sz="1100" dirty="0">
                <a:latin typeface="+mn-ea"/>
                <a:ea typeface="+mn-ea"/>
              </a:rPr>
              <a:t>日目は京阪電車石山坂本線を利用した班別自主研修とし、各班が沿線の指定会場に集合して</a:t>
            </a:r>
            <a:r>
              <a:rPr kumimoji="1" lang="en-US" altLang="ja-JP" sz="1100" dirty="0">
                <a:latin typeface="+mn-ea"/>
                <a:ea typeface="+mn-ea"/>
              </a:rPr>
              <a:t>SDGs</a:t>
            </a:r>
            <a:r>
              <a:rPr kumimoji="1" lang="ja-JP" altLang="en-US" sz="1100" dirty="0">
                <a:latin typeface="+mn-ea"/>
                <a:ea typeface="+mn-ea"/>
              </a:rPr>
              <a:t>プログラムを体験します。</a:t>
            </a:r>
            <a:endParaRPr kumimoji="1" lang="en-US" altLang="ja-JP" sz="1100" dirty="0">
              <a:latin typeface="+mn-ea"/>
              <a:ea typeface="+mn-ea"/>
            </a:endParaRPr>
          </a:p>
          <a:p>
            <a:pPr>
              <a:lnSpc>
                <a:spcPct val="100000"/>
              </a:lnSpc>
              <a:spcAft>
                <a:spcPts val="100"/>
              </a:spcAft>
            </a:pPr>
            <a:r>
              <a:rPr kumimoji="1" lang="ja-JP" altLang="en-US" sz="1100" dirty="0">
                <a:latin typeface="+mn-ea"/>
                <a:ea typeface="+mn-ea"/>
              </a:rPr>
              <a:t>・公共交通と貸切バスを行程に応じて使い分けることで、学習時間を確保しながら、交通費や車両確保の負担軽減が期待できます。</a:t>
            </a:r>
          </a:p>
        </p:txBody>
      </p:sp>
      <p:sp>
        <p:nvSpPr>
          <p:cNvPr id="950" name="企画ポイント"/>
          <p:cNvSpPr txBox="1"/>
          <p:nvPr/>
        </p:nvSpPr>
        <p:spPr>
          <a:xfrm>
            <a:off x="342900" y="5757617"/>
            <a:ext cx="9096375" cy="794589"/>
          </a:xfrm>
          <a:prstGeom prst="rect">
            <a:avLst/>
          </a:prstGeom>
          <a:noFill/>
          <a:ln>
            <a:solidFill>
              <a:schemeClr val="accent1"/>
            </a:solidFill>
          </a:ln>
        </p:spPr>
        <p:txBody>
          <a:bodyPr wrap="square" lIns="108000" tIns="0" rIns="0" bIns="0" rtlCol="0" anchor="ctr">
            <a:noAutofit/>
          </a:bodyPr>
          <a:lstStyle/>
          <a:p>
            <a:pPr marL="0" indent="0">
              <a:spcAft>
                <a:spcPts val="200"/>
              </a:spcAft>
              <a:buNone/>
            </a:pPr>
            <a:r>
              <a:rPr kumimoji="1" lang="en-US" altLang="ja-JP" sz="1000" b="1" dirty="0">
                <a:solidFill>
                  <a:srgbClr val="1F4E79"/>
                </a:solidFill>
                <a:latin typeface="+mn-ea"/>
                <a:ea typeface="+mn-ea"/>
              </a:rPr>
              <a:t>【</a:t>
            </a:r>
            <a:r>
              <a:rPr kumimoji="1" lang="ja-JP" altLang="en-US" sz="1000" b="1" dirty="0">
                <a:solidFill>
                  <a:srgbClr val="1F4E79"/>
                </a:solidFill>
                <a:latin typeface="+mn-ea"/>
                <a:ea typeface="+mn-ea"/>
              </a:rPr>
              <a:t>行程設計上のメリット</a:t>
            </a:r>
            <a:r>
              <a:rPr kumimoji="1" lang="en-US" altLang="ja-JP" sz="1000" b="1" dirty="0">
                <a:solidFill>
                  <a:srgbClr val="1F4E79"/>
                </a:solidFill>
                <a:latin typeface="+mn-ea"/>
                <a:ea typeface="+mn-ea"/>
              </a:rPr>
              <a:t>】</a:t>
            </a:r>
          </a:p>
          <a:p>
            <a:pPr marL="0" indent="0">
              <a:spcAft>
                <a:spcPts val="200"/>
              </a:spcAft>
              <a:buNone/>
            </a:pPr>
            <a:r>
              <a:rPr lang="ja-JP" altLang="ja-JP" sz="900" dirty="0"/>
              <a:t>・貸切バスは、湖上・湖岸体験などバスでの移動が適した1日目と3日目に集約し、2日目は京阪電車を活用した班別自主研修とします。</a:t>
            </a:r>
            <a:br>
              <a:rPr lang="ja-JP" altLang="ja-JP" sz="900" dirty="0"/>
            </a:br>
            <a:r>
              <a:rPr lang="ja-JP" altLang="ja-JP" sz="900" dirty="0"/>
              <a:t>・自主研修中に沿線の指定会場へ集合してプログラムを体験することで、貸切バスを使用せずに体験学習を組み込めます。</a:t>
            </a:r>
            <a:br>
              <a:rPr lang="ja-JP" altLang="ja-JP" sz="900" dirty="0"/>
            </a:br>
            <a:r>
              <a:rPr lang="ja-JP" altLang="ja-JP" sz="900" dirty="0"/>
              <a:t>・貸切バスの利用日数を抑えることで、交通費負担の軽減に加え、車両や乗務員を確保する際の負担軽減も期待できます。</a:t>
            </a:r>
          </a:p>
        </p:txBody>
      </p:sp>
      <p:sp>
        <p:nvSpPr>
          <p:cNvPr id="7" name="object 4">
            <a:extLst>
              <a:ext uri="{FF2B5EF4-FFF2-40B4-BE49-F238E27FC236}">
                <a16:creationId xmlns:a16="http://schemas.microsoft.com/office/drawing/2014/main" id="{6876021E-24B1-D996-FD4A-CED42EDC5F74}"/>
              </a:ext>
            </a:extLst>
          </p:cNvPr>
          <p:cNvSpPr txBox="1"/>
          <p:nvPr/>
        </p:nvSpPr>
        <p:spPr>
          <a:xfrm>
            <a:off x="7710590" y="2535765"/>
            <a:ext cx="2040871" cy="810887"/>
          </a:xfrm>
          <a:prstGeom prst="rect">
            <a:avLst/>
          </a:prstGeom>
        </p:spPr>
        <p:txBody>
          <a:bodyPr vert="horz" wrap="square" lIns="0" tIns="0" rIns="0" bIns="0" rtlCol="0" anchor="ctr">
            <a:noAutofit/>
          </a:bodyPr>
          <a:lstStyle/>
          <a:p>
            <a:pPr marL="139428" indent="-135232" defTabSz="895327">
              <a:lnSpc>
                <a:spcPct val="120000"/>
              </a:lnSpc>
              <a:buSzPct val="81818"/>
              <a:buFontTx/>
              <a:buChar char="●"/>
              <a:tabLst>
                <a:tab pos="139428" algn="l"/>
              </a:tabLst>
            </a:pPr>
            <a:r>
              <a:rPr lang="ja-JP" altLang="en-US" sz="783" dirty="0">
                <a:solidFill>
                  <a:srgbClr val="3F413D"/>
                </a:solidFill>
                <a:latin typeface="Meiryo UI"/>
                <a:ea typeface="Meiryo UI"/>
                <a:cs typeface="BIZ UDゴシック"/>
              </a:rPr>
              <a:t>夕食後に</a:t>
            </a:r>
            <a:r>
              <a:rPr lang="en-US" altLang="ja-JP" sz="783" dirty="0">
                <a:solidFill>
                  <a:srgbClr val="3F413D"/>
                </a:solidFill>
                <a:latin typeface="Meiryo UI"/>
                <a:ea typeface="Meiryo UI"/>
                <a:cs typeface="BIZ UDゴシック"/>
              </a:rPr>
              <a:t>SDGs</a:t>
            </a:r>
            <a:r>
              <a:rPr lang="ja-JP" altLang="en-US" sz="783" dirty="0">
                <a:solidFill>
                  <a:srgbClr val="3F413D"/>
                </a:solidFill>
                <a:latin typeface="Meiryo UI"/>
                <a:ea typeface="Meiryo UI"/>
                <a:cs typeface="BIZ UDゴシック"/>
              </a:rPr>
              <a:t>教育旅行プログラム</a:t>
            </a:r>
            <a:endParaRPr lang="en-US" altLang="ja-JP" sz="783" dirty="0">
              <a:solidFill>
                <a:srgbClr val="3F413D"/>
              </a:solidFill>
              <a:latin typeface="Meiryo UI"/>
              <a:ea typeface="Meiryo UI"/>
              <a:cs typeface="BIZ UDゴシック"/>
            </a:endParaRP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（体験・講話）を組みこむことも可能です。</a:t>
            </a:r>
            <a:endParaRPr lang="en-US" altLang="ja-JP" sz="783" dirty="0">
              <a:solidFill>
                <a:srgbClr val="3F413D"/>
              </a:solidFill>
              <a:latin typeface="Meiryo UI"/>
              <a:ea typeface="Meiryo UI"/>
              <a:cs typeface="BIZ UDゴシック"/>
            </a:endParaRPr>
          </a:p>
          <a:p>
            <a:pPr marL="139428" indent="-135232" defTabSz="895327">
              <a:lnSpc>
                <a:spcPct val="120000"/>
              </a:lnSpc>
              <a:buSzPct val="81818"/>
              <a:buFontTx/>
              <a:buChar char="●"/>
              <a:tabLst>
                <a:tab pos="139428" algn="l"/>
              </a:tabLst>
            </a:pPr>
            <a:r>
              <a:rPr lang="en-US" altLang="ja-JP" sz="783" dirty="0">
                <a:solidFill>
                  <a:srgbClr val="3F413D"/>
                </a:solidFill>
                <a:latin typeface="Meiryo UI"/>
                <a:ea typeface="Meiryo UI"/>
                <a:cs typeface="BIZ UDゴシック"/>
              </a:rPr>
              <a:t>【</a:t>
            </a:r>
            <a:r>
              <a:rPr lang="ja-JP" altLang="en-US" sz="783" dirty="0">
                <a:solidFill>
                  <a:srgbClr val="3F413D"/>
                </a:solidFill>
                <a:latin typeface="Meiryo UI"/>
                <a:ea typeface="Meiryo UI"/>
                <a:cs typeface="BIZ UDゴシック"/>
              </a:rPr>
              <a:t>夜間オプション</a:t>
            </a:r>
            <a:r>
              <a:rPr lang="en-US" altLang="ja-JP" sz="783" dirty="0">
                <a:solidFill>
                  <a:srgbClr val="3F413D"/>
                </a:solidFill>
                <a:latin typeface="Meiryo UI"/>
                <a:ea typeface="Meiryo UI"/>
                <a:cs typeface="BIZ UDゴシック"/>
              </a:rPr>
              <a:t>】</a:t>
            </a: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ディナークルーズ、ウェルカム花火</a:t>
            </a:r>
            <a:endParaRPr lang="ja-JP" altLang="en-US" sz="783" dirty="0">
              <a:solidFill>
                <a:prstClr val="black"/>
              </a:solidFill>
              <a:latin typeface="Meiryo UI"/>
              <a:ea typeface="Meiryo UI"/>
              <a:cs typeface="BIZ UDゴシック"/>
            </a:endParaRPr>
          </a:p>
        </p:txBody>
      </p:sp>
      <p:pic>
        <p:nvPicPr>
          <p:cNvPr id="9" name="グラフィックス 8" descr="歩く 枠線">
            <a:extLst>
              <a:ext uri="{FF2B5EF4-FFF2-40B4-BE49-F238E27FC236}">
                <a16:creationId xmlns:a16="http://schemas.microsoft.com/office/drawing/2014/main" id="{1E891AA2-134E-036C-236E-E41F38A4710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450121" y="3633629"/>
            <a:ext cx="240003" cy="240003"/>
          </a:xfrm>
          <a:prstGeom prst="rect">
            <a:avLst/>
          </a:prstGeom>
        </p:spPr>
      </p:pic>
    </p:spTree>
    <p:extLst>
      <p:ext uri="{BB962C8B-B14F-4D97-AF65-F5344CB8AC3E}">
        <p14:creationId xmlns:p14="http://schemas.microsoft.com/office/powerpoint/2010/main" val="1196529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A54F-D184-8749-4237-49D997234AF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105D864-3315-E086-B3F0-875322E25E50}"/>
              </a:ext>
            </a:extLst>
          </p:cNvPr>
          <p:cNvSpPr>
            <a:spLocks noGrp="1"/>
          </p:cNvSpPr>
          <p:nvPr>
            <p:ph type="title"/>
          </p:nvPr>
        </p:nvSpPr>
        <p:spPr/>
        <p:txBody>
          <a:bodyPr>
            <a:noAutofit/>
          </a:bodyPr>
          <a:lstStyle/>
          <a:p>
            <a:r>
              <a:rPr kumimoji="1" lang="ja-JP" altLang="en-US" dirty="0"/>
              <a:t>モデルコース ②　</a:t>
            </a:r>
            <a:r>
              <a:rPr lang="ja-JP" altLang="en-US" dirty="0"/>
              <a:t>びわ湖大津～京都　自主研修充実コース</a:t>
            </a:r>
            <a:endParaRPr kumimoji="1" lang="ja-JP" altLang="en-US" dirty="0"/>
          </a:p>
        </p:txBody>
      </p:sp>
      <p:sp>
        <p:nvSpPr>
          <p:cNvPr id="3" name="コンテンツ プレースホルダー 2">
            <a:extLst>
              <a:ext uri="{FF2B5EF4-FFF2-40B4-BE49-F238E27FC236}">
                <a16:creationId xmlns:a16="http://schemas.microsoft.com/office/drawing/2014/main" id="{D212C465-0E1B-D684-7A9F-942BD86B5724}"/>
              </a:ext>
            </a:extLst>
          </p:cNvPr>
          <p:cNvSpPr>
            <a:spLocks noGrp="1"/>
          </p:cNvSpPr>
          <p:nvPr>
            <p:ph idx="1"/>
          </p:nvPr>
        </p:nvSpPr>
        <p:spPr/>
        <p:txBody>
          <a:bodyPr>
            <a:noAutofit/>
          </a:bodyPr>
          <a:lstStyle/>
          <a:p>
            <a:r>
              <a:rPr kumimoji="1" lang="ja-JP" altLang="en-US" dirty="0">
                <a:latin typeface="+mn-ea"/>
              </a:rPr>
              <a:t>湖都・びわ湖大津と古都・京都の自主研修でSDGsを探究する3日間</a:t>
            </a:r>
          </a:p>
        </p:txBody>
      </p:sp>
      <p:sp>
        <p:nvSpPr>
          <p:cNvPr id="32" name="object 4">
            <a:extLst>
              <a:ext uri="{FF2B5EF4-FFF2-40B4-BE49-F238E27FC236}">
                <a16:creationId xmlns:a16="http://schemas.microsoft.com/office/drawing/2014/main" id="{F7A022EB-9B1F-EA14-C7C3-4562FDE532CC}"/>
              </a:ext>
            </a:extLst>
          </p:cNvPr>
          <p:cNvSpPr txBox="1"/>
          <p:nvPr/>
        </p:nvSpPr>
        <p:spPr>
          <a:xfrm>
            <a:off x="340683" y="2004222"/>
            <a:ext cx="397769" cy="1283542"/>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１日目</a:t>
            </a:r>
            <a:endParaRPr sz="1371" b="1" dirty="0">
              <a:solidFill>
                <a:prstClr val="white"/>
              </a:solidFill>
              <a:latin typeface="Meiryo UI"/>
              <a:ea typeface="Meiryo UI"/>
              <a:cs typeface="BIZ UDゴシック"/>
            </a:endParaRPr>
          </a:p>
        </p:txBody>
      </p:sp>
      <p:sp>
        <p:nvSpPr>
          <p:cNvPr id="23" name="object 4">
            <a:extLst>
              <a:ext uri="{FF2B5EF4-FFF2-40B4-BE49-F238E27FC236}">
                <a16:creationId xmlns:a16="http://schemas.microsoft.com/office/drawing/2014/main" id="{A350A37F-CF03-8B55-4D3A-68DA29DB430A}"/>
              </a:ext>
            </a:extLst>
          </p:cNvPr>
          <p:cNvSpPr txBox="1"/>
          <p:nvPr/>
        </p:nvSpPr>
        <p:spPr>
          <a:xfrm>
            <a:off x="965000" y="2246463"/>
            <a:ext cx="397769"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sp>
        <p:nvSpPr>
          <p:cNvPr id="24" name="object 6">
            <a:extLst>
              <a:ext uri="{FF2B5EF4-FFF2-40B4-BE49-F238E27FC236}">
                <a16:creationId xmlns:a16="http://schemas.microsoft.com/office/drawing/2014/main" id="{5E5F38EF-668F-9AD3-F9D0-FBAF804A8ED7}"/>
              </a:ext>
            </a:extLst>
          </p:cNvPr>
          <p:cNvSpPr txBox="1"/>
          <p:nvPr/>
        </p:nvSpPr>
        <p:spPr>
          <a:xfrm>
            <a:off x="2126529" y="2246463"/>
            <a:ext cx="71533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1053"/>
              </a:spcBef>
            </a:pPr>
            <a:r>
              <a:rPr lang="ja-JP" altLang="en-US" sz="1175" dirty="0">
                <a:solidFill>
                  <a:prstClr val="black"/>
                </a:solidFill>
                <a:latin typeface="Meiryo UI"/>
                <a:ea typeface="Meiryo UI"/>
                <a:cs typeface="Times New Roman"/>
              </a:rPr>
              <a:t>京都駅</a:t>
            </a:r>
            <a:endParaRPr sz="1175" dirty="0">
              <a:solidFill>
                <a:prstClr val="black"/>
              </a:solidFill>
              <a:latin typeface="Meiryo UI"/>
              <a:ea typeface="Meiryo UI"/>
              <a:cs typeface="Times New Roman"/>
            </a:endParaRPr>
          </a:p>
        </p:txBody>
      </p:sp>
      <p:sp>
        <p:nvSpPr>
          <p:cNvPr id="27" name="object 14">
            <a:extLst>
              <a:ext uri="{FF2B5EF4-FFF2-40B4-BE49-F238E27FC236}">
                <a16:creationId xmlns:a16="http://schemas.microsoft.com/office/drawing/2014/main" id="{85757949-688B-8F5A-4865-F9B771473980}"/>
              </a:ext>
            </a:extLst>
          </p:cNvPr>
          <p:cNvSpPr txBox="1"/>
          <p:nvPr/>
        </p:nvSpPr>
        <p:spPr>
          <a:xfrm>
            <a:off x="7773608" y="2246463"/>
            <a:ext cx="169180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大津市内宿舎（泊）</a:t>
            </a:r>
            <a:endParaRPr sz="1175" dirty="0">
              <a:solidFill>
                <a:prstClr val="black"/>
              </a:solidFill>
              <a:latin typeface="Meiryo UI"/>
              <a:ea typeface="Meiryo UI"/>
              <a:cs typeface="BIZ UDゴシック"/>
            </a:endParaRPr>
          </a:p>
        </p:txBody>
      </p:sp>
      <p:pic>
        <p:nvPicPr>
          <p:cNvPr id="39" name="グラフィックス 38" descr="バス 枠線">
            <a:extLst>
              <a:ext uri="{FF2B5EF4-FFF2-40B4-BE49-F238E27FC236}">
                <a16:creationId xmlns:a16="http://schemas.microsoft.com/office/drawing/2014/main" id="{6C1F3DFB-019F-93FA-6236-041C962488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35023" y="2219060"/>
            <a:ext cx="377441" cy="377441"/>
          </a:xfrm>
          <a:prstGeom prst="rect">
            <a:avLst/>
          </a:prstGeom>
        </p:spPr>
      </p:pic>
      <p:pic>
        <p:nvPicPr>
          <p:cNvPr id="41" name="グラフィックス 40" descr="バス 枠線">
            <a:extLst>
              <a:ext uri="{FF2B5EF4-FFF2-40B4-BE49-F238E27FC236}">
                <a16:creationId xmlns:a16="http://schemas.microsoft.com/office/drawing/2014/main" id="{8B308002-A7A4-BF38-E16D-3D3168581C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03002" y="2219060"/>
            <a:ext cx="377441" cy="377441"/>
          </a:xfrm>
          <a:prstGeom prst="rect">
            <a:avLst/>
          </a:prstGeom>
        </p:spPr>
      </p:pic>
      <p:pic>
        <p:nvPicPr>
          <p:cNvPr id="43" name="グラフィックス 42">
            <a:extLst>
              <a:ext uri="{FF2B5EF4-FFF2-40B4-BE49-F238E27FC236}">
                <a16:creationId xmlns:a16="http://schemas.microsoft.com/office/drawing/2014/main" id="{C1DB200F-AD67-56D6-486E-C52E327A96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1589" y="2289907"/>
            <a:ext cx="573682" cy="223237"/>
          </a:xfrm>
          <a:prstGeom prst="rect">
            <a:avLst/>
          </a:prstGeom>
        </p:spPr>
      </p:pic>
      <p:sp>
        <p:nvSpPr>
          <p:cNvPr id="44" name="object 6">
            <a:extLst>
              <a:ext uri="{FF2B5EF4-FFF2-40B4-BE49-F238E27FC236}">
                <a16:creationId xmlns:a16="http://schemas.microsoft.com/office/drawing/2014/main" id="{2B3BE64B-D06F-67DC-F2B9-2C3976FE0B1E}"/>
              </a:ext>
            </a:extLst>
          </p:cNvPr>
          <p:cNvSpPr txBox="1"/>
          <p:nvPr/>
        </p:nvSpPr>
        <p:spPr>
          <a:xfrm>
            <a:off x="1952266"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11:00</a:t>
            </a:r>
            <a:endParaRPr sz="979" b="1" dirty="0">
              <a:solidFill>
                <a:prstClr val="black"/>
              </a:solidFill>
              <a:latin typeface="Meiryo UI"/>
              <a:ea typeface="Meiryo UI"/>
              <a:cs typeface="Times New Roman"/>
            </a:endParaRPr>
          </a:p>
        </p:txBody>
      </p:sp>
      <p:sp>
        <p:nvSpPr>
          <p:cNvPr id="45" name="object 6">
            <a:extLst>
              <a:ext uri="{FF2B5EF4-FFF2-40B4-BE49-F238E27FC236}">
                <a16:creationId xmlns:a16="http://schemas.microsoft.com/office/drawing/2014/main" id="{AE2DFA60-1655-43F6-0C71-B0DA72192355}"/>
              </a:ext>
            </a:extLst>
          </p:cNvPr>
          <p:cNvSpPr txBox="1"/>
          <p:nvPr/>
        </p:nvSpPr>
        <p:spPr>
          <a:xfrm>
            <a:off x="7600787"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17:30</a:t>
            </a:r>
            <a:endParaRPr sz="979" b="1" dirty="0">
              <a:solidFill>
                <a:prstClr val="black"/>
              </a:solidFill>
              <a:latin typeface="Meiryo UI"/>
              <a:ea typeface="Meiryo UI"/>
              <a:cs typeface="Times New Roman"/>
            </a:endParaRPr>
          </a:p>
        </p:txBody>
      </p:sp>
      <p:sp>
        <p:nvSpPr>
          <p:cNvPr id="4" name="object 6">
            <a:extLst>
              <a:ext uri="{FF2B5EF4-FFF2-40B4-BE49-F238E27FC236}">
                <a16:creationId xmlns:a16="http://schemas.microsoft.com/office/drawing/2014/main" id="{6CCE2FC5-8014-6A8F-F5FB-5DFFF567C749}"/>
              </a:ext>
            </a:extLst>
          </p:cNvPr>
          <p:cNvSpPr txBox="1"/>
          <p:nvPr/>
        </p:nvSpPr>
        <p:spPr>
          <a:xfrm>
            <a:off x="6512042"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sp>
        <p:nvSpPr>
          <p:cNvPr id="58" name="object 4">
            <a:extLst>
              <a:ext uri="{FF2B5EF4-FFF2-40B4-BE49-F238E27FC236}">
                <a16:creationId xmlns:a16="http://schemas.microsoft.com/office/drawing/2014/main" id="{0F51AE71-0780-3CCE-C54D-86C08AAB306D}"/>
              </a:ext>
            </a:extLst>
          </p:cNvPr>
          <p:cNvSpPr txBox="1"/>
          <p:nvPr/>
        </p:nvSpPr>
        <p:spPr>
          <a:xfrm>
            <a:off x="3535394" y="2243167"/>
            <a:ext cx="3519201"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びわ湖大津SDGs教育旅行プログラム研修</a:t>
            </a:r>
            <a:endParaRPr sz="1175" dirty="0">
              <a:solidFill>
                <a:prstClr val="black"/>
              </a:solidFill>
              <a:latin typeface="Meiryo UI"/>
              <a:ea typeface="Meiryo UI"/>
              <a:cs typeface="BIZ UDゴシック"/>
            </a:endParaRPr>
          </a:p>
        </p:txBody>
      </p:sp>
      <p:sp>
        <p:nvSpPr>
          <p:cNvPr id="18" name="object 4">
            <a:extLst>
              <a:ext uri="{FF2B5EF4-FFF2-40B4-BE49-F238E27FC236}">
                <a16:creationId xmlns:a16="http://schemas.microsoft.com/office/drawing/2014/main" id="{CBB7DBFC-5926-E461-110B-89BCEFA35BBC}"/>
              </a:ext>
            </a:extLst>
          </p:cNvPr>
          <p:cNvSpPr txBox="1"/>
          <p:nvPr/>
        </p:nvSpPr>
        <p:spPr>
          <a:xfrm>
            <a:off x="2797266" y="2627795"/>
            <a:ext cx="4671605" cy="477079"/>
          </a:xfrm>
          <a:prstGeom prst="rect">
            <a:avLst/>
          </a:prstGeom>
        </p:spPr>
        <p:txBody>
          <a:bodyPr vert="horz" wrap="square" lIns="0" tIns="0" rIns="0" bIns="0" rtlCol="0" anchor="t">
            <a:noAutofit/>
          </a:bodyPr>
          <a:lstStyle/>
          <a:p>
            <a:pPr marL="172070" indent="-167874" defTabSz="895327">
              <a:lnSpc>
                <a:spcPct val="120000"/>
              </a:lnSpc>
              <a:buSzPct val="81818"/>
              <a:buFont typeface="Wingdings" panose="05000000000000000000" pitchFamily="2" charset="2"/>
              <a:buChar char="l"/>
              <a:tabLst>
                <a:tab pos="139428" algn="l"/>
              </a:tabLst>
            </a:pPr>
            <a:r>
              <a:rPr lang="ja-JP" altLang="ja-JP" sz="800" dirty="0"/>
              <a:t>1日目は、びわ湖大津SDGs教育旅行プログラムを実施します。</a:t>
            </a:r>
            <a:endParaRPr lang="ja-JP" altLang="en-US" sz="783" dirty="0">
              <a:solidFill>
                <a:prstClr val="black"/>
              </a:solidFill>
              <a:latin typeface="Meiryo UI"/>
              <a:ea typeface="Meiryo UI"/>
              <a:cs typeface="BIZ UDゴシック"/>
            </a:endParaRPr>
          </a:p>
        </p:txBody>
      </p:sp>
      <p:grpSp>
        <p:nvGrpSpPr>
          <p:cNvPr id="65" name="グループ化 64">
            <a:extLst>
              <a:ext uri="{FF2B5EF4-FFF2-40B4-BE49-F238E27FC236}">
                <a16:creationId xmlns:a16="http://schemas.microsoft.com/office/drawing/2014/main" id="{BE0BADDA-2C6E-B187-9A02-77CA0324CF9C}"/>
              </a:ext>
            </a:extLst>
          </p:cNvPr>
          <p:cNvGrpSpPr/>
          <p:nvPr/>
        </p:nvGrpSpPr>
        <p:grpSpPr>
          <a:xfrm>
            <a:off x="340681" y="3371156"/>
            <a:ext cx="9224645" cy="1129334"/>
            <a:chOff x="242443" y="3377543"/>
            <a:chExt cx="9421115" cy="1153387"/>
          </a:xfrm>
        </p:grpSpPr>
        <p:sp>
          <p:nvSpPr>
            <p:cNvPr id="66" name="object 4">
              <a:extLst>
                <a:ext uri="{FF2B5EF4-FFF2-40B4-BE49-F238E27FC236}">
                  <a16:creationId xmlns:a16="http://schemas.microsoft.com/office/drawing/2014/main" id="{3B0E624F-6F65-A496-AC5D-D39DD59A9BA5}"/>
                </a:ext>
              </a:extLst>
            </p:cNvPr>
            <p:cNvSpPr txBox="1"/>
            <p:nvPr/>
          </p:nvSpPr>
          <p:spPr>
            <a:xfrm>
              <a:off x="242443" y="3477698"/>
              <a:ext cx="406241" cy="1053232"/>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２日目</a:t>
              </a:r>
              <a:endParaRPr sz="1371" b="1" dirty="0">
                <a:solidFill>
                  <a:prstClr val="white"/>
                </a:solidFill>
                <a:latin typeface="Meiryo UI"/>
                <a:ea typeface="Meiryo UI"/>
                <a:cs typeface="BIZ UDゴシック"/>
              </a:endParaRPr>
            </a:p>
          </p:txBody>
        </p:sp>
        <p:sp>
          <p:nvSpPr>
            <p:cNvPr id="67" name="object 4">
              <a:extLst>
                <a:ext uri="{FF2B5EF4-FFF2-40B4-BE49-F238E27FC236}">
                  <a16:creationId xmlns:a16="http://schemas.microsoft.com/office/drawing/2014/main" id="{0B5D3320-C74E-23C1-F7C6-28EB9A5BAFE9}"/>
                </a:ext>
              </a:extLst>
            </p:cNvPr>
            <p:cNvSpPr txBox="1"/>
            <p:nvPr/>
          </p:nvSpPr>
          <p:spPr>
            <a:xfrm>
              <a:off x="880057" y="3652377"/>
              <a:ext cx="40624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sp>
          <p:nvSpPr>
            <p:cNvPr id="75" name="object 14">
              <a:extLst>
                <a:ext uri="{FF2B5EF4-FFF2-40B4-BE49-F238E27FC236}">
                  <a16:creationId xmlns:a16="http://schemas.microsoft.com/office/drawing/2014/main" id="{5C081E0D-4419-BDBA-7C55-F4DA62100D2A}"/>
                </a:ext>
              </a:extLst>
            </p:cNvPr>
            <p:cNvSpPr txBox="1"/>
            <p:nvPr/>
          </p:nvSpPr>
          <p:spPr>
            <a:xfrm>
              <a:off x="7833678" y="3652377"/>
              <a:ext cx="1727836"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京都市内宿舎（泊）</a:t>
              </a:r>
              <a:endParaRPr sz="1175" dirty="0">
                <a:solidFill>
                  <a:prstClr val="black"/>
                </a:solidFill>
                <a:latin typeface="Meiryo UI"/>
                <a:ea typeface="Meiryo UI"/>
                <a:cs typeface="BIZ UDゴシック"/>
              </a:endParaRPr>
            </a:p>
          </p:txBody>
        </p:sp>
        <p:pic>
          <p:nvPicPr>
            <p:cNvPr id="78" name="グラフィックス 77" descr="歩く 枠線">
              <a:extLst>
                <a:ext uri="{FF2B5EF4-FFF2-40B4-BE49-F238E27FC236}">
                  <a16:creationId xmlns:a16="http://schemas.microsoft.com/office/drawing/2014/main" id="{1EE0581C-0B26-86E0-7AE9-044E9CBAC02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388287" y="3664278"/>
              <a:ext cx="245115" cy="245115"/>
            </a:xfrm>
            <a:prstGeom prst="rect">
              <a:avLst/>
            </a:prstGeom>
          </p:spPr>
        </p:pic>
        <p:sp>
          <p:nvSpPr>
            <p:cNvPr id="80" name="object 6">
              <a:extLst>
                <a:ext uri="{FF2B5EF4-FFF2-40B4-BE49-F238E27FC236}">
                  <a16:creationId xmlns:a16="http://schemas.microsoft.com/office/drawing/2014/main" id="{D09E464F-8011-878C-58E6-AF88659C0156}"/>
                </a:ext>
              </a:extLst>
            </p:cNvPr>
            <p:cNvSpPr txBox="1"/>
            <p:nvPr/>
          </p:nvSpPr>
          <p:spPr>
            <a:xfrm>
              <a:off x="5764177" y="3377543"/>
              <a:ext cx="730568" cy="329513"/>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83" name="object 6">
              <a:extLst>
                <a:ext uri="{FF2B5EF4-FFF2-40B4-BE49-F238E27FC236}">
                  <a16:creationId xmlns:a16="http://schemas.microsoft.com/office/drawing/2014/main" id="{64E57258-62F4-B46C-CDC6-BFBF326E04D9}"/>
                </a:ext>
              </a:extLst>
            </p:cNvPr>
            <p:cNvSpPr txBox="1"/>
            <p:nvPr/>
          </p:nvSpPr>
          <p:spPr>
            <a:xfrm>
              <a:off x="1586662" y="3377543"/>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84" name="object 4">
              <a:extLst>
                <a:ext uri="{FF2B5EF4-FFF2-40B4-BE49-F238E27FC236}">
                  <a16:creationId xmlns:a16="http://schemas.microsoft.com/office/drawing/2014/main" id="{A82F3765-A6D7-ECF2-3194-A748982D3AE9}"/>
                </a:ext>
              </a:extLst>
            </p:cNvPr>
            <p:cNvSpPr txBox="1"/>
            <p:nvPr/>
          </p:nvSpPr>
          <p:spPr>
            <a:xfrm>
              <a:off x="880058" y="3917185"/>
              <a:ext cx="8783500"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・2日目は、公共交通を利用した大津・京都での終日班別自主研修です。</a:t>
              </a:r>
              <a:br>
                <a:rPr lang="ja-JP" altLang="ja-JP" sz="900" dirty="0"/>
              </a:br>
              <a:r>
                <a:rPr lang="ja-JP" altLang="ja-JP" sz="900" dirty="0"/>
                <a:t>・午前は大津市内で自主研修や現地集合型プログラムを行い、午後は京都市内へ移動して自主研修を行います。</a:t>
              </a:r>
              <a:br>
                <a:rPr lang="ja-JP" altLang="ja-JP" sz="900" dirty="0"/>
              </a:br>
              <a:r>
                <a:rPr lang="ja-JP" altLang="ja-JP" sz="900" dirty="0"/>
                <a:t>・JR大津駅から京都駅までは約9分、京阪電車びわ湖浜大津駅から京都市内までは約20分で移動でき、両地域を組み合わせた行程が設定できます。</a:t>
              </a:r>
              <a:br>
                <a:rPr lang="ja-JP" altLang="ja-JP" sz="900" dirty="0"/>
              </a:br>
              <a:r>
                <a:rPr lang="ja-JP" altLang="ja-JP" sz="900" dirty="0"/>
                <a:t>・公共交通を活用することで、貸切バスを使用せずに大津と京都を巡ることができます。</a:t>
              </a:r>
              <a:endParaRPr lang="ja-JP" altLang="en-US" sz="881" dirty="0">
                <a:solidFill>
                  <a:prstClr val="black"/>
                </a:solidFill>
                <a:latin typeface="Meiryo UI"/>
                <a:ea typeface="Meiryo UI"/>
                <a:cs typeface="BIZ UDゴシック"/>
              </a:endParaRPr>
            </a:p>
          </p:txBody>
        </p:sp>
        <p:sp>
          <p:nvSpPr>
            <p:cNvPr id="85" name="object 6">
              <a:extLst>
                <a:ext uri="{FF2B5EF4-FFF2-40B4-BE49-F238E27FC236}">
                  <a16:creationId xmlns:a16="http://schemas.microsoft.com/office/drawing/2014/main" id="{1B3BDC68-E56F-6F2B-5AD0-2C05670DCC25}"/>
                </a:ext>
              </a:extLst>
            </p:cNvPr>
            <p:cNvSpPr txBox="1"/>
            <p:nvPr/>
          </p:nvSpPr>
          <p:spPr>
            <a:xfrm>
              <a:off x="757789" y="3377543"/>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86" name="object 4">
              <a:extLst>
                <a:ext uri="{FF2B5EF4-FFF2-40B4-BE49-F238E27FC236}">
                  <a16:creationId xmlns:a16="http://schemas.microsoft.com/office/drawing/2014/main" id="{87928CA0-148F-1DD0-FBDA-7F8EE2462BA9}"/>
                </a:ext>
              </a:extLst>
            </p:cNvPr>
            <p:cNvSpPr txBox="1"/>
            <p:nvPr/>
          </p:nvSpPr>
          <p:spPr>
            <a:xfrm>
              <a:off x="1771752" y="3652377"/>
              <a:ext cx="2700354"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prstClr val="black"/>
                  </a:solidFill>
                  <a:latin typeface="Meiryo UI"/>
                  <a:ea typeface="Meiryo UI"/>
                  <a:cs typeface="BIZ UDゴシック"/>
                </a:rPr>
                <a:t>湖都大津・古都京都 終日 班別自主研修</a:t>
              </a:r>
              <a:endParaRPr sz="1175" dirty="0">
                <a:solidFill>
                  <a:prstClr val="black"/>
                </a:solidFill>
                <a:latin typeface="Meiryo UI"/>
                <a:ea typeface="Meiryo UI"/>
                <a:cs typeface="BIZ UDゴシック"/>
              </a:endParaRPr>
            </a:p>
          </p:txBody>
        </p:sp>
        <p:pic>
          <p:nvPicPr>
            <p:cNvPr id="87" name="グラフィックス 86" descr="歩く 枠線">
              <a:extLst>
                <a:ext uri="{FF2B5EF4-FFF2-40B4-BE49-F238E27FC236}">
                  <a16:creationId xmlns:a16="http://schemas.microsoft.com/office/drawing/2014/main" id="{EEE1170F-B2FE-BDCA-B21B-37C5553EA4C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556870" y="3664278"/>
              <a:ext cx="245115" cy="245115"/>
            </a:xfrm>
            <a:prstGeom prst="rect">
              <a:avLst/>
            </a:prstGeom>
          </p:spPr>
        </p:pic>
        <p:sp>
          <p:nvSpPr>
            <p:cNvPr id="88" name="object 4">
              <a:extLst>
                <a:ext uri="{FF2B5EF4-FFF2-40B4-BE49-F238E27FC236}">
                  <a16:creationId xmlns:a16="http://schemas.microsoft.com/office/drawing/2014/main" id="{4660E58B-5543-90CB-25EA-C50BD02C0909}"/>
                </a:ext>
              </a:extLst>
            </p:cNvPr>
            <p:cNvSpPr txBox="1"/>
            <p:nvPr/>
          </p:nvSpPr>
          <p:spPr>
            <a:xfrm>
              <a:off x="4875125" y="3652377"/>
              <a:ext cx="1037630"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prstClr val="black"/>
                  </a:solidFill>
                  <a:latin typeface="Meiryo UI"/>
                  <a:ea typeface="Meiryo UI"/>
                  <a:cs typeface="BIZ UDゴシック"/>
                </a:rPr>
                <a:t>京都へ移動</a:t>
              </a:r>
              <a:endParaRPr sz="1175" dirty="0">
                <a:solidFill>
                  <a:prstClr val="black"/>
                </a:solidFill>
                <a:latin typeface="Meiryo UI"/>
                <a:ea typeface="Meiryo UI"/>
                <a:cs typeface="BIZ UDゴシック"/>
              </a:endParaRPr>
            </a:p>
          </p:txBody>
        </p:sp>
        <p:sp>
          <p:nvSpPr>
            <p:cNvPr id="89" name="object 4">
              <a:extLst>
                <a:ext uri="{FF2B5EF4-FFF2-40B4-BE49-F238E27FC236}">
                  <a16:creationId xmlns:a16="http://schemas.microsoft.com/office/drawing/2014/main" id="{5A61DA9F-CB02-2FF1-245E-392986D4640F}"/>
                </a:ext>
              </a:extLst>
            </p:cNvPr>
            <p:cNvSpPr txBox="1"/>
            <p:nvPr/>
          </p:nvSpPr>
          <p:spPr>
            <a:xfrm>
              <a:off x="5943190" y="3652377"/>
              <a:ext cx="1452384"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077" dirty="0">
                  <a:solidFill>
                    <a:prstClr val="black"/>
                  </a:solidFill>
                  <a:latin typeface="Meiryo UI"/>
                  <a:ea typeface="Meiryo UI"/>
                  <a:cs typeface="BIZ UDゴシック"/>
                </a:rPr>
                <a:t>京都市内自主研修</a:t>
              </a:r>
              <a:endParaRPr sz="1077" dirty="0">
                <a:solidFill>
                  <a:prstClr val="black"/>
                </a:solidFill>
                <a:latin typeface="Meiryo UI"/>
                <a:ea typeface="Meiryo UI"/>
                <a:cs typeface="BIZ UDゴシック"/>
              </a:endParaRPr>
            </a:p>
          </p:txBody>
        </p:sp>
        <p:sp>
          <p:nvSpPr>
            <p:cNvPr id="90" name="object 6">
              <a:extLst>
                <a:ext uri="{FF2B5EF4-FFF2-40B4-BE49-F238E27FC236}">
                  <a16:creationId xmlns:a16="http://schemas.microsoft.com/office/drawing/2014/main" id="{EF334591-7F0A-A0F9-D514-565D9F6729E0}"/>
                </a:ext>
              </a:extLst>
            </p:cNvPr>
            <p:cNvSpPr txBox="1"/>
            <p:nvPr/>
          </p:nvSpPr>
          <p:spPr>
            <a:xfrm>
              <a:off x="6729129" y="3377543"/>
              <a:ext cx="730568" cy="329513"/>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91" name="object 6">
              <a:extLst>
                <a:ext uri="{FF2B5EF4-FFF2-40B4-BE49-F238E27FC236}">
                  <a16:creationId xmlns:a16="http://schemas.microsoft.com/office/drawing/2014/main" id="{46BC1CE2-A637-9DBA-3FEB-2D9B243E2A3E}"/>
                </a:ext>
              </a:extLst>
            </p:cNvPr>
            <p:cNvSpPr txBox="1"/>
            <p:nvPr/>
          </p:nvSpPr>
          <p:spPr>
            <a:xfrm>
              <a:off x="7667616" y="3377543"/>
              <a:ext cx="730568" cy="329513"/>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93" name="object 6">
              <a:extLst>
                <a:ext uri="{FF2B5EF4-FFF2-40B4-BE49-F238E27FC236}">
                  <a16:creationId xmlns:a16="http://schemas.microsoft.com/office/drawing/2014/main" id="{46D97F89-3977-1961-638F-DE8AFEB7EAA7}"/>
                </a:ext>
              </a:extLst>
            </p:cNvPr>
            <p:cNvSpPr txBox="1"/>
            <p:nvPr/>
          </p:nvSpPr>
          <p:spPr>
            <a:xfrm>
              <a:off x="6711126" y="3377543"/>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grpSp>
      <p:cxnSp>
        <p:nvCxnSpPr>
          <p:cNvPr id="92" name="直線コネクタ 91">
            <a:extLst>
              <a:ext uri="{FF2B5EF4-FFF2-40B4-BE49-F238E27FC236}">
                <a16:creationId xmlns:a16="http://schemas.microsoft.com/office/drawing/2014/main" id="{0E47BA3D-5810-7A78-78FA-B417932F393D}"/>
              </a:ext>
            </a:extLst>
          </p:cNvPr>
          <p:cNvCxnSpPr>
            <a:cxnSpLocks/>
          </p:cNvCxnSpPr>
          <p:nvPr/>
        </p:nvCxnSpPr>
        <p:spPr>
          <a:xfrm>
            <a:off x="738449" y="3372453"/>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94" name="直線コネクタ 93">
            <a:extLst>
              <a:ext uri="{FF2B5EF4-FFF2-40B4-BE49-F238E27FC236}">
                <a16:creationId xmlns:a16="http://schemas.microsoft.com/office/drawing/2014/main" id="{D7D80F4F-AF38-9EB1-7CAC-AFC7ADC46DBD}"/>
              </a:ext>
            </a:extLst>
          </p:cNvPr>
          <p:cNvCxnSpPr>
            <a:cxnSpLocks/>
          </p:cNvCxnSpPr>
          <p:nvPr/>
        </p:nvCxnSpPr>
        <p:spPr>
          <a:xfrm>
            <a:off x="738449" y="4598864"/>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grpSp>
        <p:nvGrpSpPr>
          <p:cNvPr id="96" name="グループ化 95">
            <a:extLst>
              <a:ext uri="{FF2B5EF4-FFF2-40B4-BE49-F238E27FC236}">
                <a16:creationId xmlns:a16="http://schemas.microsoft.com/office/drawing/2014/main" id="{A2D329A1-A41E-CA92-C7DA-587D197B2794}"/>
              </a:ext>
            </a:extLst>
          </p:cNvPr>
          <p:cNvGrpSpPr/>
          <p:nvPr/>
        </p:nvGrpSpPr>
        <p:grpSpPr>
          <a:xfrm>
            <a:off x="340681" y="2801667"/>
            <a:ext cx="9124727" cy="2879618"/>
            <a:chOff x="242443" y="2688589"/>
            <a:chExt cx="9319069" cy="2940949"/>
          </a:xfrm>
        </p:grpSpPr>
        <p:sp>
          <p:nvSpPr>
            <p:cNvPr id="97" name="object 4">
              <a:extLst>
                <a:ext uri="{FF2B5EF4-FFF2-40B4-BE49-F238E27FC236}">
                  <a16:creationId xmlns:a16="http://schemas.microsoft.com/office/drawing/2014/main" id="{63AB635C-D2F2-7B96-0382-5E7028011CCC}"/>
                </a:ext>
              </a:extLst>
            </p:cNvPr>
            <p:cNvSpPr txBox="1"/>
            <p:nvPr/>
          </p:nvSpPr>
          <p:spPr>
            <a:xfrm>
              <a:off x="242443" y="4577740"/>
              <a:ext cx="406241" cy="1051798"/>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３日目</a:t>
              </a:r>
              <a:endParaRPr sz="1371" b="1" dirty="0">
                <a:solidFill>
                  <a:prstClr val="white"/>
                </a:solidFill>
                <a:latin typeface="Meiryo UI"/>
                <a:ea typeface="Meiryo UI"/>
                <a:cs typeface="BIZ UDゴシック"/>
              </a:endParaRPr>
            </a:p>
          </p:txBody>
        </p:sp>
        <p:sp>
          <p:nvSpPr>
            <p:cNvPr id="98" name="object 4">
              <a:extLst>
                <a:ext uri="{FF2B5EF4-FFF2-40B4-BE49-F238E27FC236}">
                  <a16:creationId xmlns:a16="http://schemas.microsoft.com/office/drawing/2014/main" id="{DBEBAAD3-1AB7-E947-727C-912FFDFCD0E8}"/>
                </a:ext>
              </a:extLst>
            </p:cNvPr>
            <p:cNvSpPr txBox="1"/>
            <p:nvPr/>
          </p:nvSpPr>
          <p:spPr>
            <a:xfrm>
              <a:off x="880057" y="4767429"/>
              <a:ext cx="40624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pic>
          <p:nvPicPr>
            <p:cNvPr id="99" name="グラフィックス 98" descr="バス 枠線">
              <a:extLst>
                <a:ext uri="{FF2B5EF4-FFF2-40B4-BE49-F238E27FC236}">
                  <a16:creationId xmlns:a16="http://schemas.microsoft.com/office/drawing/2014/main" id="{467E3727-487D-79F5-80CD-EA4DE818238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76089" y="4739445"/>
              <a:ext cx="385480" cy="385480"/>
            </a:xfrm>
            <a:prstGeom prst="rect">
              <a:avLst/>
            </a:prstGeom>
          </p:spPr>
        </p:pic>
        <p:sp>
          <p:nvSpPr>
            <p:cNvPr id="100" name="object 6">
              <a:extLst>
                <a:ext uri="{FF2B5EF4-FFF2-40B4-BE49-F238E27FC236}">
                  <a16:creationId xmlns:a16="http://schemas.microsoft.com/office/drawing/2014/main" id="{D0C96C04-3645-9DE5-891D-453AEAF20925}"/>
                </a:ext>
              </a:extLst>
            </p:cNvPr>
            <p:cNvSpPr txBox="1"/>
            <p:nvPr/>
          </p:nvSpPr>
          <p:spPr>
            <a:xfrm>
              <a:off x="1805020"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101" name="object 6">
              <a:extLst>
                <a:ext uri="{FF2B5EF4-FFF2-40B4-BE49-F238E27FC236}">
                  <a16:creationId xmlns:a16="http://schemas.microsoft.com/office/drawing/2014/main" id="{E574C512-9080-8BDC-5B61-E23E3A65602A}"/>
                </a:ext>
              </a:extLst>
            </p:cNvPr>
            <p:cNvSpPr txBox="1"/>
            <p:nvPr/>
          </p:nvSpPr>
          <p:spPr>
            <a:xfrm>
              <a:off x="763512"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102" name="object 4">
              <a:extLst>
                <a:ext uri="{FF2B5EF4-FFF2-40B4-BE49-F238E27FC236}">
                  <a16:creationId xmlns:a16="http://schemas.microsoft.com/office/drawing/2014/main" id="{FFEE6ED3-6131-14DD-86D2-16FC3556B387}"/>
                </a:ext>
              </a:extLst>
            </p:cNvPr>
            <p:cNvSpPr txBox="1"/>
            <p:nvPr/>
          </p:nvSpPr>
          <p:spPr>
            <a:xfrm>
              <a:off x="2006436" y="4767429"/>
              <a:ext cx="424856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京都市内 体験学習・歴史遺産学習</a:t>
              </a:r>
              <a:endParaRPr lang="ja-JP" altLang="en-US" sz="1175" dirty="0">
                <a:solidFill>
                  <a:prstClr val="black"/>
                </a:solidFill>
                <a:latin typeface="Meiryo UI"/>
                <a:ea typeface="Meiryo UI"/>
                <a:cs typeface="BIZ UDゴシック"/>
              </a:endParaRPr>
            </a:p>
          </p:txBody>
        </p:sp>
        <p:pic>
          <p:nvPicPr>
            <p:cNvPr id="103" name="グラフィックス 102" descr="バス 枠線">
              <a:extLst>
                <a:ext uri="{FF2B5EF4-FFF2-40B4-BE49-F238E27FC236}">
                  <a16:creationId xmlns:a16="http://schemas.microsoft.com/office/drawing/2014/main" id="{B25C632E-DDB5-2109-69B6-62B62A16B3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55662" y="4739445"/>
              <a:ext cx="385480" cy="385480"/>
            </a:xfrm>
            <a:prstGeom prst="rect">
              <a:avLst/>
            </a:prstGeom>
          </p:spPr>
        </p:pic>
        <p:sp>
          <p:nvSpPr>
            <p:cNvPr id="104" name="object 4">
              <a:extLst>
                <a:ext uri="{FF2B5EF4-FFF2-40B4-BE49-F238E27FC236}">
                  <a16:creationId xmlns:a16="http://schemas.microsoft.com/office/drawing/2014/main" id="{92748B1D-06FB-3217-35D9-500E3AB21DB8}"/>
                </a:ext>
              </a:extLst>
            </p:cNvPr>
            <p:cNvSpPr txBox="1"/>
            <p:nvPr/>
          </p:nvSpPr>
          <p:spPr>
            <a:xfrm>
              <a:off x="7001374" y="4767429"/>
              <a:ext cx="792916"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京都駅</a:t>
              </a:r>
              <a:endParaRPr sz="1175" dirty="0">
                <a:solidFill>
                  <a:prstClr val="black"/>
                </a:solidFill>
                <a:latin typeface="Meiryo UI"/>
                <a:ea typeface="Meiryo UI"/>
                <a:cs typeface="BIZ UDゴシック"/>
              </a:endParaRPr>
            </a:p>
          </p:txBody>
        </p:sp>
        <p:pic>
          <p:nvPicPr>
            <p:cNvPr id="105" name="グラフィックス 104">
              <a:extLst>
                <a:ext uri="{FF2B5EF4-FFF2-40B4-BE49-F238E27FC236}">
                  <a16:creationId xmlns:a16="http://schemas.microsoft.com/office/drawing/2014/main" id="{20689595-71F9-5252-745B-18C8CFD50A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2463" y="4791294"/>
              <a:ext cx="585900" cy="227992"/>
            </a:xfrm>
            <a:prstGeom prst="rect">
              <a:avLst/>
            </a:prstGeom>
          </p:spPr>
        </p:pic>
        <p:sp>
          <p:nvSpPr>
            <p:cNvPr id="106" name="object 4">
              <a:extLst>
                <a:ext uri="{FF2B5EF4-FFF2-40B4-BE49-F238E27FC236}">
                  <a16:creationId xmlns:a16="http://schemas.microsoft.com/office/drawing/2014/main" id="{BE8AB663-648C-7610-4090-8913D1EAF7B2}"/>
                </a:ext>
              </a:extLst>
            </p:cNvPr>
            <p:cNvSpPr txBox="1"/>
            <p:nvPr/>
          </p:nvSpPr>
          <p:spPr>
            <a:xfrm>
              <a:off x="8768595" y="4767429"/>
              <a:ext cx="792917"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grpSp>
          <p:nvGrpSpPr>
            <p:cNvPr id="107" name="グループ化 106">
              <a:extLst>
                <a:ext uri="{FF2B5EF4-FFF2-40B4-BE49-F238E27FC236}">
                  <a16:creationId xmlns:a16="http://schemas.microsoft.com/office/drawing/2014/main" id="{0AAE744C-BAB1-1508-AE61-9F514410C4AB}"/>
                </a:ext>
              </a:extLst>
            </p:cNvPr>
            <p:cNvGrpSpPr/>
            <p:nvPr/>
          </p:nvGrpSpPr>
          <p:grpSpPr>
            <a:xfrm>
              <a:off x="2561753" y="2688589"/>
              <a:ext cx="2234618" cy="502578"/>
              <a:chOff x="2307359" y="2251825"/>
              <a:chExt cx="2388840" cy="655188"/>
            </a:xfrm>
            <a:solidFill>
              <a:schemeClr val="accent3"/>
            </a:solidFill>
          </p:grpSpPr>
          <p:sp>
            <p:nvSpPr>
              <p:cNvPr id="110" name="角丸四角形 71">
                <a:extLst>
                  <a:ext uri="{FF2B5EF4-FFF2-40B4-BE49-F238E27FC236}">
                    <a16:creationId xmlns:a16="http://schemas.microsoft.com/office/drawing/2014/main" id="{E7326D1B-37C7-50F7-CFE0-0FA059A28D70}"/>
                  </a:ext>
                </a:extLst>
              </p:cNvPr>
              <p:cNvSpPr/>
              <p:nvPr/>
            </p:nvSpPr>
            <p:spPr>
              <a:xfrm>
                <a:off x="2307360" y="2251825"/>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自然</a:t>
                </a:r>
                <a:endParaRPr kumimoji="1" lang="en-US" altLang="ja-JP" sz="1028" b="1" dirty="0">
                  <a:solidFill>
                    <a:prstClr val="white"/>
                  </a:solidFill>
                  <a:latin typeface="Meiryo UI"/>
                  <a:ea typeface="Meiryo UI"/>
                </a:endParaRPr>
              </a:p>
            </p:txBody>
          </p:sp>
          <p:sp>
            <p:nvSpPr>
              <p:cNvPr id="111" name="角丸四角形 72">
                <a:extLst>
                  <a:ext uri="{FF2B5EF4-FFF2-40B4-BE49-F238E27FC236}">
                    <a16:creationId xmlns:a16="http://schemas.microsoft.com/office/drawing/2014/main" id="{7036DCD6-C149-0CCD-F981-B24B8F00968B}"/>
                  </a:ext>
                </a:extLst>
              </p:cNvPr>
              <p:cNvSpPr/>
              <p:nvPr/>
            </p:nvSpPr>
            <p:spPr>
              <a:xfrm>
                <a:off x="3923836" y="2251834"/>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環境</a:t>
                </a:r>
                <a:endParaRPr kumimoji="1" lang="en-US" altLang="ja-JP" sz="1028" b="1" dirty="0">
                  <a:solidFill>
                    <a:prstClr val="white"/>
                  </a:solidFill>
                  <a:latin typeface="Meiryo UI"/>
                  <a:ea typeface="Meiryo UI"/>
                </a:endParaRPr>
              </a:p>
            </p:txBody>
          </p:sp>
          <p:sp>
            <p:nvSpPr>
              <p:cNvPr id="112" name="角丸四角形 73">
                <a:extLst>
                  <a:ext uri="{FF2B5EF4-FFF2-40B4-BE49-F238E27FC236}">
                    <a16:creationId xmlns:a16="http://schemas.microsoft.com/office/drawing/2014/main" id="{5328A1A3-FB62-B909-C412-AF8DAF8A80E4}"/>
                  </a:ext>
                </a:extLst>
              </p:cNvPr>
              <p:cNvSpPr/>
              <p:nvPr/>
            </p:nvSpPr>
            <p:spPr>
              <a:xfrm>
                <a:off x="3115600" y="2251832"/>
                <a:ext cx="772362" cy="298084"/>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歴史</a:t>
                </a:r>
                <a:endParaRPr kumimoji="1" lang="en-US" altLang="ja-JP" sz="1028" b="1" dirty="0">
                  <a:solidFill>
                    <a:prstClr val="white"/>
                  </a:solidFill>
                  <a:latin typeface="Meiryo UI"/>
                  <a:ea typeface="Meiryo UI"/>
                </a:endParaRPr>
              </a:p>
            </p:txBody>
          </p:sp>
          <p:sp>
            <p:nvSpPr>
              <p:cNvPr id="113" name="角丸四角形 74">
                <a:extLst>
                  <a:ext uri="{FF2B5EF4-FFF2-40B4-BE49-F238E27FC236}">
                    <a16:creationId xmlns:a16="http://schemas.microsoft.com/office/drawing/2014/main" id="{1B78EDFC-D564-A50E-644A-620ECD58E091}"/>
                  </a:ext>
                </a:extLst>
              </p:cNvPr>
              <p:cNvSpPr/>
              <p:nvPr/>
            </p:nvSpPr>
            <p:spPr>
              <a:xfrm>
                <a:off x="3119194" y="2608918"/>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産業</a:t>
                </a:r>
                <a:endParaRPr kumimoji="1" lang="en-US" altLang="ja-JP" sz="1028" b="1" dirty="0">
                  <a:solidFill>
                    <a:prstClr val="white"/>
                  </a:solidFill>
                  <a:latin typeface="Meiryo UI"/>
                  <a:ea typeface="Meiryo UI"/>
                </a:endParaRPr>
              </a:p>
            </p:txBody>
          </p:sp>
          <p:sp>
            <p:nvSpPr>
              <p:cNvPr id="114" name="角丸四角形 75">
                <a:extLst>
                  <a:ext uri="{FF2B5EF4-FFF2-40B4-BE49-F238E27FC236}">
                    <a16:creationId xmlns:a16="http://schemas.microsoft.com/office/drawing/2014/main" id="{9F257D8E-D485-11C2-9257-CBB5174F376A}"/>
                  </a:ext>
                </a:extLst>
              </p:cNvPr>
              <p:cNvSpPr/>
              <p:nvPr/>
            </p:nvSpPr>
            <p:spPr>
              <a:xfrm>
                <a:off x="2307359" y="2608928"/>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文化</a:t>
                </a:r>
                <a:endParaRPr kumimoji="1" lang="en-US" altLang="ja-JP" sz="1028" b="1" dirty="0">
                  <a:solidFill>
                    <a:prstClr val="white"/>
                  </a:solidFill>
                  <a:latin typeface="Meiryo UI"/>
                  <a:ea typeface="Meiryo UI"/>
                </a:endParaRPr>
              </a:p>
            </p:txBody>
          </p:sp>
          <p:sp>
            <p:nvSpPr>
              <p:cNvPr id="115" name="角丸四角形 76">
                <a:extLst>
                  <a:ext uri="{FF2B5EF4-FFF2-40B4-BE49-F238E27FC236}">
                    <a16:creationId xmlns:a16="http://schemas.microsoft.com/office/drawing/2014/main" id="{12F9D0D4-E320-E53E-5689-8F01020D889F}"/>
                  </a:ext>
                </a:extLst>
              </p:cNvPr>
              <p:cNvSpPr/>
              <p:nvPr/>
            </p:nvSpPr>
            <p:spPr>
              <a:xfrm>
                <a:off x="3931027" y="2614585"/>
                <a:ext cx="765172" cy="286752"/>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経済</a:t>
                </a:r>
                <a:endParaRPr kumimoji="1" lang="en-US" altLang="ja-JP" sz="1028" b="1" dirty="0">
                  <a:solidFill>
                    <a:prstClr val="white"/>
                  </a:solidFill>
                  <a:latin typeface="Meiryo UI"/>
                  <a:ea typeface="Meiryo UI"/>
                </a:endParaRPr>
              </a:p>
            </p:txBody>
          </p:sp>
        </p:grpSp>
        <p:sp>
          <p:nvSpPr>
            <p:cNvPr id="108" name="object 4">
              <a:extLst>
                <a:ext uri="{FF2B5EF4-FFF2-40B4-BE49-F238E27FC236}">
                  <a16:creationId xmlns:a16="http://schemas.microsoft.com/office/drawing/2014/main" id="{DE68EAE7-78C3-65F5-5E58-5B75D30630BF}"/>
                </a:ext>
              </a:extLst>
            </p:cNvPr>
            <p:cNvSpPr txBox="1"/>
            <p:nvPr/>
          </p:nvSpPr>
          <p:spPr>
            <a:xfrm>
              <a:off x="4854287" y="2704766"/>
              <a:ext cx="2915032"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en-US" sz="900" dirty="0"/>
                <a:t>・</a:t>
              </a:r>
              <a:r>
                <a:rPr lang="ja-JP" altLang="ja-JP" sz="900" dirty="0"/>
                <a:t>自然・歴史・環境・文化・産業・経済の6つのテーマから、</a:t>
              </a:r>
              <a:endParaRPr lang="en-US" altLang="ja-JP" sz="900" dirty="0"/>
            </a:p>
            <a:p>
              <a:pPr marL="4196" defTabSz="895327">
                <a:lnSpc>
                  <a:spcPct val="120000"/>
                </a:lnSpc>
                <a:buSzPct val="81818"/>
                <a:tabLst>
                  <a:tab pos="139428" algn="l"/>
                </a:tabLst>
              </a:pPr>
              <a:r>
                <a:rPr lang="ja-JP" altLang="en-US" sz="900" dirty="0"/>
                <a:t>　</a:t>
              </a:r>
              <a:r>
                <a:rPr lang="ja-JP" altLang="ja-JP" sz="900" dirty="0"/>
                <a:t>学習目的に応じて選択できます。</a:t>
              </a:r>
              <a:endParaRPr lang="ja-JP" altLang="en-US" sz="881" dirty="0">
                <a:solidFill>
                  <a:prstClr val="black"/>
                </a:solidFill>
                <a:latin typeface="Meiryo UI"/>
                <a:ea typeface="Meiryo UI"/>
                <a:cs typeface="BIZ UDゴシック"/>
              </a:endParaRPr>
            </a:p>
          </p:txBody>
        </p:sp>
        <p:sp>
          <p:nvSpPr>
            <p:cNvPr id="109" name="object 4">
              <a:extLst>
                <a:ext uri="{FF2B5EF4-FFF2-40B4-BE49-F238E27FC236}">
                  <a16:creationId xmlns:a16="http://schemas.microsoft.com/office/drawing/2014/main" id="{889EF2ED-B3BB-F96B-431A-68B521AA840B}"/>
                </a:ext>
              </a:extLst>
            </p:cNvPr>
            <p:cNvSpPr txBox="1"/>
            <p:nvPr/>
          </p:nvSpPr>
          <p:spPr>
            <a:xfrm>
              <a:off x="2006436" y="5103639"/>
              <a:ext cx="4449226"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・3日目は京都市内で体験学習や歴史遺産学習を行い、京都駅から帰路につきます。</a:t>
              </a:r>
              <a:endParaRPr lang="en-US" altLang="ja-JP" sz="900" dirty="0"/>
            </a:p>
            <a:p>
              <a:pPr marL="4196" defTabSz="895327">
                <a:lnSpc>
                  <a:spcPct val="120000"/>
                </a:lnSpc>
                <a:buSzPct val="81818"/>
                <a:tabLst>
                  <a:tab pos="139428" algn="l"/>
                </a:tabLst>
              </a:pPr>
              <a:r>
                <a:rPr lang="ja-JP" altLang="ja-JP" sz="900" dirty="0"/>
                <a:t>・びわ湖大津での体験と京都での学びを比較し、3日間の学習を振り返ります。</a:t>
              </a:r>
              <a:endParaRPr lang="ja-JP" altLang="en-US" sz="881" dirty="0">
                <a:solidFill>
                  <a:prstClr val="black"/>
                </a:solidFill>
                <a:latin typeface="Meiryo UI"/>
                <a:ea typeface="Meiryo UI"/>
                <a:cs typeface="BIZ UDゴシック"/>
              </a:endParaRPr>
            </a:p>
          </p:txBody>
        </p:sp>
      </p:grpSp>
      <p:sp>
        <p:nvSpPr>
          <p:cNvPr id="5" name="object 6">
            <a:extLst>
              <a:ext uri="{FF2B5EF4-FFF2-40B4-BE49-F238E27FC236}">
                <a16:creationId xmlns:a16="http://schemas.microsoft.com/office/drawing/2014/main" id="{BAD5C802-E28F-7708-ADA6-B18235391D61}"/>
              </a:ext>
            </a:extLst>
          </p:cNvPr>
          <p:cNvSpPr txBox="1"/>
          <p:nvPr/>
        </p:nvSpPr>
        <p:spPr>
          <a:xfrm>
            <a:off x="3358639"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11:30</a:t>
            </a:r>
            <a:endParaRPr sz="979" b="1" dirty="0">
              <a:solidFill>
                <a:prstClr val="black"/>
              </a:solidFill>
              <a:latin typeface="Meiryo UI"/>
              <a:ea typeface="Meiryo UI"/>
              <a:cs typeface="Times New Roman"/>
            </a:endParaRPr>
          </a:p>
        </p:txBody>
      </p:sp>
      <p:sp>
        <p:nvSpPr>
          <p:cNvPr id="900" name="コースのポイント本文"/>
          <p:cNvSpPr txBox="1"/>
          <p:nvPr/>
        </p:nvSpPr>
        <p:spPr>
          <a:xfrm>
            <a:off x="436563" y="1074332"/>
            <a:ext cx="9124950" cy="914400"/>
          </a:xfrm>
          <a:prstGeom prst="rect">
            <a:avLst/>
          </a:prstGeom>
          <a:noFill/>
        </p:spPr>
        <p:txBody>
          <a:bodyPr wrap="square" lIns="0" tIns="0" rIns="0" bIns="0" rtlCol="0">
            <a:noAutofit/>
          </a:bodyPr>
          <a:lstStyle/>
          <a:p>
            <a:pPr marL="0" indent="0">
              <a:lnSpc>
                <a:spcPct val="100000"/>
              </a:lnSpc>
              <a:spcAft>
                <a:spcPts val="200"/>
              </a:spcAft>
              <a:buNone/>
            </a:pPr>
            <a:r>
              <a:rPr kumimoji="1" lang="ja-JP" altLang="en-US" sz="1100" b="1" dirty="0">
                <a:solidFill>
                  <a:srgbClr val="1F4E79"/>
                </a:solidFill>
                <a:latin typeface="+mn-ea"/>
                <a:ea typeface="+mn-ea"/>
              </a:rPr>
              <a:t>コースのポイント</a:t>
            </a:r>
          </a:p>
          <a:p>
            <a:pPr>
              <a:lnSpc>
                <a:spcPct val="100000"/>
              </a:lnSpc>
              <a:spcAft>
                <a:spcPts val="100"/>
              </a:spcAft>
            </a:pPr>
            <a:r>
              <a:rPr lang="ja-JP" altLang="ja-JP" sz="1100" dirty="0"/>
              <a:t>・1日目にびわ湖大津でSDGs体験学習を行い、2日目は大津・京都、3日目は京都で学ぶ3日間のコースです。</a:t>
            </a:r>
            <a:br>
              <a:rPr lang="ja-JP" altLang="ja-JP" sz="1100" dirty="0"/>
            </a:br>
            <a:r>
              <a:rPr lang="ja-JP" altLang="ja-JP" sz="1100" dirty="0"/>
              <a:t>・大津では、6つのテーマから学習目的に合ったプログラムを選び、体験を通してSDGsを探究します。</a:t>
            </a:r>
            <a:br>
              <a:rPr lang="ja-JP" altLang="ja-JP" sz="1100" dirty="0"/>
            </a:br>
            <a:r>
              <a:rPr lang="ja-JP" altLang="ja-JP" sz="1100" dirty="0"/>
              <a:t>・2日目は公共交通を利用した終日班別自主研修とし、午前に大津、午後に京都を巡ります。</a:t>
            </a:r>
            <a:br>
              <a:rPr lang="ja-JP" altLang="ja-JP" sz="1100" dirty="0"/>
            </a:br>
            <a:r>
              <a:rPr lang="ja-JP" altLang="ja-JP" sz="1100" dirty="0"/>
              <a:t>・大津と京都の近接性を生かすことで、貸切バスの利用を必要な区間に絞りながら、両地域での学習を組み合わせられます。</a:t>
            </a:r>
            <a:endParaRPr kumimoji="1" lang="ja-JP" altLang="en-US" sz="1100" dirty="0">
              <a:latin typeface="+mn-ea"/>
              <a:ea typeface="+mn-ea"/>
            </a:endParaRPr>
          </a:p>
        </p:txBody>
      </p:sp>
      <p:sp>
        <p:nvSpPr>
          <p:cNvPr id="950" name="企画ポイント"/>
          <p:cNvSpPr txBox="1"/>
          <p:nvPr/>
        </p:nvSpPr>
        <p:spPr>
          <a:xfrm>
            <a:off x="342900" y="5779422"/>
            <a:ext cx="9096375" cy="778360"/>
          </a:xfrm>
          <a:prstGeom prst="rect">
            <a:avLst/>
          </a:prstGeom>
          <a:noFill/>
          <a:ln>
            <a:solidFill>
              <a:schemeClr val="accent1"/>
            </a:solidFill>
          </a:ln>
        </p:spPr>
        <p:txBody>
          <a:bodyPr wrap="square" lIns="108000" tIns="0" rIns="0" bIns="0" rtlCol="0" anchor="ctr" anchorCtr="0">
            <a:noAutofit/>
          </a:bodyPr>
          <a:lstStyle/>
          <a:p>
            <a:pPr marL="0" indent="0">
              <a:spcAft>
                <a:spcPts val="200"/>
              </a:spcAft>
              <a:buNone/>
            </a:pPr>
            <a:r>
              <a:rPr kumimoji="1" lang="en-US" altLang="ja-JP" sz="1000" b="1" dirty="0">
                <a:solidFill>
                  <a:srgbClr val="1F4E79"/>
                </a:solidFill>
                <a:latin typeface="+mn-ea"/>
                <a:ea typeface="+mn-ea"/>
              </a:rPr>
              <a:t>【</a:t>
            </a:r>
            <a:r>
              <a:rPr kumimoji="1" lang="ja-JP" altLang="en-US" sz="1000" b="1" dirty="0">
                <a:solidFill>
                  <a:srgbClr val="1F4E79"/>
                </a:solidFill>
                <a:latin typeface="+mn-ea"/>
                <a:ea typeface="+mn-ea"/>
              </a:rPr>
              <a:t>行程設計上のメリット</a:t>
            </a:r>
            <a:r>
              <a:rPr kumimoji="1" lang="en-US" altLang="ja-JP" sz="1000" b="1" dirty="0">
                <a:solidFill>
                  <a:srgbClr val="1F4E79"/>
                </a:solidFill>
                <a:latin typeface="+mn-ea"/>
                <a:ea typeface="+mn-ea"/>
              </a:rPr>
              <a:t>】</a:t>
            </a:r>
          </a:p>
          <a:p>
            <a:pPr marL="0" indent="0">
              <a:spcAft>
                <a:spcPts val="200"/>
              </a:spcAft>
              <a:buNone/>
            </a:pPr>
            <a:r>
              <a:rPr lang="ja-JP" altLang="ja-JP" sz="900" dirty="0"/>
              <a:t>・1日目を大津泊、2日目を京都泊とし、大津から京都へ一方向に移動することで、効率的な行程を組むことができます。</a:t>
            </a:r>
            <a:br>
              <a:rPr lang="ja-JP" altLang="ja-JP" sz="900" dirty="0"/>
            </a:br>
            <a:r>
              <a:rPr lang="ja-JP" altLang="ja-JP" sz="900" dirty="0"/>
              <a:t>・2日目は公共交通を利用した班別自主研修とするため、貸切バスの利用を必要な日に限定できます。</a:t>
            </a:r>
            <a:br>
              <a:rPr lang="ja-JP" altLang="ja-JP" sz="900" dirty="0"/>
            </a:br>
            <a:r>
              <a:rPr lang="ja-JP" altLang="ja-JP" sz="900" dirty="0"/>
              <a:t>・大津での自然・環境学習と京都での歴史・文化学習を組み合わせ、複数の視点から</a:t>
            </a:r>
            <a:r>
              <a:rPr lang="ja-JP" altLang="en-US" sz="900" dirty="0"/>
              <a:t>学習</a:t>
            </a:r>
            <a:r>
              <a:rPr lang="ja-JP" altLang="ja-JP" sz="900" dirty="0"/>
              <a:t>を考える構成です。</a:t>
            </a:r>
            <a:endParaRPr kumimoji="1" lang="ja-JP" altLang="en-US" sz="900" dirty="0">
              <a:latin typeface="+mn-ea"/>
              <a:ea typeface="+mn-ea"/>
            </a:endParaRPr>
          </a:p>
        </p:txBody>
      </p:sp>
      <p:pic>
        <p:nvPicPr>
          <p:cNvPr id="7" name="グラフィックス 6" descr="歩く 枠線">
            <a:extLst>
              <a:ext uri="{FF2B5EF4-FFF2-40B4-BE49-F238E27FC236}">
                <a16:creationId xmlns:a16="http://schemas.microsoft.com/office/drawing/2014/main" id="{B30EC2EA-E08D-F618-17E8-1803DCD9109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405689" y="3628927"/>
            <a:ext cx="240003" cy="240003"/>
          </a:xfrm>
          <a:prstGeom prst="rect">
            <a:avLst/>
          </a:prstGeom>
        </p:spPr>
      </p:pic>
      <p:sp>
        <p:nvSpPr>
          <p:cNvPr id="9" name="object 6">
            <a:extLst>
              <a:ext uri="{FF2B5EF4-FFF2-40B4-BE49-F238E27FC236}">
                <a16:creationId xmlns:a16="http://schemas.microsoft.com/office/drawing/2014/main" id="{3E9A6DC1-988C-5ED1-8655-EEE0BF67D961}"/>
              </a:ext>
            </a:extLst>
          </p:cNvPr>
          <p:cNvSpPr txBox="1"/>
          <p:nvPr/>
        </p:nvSpPr>
        <p:spPr>
          <a:xfrm>
            <a:off x="7661583" y="3371156"/>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17:30</a:t>
            </a:r>
            <a:endParaRPr sz="979" b="1" dirty="0">
              <a:solidFill>
                <a:prstClr val="black"/>
              </a:solidFill>
              <a:latin typeface="Meiryo UI"/>
              <a:ea typeface="Meiryo UI"/>
              <a:cs typeface="Times New Roman"/>
            </a:endParaRPr>
          </a:p>
        </p:txBody>
      </p:sp>
      <p:sp>
        <p:nvSpPr>
          <p:cNvPr id="11" name="object 4">
            <a:extLst>
              <a:ext uri="{FF2B5EF4-FFF2-40B4-BE49-F238E27FC236}">
                <a16:creationId xmlns:a16="http://schemas.microsoft.com/office/drawing/2014/main" id="{818F0B7E-77A9-4326-5C6F-F6391222CD2E}"/>
              </a:ext>
            </a:extLst>
          </p:cNvPr>
          <p:cNvSpPr txBox="1"/>
          <p:nvPr/>
        </p:nvSpPr>
        <p:spPr>
          <a:xfrm>
            <a:off x="7710590" y="2535765"/>
            <a:ext cx="2040871" cy="810887"/>
          </a:xfrm>
          <a:prstGeom prst="rect">
            <a:avLst/>
          </a:prstGeom>
        </p:spPr>
        <p:txBody>
          <a:bodyPr vert="horz" wrap="square" lIns="0" tIns="0" rIns="0" bIns="0" rtlCol="0" anchor="ctr">
            <a:noAutofit/>
          </a:bodyPr>
          <a:lstStyle/>
          <a:p>
            <a:pPr marL="139428" indent="-135232" defTabSz="895327">
              <a:lnSpc>
                <a:spcPct val="120000"/>
              </a:lnSpc>
              <a:buSzPct val="81818"/>
              <a:buFontTx/>
              <a:buChar char="●"/>
              <a:tabLst>
                <a:tab pos="139428" algn="l"/>
              </a:tabLst>
            </a:pPr>
            <a:r>
              <a:rPr lang="ja-JP" altLang="en-US" sz="783" dirty="0">
                <a:solidFill>
                  <a:srgbClr val="3F413D"/>
                </a:solidFill>
                <a:latin typeface="Meiryo UI"/>
                <a:ea typeface="Meiryo UI"/>
                <a:cs typeface="BIZ UDゴシック"/>
              </a:rPr>
              <a:t>夕食後に</a:t>
            </a:r>
            <a:r>
              <a:rPr lang="en-US" altLang="ja-JP" sz="783" dirty="0">
                <a:solidFill>
                  <a:srgbClr val="3F413D"/>
                </a:solidFill>
                <a:latin typeface="Meiryo UI"/>
                <a:ea typeface="Meiryo UI"/>
                <a:cs typeface="BIZ UDゴシック"/>
              </a:rPr>
              <a:t>SDGs</a:t>
            </a:r>
            <a:r>
              <a:rPr lang="ja-JP" altLang="en-US" sz="783" dirty="0">
                <a:solidFill>
                  <a:srgbClr val="3F413D"/>
                </a:solidFill>
                <a:latin typeface="Meiryo UI"/>
                <a:ea typeface="Meiryo UI"/>
                <a:cs typeface="BIZ UDゴシック"/>
              </a:rPr>
              <a:t>教育旅行プログラム</a:t>
            </a:r>
            <a:endParaRPr lang="en-US" altLang="ja-JP" sz="783" dirty="0">
              <a:solidFill>
                <a:srgbClr val="3F413D"/>
              </a:solidFill>
              <a:latin typeface="Meiryo UI"/>
              <a:ea typeface="Meiryo UI"/>
              <a:cs typeface="BIZ UDゴシック"/>
            </a:endParaRP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（体験・講話）を組みこむことも可能です。</a:t>
            </a:r>
            <a:endParaRPr lang="en-US" altLang="ja-JP" sz="783" dirty="0">
              <a:solidFill>
                <a:srgbClr val="3F413D"/>
              </a:solidFill>
              <a:latin typeface="Meiryo UI"/>
              <a:ea typeface="Meiryo UI"/>
              <a:cs typeface="BIZ UDゴシック"/>
            </a:endParaRPr>
          </a:p>
          <a:p>
            <a:pPr marL="139428" indent="-135232" defTabSz="895327">
              <a:lnSpc>
                <a:spcPct val="120000"/>
              </a:lnSpc>
              <a:buSzPct val="81818"/>
              <a:buFontTx/>
              <a:buChar char="●"/>
              <a:tabLst>
                <a:tab pos="139428" algn="l"/>
              </a:tabLst>
            </a:pPr>
            <a:r>
              <a:rPr lang="en-US" altLang="ja-JP" sz="783" dirty="0">
                <a:solidFill>
                  <a:srgbClr val="3F413D"/>
                </a:solidFill>
                <a:latin typeface="Meiryo UI"/>
                <a:ea typeface="Meiryo UI"/>
                <a:cs typeface="BIZ UDゴシック"/>
              </a:rPr>
              <a:t>【</a:t>
            </a:r>
            <a:r>
              <a:rPr lang="ja-JP" altLang="en-US" sz="783" dirty="0">
                <a:solidFill>
                  <a:srgbClr val="3F413D"/>
                </a:solidFill>
                <a:latin typeface="Meiryo UI"/>
                <a:ea typeface="Meiryo UI"/>
                <a:cs typeface="BIZ UDゴシック"/>
              </a:rPr>
              <a:t>夜間オプション</a:t>
            </a:r>
            <a:r>
              <a:rPr lang="en-US" altLang="ja-JP" sz="783" dirty="0">
                <a:solidFill>
                  <a:srgbClr val="3F413D"/>
                </a:solidFill>
                <a:latin typeface="Meiryo UI"/>
                <a:ea typeface="Meiryo UI"/>
                <a:cs typeface="BIZ UDゴシック"/>
              </a:rPr>
              <a:t>】</a:t>
            </a: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ディナークルーズ、ウェルカム花火</a:t>
            </a:r>
            <a:endParaRPr lang="ja-JP" altLang="en-US" sz="783" dirty="0">
              <a:solidFill>
                <a:prstClr val="black"/>
              </a:solidFill>
              <a:latin typeface="Meiryo UI"/>
              <a:ea typeface="Meiryo UI"/>
              <a:cs typeface="BIZ UDゴシック"/>
            </a:endParaRPr>
          </a:p>
        </p:txBody>
      </p:sp>
    </p:spTree>
    <p:extLst>
      <p:ext uri="{BB962C8B-B14F-4D97-AF65-F5344CB8AC3E}">
        <p14:creationId xmlns:p14="http://schemas.microsoft.com/office/powerpoint/2010/main" val="1318499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A54F-D184-8749-4237-49D997234AF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105D864-3315-E086-B3F0-875322E25E50}"/>
              </a:ext>
            </a:extLst>
          </p:cNvPr>
          <p:cNvSpPr>
            <a:spLocks noGrp="1"/>
          </p:cNvSpPr>
          <p:nvPr>
            <p:ph type="title"/>
          </p:nvPr>
        </p:nvSpPr>
        <p:spPr/>
        <p:txBody>
          <a:bodyPr>
            <a:noAutofit/>
          </a:bodyPr>
          <a:lstStyle/>
          <a:p>
            <a:r>
              <a:rPr kumimoji="1" lang="ja-JP" altLang="en-US" dirty="0"/>
              <a:t>モデルコース ③　京都先行・びわ湖大津コース</a:t>
            </a:r>
          </a:p>
        </p:txBody>
      </p:sp>
      <p:sp>
        <p:nvSpPr>
          <p:cNvPr id="3" name="コンテンツ プレースホルダー 2">
            <a:extLst>
              <a:ext uri="{FF2B5EF4-FFF2-40B4-BE49-F238E27FC236}">
                <a16:creationId xmlns:a16="http://schemas.microsoft.com/office/drawing/2014/main" id="{D212C465-0E1B-D684-7A9F-942BD86B5724}"/>
              </a:ext>
            </a:extLst>
          </p:cNvPr>
          <p:cNvSpPr>
            <a:spLocks noGrp="1"/>
          </p:cNvSpPr>
          <p:nvPr>
            <p:ph idx="1"/>
          </p:nvPr>
        </p:nvSpPr>
        <p:spPr/>
        <p:txBody>
          <a:bodyPr>
            <a:noAutofit/>
          </a:bodyPr>
          <a:lstStyle/>
          <a:p>
            <a:r>
              <a:rPr kumimoji="1" lang="ja-JP" altLang="en-US" dirty="0">
                <a:latin typeface="+mn-ea"/>
              </a:rPr>
              <a:t>初日は京都、中日はびわ湖大津でSDGsを探究する3日間</a:t>
            </a:r>
          </a:p>
        </p:txBody>
      </p:sp>
      <p:sp>
        <p:nvSpPr>
          <p:cNvPr id="32" name="object 4">
            <a:extLst>
              <a:ext uri="{FF2B5EF4-FFF2-40B4-BE49-F238E27FC236}">
                <a16:creationId xmlns:a16="http://schemas.microsoft.com/office/drawing/2014/main" id="{F7A022EB-9B1F-EA14-C7C3-4562FDE532CC}"/>
              </a:ext>
            </a:extLst>
          </p:cNvPr>
          <p:cNvSpPr txBox="1"/>
          <p:nvPr/>
        </p:nvSpPr>
        <p:spPr>
          <a:xfrm>
            <a:off x="340683" y="2004222"/>
            <a:ext cx="397769" cy="1046888"/>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１日目</a:t>
            </a:r>
            <a:endParaRPr sz="1371" b="1" dirty="0">
              <a:solidFill>
                <a:prstClr val="white"/>
              </a:solidFill>
              <a:latin typeface="Meiryo UI"/>
              <a:ea typeface="Meiryo UI"/>
              <a:cs typeface="BIZ UDゴシック"/>
            </a:endParaRPr>
          </a:p>
        </p:txBody>
      </p:sp>
      <p:sp>
        <p:nvSpPr>
          <p:cNvPr id="23" name="object 4">
            <a:extLst>
              <a:ext uri="{FF2B5EF4-FFF2-40B4-BE49-F238E27FC236}">
                <a16:creationId xmlns:a16="http://schemas.microsoft.com/office/drawing/2014/main" id="{A350A37F-CF03-8B55-4D3A-68DA29DB430A}"/>
              </a:ext>
            </a:extLst>
          </p:cNvPr>
          <p:cNvSpPr txBox="1"/>
          <p:nvPr/>
        </p:nvSpPr>
        <p:spPr>
          <a:xfrm>
            <a:off x="965000" y="2246463"/>
            <a:ext cx="397769"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sp>
        <p:nvSpPr>
          <p:cNvPr id="24" name="object 6">
            <a:extLst>
              <a:ext uri="{FF2B5EF4-FFF2-40B4-BE49-F238E27FC236}">
                <a16:creationId xmlns:a16="http://schemas.microsoft.com/office/drawing/2014/main" id="{5E5F38EF-668F-9AD3-F9D0-FBAF804A8ED7}"/>
              </a:ext>
            </a:extLst>
          </p:cNvPr>
          <p:cNvSpPr txBox="1"/>
          <p:nvPr/>
        </p:nvSpPr>
        <p:spPr>
          <a:xfrm>
            <a:off x="2126529" y="2246463"/>
            <a:ext cx="71533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1053"/>
              </a:spcBef>
            </a:pPr>
            <a:r>
              <a:rPr lang="ja-JP" altLang="en-US" sz="1175" dirty="0">
                <a:solidFill>
                  <a:prstClr val="black"/>
                </a:solidFill>
                <a:latin typeface="Meiryo UI"/>
                <a:ea typeface="Meiryo UI"/>
                <a:cs typeface="Times New Roman"/>
              </a:rPr>
              <a:t>京都駅</a:t>
            </a:r>
            <a:endParaRPr sz="1175" dirty="0">
              <a:solidFill>
                <a:prstClr val="black"/>
              </a:solidFill>
              <a:latin typeface="Meiryo UI"/>
              <a:ea typeface="Meiryo UI"/>
              <a:cs typeface="Times New Roman"/>
            </a:endParaRPr>
          </a:p>
        </p:txBody>
      </p:sp>
      <p:sp>
        <p:nvSpPr>
          <p:cNvPr id="27" name="object 14">
            <a:extLst>
              <a:ext uri="{FF2B5EF4-FFF2-40B4-BE49-F238E27FC236}">
                <a16:creationId xmlns:a16="http://schemas.microsoft.com/office/drawing/2014/main" id="{85757949-688B-8F5A-4865-F9B771473980}"/>
              </a:ext>
            </a:extLst>
          </p:cNvPr>
          <p:cNvSpPr txBox="1"/>
          <p:nvPr/>
        </p:nvSpPr>
        <p:spPr>
          <a:xfrm>
            <a:off x="7773608" y="2246463"/>
            <a:ext cx="169180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京都市内宿舎（泊）</a:t>
            </a:r>
            <a:endParaRPr sz="1175" dirty="0">
              <a:solidFill>
                <a:prstClr val="black"/>
              </a:solidFill>
              <a:latin typeface="Meiryo UI"/>
              <a:ea typeface="Meiryo UI"/>
              <a:cs typeface="BIZ UDゴシック"/>
            </a:endParaRPr>
          </a:p>
        </p:txBody>
      </p:sp>
      <p:pic>
        <p:nvPicPr>
          <p:cNvPr id="39" name="グラフィックス 38" descr="バス 枠線">
            <a:extLst>
              <a:ext uri="{FF2B5EF4-FFF2-40B4-BE49-F238E27FC236}">
                <a16:creationId xmlns:a16="http://schemas.microsoft.com/office/drawing/2014/main" id="{6C1F3DFB-019F-93FA-6236-041C962488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35023" y="2219060"/>
            <a:ext cx="377441" cy="377441"/>
          </a:xfrm>
          <a:prstGeom prst="rect">
            <a:avLst/>
          </a:prstGeom>
        </p:spPr>
      </p:pic>
      <p:pic>
        <p:nvPicPr>
          <p:cNvPr id="41" name="グラフィックス 40" descr="バス 枠線">
            <a:extLst>
              <a:ext uri="{FF2B5EF4-FFF2-40B4-BE49-F238E27FC236}">
                <a16:creationId xmlns:a16="http://schemas.microsoft.com/office/drawing/2014/main" id="{8B308002-A7A4-BF38-E16D-3D3168581C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03002" y="2219060"/>
            <a:ext cx="377441" cy="377441"/>
          </a:xfrm>
          <a:prstGeom prst="rect">
            <a:avLst/>
          </a:prstGeom>
        </p:spPr>
      </p:pic>
      <p:pic>
        <p:nvPicPr>
          <p:cNvPr id="43" name="グラフィックス 42">
            <a:extLst>
              <a:ext uri="{FF2B5EF4-FFF2-40B4-BE49-F238E27FC236}">
                <a16:creationId xmlns:a16="http://schemas.microsoft.com/office/drawing/2014/main" id="{C1DB200F-AD67-56D6-486E-C52E327A96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1589" y="2289907"/>
            <a:ext cx="573682" cy="223237"/>
          </a:xfrm>
          <a:prstGeom prst="rect">
            <a:avLst/>
          </a:prstGeom>
        </p:spPr>
      </p:pic>
      <p:sp>
        <p:nvSpPr>
          <p:cNvPr id="44" name="object 6">
            <a:extLst>
              <a:ext uri="{FF2B5EF4-FFF2-40B4-BE49-F238E27FC236}">
                <a16:creationId xmlns:a16="http://schemas.microsoft.com/office/drawing/2014/main" id="{2B3BE64B-D06F-67DC-F2B9-2C3976FE0B1E}"/>
              </a:ext>
            </a:extLst>
          </p:cNvPr>
          <p:cNvSpPr txBox="1"/>
          <p:nvPr/>
        </p:nvSpPr>
        <p:spPr>
          <a:xfrm>
            <a:off x="1952266"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11:00</a:t>
            </a:r>
            <a:endParaRPr sz="979" b="1" dirty="0">
              <a:solidFill>
                <a:prstClr val="black"/>
              </a:solidFill>
              <a:latin typeface="Meiryo UI"/>
              <a:ea typeface="Meiryo UI"/>
              <a:cs typeface="Times New Roman"/>
            </a:endParaRPr>
          </a:p>
        </p:txBody>
      </p:sp>
      <p:sp>
        <p:nvSpPr>
          <p:cNvPr id="45" name="object 6">
            <a:extLst>
              <a:ext uri="{FF2B5EF4-FFF2-40B4-BE49-F238E27FC236}">
                <a16:creationId xmlns:a16="http://schemas.microsoft.com/office/drawing/2014/main" id="{AE2DFA60-1655-43F6-0C71-B0DA72192355}"/>
              </a:ext>
            </a:extLst>
          </p:cNvPr>
          <p:cNvSpPr txBox="1"/>
          <p:nvPr/>
        </p:nvSpPr>
        <p:spPr>
          <a:xfrm>
            <a:off x="7600787"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17:30</a:t>
            </a:r>
            <a:endParaRPr sz="979" b="1" dirty="0">
              <a:solidFill>
                <a:prstClr val="black"/>
              </a:solidFill>
              <a:latin typeface="Meiryo UI"/>
              <a:ea typeface="Meiryo UI"/>
              <a:cs typeface="Times New Roman"/>
            </a:endParaRPr>
          </a:p>
        </p:txBody>
      </p:sp>
      <p:sp>
        <p:nvSpPr>
          <p:cNvPr id="4" name="object 6">
            <a:extLst>
              <a:ext uri="{FF2B5EF4-FFF2-40B4-BE49-F238E27FC236}">
                <a16:creationId xmlns:a16="http://schemas.microsoft.com/office/drawing/2014/main" id="{6CCE2FC5-8014-6A8F-F5FB-5DFFF567C749}"/>
              </a:ext>
            </a:extLst>
          </p:cNvPr>
          <p:cNvSpPr txBox="1"/>
          <p:nvPr/>
        </p:nvSpPr>
        <p:spPr>
          <a:xfrm>
            <a:off x="6512042"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sp>
        <p:nvSpPr>
          <p:cNvPr id="58" name="object 4">
            <a:extLst>
              <a:ext uri="{FF2B5EF4-FFF2-40B4-BE49-F238E27FC236}">
                <a16:creationId xmlns:a16="http://schemas.microsoft.com/office/drawing/2014/main" id="{0F51AE71-0780-3CCE-C54D-86C08AAB306D}"/>
              </a:ext>
            </a:extLst>
          </p:cNvPr>
          <p:cNvSpPr txBox="1"/>
          <p:nvPr/>
        </p:nvSpPr>
        <p:spPr>
          <a:xfrm>
            <a:off x="3535394" y="2243167"/>
            <a:ext cx="3519201"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京都市内 文化体験・班別自主研修</a:t>
            </a:r>
            <a:endParaRPr sz="1175" dirty="0">
              <a:solidFill>
                <a:prstClr val="black"/>
              </a:solidFill>
              <a:latin typeface="Meiryo UI"/>
              <a:ea typeface="Meiryo UI"/>
              <a:cs typeface="BIZ UDゴシック"/>
            </a:endParaRPr>
          </a:p>
        </p:txBody>
      </p:sp>
      <p:sp>
        <p:nvSpPr>
          <p:cNvPr id="18" name="object 4">
            <a:extLst>
              <a:ext uri="{FF2B5EF4-FFF2-40B4-BE49-F238E27FC236}">
                <a16:creationId xmlns:a16="http://schemas.microsoft.com/office/drawing/2014/main" id="{CBB7DBFC-5926-E461-110B-89BCEFA35BBC}"/>
              </a:ext>
            </a:extLst>
          </p:cNvPr>
          <p:cNvSpPr txBox="1"/>
          <p:nvPr/>
        </p:nvSpPr>
        <p:spPr>
          <a:xfrm>
            <a:off x="2797266" y="2627795"/>
            <a:ext cx="4671605" cy="477079"/>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800" dirty="0"/>
              <a:t>・初日は京都で文化体験や班別自主研修を行い、歴史や文化への理解を深めます。</a:t>
            </a:r>
            <a:br>
              <a:rPr lang="ja-JP" altLang="ja-JP" sz="800" dirty="0"/>
            </a:br>
            <a:r>
              <a:rPr lang="ja-JP" altLang="ja-JP" sz="800" dirty="0"/>
              <a:t>・翌日からのびわ湖大津での探究学習につながる導入学習として位置づけることができます。</a:t>
            </a:r>
            <a:endParaRPr lang="ja-JP" altLang="en-US" sz="783" dirty="0">
              <a:solidFill>
                <a:prstClr val="black"/>
              </a:solidFill>
              <a:latin typeface="Meiryo UI"/>
              <a:ea typeface="Meiryo UI"/>
              <a:cs typeface="BIZ UDゴシック"/>
            </a:endParaRPr>
          </a:p>
        </p:txBody>
      </p:sp>
      <p:grpSp>
        <p:nvGrpSpPr>
          <p:cNvPr id="65" name="グループ化 64">
            <a:extLst>
              <a:ext uri="{FF2B5EF4-FFF2-40B4-BE49-F238E27FC236}">
                <a16:creationId xmlns:a16="http://schemas.microsoft.com/office/drawing/2014/main" id="{BE0BADDA-2C6E-B187-9A02-77CA0324CF9C}"/>
              </a:ext>
            </a:extLst>
          </p:cNvPr>
          <p:cNvGrpSpPr/>
          <p:nvPr/>
        </p:nvGrpSpPr>
        <p:grpSpPr>
          <a:xfrm>
            <a:off x="340679" y="3010720"/>
            <a:ext cx="9216078" cy="1538463"/>
            <a:chOff x="251191" y="3367822"/>
            <a:chExt cx="9412366" cy="1571230"/>
          </a:xfrm>
        </p:grpSpPr>
        <p:sp>
          <p:nvSpPr>
            <p:cNvPr id="66" name="object 4">
              <a:extLst>
                <a:ext uri="{FF2B5EF4-FFF2-40B4-BE49-F238E27FC236}">
                  <a16:creationId xmlns:a16="http://schemas.microsoft.com/office/drawing/2014/main" id="{3B0E624F-6F65-A496-AC5D-D39DD59A9BA5}"/>
                </a:ext>
              </a:extLst>
            </p:cNvPr>
            <p:cNvSpPr txBox="1"/>
            <p:nvPr/>
          </p:nvSpPr>
          <p:spPr>
            <a:xfrm>
              <a:off x="251191" y="3492872"/>
              <a:ext cx="406241" cy="1446180"/>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２日目</a:t>
              </a:r>
              <a:endParaRPr sz="1371" b="1" dirty="0">
                <a:solidFill>
                  <a:prstClr val="white"/>
                </a:solidFill>
                <a:latin typeface="Meiryo UI"/>
                <a:ea typeface="Meiryo UI"/>
                <a:cs typeface="BIZ UDゴシック"/>
              </a:endParaRPr>
            </a:p>
          </p:txBody>
        </p:sp>
        <p:sp>
          <p:nvSpPr>
            <p:cNvPr id="67" name="object 4">
              <a:extLst>
                <a:ext uri="{FF2B5EF4-FFF2-40B4-BE49-F238E27FC236}">
                  <a16:creationId xmlns:a16="http://schemas.microsoft.com/office/drawing/2014/main" id="{0B5D3320-C74E-23C1-F7C6-28EB9A5BAFE9}"/>
                </a:ext>
              </a:extLst>
            </p:cNvPr>
            <p:cNvSpPr txBox="1"/>
            <p:nvPr/>
          </p:nvSpPr>
          <p:spPr>
            <a:xfrm>
              <a:off x="880057" y="3652377"/>
              <a:ext cx="40624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sp>
          <p:nvSpPr>
            <p:cNvPr id="75" name="object 14">
              <a:extLst>
                <a:ext uri="{FF2B5EF4-FFF2-40B4-BE49-F238E27FC236}">
                  <a16:creationId xmlns:a16="http://schemas.microsoft.com/office/drawing/2014/main" id="{5C081E0D-4419-BDBA-7C55-F4DA62100D2A}"/>
                </a:ext>
              </a:extLst>
            </p:cNvPr>
            <p:cNvSpPr txBox="1"/>
            <p:nvPr/>
          </p:nvSpPr>
          <p:spPr>
            <a:xfrm>
              <a:off x="7833678" y="3652377"/>
              <a:ext cx="1727836"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大津市内宿舎（泊）</a:t>
              </a:r>
              <a:endParaRPr sz="1175" dirty="0">
                <a:solidFill>
                  <a:prstClr val="black"/>
                </a:solidFill>
                <a:latin typeface="Meiryo UI"/>
                <a:ea typeface="Meiryo UI"/>
                <a:cs typeface="BIZ UDゴシック"/>
              </a:endParaRPr>
            </a:p>
          </p:txBody>
        </p:sp>
        <p:sp>
          <p:nvSpPr>
            <p:cNvPr id="80" name="object 6">
              <a:extLst>
                <a:ext uri="{FF2B5EF4-FFF2-40B4-BE49-F238E27FC236}">
                  <a16:creationId xmlns:a16="http://schemas.microsoft.com/office/drawing/2014/main" id="{D09E464F-8011-878C-58E6-AF88659C0156}"/>
                </a:ext>
              </a:extLst>
            </p:cNvPr>
            <p:cNvSpPr txBox="1"/>
            <p:nvPr/>
          </p:nvSpPr>
          <p:spPr>
            <a:xfrm>
              <a:off x="5764177" y="3377543"/>
              <a:ext cx="730568" cy="329513"/>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pic>
          <p:nvPicPr>
            <p:cNvPr id="82" name="グラフィックス 81" descr="バス 枠線">
              <a:extLst>
                <a:ext uri="{FF2B5EF4-FFF2-40B4-BE49-F238E27FC236}">
                  <a16:creationId xmlns:a16="http://schemas.microsoft.com/office/drawing/2014/main" id="{51B0E206-9079-110C-84D9-E42B858915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383839" y="3593440"/>
              <a:ext cx="385480" cy="385480"/>
            </a:xfrm>
            <a:prstGeom prst="rect">
              <a:avLst/>
            </a:prstGeom>
          </p:spPr>
        </p:pic>
        <p:sp>
          <p:nvSpPr>
            <p:cNvPr id="83" name="object 6">
              <a:extLst>
                <a:ext uri="{FF2B5EF4-FFF2-40B4-BE49-F238E27FC236}">
                  <a16:creationId xmlns:a16="http://schemas.microsoft.com/office/drawing/2014/main" id="{64E57258-62F4-B46C-CDC6-BFBF326E04D9}"/>
                </a:ext>
              </a:extLst>
            </p:cNvPr>
            <p:cNvSpPr txBox="1"/>
            <p:nvPr/>
          </p:nvSpPr>
          <p:spPr>
            <a:xfrm>
              <a:off x="1586662" y="3377543"/>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84" name="object 4">
              <a:extLst>
                <a:ext uri="{FF2B5EF4-FFF2-40B4-BE49-F238E27FC236}">
                  <a16:creationId xmlns:a16="http://schemas.microsoft.com/office/drawing/2014/main" id="{A82F3765-A6D7-ECF2-3194-A748982D3AE9}"/>
                </a:ext>
              </a:extLst>
            </p:cNvPr>
            <p:cNvSpPr txBox="1"/>
            <p:nvPr/>
          </p:nvSpPr>
          <p:spPr>
            <a:xfrm>
              <a:off x="880057" y="4291920"/>
              <a:ext cx="8783500"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・2日目は終日、びわ湖大津SDGs教育旅行プログラムを実施し、午前と午後で異なる2つのテーマを探究します。</a:t>
              </a:r>
              <a:br>
                <a:rPr lang="ja-JP" altLang="ja-JP" sz="900" dirty="0"/>
              </a:br>
              <a:r>
                <a:rPr lang="ja-JP" altLang="ja-JP" sz="900" dirty="0"/>
                <a:t>・カヤックや外来魚に関する学習などの湖上体験</a:t>
              </a:r>
              <a:r>
                <a:rPr lang="ja-JP" altLang="en-US" sz="900" dirty="0"/>
                <a:t>・産業学習</a:t>
              </a:r>
              <a:r>
                <a:rPr lang="ja-JP" altLang="ja-JP" sz="900" dirty="0"/>
                <a:t>から、比叡山延暦寺や三井寺などでの歴史・文化体験まで選択できます。</a:t>
              </a:r>
              <a:br>
                <a:rPr lang="ja-JP" altLang="ja-JP" sz="900" dirty="0"/>
              </a:br>
              <a:r>
                <a:rPr lang="ja-JP" altLang="ja-JP" sz="900" dirty="0"/>
                <a:t>・6つのテーマから学習目的に応じて選び、各プログラムと関連するSDGsのゴールを考えます。</a:t>
              </a:r>
              <a:endParaRPr lang="ja-JP" altLang="en-US" sz="881" dirty="0">
                <a:solidFill>
                  <a:prstClr val="black"/>
                </a:solidFill>
                <a:latin typeface="Meiryo UI"/>
                <a:ea typeface="Meiryo UI"/>
                <a:cs typeface="BIZ UDゴシック"/>
              </a:endParaRPr>
            </a:p>
          </p:txBody>
        </p:sp>
        <p:sp>
          <p:nvSpPr>
            <p:cNvPr id="85" name="object 6">
              <a:extLst>
                <a:ext uri="{FF2B5EF4-FFF2-40B4-BE49-F238E27FC236}">
                  <a16:creationId xmlns:a16="http://schemas.microsoft.com/office/drawing/2014/main" id="{1B3BDC68-E56F-6F2B-5AD0-2C05670DCC25}"/>
                </a:ext>
              </a:extLst>
            </p:cNvPr>
            <p:cNvSpPr txBox="1"/>
            <p:nvPr/>
          </p:nvSpPr>
          <p:spPr>
            <a:xfrm>
              <a:off x="757789" y="3377543"/>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86" name="object 4">
              <a:extLst>
                <a:ext uri="{FF2B5EF4-FFF2-40B4-BE49-F238E27FC236}">
                  <a16:creationId xmlns:a16="http://schemas.microsoft.com/office/drawing/2014/main" id="{87928CA0-148F-1DD0-FBDA-7F8EE2462BA9}"/>
                </a:ext>
              </a:extLst>
            </p:cNvPr>
            <p:cNvSpPr txBox="1"/>
            <p:nvPr/>
          </p:nvSpPr>
          <p:spPr>
            <a:xfrm>
              <a:off x="1771751" y="3652377"/>
              <a:ext cx="5404169"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prstClr val="black"/>
                  </a:solidFill>
                  <a:latin typeface="Meiryo UI"/>
                  <a:ea typeface="Meiryo UI"/>
                  <a:cs typeface="BIZ UDゴシック"/>
                </a:rPr>
                <a:t>びわ湖大津SDGs教育旅行プログラム研修（午前・午後で2テーマ）</a:t>
              </a:r>
              <a:endParaRPr sz="1175" dirty="0">
                <a:solidFill>
                  <a:prstClr val="black"/>
                </a:solidFill>
                <a:latin typeface="Meiryo UI"/>
                <a:ea typeface="Meiryo UI"/>
                <a:cs typeface="BIZ UDゴシック"/>
              </a:endParaRPr>
            </a:p>
          </p:txBody>
        </p:sp>
        <p:sp>
          <p:nvSpPr>
            <p:cNvPr id="90" name="object 6">
              <a:extLst>
                <a:ext uri="{FF2B5EF4-FFF2-40B4-BE49-F238E27FC236}">
                  <a16:creationId xmlns:a16="http://schemas.microsoft.com/office/drawing/2014/main" id="{EF334591-7F0A-A0F9-D514-565D9F6729E0}"/>
                </a:ext>
              </a:extLst>
            </p:cNvPr>
            <p:cNvSpPr txBox="1"/>
            <p:nvPr/>
          </p:nvSpPr>
          <p:spPr>
            <a:xfrm>
              <a:off x="6729129" y="3377543"/>
              <a:ext cx="730568" cy="329513"/>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91" name="object 6">
              <a:extLst>
                <a:ext uri="{FF2B5EF4-FFF2-40B4-BE49-F238E27FC236}">
                  <a16:creationId xmlns:a16="http://schemas.microsoft.com/office/drawing/2014/main" id="{46BC1CE2-A637-9DBA-3FEB-2D9B243E2A3E}"/>
                </a:ext>
              </a:extLst>
            </p:cNvPr>
            <p:cNvSpPr txBox="1"/>
            <p:nvPr/>
          </p:nvSpPr>
          <p:spPr>
            <a:xfrm>
              <a:off x="7667616" y="3377543"/>
              <a:ext cx="730568" cy="329513"/>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93" name="object 6">
              <a:extLst>
                <a:ext uri="{FF2B5EF4-FFF2-40B4-BE49-F238E27FC236}">
                  <a16:creationId xmlns:a16="http://schemas.microsoft.com/office/drawing/2014/main" id="{46D97F89-3977-1961-638F-DE8AFEB7EAA7}"/>
                </a:ext>
              </a:extLst>
            </p:cNvPr>
            <p:cNvSpPr txBox="1"/>
            <p:nvPr/>
          </p:nvSpPr>
          <p:spPr>
            <a:xfrm>
              <a:off x="7727090" y="3367822"/>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grpSp>
      <p:cxnSp>
        <p:nvCxnSpPr>
          <p:cNvPr id="92" name="直線コネクタ 91">
            <a:extLst>
              <a:ext uri="{FF2B5EF4-FFF2-40B4-BE49-F238E27FC236}">
                <a16:creationId xmlns:a16="http://schemas.microsoft.com/office/drawing/2014/main" id="{0E47BA3D-5810-7A78-78FA-B417932F393D}"/>
              </a:ext>
            </a:extLst>
          </p:cNvPr>
          <p:cNvCxnSpPr>
            <a:cxnSpLocks/>
          </p:cNvCxnSpPr>
          <p:nvPr/>
        </p:nvCxnSpPr>
        <p:spPr>
          <a:xfrm>
            <a:off x="690722" y="3051110"/>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94" name="直線コネクタ 93">
            <a:extLst>
              <a:ext uri="{FF2B5EF4-FFF2-40B4-BE49-F238E27FC236}">
                <a16:creationId xmlns:a16="http://schemas.microsoft.com/office/drawing/2014/main" id="{D7D80F4F-AF38-9EB1-7CAC-AFC7ADC46DBD}"/>
              </a:ext>
            </a:extLst>
          </p:cNvPr>
          <p:cNvCxnSpPr>
            <a:cxnSpLocks/>
          </p:cNvCxnSpPr>
          <p:nvPr/>
        </p:nvCxnSpPr>
        <p:spPr>
          <a:xfrm>
            <a:off x="738449" y="4569368"/>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
        <p:nvSpPr>
          <p:cNvPr id="95" name="object 4">
            <a:extLst>
              <a:ext uri="{FF2B5EF4-FFF2-40B4-BE49-F238E27FC236}">
                <a16:creationId xmlns:a16="http://schemas.microsoft.com/office/drawing/2014/main" id="{337BF254-9D10-034E-E072-856EED1D3680}"/>
              </a:ext>
            </a:extLst>
          </p:cNvPr>
          <p:cNvSpPr txBox="1"/>
          <p:nvPr/>
        </p:nvSpPr>
        <p:spPr>
          <a:xfrm>
            <a:off x="340679" y="5763340"/>
            <a:ext cx="9230427" cy="724000"/>
          </a:xfrm>
          <a:prstGeom prst="rect">
            <a:avLst/>
          </a:prstGeom>
          <a:ln>
            <a:solidFill>
              <a:schemeClr val="accent1"/>
            </a:solidFill>
          </a:ln>
        </p:spPr>
        <p:txBody>
          <a:bodyPr vert="horz" wrap="square" lIns="108000" tIns="0" rIns="0" bIns="0" numCol="1" rtlCol="0" anchor="ctr" anchorCtr="0">
            <a:noAutofit/>
          </a:bodyPr>
          <a:lstStyle/>
          <a:p>
            <a:pPr marL="4197" defTabSz="895327">
              <a:lnSpc>
                <a:spcPct val="120000"/>
              </a:lnSpc>
              <a:buSzPct val="81818"/>
              <a:tabLst>
                <a:tab pos="528491" algn="l"/>
                <a:tab pos="876674" algn="l"/>
                <a:tab pos="1845057" algn="l"/>
                <a:tab pos="2811885" algn="l"/>
                <a:tab pos="3948141" algn="l"/>
              </a:tabLst>
            </a:pPr>
            <a:r>
              <a:rPr lang="en-US" altLang="ja-JP" sz="881" b="1" dirty="0">
                <a:solidFill>
                  <a:srgbClr val="3F413D"/>
                </a:solidFill>
                <a:latin typeface="Meiryo UI"/>
                <a:ea typeface="Meiryo UI"/>
                <a:cs typeface="BIZ UDゴシック"/>
              </a:rPr>
              <a:t>【</a:t>
            </a:r>
            <a:r>
              <a:rPr lang="ja-JP" altLang="en-US" sz="881" b="1" dirty="0">
                <a:solidFill>
                  <a:srgbClr val="3F413D"/>
                </a:solidFill>
                <a:latin typeface="Meiryo UI"/>
                <a:ea typeface="Meiryo UI"/>
                <a:cs typeface="BIZ UDゴシック"/>
              </a:rPr>
              <a:t>行程設計上のメリット</a:t>
            </a:r>
            <a:r>
              <a:rPr lang="en-US" altLang="ja-JP" sz="881" b="1" dirty="0">
                <a:solidFill>
                  <a:srgbClr val="3F413D"/>
                </a:solidFill>
                <a:latin typeface="Meiryo UI"/>
                <a:ea typeface="Meiryo UI"/>
                <a:cs typeface="BIZ UDゴシック"/>
              </a:rPr>
              <a:t>】</a:t>
            </a:r>
          </a:p>
          <a:p>
            <a:pPr marL="4197" defTabSz="895327">
              <a:lnSpc>
                <a:spcPct val="120000"/>
              </a:lnSpc>
              <a:buSzPct val="81818"/>
              <a:tabLst>
                <a:tab pos="528491" algn="l"/>
                <a:tab pos="876674" algn="l"/>
                <a:tab pos="1845057" algn="l"/>
                <a:tab pos="2811885" algn="l"/>
                <a:tab pos="3948141" algn="l"/>
              </a:tabLst>
            </a:pPr>
            <a:r>
              <a:rPr lang="ja-JP" altLang="ja-JP" sz="900" dirty="0"/>
              <a:t>・初日の京都研修後に大津へ移動し、2日目から3日目午前まで大津を拠点とすることで、地域間の往復を避けた行程が組めます。</a:t>
            </a:r>
            <a:br>
              <a:rPr lang="ja-JP" altLang="ja-JP" sz="900" dirty="0"/>
            </a:br>
            <a:r>
              <a:rPr lang="ja-JP" altLang="ja-JP" sz="900" dirty="0"/>
              <a:t>・2日目の終日プログラムと3日目午前のプログラムを組み合わせ、貸切バスを学習時間の確保に効果的に活用できます。</a:t>
            </a:r>
            <a:br>
              <a:rPr lang="ja-JP" altLang="ja-JP" sz="900" dirty="0"/>
            </a:br>
            <a:r>
              <a:rPr lang="ja-JP" altLang="ja-JP" sz="900" dirty="0"/>
              <a:t>・自然・環境・歴史・文化など、複数のテーマを横断して学ぶことができます。</a:t>
            </a:r>
            <a:endParaRPr lang="ja-JP" altLang="en-US" sz="881" dirty="0">
              <a:solidFill>
                <a:prstClr val="black"/>
              </a:solidFill>
              <a:latin typeface="Meiryo UI"/>
              <a:ea typeface="Meiryo UI"/>
              <a:cs typeface="BIZ UDゴシック"/>
            </a:endParaRPr>
          </a:p>
        </p:txBody>
      </p:sp>
      <p:grpSp>
        <p:nvGrpSpPr>
          <p:cNvPr id="96" name="グループ化 95">
            <a:extLst>
              <a:ext uri="{FF2B5EF4-FFF2-40B4-BE49-F238E27FC236}">
                <a16:creationId xmlns:a16="http://schemas.microsoft.com/office/drawing/2014/main" id="{A2D329A1-A41E-CA92-C7DA-587D197B2794}"/>
              </a:ext>
            </a:extLst>
          </p:cNvPr>
          <p:cNvGrpSpPr/>
          <p:nvPr/>
        </p:nvGrpSpPr>
        <p:grpSpPr>
          <a:xfrm>
            <a:off x="340681" y="4564387"/>
            <a:ext cx="9124727" cy="1116899"/>
            <a:chOff x="242443" y="4488851"/>
            <a:chExt cx="9319069" cy="1140687"/>
          </a:xfrm>
        </p:grpSpPr>
        <p:sp>
          <p:nvSpPr>
            <p:cNvPr id="97" name="object 4">
              <a:extLst>
                <a:ext uri="{FF2B5EF4-FFF2-40B4-BE49-F238E27FC236}">
                  <a16:creationId xmlns:a16="http://schemas.microsoft.com/office/drawing/2014/main" id="{63AB635C-D2F2-7B96-0382-5E7028011CCC}"/>
                </a:ext>
              </a:extLst>
            </p:cNvPr>
            <p:cNvSpPr txBox="1"/>
            <p:nvPr/>
          </p:nvSpPr>
          <p:spPr>
            <a:xfrm>
              <a:off x="242443" y="4577740"/>
              <a:ext cx="406241" cy="1051798"/>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３日目</a:t>
              </a:r>
              <a:endParaRPr sz="1371" b="1" dirty="0">
                <a:solidFill>
                  <a:prstClr val="white"/>
                </a:solidFill>
                <a:latin typeface="Meiryo UI"/>
                <a:ea typeface="Meiryo UI"/>
                <a:cs typeface="BIZ UDゴシック"/>
              </a:endParaRPr>
            </a:p>
          </p:txBody>
        </p:sp>
        <p:sp>
          <p:nvSpPr>
            <p:cNvPr id="98" name="object 4">
              <a:extLst>
                <a:ext uri="{FF2B5EF4-FFF2-40B4-BE49-F238E27FC236}">
                  <a16:creationId xmlns:a16="http://schemas.microsoft.com/office/drawing/2014/main" id="{DBEBAAD3-1AB7-E947-727C-912FFDFCD0E8}"/>
                </a:ext>
              </a:extLst>
            </p:cNvPr>
            <p:cNvSpPr txBox="1"/>
            <p:nvPr/>
          </p:nvSpPr>
          <p:spPr>
            <a:xfrm>
              <a:off x="880057" y="4767429"/>
              <a:ext cx="40624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pic>
          <p:nvPicPr>
            <p:cNvPr id="99" name="グラフィックス 98" descr="バス 枠線">
              <a:extLst>
                <a:ext uri="{FF2B5EF4-FFF2-40B4-BE49-F238E27FC236}">
                  <a16:creationId xmlns:a16="http://schemas.microsoft.com/office/drawing/2014/main" id="{467E3727-487D-79F5-80CD-EA4DE818238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76089" y="4739445"/>
              <a:ext cx="385480" cy="385480"/>
            </a:xfrm>
            <a:prstGeom prst="rect">
              <a:avLst/>
            </a:prstGeom>
          </p:spPr>
        </p:pic>
        <p:sp>
          <p:nvSpPr>
            <p:cNvPr id="100" name="object 6">
              <a:extLst>
                <a:ext uri="{FF2B5EF4-FFF2-40B4-BE49-F238E27FC236}">
                  <a16:creationId xmlns:a16="http://schemas.microsoft.com/office/drawing/2014/main" id="{D0C96C04-3645-9DE5-891D-453AEAF20925}"/>
                </a:ext>
              </a:extLst>
            </p:cNvPr>
            <p:cNvSpPr txBox="1"/>
            <p:nvPr/>
          </p:nvSpPr>
          <p:spPr>
            <a:xfrm>
              <a:off x="1805020"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101" name="object 6">
              <a:extLst>
                <a:ext uri="{FF2B5EF4-FFF2-40B4-BE49-F238E27FC236}">
                  <a16:creationId xmlns:a16="http://schemas.microsoft.com/office/drawing/2014/main" id="{E574C512-9080-8BDC-5B61-E23E3A65602A}"/>
                </a:ext>
              </a:extLst>
            </p:cNvPr>
            <p:cNvSpPr txBox="1"/>
            <p:nvPr/>
          </p:nvSpPr>
          <p:spPr>
            <a:xfrm>
              <a:off x="763512"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102" name="object 4">
              <a:extLst>
                <a:ext uri="{FF2B5EF4-FFF2-40B4-BE49-F238E27FC236}">
                  <a16:creationId xmlns:a16="http://schemas.microsoft.com/office/drawing/2014/main" id="{FFEE6ED3-6131-14DD-86D2-16FC3556B387}"/>
                </a:ext>
              </a:extLst>
            </p:cNvPr>
            <p:cNvSpPr txBox="1"/>
            <p:nvPr/>
          </p:nvSpPr>
          <p:spPr>
            <a:xfrm>
              <a:off x="2006436" y="4767429"/>
              <a:ext cx="424856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びわ湖大津SDGs教育旅行プログラム研修（午前）</a:t>
              </a:r>
              <a:endParaRPr lang="ja-JP" altLang="en-US" sz="1175" dirty="0">
                <a:solidFill>
                  <a:prstClr val="black"/>
                </a:solidFill>
                <a:latin typeface="Meiryo UI"/>
                <a:ea typeface="Meiryo UI"/>
                <a:cs typeface="BIZ UDゴシック"/>
              </a:endParaRPr>
            </a:p>
          </p:txBody>
        </p:sp>
        <p:pic>
          <p:nvPicPr>
            <p:cNvPr id="103" name="グラフィックス 102" descr="バス 枠線">
              <a:extLst>
                <a:ext uri="{FF2B5EF4-FFF2-40B4-BE49-F238E27FC236}">
                  <a16:creationId xmlns:a16="http://schemas.microsoft.com/office/drawing/2014/main" id="{B25C632E-DDB5-2109-69B6-62B62A16B3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55662" y="4739445"/>
              <a:ext cx="385480" cy="385480"/>
            </a:xfrm>
            <a:prstGeom prst="rect">
              <a:avLst/>
            </a:prstGeom>
          </p:spPr>
        </p:pic>
        <p:sp>
          <p:nvSpPr>
            <p:cNvPr id="104" name="object 4">
              <a:extLst>
                <a:ext uri="{FF2B5EF4-FFF2-40B4-BE49-F238E27FC236}">
                  <a16:creationId xmlns:a16="http://schemas.microsoft.com/office/drawing/2014/main" id="{92748B1D-06FB-3217-35D9-500E3AB21DB8}"/>
                </a:ext>
              </a:extLst>
            </p:cNvPr>
            <p:cNvSpPr txBox="1"/>
            <p:nvPr/>
          </p:nvSpPr>
          <p:spPr>
            <a:xfrm>
              <a:off x="7001374" y="4767429"/>
              <a:ext cx="792916"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京都駅</a:t>
              </a:r>
              <a:endParaRPr sz="1175" dirty="0">
                <a:solidFill>
                  <a:prstClr val="black"/>
                </a:solidFill>
                <a:latin typeface="Meiryo UI"/>
                <a:ea typeface="Meiryo UI"/>
                <a:cs typeface="BIZ UDゴシック"/>
              </a:endParaRPr>
            </a:p>
          </p:txBody>
        </p:sp>
        <p:pic>
          <p:nvPicPr>
            <p:cNvPr id="105" name="グラフィックス 104">
              <a:extLst>
                <a:ext uri="{FF2B5EF4-FFF2-40B4-BE49-F238E27FC236}">
                  <a16:creationId xmlns:a16="http://schemas.microsoft.com/office/drawing/2014/main" id="{20689595-71F9-5252-745B-18C8CFD50A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2463" y="4791294"/>
              <a:ext cx="585900" cy="227992"/>
            </a:xfrm>
            <a:prstGeom prst="rect">
              <a:avLst/>
            </a:prstGeom>
          </p:spPr>
        </p:pic>
        <p:sp>
          <p:nvSpPr>
            <p:cNvPr id="106" name="object 4">
              <a:extLst>
                <a:ext uri="{FF2B5EF4-FFF2-40B4-BE49-F238E27FC236}">
                  <a16:creationId xmlns:a16="http://schemas.microsoft.com/office/drawing/2014/main" id="{BE8AB663-648C-7610-4090-8913D1EAF7B2}"/>
                </a:ext>
              </a:extLst>
            </p:cNvPr>
            <p:cNvSpPr txBox="1"/>
            <p:nvPr/>
          </p:nvSpPr>
          <p:spPr>
            <a:xfrm>
              <a:off x="8768595" y="4767429"/>
              <a:ext cx="792917"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sp>
          <p:nvSpPr>
            <p:cNvPr id="109" name="object 4">
              <a:extLst>
                <a:ext uri="{FF2B5EF4-FFF2-40B4-BE49-F238E27FC236}">
                  <a16:creationId xmlns:a16="http://schemas.microsoft.com/office/drawing/2014/main" id="{889EF2ED-B3BB-F96B-431A-68B521AA840B}"/>
                </a:ext>
              </a:extLst>
            </p:cNvPr>
            <p:cNvSpPr txBox="1"/>
            <p:nvPr/>
          </p:nvSpPr>
          <p:spPr>
            <a:xfrm>
              <a:off x="2596229" y="5103639"/>
              <a:ext cx="3805277"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・3日目午前も選択プログラムを実施し、前日の学びを別のテーマへ広げます。</a:t>
              </a:r>
              <a:br>
                <a:rPr lang="ja-JP" altLang="ja-JP" sz="900" dirty="0"/>
              </a:br>
              <a:r>
                <a:rPr lang="ja-JP" altLang="ja-JP" sz="900" dirty="0"/>
                <a:t>・プログラム終了後は、貸切バスで京都駅へ移動し、帰路につきます。</a:t>
              </a:r>
              <a:endParaRPr lang="ja-JP" altLang="en-US" sz="881" dirty="0">
                <a:solidFill>
                  <a:prstClr val="black"/>
                </a:solidFill>
                <a:latin typeface="Meiryo UI"/>
                <a:ea typeface="Meiryo UI"/>
                <a:cs typeface="BIZ UDゴシック"/>
              </a:endParaRPr>
            </a:p>
          </p:txBody>
        </p:sp>
      </p:grpSp>
      <p:sp>
        <p:nvSpPr>
          <p:cNvPr id="5" name="object 6">
            <a:extLst>
              <a:ext uri="{FF2B5EF4-FFF2-40B4-BE49-F238E27FC236}">
                <a16:creationId xmlns:a16="http://schemas.microsoft.com/office/drawing/2014/main" id="{BAD5C802-E28F-7708-ADA6-B18235391D61}"/>
              </a:ext>
            </a:extLst>
          </p:cNvPr>
          <p:cNvSpPr txBox="1"/>
          <p:nvPr/>
        </p:nvSpPr>
        <p:spPr>
          <a:xfrm>
            <a:off x="3358639"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11:30</a:t>
            </a:r>
            <a:endParaRPr sz="979" b="1" dirty="0">
              <a:solidFill>
                <a:prstClr val="black"/>
              </a:solidFill>
              <a:latin typeface="Meiryo UI"/>
              <a:ea typeface="Meiryo UI"/>
              <a:cs typeface="Times New Roman"/>
            </a:endParaRPr>
          </a:p>
        </p:txBody>
      </p:sp>
      <p:sp>
        <p:nvSpPr>
          <p:cNvPr id="900" name="コースのポイント本文"/>
          <p:cNvSpPr txBox="1"/>
          <p:nvPr/>
        </p:nvSpPr>
        <p:spPr>
          <a:xfrm>
            <a:off x="340679" y="1062485"/>
            <a:ext cx="9124950" cy="914400"/>
          </a:xfrm>
          <a:prstGeom prst="rect">
            <a:avLst/>
          </a:prstGeom>
          <a:noFill/>
        </p:spPr>
        <p:txBody>
          <a:bodyPr wrap="square" lIns="0" tIns="0" rIns="0" bIns="0" rtlCol="0">
            <a:noAutofit/>
          </a:bodyPr>
          <a:lstStyle/>
          <a:p>
            <a:pPr marL="0" indent="0">
              <a:lnSpc>
                <a:spcPct val="100000"/>
              </a:lnSpc>
              <a:spcAft>
                <a:spcPts val="200"/>
              </a:spcAft>
              <a:buNone/>
            </a:pPr>
            <a:r>
              <a:rPr kumimoji="1" lang="ja-JP" altLang="en-US" sz="1100" b="1" dirty="0">
                <a:solidFill>
                  <a:srgbClr val="1F4E79"/>
                </a:solidFill>
                <a:latin typeface="+mn-ea"/>
                <a:ea typeface="+mn-ea"/>
              </a:rPr>
              <a:t>コースのポイント</a:t>
            </a:r>
          </a:p>
          <a:p>
            <a:pPr>
              <a:lnSpc>
                <a:spcPct val="100000"/>
              </a:lnSpc>
              <a:spcAft>
                <a:spcPts val="100"/>
              </a:spcAft>
            </a:pPr>
            <a:r>
              <a:rPr lang="ja-JP" altLang="ja-JP" sz="1100" dirty="0"/>
              <a:t>・初日に京都で文化研修を行い、2日目以降はびわ湖大津でSDGs探究学習に取り組むコースです。</a:t>
            </a:r>
            <a:br>
              <a:rPr lang="ja-JP" altLang="ja-JP" sz="1100" dirty="0"/>
            </a:br>
            <a:r>
              <a:rPr lang="ja-JP" altLang="ja-JP" sz="1100" dirty="0"/>
              <a:t>・2日目はびわ湖大津SDGs教育旅行プログラムを終日実施し、午前と午後で異なる2つのテーマを探究します。</a:t>
            </a:r>
            <a:br>
              <a:rPr lang="ja-JP" altLang="ja-JP" sz="1100" dirty="0"/>
            </a:br>
            <a:r>
              <a:rPr lang="ja-JP" altLang="ja-JP" sz="1100" dirty="0"/>
              <a:t>・湖上での自然・環境体験から、社寺を中心とした歴史・文化体験まで、6つのテーマから目的に応じて選択できます。</a:t>
            </a:r>
            <a:br>
              <a:rPr lang="ja-JP" altLang="ja-JP" sz="1100" dirty="0"/>
            </a:br>
            <a:r>
              <a:rPr lang="ja-JP" altLang="ja-JP" sz="1100" dirty="0"/>
              <a:t>・京都から大津へ移動した後は、大津を拠点にプログラムを実施するため、地域間の往復移動を抑えられます。</a:t>
            </a:r>
            <a:endParaRPr kumimoji="1" lang="ja-JP" altLang="en-US" sz="1100" dirty="0">
              <a:latin typeface="+mn-ea"/>
              <a:ea typeface="+mn-ea"/>
            </a:endParaRPr>
          </a:p>
        </p:txBody>
      </p:sp>
      <p:sp>
        <p:nvSpPr>
          <p:cNvPr id="7" name="角丸四角形 71">
            <a:extLst>
              <a:ext uri="{FF2B5EF4-FFF2-40B4-BE49-F238E27FC236}">
                <a16:creationId xmlns:a16="http://schemas.microsoft.com/office/drawing/2014/main" id="{5D55327D-6157-B097-B11C-81AB474DF427}"/>
              </a:ext>
            </a:extLst>
          </p:cNvPr>
          <p:cNvSpPr/>
          <p:nvPr/>
        </p:nvSpPr>
        <p:spPr>
          <a:xfrm>
            <a:off x="1679090" y="3586424"/>
            <a:ext cx="847470" cy="223885"/>
          </a:xfrm>
          <a:prstGeom prst="roundRect">
            <a:avLst>
              <a:gd name="adj" fmla="val 5000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自然</a:t>
            </a:r>
            <a:endParaRPr kumimoji="1" lang="en-US" altLang="ja-JP" sz="1028" b="1" dirty="0">
              <a:solidFill>
                <a:prstClr val="white"/>
              </a:solidFill>
              <a:latin typeface="Meiryo UI"/>
              <a:ea typeface="Meiryo UI"/>
            </a:endParaRPr>
          </a:p>
        </p:txBody>
      </p:sp>
      <p:sp>
        <p:nvSpPr>
          <p:cNvPr id="9" name="角丸四角形 72">
            <a:extLst>
              <a:ext uri="{FF2B5EF4-FFF2-40B4-BE49-F238E27FC236}">
                <a16:creationId xmlns:a16="http://schemas.microsoft.com/office/drawing/2014/main" id="{59A70618-CD0E-52DC-6518-73CB8F8203F3}"/>
              </a:ext>
            </a:extLst>
          </p:cNvPr>
          <p:cNvSpPr/>
          <p:nvPr/>
        </p:nvSpPr>
        <p:spPr>
          <a:xfrm>
            <a:off x="3473708" y="3586431"/>
            <a:ext cx="847470" cy="223885"/>
          </a:xfrm>
          <a:prstGeom prst="roundRect">
            <a:avLst>
              <a:gd name="adj" fmla="val 5000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環境</a:t>
            </a:r>
            <a:endParaRPr kumimoji="1" lang="en-US" altLang="ja-JP" sz="1028" b="1" dirty="0">
              <a:solidFill>
                <a:prstClr val="white"/>
              </a:solidFill>
              <a:latin typeface="Meiryo UI"/>
              <a:ea typeface="Meiryo UI"/>
            </a:endParaRPr>
          </a:p>
        </p:txBody>
      </p:sp>
      <p:sp>
        <p:nvSpPr>
          <p:cNvPr id="11" name="角丸四角形 73">
            <a:extLst>
              <a:ext uri="{FF2B5EF4-FFF2-40B4-BE49-F238E27FC236}">
                <a16:creationId xmlns:a16="http://schemas.microsoft.com/office/drawing/2014/main" id="{D2AD9C18-51AC-20DB-8A0C-BCDA9A28A40D}"/>
              </a:ext>
            </a:extLst>
          </p:cNvPr>
          <p:cNvSpPr/>
          <p:nvPr/>
        </p:nvSpPr>
        <p:spPr>
          <a:xfrm>
            <a:off x="2557926" y="3586429"/>
            <a:ext cx="847468" cy="223884"/>
          </a:xfrm>
          <a:prstGeom prst="roundRect">
            <a:avLst>
              <a:gd name="adj" fmla="val 5000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歴史</a:t>
            </a:r>
            <a:endParaRPr kumimoji="1" lang="en-US" altLang="ja-JP" sz="1028" b="1" dirty="0">
              <a:solidFill>
                <a:prstClr val="white"/>
              </a:solidFill>
              <a:latin typeface="Meiryo UI"/>
              <a:ea typeface="Meiryo UI"/>
            </a:endParaRPr>
          </a:p>
        </p:txBody>
      </p:sp>
      <p:sp>
        <p:nvSpPr>
          <p:cNvPr id="13" name="角丸四角形 74">
            <a:extLst>
              <a:ext uri="{FF2B5EF4-FFF2-40B4-BE49-F238E27FC236}">
                <a16:creationId xmlns:a16="http://schemas.microsoft.com/office/drawing/2014/main" id="{8DCD1540-DE66-3E55-FD76-A8E6982FF3D1}"/>
              </a:ext>
            </a:extLst>
          </p:cNvPr>
          <p:cNvSpPr/>
          <p:nvPr/>
        </p:nvSpPr>
        <p:spPr>
          <a:xfrm>
            <a:off x="5314961" y="3568410"/>
            <a:ext cx="847470" cy="223885"/>
          </a:xfrm>
          <a:prstGeom prst="roundRect">
            <a:avLst>
              <a:gd name="adj" fmla="val 5000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産業</a:t>
            </a:r>
            <a:endParaRPr kumimoji="1" lang="en-US" altLang="ja-JP" sz="1028" b="1" dirty="0">
              <a:solidFill>
                <a:prstClr val="white"/>
              </a:solidFill>
              <a:latin typeface="Meiryo UI"/>
              <a:ea typeface="Meiryo UI"/>
            </a:endParaRPr>
          </a:p>
        </p:txBody>
      </p:sp>
      <p:sp>
        <p:nvSpPr>
          <p:cNvPr id="15" name="角丸四角形 75">
            <a:extLst>
              <a:ext uri="{FF2B5EF4-FFF2-40B4-BE49-F238E27FC236}">
                <a16:creationId xmlns:a16="http://schemas.microsoft.com/office/drawing/2014/main" id="{F5EECE7C-7AED-35C9-2440-9925A0B34972}"/>
              </a:ext>
            </a:extLst>
          </p:cNvPr>
          <p:cNvSpPr/>
          <p:nvPr/>
        </p:nvSpPr>
        <p:spPr>
          <a:xfrm>
            <a:off x="4394819" y="3568411"/>
            <a:ext cx="847470" cy="223885"/>
          </a:xfrm>
          <a:prstGeom prst="roundRect">
            <a:avLst>
              <a:gd name="adj" fmla="val 5000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文化</a:t>
            </a:r>
            <a:endParaRPr kumimoji="1" lang="en-US" altLang="ja-JP" sz="1028" b="1" dirty="0">
              <a:solidFill>
                <a:prstClr val="white"/>
              </a:solidFill>
              <a:latin typeface="Meiryo UI"/>
              <a:ea typeface="Meiryo UI"/>
            </a:endParaRPr>
          </a:p>
        </p:txBody>
      </p:sp>
      <p:sp>
        <p:nvSpPr>
          <p:cNvPr id="17" name="角丸四角形 76">
            <a:extLst>
              <a:ext uri="{FF2B5EF4-FFF2-40B4-BE49-F238E27FC236}">
                <a16:creationId xmlns:a16="http://schemas.microsoft.com/office/drawing/2014/main" id="{FF82ACCE-A7CD-EEFC-1D2B-0E628D55A513}"/>
              </a:ext>
            </a:extLst>
          </p:cNvPr>
          <p:cNvSpPr/>
          <p:nvPr/>
        </p:nvSpPr>
        <p:spPr>
          <a:xfrm>
            <a:off x="6223185" y="3554598"/>
            <a:ext cx="839579" cy="215373"/>
          </a:xfrm>
          <a:prstGeom prst="roundRect">
            <a:avLst>
              <a:gd name="adj" fmla="val 5000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経済</a:t>
            </a:r>
            <a:endParaRPr kumimoji="1" lang="en-US" altLang="ja-JP" sz="1028" b="1" dirty="0">
              <a:solidFill>
                <a:prstClr val="white"/>
              </a:solidFill>
              <a:latin typeface="Meiryo UI"/>
              <a:ea typeface="Meiryo UI"/>
            </a:endParaRPr>
          </a:p>
        </p:txBody>
      </p:sp>
      <p:pic>
        <p:nvPicPr>
          <p:cNvPr id="8" name="グラフィックス 7" descr="バス 枠線">
            <a:extLst>
              <a:ext uri="{FF2B5EF4-FFF2-40B4-BE49-F238E27FC236}">
                <a16:creationId xmlns:a16="http://schemas.microsoft.com/office/drawing/2014/main" id="{61BEF5CA-DBB6-7A5B-9C7B-D618FC1E68B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72121" y="3251772"/>
            <a:ext cx="377441" cy="377441"/>
          </a:xfrm>
          <a:prstGeom prst="rect">
            <a:avLst/>
          </a:prstGeom>
        </p:spPr>
      </p:pic>
      <p:sp>
        <p:nvSpPr>
          <p:cNvPr id="12" name="object 4">
            <a:extLst>
              <a:ext uri="{FF2B5EF4-FFF2-40B4-BE49-F238E27FC236}">
                <a16:creationId xmlns:a16="http://schemas.microsoft.com/office/drawing/2014/main" id="{59990BC3-DB8B-8545-A181-1D2E2C986F74}"/>
              </a:ext>
            </a:extLst>
          </p:cNvPr>
          <p:cNvSpPr txBox="1"/>
          <p:nvPr/>
        </p:nvSpPr>
        <p:spPr>
          <a:xfrm>
            <a:off x="7787252" y="3466712"/>
            <a:ext cx="2040871" cy="810887"/>
          </a:xfrm>
          <a:prstGeom prst="rect">
            <a:avLst/>
          </a:prstGeom>
        </p:spPr>
        <p:txBody>
          <a:bodyPr vert="horz" wrap="square" lIns="0" tIns="0" rIns="0" bIns="0" rtlCol="0" anchor="ctr">
            <a:noAutofit/>
          </a:bodyPr>
          <a:lstStyle/>
          <a:p>
            <a:pPr marL="139428" indent="-135232" defTabSz="895327">
              <a:lnSpc>
                <a:spcPct val="120000"/>
              </a:lnSpc>
              <a:buSzPct val="81818"/>
              <a:buFontTx/>
              <a:buChar char="●"/>
              <a:tabLst>
                <a:tab pos="139428" algn="l"/>
              </a:tabLst>
            </a:pPr>
            <a:r>
              <a:rPr lang="ja-JP" altLang="en-US" sz="783" dirty="0">
                <a:solidFill>
                  <a:srgbClr val="3F413D"/>
                </a:solidFill>
                <a:latin typeface="Meiryo UI"/>
                <a:ea typeface="Meiryo UI"/>
                <a:cs typeface="BIZ UDゴシック"/>
              </a:rPr>
              <a:t>夕食後に</a:t>
            </a:r>
            <a:r>
              <a:rPr lang="en-US" altLang="ja-JP" sz="783" dirty="0">
                <a:solidFill>
                  <a:srgbClr val="3F413D"/>
                </a:solidFill>
                <a:latin typeface="Meiryo UI"/>
                <a:ea typeface="Meiryo UI"/>
                <a:cs typeface="BIZ UDゴシック"/>
              </a:rPr>
              <a:t>SDGs</a:t>
            </a:r>
            <a:r>
              <a:rPr lang="ja-JP" altLang="en-US" sz="783" dirty="0">
                <a:solidFill>
                  <a:srgbClr val="3F413D"/>
                </a:solidFill>
                <a:latin typeface="Meiryo UI"/>
                <a:ea typeface="Meiryo UI"/>
                <a:cs typeface="BIZ UDゴシック"/>
              </a:rPr>
              <a:t>教育旅行プログラム</a:t>
            </a:r>
            <a:endParaRPr lang="en-US" altLang="ja-JP" sz="783" dirty="0">
              <a:solidFill>
                <a:srgbClr val="3F413D"/>
              </a:solidFill>
              <a:latin typeface="Meiryo UI"/>
              <a:ea typeface="Meiryo UI"/>
              <a:cs typeface="BIZ UDゴシック"/>
            </a:endParaRP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（体験・講話）を組みこむことも可能です。</a:t>
            </a:r>
            <a:endParaRPr lang="en-US" altLang="ja-JP" sz="783" dirty="0">
              <a:solidFill>
                <a:srgbClr val="3F413D"/>
              </a:solidFill>
              <a:latin typeface="Meiryo UI"/>
              <a:ea typeface="Meiryo UI"/>
              <a:cs typeface="BIZ UDゴシック"/>
            </a:endParaRPr>
          </a:p>
          <a:p>
            <a:pPr marL="139428" indent="-135232" defTabSz="895327">
              <a:lnSpc>
                <a:spcPct val="120000"/>
              </a:lnSpc>
              <a:buSzPct val="81818"/>
              <a:buFontTx/>
              <a:buChar char="●"/>
              <a:tabLst>
                <a:tab pos="139428" algn="l"/>
              </a:tabLst>
            </a:pPr>
            <a:r>
              <a:rPr lang="en-US" altLang="ja-JP" sz="783" dirty="0">
                <a:solidFill>
                  <a:srgbClr val="3F413D"/>
                </a:solidFill>
                <a:latin typeface="Meiryo UI"/>
                <a:ea typeface="Meiryo UI"/>
                <a:cs typeface="BIZ UDゴシック"/>
              </a:rPr>
              <a:t>【</a:t>
            </a:r>
            <a:r>
              <a:rPr lang="ja-JP" altLang="en-US" sz="783" dirty="0">
                <a:solidFill>
                  <a:srgbClr val="3F413D"/>
                </a:solidFill>
                <a:latin typeface="Meiryo UI"/>
                <a:ea typeface="Meiryo UI"/>
                <a:cs typeface="BIZ UDゴシック"/>
              </a:rPr>
              <a:t>夜間オプション</a:t>
            </a:r>
            <a:r>
              <a:rPr lang="en-US" altLang="ja-JP" sz="783" dirty="0">
                <a:solidFill>
                  <a:srgbClr val="3F413D"/>
                </a:solidFill>
                <a:latin typeface="Meiryo UI"/>
                <a:ea typeface="Meiryo UI"/>
                <a:cs typeface="BIZ UDゴシック"/>
              </a:rPr>
              <a:t>】</a:t>
            </a: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ディナークルーズ、ウェルカム花火</a:t>
            </a:r>
            <a:endParaRPr lang="ja-JP" altLang="en-US" sz="783" dirty="0">
              <a:solidFill>
                <a:prstClr val="black"/>
              </a:solidFill>
              <a:latin typeface="Meiryo UI"/>
              <a:ea typeface="Meiryo UI"/>
              <a:cs typeface="BIZ UDゴシック"/>
            </a:endParaRPr>
          </a:p>
        </p:txBody>
      </p:sp>
    </p:spTree>
    <p:extLst>
      <p:ext uri="{BB962C8B-B14F-4D97-AF65-F5344CB8AC3E}">
        <p14:creationId xmlns:p14="http://schemas.microsoft.com/office/powerpoint/2010/main" val="2004361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A54F-D184-8749-4237-49D997234AF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105D864-3315-E086-B3F0-875322E25E50}"/>
              </a:ext>
            </a:extLst>
          </p:cNvPr>
          <p:cNvSpPr>
            <a:spLocks noGrp="1"/>
          </p:cNvSpPr>
          <p:nvPr>
            <p:ph type="title"/>
          </p:nvPr>
        </p:nvSpPr>
        <p:spPr/>
        <p:txBody>
          <a:bodyPr>
            <a:noAutofit/>
          </a:bodyPr>
          <a:lstStyle/>
          <a:p>
            <a:r>
              <a:rPr kumimoji="1" lang="ja-JP" altLang="en-US" dirty="0"/>
              <a:t>モデルコース ④　びわ湖大津＋滋賀県内 民泊・広域周遊コース</a:t>
            </a:r>
          </a:p>
        </p:txBody>
      </p:sp>
      <p:sp>
        <p:nvSpPr>
          <p:cNvPr id="3" name="コンテンツ プレースホルダー 2">
            <a:extLst>
              <a:ext uri="{FF2B5EF4-FFF2-40B4-BE49-F238E27FC236}">
                <a16:creationId xmlns:a16="http://schemas.microsoft.com/office/drawing/2014/main" id="{D212C465-0E1B-D684-7A9F-942BD86B5724}"/>
              </a:ext>
            </a:extLst>
          </p:cNvPr>
          <p:cNvSpPr>
            <a:spLocks noGrp="1"/>
          </p:cNvSpPr>
          <p:nvPr>
            <p:ph idx="1"/>
          </p:nvPr>
        </p:nvSpPr>
        <p:spPr/>
        <p:txBody>
          <a:bodyPr>
            <a:noAutofit/>
          </a:bodyPr>
          <a:lstStyle/>
          <a:p>
            <a:r>
              <a:rPr kumimoji="1" lang="ja-JP" altLang="en-US" dirty="0">
                <a:latin typeface="+mn-ea"/>
              </a:rPr>
              <a:t>びわ湖で</a:t>
            </a:r>
            <a:r>
              <a:rPr kumimoji="1" lang="en-US" altLang="ja-JP" dirty="0">
                <a:latin typeface="+mn-ea"/>
              </a:rPr>
              <a:t>SDGs</a:t>
            </a:r>
            <a:r>
              <a:rPr kumimoji="1" lang="ja-JP" altLang="en-US" dirty="0">
                <a:latin typeface="+mn-ea"/>
              </a:rPr>
              <a:t>を学び、地域の暮らし・歴史・自然にふれる</a:t>
            </a:r>
            <a:r>
              <a:rPr kumimoji="1" lang="en-US" altLang="ja-JP" dirty="0">
                <a:latin typeface="+mn-ea"/>
              </a:rPr>
              <a:t>3</a:t>
            </a:r>
            <a:r>
              <a:rPr kumimoji="1" lang="ja-JP" altLang="en-US" dirty="0">
                <a:latin typeface="+mn-ea"/>
              </a:rPr>
              <a:t>日間</a:t>
            </a:r>
          </a:p>
        </p:txBody>
      </p:sp>
      <p:sp>
        <p:nvSpPr>
          <p:cNvPr id="32" name="object 4">
            <a:extLst>
              <a:ext uri="{FF2B5EF4-FFF2-40B4-BE49-F238E27FC236}">
                <a16:creationId xmlns:a16="http://schemas.microsoft.com/office/drawing/2014/main" id="{F7A022EB-9B1F-EA14-C7C3-4562FDE532CC}"/>
              </a:ext>
            </a:extLst>
          </p:cNvPr>
          <p:cNvSpPr txBox="1"/>
          <p:nvPr/>
        </p:nvSpPr>
        <p:spPr>
          <a:xfrm>
            <a:off x="340683" y="2004222"/>
            <a:ext cx="397769" cy="1283542"/>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１日目</a:t>
            </a:r>
            <a:endParaRPr sz="1371" b="1" dirty="0">
              <a:solidFill>
                <a:prstClr val="white"/>
              </a:solidFill>
              <a:latin typeface="Meiryo UI"/>
              <a:ea typeface="Meiryo UI"/>
              <a:cs typeface="BIZ UDゴシック"/>
            </a:endParaRPr>
          </a:p>
        </p:txBody>
      </p:sp>
      <p:sp>
        <p:nvSpPr>
          <p:cNvPr id="23" name="object 4">
            <a:extLst>
              <a:ext uri="{FF2B5EF4-FFF2-40B4-BE49-F238E27FC236}">
                <a16:creationId xmlns:a16="http://schemas.microsoft.com/office/drawing/2014/main" id="{A350A37F-CF03-8B55-4D3A-68DA29DB430A}"/>
              </a:ext>
            </a:extLst>
          </p:cNvPr>
          <p:cNvSpPr txBox="1"/>
          <p:nvPr/>
        </p:nvSpPr>
        <p:spPr>
          <a:xfrm>
            <a:off x="965000" y="2246463"/>
            <a:ext cx="397769"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sp>
        <p:nvSpPr>
          <p:cNvPr id="24" name="object 6">
            <a:extLst>
              <a:ext uri="{FF2B5EF4-FFF2-40B4-BE49-F238E27FC236}">
                <a16:creationId xmlns:a16="http://schemas.microsoft.com/office/drawing/2014/main" id="{5E5F38EF-668F-9AD3-F9D0-FBAF804A8ED7}"/>
              </a:ext>
            </a:extLst>
          </p:cNvPr>
          <p:cNvSpPr txBox="1"/>
          <p:nvPr/>
        </p:nvSpPr>
        <p:spPr>
          <a:xfrm>
            <a:off x="2126529" y="2246463"/>
            <a:ext cx="71533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1053"/>
              </a:spcBef>
            </a:pPr>
            <a:r>
              <a:rPr lang="ja-JP" altLang="en-US" sz="1175" dirty="0">
                <a:solidFill>
                  <a:prstClr val="black"/>
                </a:solidFill>
                <a:latin typeface="Meiryo UI"/>
                <a:ea typeface="Meiryo UI"/>
                <a:cs typeface="Times New Roman"/>
              </a:rPr>
              <a:t>京都駅</a:t>
            </a:r>
            <a:endParaRPr sz="1175" dirty="0">
              <a:solidFill>
                <a:prstClr val="black"/>
              </a:solidFill>
              <a:latin typeface="Meiryo UI"/>
              <a:ea typeface="Meiryo UI"/>
              <a:cs typeface="Times New Roman"/>
            </a:endParaRPr>
          </a:p>
        </p:txBody>
      </p:sp>
      <p:sp>
        <p:nvSpPr>
          <p:cNvPr id="27" name="object 14">
            <a:extLst>
              <a:ext uri="{FF2B5EF4-FFF2-40B4-BE49-F238E27FC236}">
                <a16:creationId xmlns:a16="http://schemas.microsoft.com/office/drawing/2014/main" id="{85757949-688B-8F5A-4865-F9B771473980}"/>
              </a:ext>
            </a:extLst>
          </p:cNvPr>
          <p:cNvSpPr txBox="1"/>
          <p:nvPr/>
        </p:nvSpPr>
        <p:spPr>
          <a:xfrm>
            <a:off x="7773608" y="2246463"/>
            <a:ext cx="169180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大津市内宿舎（泊）</a:t>
            </a:r>
            <a:endParaRPr sz="1175" dirty="0">
              <a:solidFill>
                <a:prstClr val="black"/>
              </a:solidFill>
              <a:latin typeface="Meiryo UI"/>
              <a:ea typeface="Meiryo UI"/>
              <a:cs typeface="BIZ UDゴシック"/>
            </a:endParaRPr>
          </a:p>
        </p:txBody>
      </p:sp>
      <p:pic>
        <p:nvPicPr>
          <p:cNvPr id="39" name="グラフィックス 38" descr="バス 枠線">
            <a:extLst>
              <a:ext uri="{FF2B5EF4-FFF2-40B4-BE49-F238E27FC236}">
                <a16:creationId xmlns:a16="http://schemas.microsoft.com/office/drawing/2014/main" id="{6C1F3DFB-019F-93FA-6236-041C962488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35023" y="2219060"/>
            <a:ext cx="377441" cy="377441"/>
          </a:xfrm>
          <a:prstGeom prst="rect">
            <a:avLst/>
          </a:prstGeom>
        </p:spPr>
      </p:pic>
      <p:pic>
        <p:nvPicPr>
          <p:cNvPr id="41" name="グラフィックス 40" descr="バス 枠線">
            <a:extLst>
              <a:ext uri="{FF2B5EF4-FFF2-40B4-BE49-F238E27FC236}">
                <a16:creationId xmlns:a16="http://schemas.microsoft.com/office/drawing/2014/main" id="{8B308002-A7A4-BF38-E16D-3D3168581C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03002" y="2219060"/>
            <a:ext cx="377441" cy="377441"/>
          </a:xfrm>
          <a:prstGeom prst="rect">
            <a:avLst/>
          </a:prstGeom>
        </p:spPr>
      </p:pic>
      <p:pic>
        <p:nvPicPr>
          <p:cNvPr id="43" name="グラフィックス 42">
            <a:extLst>
              <a:ext uri="{FF2B5EF4-FFF2-40B4-BE49-F238E27FC236}">
                <a16:creationId xmlns:a16="http://schemas.microsoft.com/office/drawing/2014/main" id="{C1DB200F-AD67-56D6-486E-C52E327A96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1589" y="2289907"/>
            <a:ext cx="573682" cy="223237"/>
          </a:xfrm>
          <a:prstGeom prst="rect">
            <a:avLst/>
          </a:prstGeom>
        </p:spPr>
      </p:pic>
      <p:sp>
        <p:nvSpPr>
          <p:cNvPr id="44" name="object 6">
            <a:extLst>
              <a:ext uri="{FF2B5EF4-FFF2-40B4-BE49-F238E27FC236}">
                <a16:creationId xmlns:a16="http://schemas.microsoft.com/office/drawing/2014/main" id="{2B3BE64B-D06F-67DC-F2B9-2C3976FE0B1E}"/>
              </a:ext>
            </a:extLst>
          </p:cNvPr>
          <p:cNvSpPr txBox="1"/>
          <p:nvPr/>
        </p:nvSpPr>
        <p:spPr>
          <a:xfrm>
            <a:off x="1952266"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11:00</a:t>
            </a:r>
            <a:endParaRPr sz="979" b="1" dirty="0">
              <a:solidFill>
                <a:prstClr val="black"/>
              </a:solidFill>
              <a:latin typeface="Meiryo UI"/>
              <a:ea typeface="Meiryo UI"/>
              <a:cs typeface="Times New Roman"/>
            </a:endParaRPr>
          </a:p>
        </p:txBody>
      </p:sp>
      <p:sp>
        <p:nvSpPr>
          <p:cNvPr id="45" name="object 6">
            <a:extLst>
              <a:ext uri="{FF2B5EF4-FFF2-40B4-BE49-F238E27FC236}">
                <a16:creationId xmlns:a16="http://schemas.microsoft.com/office/drawing/2014/main" id="{AE2DFA60-1655-43F6-0C71-B0DA72192355}"/>
              </a:ext>
            </a:extLst>
          </p:cNvPr>
          <p:cNvSpPr txBox="1"/>
          <p:nvPr/>
        </p:nvSpPr>
        <p:spPr>
          <a:xfrm>
            <a:off x="7600787"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17:30</a:t>
            </a:r>
            <a:endParaRPr sz="979" b="1" dirty="0">
              <a:solidFill>
                <a:prstClr val="black"/>
              </a:solidFill>
              <a:latin typeface="Meiryo UI"/>
              <a:ea typeface="Meiryo UI"/>
              <a:cs typeface="Times New Roman"/>
            </a:endParaRPr>
          </a:p>
        </p:txBody>
      </p:sp>
      <p:sp>
        <p:nvSpPr>
          <p:cNvPr id="4" name="object 6">
            <a:extLst>
              <a:ext uri="{FF2B5EF4-FFF2-40B4-BE49-F238E27FC236}">
                <a16:creationId xmlns:a16="http://schemas.microsoft.com/office/drawing/2014/main" id="{6CCE2FC5-8014-6A8F-F5FB-5DFFF567C749}"/>
              </a:ext>
            </a:extLst>
          </p:cNvPr>
          <p:cNvSpPr txBox="1"/>
          <p:nvPr/>
        </p:nvSpPr>
        <p:spPr>
          <a:xfrm>
            <a:off x="6512042"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sp>
        <p:nvSpPr>
          <p:cNvPr id="58" name="object 4">
            <a:extLst>
              <a:ext uri="{FF2B5EF4-FFF2-40B4-BE49-F238E27FC236}">
                <a16:creationId xmlns:a16="http://schemas.microsoft.com/office/drawing/2014/main" id="{0F51AE71-0780-3CCE-C54D-86C08AAB306D}"/>
              </a:ext>
            </a:extLst>
          </p:cNvPr>
          <p:cNvSpPr txBox="1"/>
          <p:nvPr/>
        </p:nvSpPr>
        <p:spPr>
          <a:xfrm>
            <a:off x="3535394" y="2243167"/>
            <a:ext cx="3519201"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びわ湖大津SDGs教育旅行プログラム研修（午後）</a:t>
            </a:r>
            <a:endParaRPr sz="1175" dirty="0">
              <a:solidFill>
                <a:prstClr val="black"/>
              </a:solidFill>
              <a:latin typeface="Meiryo UI"/>
              <a:ea typeface="Meiryo UI"/>
              <a:cs typeface="BIZ UDゴシック"/>
            </a:endParaRPr>
          </a:p>
        </p:txBody>
      </p:sp>
      <p:sp>
        <p:nvSpPr>
          <p:cNvPr id="18" name="object 4">
            <a:extLst>
              <a:ext uri="{FF2B5EF4-FFF2-40B4-BE49-F238E27FC236}">
                <a16:creationId xmlns:a16="http://schemas.microsoft.com/office/drawing/2014/main" id="{CBB7DBFC-5926-E461-110B-89BCEFA35BBC}"/>
              </a:ext>
            </a:extLst>
          </p:cNvPr>
          <p:cNvSpPr txBox="1"/>
          <p:nvPr/>
        </p:nvSpPr>
        <p:spPr>
          <a:xfrm>
            <a:off x="2797266" y="2627795"/>
            <a:ext cx="4671605" cy="477079"/>
          </a:xfrm>
          <a:prstGeom prst="rect">
            <a:avLst/>
          </a:prstGeom>
        </p:spPr>
        <p:txBody>
          <a:bodyPr vert="horz" wrap="square" lIns="0" tIns="0" rIns="0" bIns="0" rtlCol="0" anchor="t">
            <a:noAutofit/>
          </a:bodyPr>
          <a:lstStyle/>
          <a:p>
            <a:pPr marL="172070" indent="-167874" defTabSz="895327">
              <a:lnSpc>
                <a:spcPct val="120000"/>
              </a:lnSpc>
              <a:buSzPct val="81818"/>
              <a:buFont typeface="Wingdings" panose="05000000000000000000" pitchFamily="2" charset="2"/>
              <a:buChar char="l"/>
              <a:tabLst>
                <a:tab pos="139428" algn="l"/>
              </a:tabLst>
            </a:pPr>
            <a:r>
              <a:rPr lang="ja-JP" altLang="en-US" sz="783" dirty="0">
                <a:solidFill>
                  <a:srgbClr val="3F413D"/>
                </a:solidFill>
                <a:latin typeface="Meiryo UI"/>
                <a:ea typeface="Meiryo UI"/>
                <a:cs typeface="BIZ UDゴシック"/>
              </a:rPr>
              <a:t>1日目午後は、びわ湖大津SDGs教育旅行プログラムを実施します。</a:t>
            </a:r>
            <a:endParaRPr lang="ja-JP" altLang="en-US" sz="783" dirty="0">
              <a:solidFill>
                <a:prstClr val="black"/>
              </a:solidFill>
              <a:latin typeface="Meiryo UI"/>
              <a:ea typeface="Meiryo UI"/>
              <a:cs typeface="BIZ UDゴシック"/>
            </a:endParaRPr>
          </a:p>
        </p:txBody>
      </p:sp>
      <p:grpSp>
        <p:nvGrpSpPr>
          <p:cNvPr id="65" name="グループ化 64">
            <a:extLst>
              <a:ext uri="{FF2B5EF4-FFF2-40B4-BE49-F238E27FC236}">
                <a16:creationId xmlns:a16="http://schemas.microsoft.com/office/drawing/2014/main" id="{BE0BADDA-2C6E-B187-9A02-77CA0324CF9C}"/>
              </a:ext>
            </a:extLst>
          </p:cNvPr>
          <p:cNvGrpSpPr/>
          <p:nvPr/>
        </p:nvGrpSpPr>
        <p:grpSpPr>
          <a:xfrm>
            <a:off x="340681" y="3341665"/>
            <a:ext cx="9224645" cy="1158830"/>
            <a:chOff x="242443" y="3347420"/>
            <a:chExt cx="9421115" cy="1183510"/>
          </a:xfrm>
        </p:grpSpPr>
        <p:sp>
          <p:nvSpPr>
            <p:cNvPr id="66" name="object 4">
              <a:extLst>
                <a:ext uri="{FF2B5EF4-FFF2-40B4-BE49-F238E27FC236}">
                  <a16:creationId xmlns:a16="http://schemas.microsoft.com/office/drawing/2014/main" id="{3B0E624F-6F65-A496-AC5D-D39DD59A9BA5}"/>
                </a:ext>
              </a:extLst>
            </p:cNvPr>
            <p:cNvSpPr txBox="1"/>
            <p:nvPr/>
          </p:nvSpPr>
          <p:spPr>
            <a:xfrm>
              <a:off x="242443" y="3477698"/>
              <a:ext cx="406241" cy="1053232"/>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２日目</a:t>
              </a:r>
              <a:endParaRPr sz="1371" b="1" dirty="0">
                <a:solidFill>
                  <a:prstClr val="white"/>
                </a:solidFill>
                <a:latin typeface="Meiryo UI"/>
                <a:ea typeface="Meiryo UI"/>
                <a:cs typeface="BIZ UDゴシック"/>
              </a:endParaRPr>
            </a:p>
          </p:txBody>
        </p:sp>
        <p:sp>
          <p:nvSpPr>
            <p:cNvPr id="67" name="object 4">
              <a:extLst>
                <a:ext uri="{FF2B5EF4-FFF2-40B4-BE49-F238E27FC236}">
                  <a16:creationId xmlns:a16="http://schemas.microsoft.com/office/drawing/2014/main" id="{0B5D3320-C74E-23C1-F7C6-28EB9A5BAFE9}"/>
                </a:ext>
              </a:extLst>
            </p:cNvPr>
            <p:cNvSpPr txBox="1"/>
            <p:nvPr/>
          </p:nvSpPr>
          <p:spPr>
            <a:xfrm>
              <a:off x="880057" y="3652377"/>
              <a:ext cx="40624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sp>
          <p:nvSpPr>
            <p:cNvPr id="75" name="object 14">
              <a:extLst>
                <a:ext uri="{FF2B5EF4-FFF2-40B4-BE49-F238E27FC236}">
                  <a16:creationId xmlns:a16="http://schemas.microsoft.com/office/drawing/2014/main" id="{5C081E0D-4419-BDBA-7C55-F4DA62100D2A}"/>
                </a:ext>
              </a:extLst>
            </p:cNvPr>
            <p:cNvSpPr txBox="1"/>
            <p:nvPr/>
          </p:nvSpPr>
          <p:spPr>
            <a:xfrm>
              <a:off x="7833678" y="3661340"/>
              <a:ext cx="1727836" cy="865098"/>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050" dirty="0" err="1">
                  <a:solidFill>
                    <a:srgbClr val="3F413D"/>
                  </a:solidFill>
                  <a:latin typeface="Meiryo UI"/>
                  <a:ea typeface="Meiryo UI"/>
                  <a:cs typeface="BIZ UDゴシック"/>
                </a:rPr>
                <a:t>選択エリアで宿泊</a:t>
              </a:r>
              <a:endParaRPr lang="en-US" sz="1050" dirty="0">
                <a:solidFill>
                  <a:srgbClr val="3F413D"/>
                </a:solidFill>
                <a:latin typeface="Meiryo UI"/>
                <a:ea typeface="Meiryo UI"/>
                <a:cs typeface="BIZ UDゴシック"/>
              </a:endParaRPr>
            </a:p>
            <a:p>
              <a:pPr marL="9326" algn="ctr" defTabSz="895327">
                <a:spcBef>
                  <a:spcPts val="77"/>
                </a:spcBef>
              </a:pPr>
              <a:r>
                <a:rPr sz="1175" dirty="0">
                  <a:solidFill>
                    <a:srgbClr val="3F413D"/>
                  </a:solidFill>
                  <a:latin typeface="Meiryo UI"/>
                  <a:ea typeface="Meiryo UI"/>
                  <a:cs typeface="BIZ UDゴシック"/>
                </a:rPr>
                <a:t>A</a:t>
              </a:r>
              <a:r>
                <a:rPr lang="ja-JP" altLang="en-US" sz="1175" dirty="0">
                  <a:solidFill>
                    <a:srgbClr val="3F413D"/>
                  </a:solidFill>
                  <a:latin typeface="Meiryo UI"/>
                  <a:ea typeface="Meiryo UI"/>
                  <a:cs typeface="BIZ UDゴシック"/>
                </a:rPr>
                <a:t>．</a:t>
              </a:r>
              <a:r>
                <a:rPr sz="1175" dirty="0" err="1">
                  <a:solidFill>
                    <a:srgbClr val="3F413D"/>
                  </a:solidFill>
                  <a:latin typeface="Meiryo UI"/>
                  <a:ea typeface="Meiryo UI"/>
                  <a:cs typeface="BIZ UDゴシック"/>
                </a:rPr>
                <a:t>日野</a:t>
              </a:r>
              <a:r>
                <a:rPr lang="ja-JP" altLang="en-US" sz="1175" dirty="0">
                  <a:solidFill>
                    <a:srgbClr val="3F413D"/>
                  </a:solidFill>
                  <a:latin typeface="Meiryo UI"/>
                  <a:ea typeface="Meiryo UI"/>
                  <a:cs typeface="BIZ UDゴシック"/>
                </a:rPr>
                <a:t>農家</a:t>
              </a:r>
              <a:r>
                <a:rPr sz="1175" dirty="0" err="1">
                  <a:solidFill>
                    <a:srgbClr val="3F413D"/>
                  </a:solidFill>
                  <a:latin typeface="Meiryo UI"/>
                  <a:ea typeface="Meiryo UI"/>
                  <a:cs typeface="BIZ UDゴシック"/>
                </a:rPr>
                <a:t>民泊</a:t>
              </a:r>
              <a:endParaRPr lang="en-US" sz="1175" dirty="0">
                <a:solidFill>
                  <a:srgbClr val="3F413D"/>
                </a:solidFill>
                <a:latin typeface="Meiryo UI"/>
                <a:ea typeface="Meiryo UI"/>
                <a:cs typeface="BIZ UDゴシック"/>
              </a:endParaRPr>
            </a:p>
            <a:p>
              <a:pPr marL="9326" algn="ctr" defTabSz="895327">
                <a:spcBef>
                  <a:spcPts val="77"/>
                </a:spcBef>
              </a:pPr>
              <a:r>
                <a:rPr sz="1175" dirty="0">
                  <a:solidFill>
                    <a:srgbClr val="3F413D"/>
                  </a:solidFill>
                  <a:latin typeface="Meiryo UI"/>
                  <a:ea typeface="Meiryo UI"/>
                  <a:cs typeface="BIZ UDゴシック"/>
                </a:rPr>
                <a:t>B</a:t>
              </a:r>
              <a:r>
                <a:rPr lang="ja-JP" altLang="en-US" sz="1175" dirty="0">
                  <a:solidFill>
                    <a:srgbClr val="3F413D"/>
                  </a:solidFill>
                  <a:latin typeface="Meiryo UI"/>
                  <a:ea typeface="Meiryo UI"/>
                  <a:cs typeface="BIZ UDゴシック"/>
                </a:rPr>
                <a:t>．</a:t>
              </a:r>
              <a:r>
                <a:rPr sz="1175" dirty="0" err="1">
                  <a:solidFill>
                    <a:srgbClr val="3F413D"/>
                  </a:solidFill>
                  <a:latin typeface="Meiryo UI"/>
                  <a:ea typeface="Meiryo UI"/>
                  <a:cs typeface="BIZ UDゴシック"/>
                </a:rPr>
                <a:t>近江八幡・長浜</a:t>
              </a:r>
              <a:endParaRPr lang="en-US" sz="1175" dirty="0">
                <a:solidFill>
                  <a:srgbClr val="3F413D"/>
                </a:solidFill>
                <a:latin typeface="Meiryo UI"/>
                <a:ea typeface="Meiryo UI"/>
                <a:cs typeface="BIZ UDゴシック"/>
              </a:endParaRPr>
            </a:p>
            <a:p>
              <a:pPr marL="9326" algn="ctr" defTabSz="895327">
                <a:spcBef>
                  <a:spcPts val="77"/>
                </a:spcBef>
              </a:pPr>
              <a:r>
                <a:rPr sz="1175" dirty="0">
                  <a:solidFill>
                    <a:srgbClr val="3F413D"/>
                  </a:solidFill>
                  <a:latin typeface="Meiryo UI"/>
                  <a:ea typeface="Meiryo UI"/>
                  <a:cs typeface="BIZ UDゴシック"/>
                </a:rPr>
                <a:t>C</a:t>
              </a:r>
              <a:r>
                <a:rPr lang="ja-JP" altLang="en-US" sz="1175" dirty="0">
                  <a:solidFill>
                    <a:srgbClr val="3F413D"/>
                  </a:solidFill>
                  <a:latin typeface="Meiryo UI"/>
                  <a:ea typeface="Meiryo UI"/>
                  <a:cs typeface="BIZ UDゴシック"/>
                </a:rPr>
                <a:t>．</a:t>
              </a:r>
              <a:r>
                <a:rPr sz="1175" dirty="0" err="1">
                  <a:solidFill>
                    <a:srgbClr val="3F413D"/>
                  </a:solidFill>
                  <a:latin typeface="Meiryo UI"/>
                  <a:ea typeface="Meiryo UI"/>
                  <a:cs typeface="BIZ UDゴシック"/>
                </a:rPr>
                <a:t>高島</a:t>
              </a:r>
              <a:endParaRPr sz="1175" dirty="0">
                <a:solidFill>
                  <a:prstClr val="black"/>
                </a:solidFill>
                <a:latin typeface="Meiryo UI"/>
                <a:ea typeface="Meiryo UI"/>
                <a:cs typeface="BIZ UDゴシック"/>
              </a:endParaRPr>
            </a:p>
          </p:txBody>
        </p:sp>
        <p:sp>
          <p:nvSpPr>
            <p:cNvPr id="80" name="object 6">
              <a:extLst>
                <a:ext uri="{FF2B5EF4-FFF2-40B4-BE49-F238E27FC236}">
                  <a16:creationId xmlns:a16="http://schemas.microsoft.com/office/drawing/2014/main" id="{D09E464F-8011-878C-58E6-AF88659C0156}"/>
                </a:ext>
              </a:extLst>
            </p:cNvPr>
            <p:cNvSpPr txBox="1"/>
            <p:nvPr/>
          </p:nvSpPr>
          <p:spPr>
            <a:xfrm>
              <a:off x="4689671" y="3356798"/>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14:00</a:t>
              </a:r>
              <a:endParaRPr sz="979" b="1" dirty="0">
                <a:solidFill>
                  <a:prstClr val="black"/>
                </a:solidFill>
                <a:latin typeface="Meiryo UI"/>
                <a:ea typeface="Meiryo UI"/>
                <a:cs typeface="Times New Roman"/>
              </a:endParaRPr>
            </a:p>
          </p:txBody>
        </p:sp>
        <p:pic>
          <p:nvPicPr>
            <p:cNvPr id="82" name="グラフィックス 81" descr="バス 枠線">
              <a:extLst>
                <a:ext uri="{FF2B5EF4-FFF2-40B4-BE49-F238E27FC236}">
                  <a16:creationId xmlns:a16="http://schemas.microsoft.com/office/drawing/2014/main" id="{51B0E206-9079-110C-84D9-E42B858915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383839" y="3593440"/>
              <a:ext cx="385480" cy="385480"/>
            </a:xfrm>
            <a:prstGeom prst="rect">
              <a:avLst/>
            </a:prstGeom>
          </p:spPr>
        </p:pic>
        <p:sp>
          <p:nvSpPr>
            <p:cNvPr id="83" name="object 6">
              <a:extLst>
                <a:ext uri="{FF2B5EF4-FFF2-40B4-BE49-F238E27FC236}">
                  <a16:creationId xmlns:a16="http://schemas.microsoft.com/office/drawing/2014/main" id="{64E57258-62F4-B46C-CDC6-BFBF326E04D9}"/>
                </a:ext>
              </a:extLst>
            </p:cNvPr>
            <p:cNvSpPr txBox="1"/>
            <p:nvPr/>
          </p:nvSpPr>
          <p:spPr>
            <a:xfrm>
              <a:off x="1586662" y="3347420"/>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84" name="object 4">
              <a:extLst>
                <a:ext uri="{FF2B5EF4-FFF2-40B4-BE49-F238E27FC236}">
                  <a16:creationId xmlns:a16="http://schemas.microsoft.com/office/drawing/2014/main" id="{A82F3765-A6D7-ECF2-3194-A748982D3AE9}"/>
                </a:ext>
              </a:extLst>
            </p:cNvPr>
            <p:cNvSpPr txBox="1"/>
            <p:nvPr/>
          </p:nvSpPr>
          <p:spPr>
            <a:xfrm>
              <a:off x="880058" y="3972413"/>
              <a:ext cx="8783500"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・1日目午後に続き、2日目午前もびわ湖大津SDGs教育旅行プログラムを実施します。</a:t>
              </a:r>
              <a:br>
                <a:rPr lang="ja-JP" altLang="ja-JP" sz="900" dirty="0"/>
              </a:br>
              <a:r>
                <a:rPr lang="ja-JP" altLang="ja-JP" sz="900" dirty="0"/>
                <a:t>・午後からは3つの選択エリアへ移動し、農村生活、歴史探訪、自然体験など、地域の特色を生かした学習を行います。</a:t>
              </a:r>
              <a:br>
                <a:rPr lang="ja-JP" altLang="ja-JP" sz="900" dirty="0"/>
              </a:br>
              <a:r>
                <a:rPr lang="ja-JP" altLang="ja-JP" sz="900" dirty="0"/>
                <a:t>・選択したエリアに宿泊し、びわ湖の水環境と地域の暮らし・農業・産業・歴史・自然との関わりを考えます。</a:t>
              </a:r>
              <a:endParaRPr lang="ja-JP" altLang="en-US" sz="881" dirty="0">
                <a:solidFill>
                  <a:prstClr val="black"/>
                </a:solidFill>
                <a:latin typeface="Meiryo UI"/>
                <a:ea typeface="Meiryo UI"/>
                <a:cs typeface="BIZ UDゴシック"/>
              </a:endParaRPr>
            </a:p>
          </p:txBody>
        </p:sp>
        <p:sp>
          <p:nvSpPr>
            <p:cNvPr id="85" name="object 6">
              <a:extLst>
                <a:ext uri="{FF2B5EF4-FFF2-40B4-BE49-F238E27FC236}">
                  <a16:creationId xmlns:a16="http://schemas.microsoft.com/office/drawing/2014/main" id="{1B3BDC68-E56F-6F2B-5AD0-2C05670DCC25}"/>
                </a:ext>
              </a:extLst>
            </p:cNvPr>
            <p:cNvSpPr txBox="1"/>
            <p:nvPr/>
          </p:nvSpPr>
          <p:spPr>
            <a:xfrm>
              <a:off x="757789" y="3377543"/>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86" name="object 4">
              <a:extLst>
                <a:ext uri="{FF2B5EF4-FFF2-40B4-BE49-F238E27FC236}">
                  <a16:creationId xmlns:a16="http://schemas.microsoft.com/office/drawing/2014/main" id="{87928CA0-148F-1DD0-FBDA-7F8EE2462BA9}"/>
                </a:ext>
              </a:extLst>
            </p:cNvPr>
            <p:cNvSpPr txBox="1"/>
            <p:nvPr/>
          </p:nvSpPr>
          <p:spPr>
            <a:xfrm>
              <a:off x="1771752" y="3609569"/>
              <a:ext cx="2587079" cy="29481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prstClr val="black"/>
                  </a:solidFill>
                  <a:latin typeface="Meiryo UI"/>
                  <a:ea typeface="Meiryo UI"/>
                  <a:cs typeface="BIZ UDゴシック"/>
                </a:rPr>
                <a:t>びわ湖大津SDGsプログラム（午前）</a:t>
              </a:r>
              <a:endParaRPr sz="1175" dirty="0">
                <a:solidFill>
                  <a:prstClr val="black"/>
                </a:solidFill>
                <a:latin typeface="Meiryo UI"/>
                <a:ea typeface="Meiryo UI"/>
                <a:cs typeface="BIZ UDゴシック"/>
              </a:endParaRPr>
            </a:p>
          </p:txBody>
        </p:sp>
        <p:sp>
          <p:nvSpPr>
            <p:cNvPr id="88" name="object 4">
              <a:extLst>
                <a:ext uri="{FF2B5EF4-FFF2-40B4-BE49-F238E27FC236}">
                  <a16:creationId xmlns:a16="http://schemas.microsoft.com/office/drawing/2014/main" id="{4660E58B-5543-90CB-25EA-C50BD02C0909}"/>
                </a:ext>
              </a:extLst>
            </p:cNvPr>
            <p:cNvSpPr txBox="1"/>
            <p:nvPr/>
          </p:nvSpPr>
          <p:spPr>
            <a:xfrm>
              <a:off x="4877290" y="3651400"/>
              <a:ext cx="1037630"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prstClr val="black"/>
                  </a:solidFill>
                  <a:latin typeface="Meiryo UI"/>
                  <a:ea typeface="Meiryo UI"/>
                  <a:cs typeface="BIZ UDゴシック"/>
                </a:rPr>
                <a:t>滋賀県内</a:t>
              </a:r>
              <a:endParaRPr sz="1175" dirty="0">
                <a:solidFill>
                  <a:prstClr val="black"/>
                </a:solidFill>
                <a:latin typeface="Meiryo UI"/>
                <a:ea typeface="Meiryo UI"/>
                <a:cs typeface="BIZ UDゴシック"/>
              </a:endParaRPr>
            </a:p>
          </p:txBody>
        </p:sp>
        <p:sp>
          <p:nvSpPr>
            <p:cNvPr id="89" name="object 4">
              <a:extLst>
                <a:ext uri="{FF2B5EF4-FFF2-40B4-BE49-F238E27FC236}">
                  <a16:creationId xmlns:a16="http://schemas.microsoft.com/office/drawing/2014/main" id="{5A61DA9F-CB02-2FF1-245E-392986D4640F}"/>
                </a:ext>
              </a:extLst>
            </p:cNvPr>
            <p:cNvSpPr txBox="1"/>
            <p:nvPr/>
          </p:nvSpPr>
          <p:spPr>
            <a:xfrm>
              <a:off x="5826347" y="3467137"/>
              <a:ext cx="1520599" cy="644479"/>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077" dirty="0">
                  <a:solidFill>
                    <a:prstClr val="black"/>
                  </a:solidFill>
                  <a:latin typeface="Meiryo UI"/>
                  <a:ea typeface="Meiryo UI"/>
                  <a:cs typeface="BIZ UDゴシック"/>
                </a:rPr>
                <a:t>A:日野農村 </a:t>
              </a:r>
              <a:endParaRPr lang="en-US" altLang="ja-JP" sz="1077" dirty="0">
                <a:solidFill>
                  <a:prstClr val="black"/>
                </a:solidFill>
                <a:latin typeface="Meiryo UI"/>
                <a:ea typeface="Meiryo UI"/>
                <a:cs typeface="BIZ UDゴシック"/>
              </a:endParaRPr>
            </a:p>
            <a:p>
              <a:pPr marL="9326" algn="ctr" defTabSz="895327">
                <a:spcBef>
                  <a:spcPts val="77"/>
                </a:spcBef>
              </a:pPr>
              <a:r>
                <a:rPr lang="ja-JP" altLang="en-US" sz="1077" dirty="0">
                  <a:solidFill>
                    <a:prstClr val="black"/>
                  </a:solidFill>
                  <a:latin typeface="Meiryo UI"/>
                  <a:ea typeface="Meiryo UI"/>
                  <a:cs typeface="BIZ UDゴシック"/>
                </a:rPr>
                <a:t>B:近江八幡・彦根・長浜</a:t>
              </a:r>
              <a:endParaRPr lang="en-US" altLang="ja-JP" sz="1077" dirty="0">
                <a:solidFill>
                  <a:prstClr val="black"/>
                </a:solidFill>
                <a:latin typeface="Meiryo UI"/>
                <a:ea typeface="Meiryo UI"/>
                <a:cs typeface="BIZ UDゴシック"/>
              </a:endParaRPr>
            </a:p>
            <a:p>
              <a:pPr marL="9326" algn="ctr" defTabSz="895327">
                <a:spcBef>
                  <a:spcPts val="77"/>
                </a:spcBef>
              </a:pPr>
              <a:r>
                <a:rPr lang="ja-JP" altLang="en-US" sz="1077" dirty="0">
                  <a:solidFill>
                    <a:prstClr val="black"/>
                  </a:solidFill>
                  <a:latin typeface="Meiryo UI"/>
                  <a:ea typeface="Meiryo UI"/>
                  <a:cs typeface="BIZ UDゴシック"/>
                </a:rPr>
                <a:t> C:高島</a:t>
              </a:r>
              <a:endParaRPr sz="1077" dirty="0">
                <a:solidFill>
                  <a:prstClr val="black"/>
                </a:solidFill>
                <a:latin typeface="Meiryo UI"/>
                <a:ea typeface="Meiryo UI"/>
                <a:cs typeface="BIZ UDゴシック"/>
              </a:endParaRPr>
            </a:p>
          </p:txBody>
        </p:sp>
        <p:sp>
          <p:nvSpPr>
            <p:cNvPr id="91" name="object 6">
              <a:extLst>
                <a:ext uri="{FF2B5EF4-FFF2-40B4-BE49-F238E27FC236}">
                  <a16:creationId xmlns:a16="http://schemas.microsoft.com/office/drawing/2014/main" id="{46BC1CE2-A637-9DBA-3FEB-2D9B243E2A3E}"/>
                </a:ext>
              </a:extLst>
            </p:cNvPr>
            <p:cNvSpPr txBox="1"/>
            <p:nvPr/>
          </p:nvSpPr>
          <p:spPr>
            <a:xfrm>
              <a:off x="7667616" y="3377543"/>
              <a:ext cx="730568" cy="329513"/>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93" name="object 6">
              <a:extLst>
                <a:ext uri="{FF2B5EF4-FFF2-40B4-BE49-F238E27FC236}">
                  <a16:creationId xmlns:a16="http://schemas.microsoft.com/office/drawing/2014/main" id="{46D97F89-3977-1961-638F-DE8AFEB7EAA7}"/>
                </a:ext>
              </a:extLst>
            </p:cNvPr>
            <p:cNvSpPr txBox="1"/>
            <p:nvPr/>
          </p:nvSpPr>
          <p:spPr>
            <a:xfrm>
              <a:off x="3821625" y="3356798"/>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12:00</a:t>
              </a:r>
              <a:endParaRPr sz="979" b="1" dirty="0">
                <a:solidFill>
                  <a:prstClr val="black"/>
                </a:solidFill>
                <a:latin typeface="Meiryo UI"/>
                <a:ea typeface="Meiryo UI"/>
                <a:cs typeface="Times New Roman"/>
              </a:endParaRPr>
            </a:p>
          </p:txBody>
        </p:sp>
      </p:grpSp>
      <p:cxnSp>
        <p:nvCxnSpPr>
          <p:cNvPr id="92" name="直線コネクタ 91">
            <a:extLst>
              <a:ext uri="{FF2B5EF4-FFF2-40B4-BE49-F238E27FC236}">
                <a16:creationId xmlns:a16="http://schemas.microsoft.com/office/drawing/2014/main" id="{0E47BA3D-5810-7A78-78FA-B417932F393D}"/>
              </a:ext>
            </a:extLst>
          </p:cNvPr>
          <p:cNvCxnSpPr>
            <a:cxnSpLocks/>
          </p:cNvCxnSpPr>
          <p:nvPr/>
        </p:nvCxnSpPr>
        <p:spPr>
          <a:xfrm>
            <a:off x="728855" y="3371156"/>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94" name="直線コネクタ 93">
            <a:extLst>
              <a:ext uri="{FF2B5EF4-FFF2-40B4-BE49-F238E27FC236}">
                <a16:creationId xmlns:a16="http://schemas.microsoft.com/office/drawing/2014/main" id="{D7D80F4F-AF38-9EB1-7CAC-AFC7ADC46DBD}"/>
              </a:ext>
            </a:extLst>
          </p:cNvPr>
          <p:cNvCxnSpPr>
            <a:cxnSpLocks/>
          </p:cNvCxnSpPr>
          <p:nvPr/>
        </p:nvCxnSpPr>
        <p:spPr>
          <a:xfrm>
            <a:off x="738449" y="4569368"/>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grpSp>
        <p:nvGrpSpPr>
          <p:cNvPr id="96" name="グループ化 95">
            <a:extLst>
              <a:ext uri="{FF2B5EF4-FFF2-40B4-BE49-F238E27FC236}">
                <a16:creationId xmlns:a16="http://schemas.microsoft.com/office/drawing/2014/main" id="{A2D329A1-A41E-CA92-C7DA-587D197B2794}"/>
              </a:ext>
            </a:extLst>
          </p:cNvPr>
          <p:cNvGrpSpPr/>
          <p:nvPr/>
        </p:nvGrpSpPr>
        <p:grpSpPr>
          <a:xfrm>
            <a:off x="340681" y="2801667"/>
            <a:ext cx="9124727" cy="2879618"/>
            <a:chOff x="242443" y="2688589"/>
            <a:chExt cx="9319069" cy="2940949"/>
          </a:xfrm>
        </p:grpSpPr>
        <p:sp>
          <p:nvSpPr>
            <p:cNvPr id="97" name="object 4">
              <a:extLst>
                <a:ext uri="{FF2B5EF4-FFF2-40B4-BE49-F238E27FC236}">
                  <a16:creationId xmlns:a16="http://schemas.microsoft.com/office/drawing/2014/main" id="{63AB635C-D2F2-7B96-0382-5E7028011CCC}"/>
                </a:ext>
              </a:extLst>
            </p:cNvPr>
            <p:cNvSpPr txBox="1"/>
            <p:nvPr/>
          </p:nvSpPr>
          <p:spPr>
            <a:xfrm>
              <a:off x="242443" y="4577740"/>
              <a:ext cx="406241" cy="1051798"/>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３日目</a:t>
              </a:r>
              <a:endParaRPr sz="1371" b="1" dirty="0">
                <a:solidFill>
                  <a:prstClr val="white"/>
                </a:solidFill>
                <a:latin typeface="Meiryo UI"/>
                <a:ea typeface="Meiryo UI"/>
                <a:cs typeface="BIZ UDゴシック"/>
              </a:endParaRPr>
            </a:p>
          </p:txBody>
        </p:sp>
        <p:sp>
          <p:nvSpPr>
            <p:cNvPr id="98" name="object 4">
              <a:extLst>
                <a:ext uri="{FF2B5EF4-FFF2-40B4-BE49-F238E27FC236}">
                  <a16:creationId xmlns:a16="http://schemas.microsoft.com/office/drawing/2014/main" id="{DBEBAAD3-1AB7-E947-727C-912FFDFCD0E8}"/>
                </a:ext>
              </a:extLst>
            </p:cNvPr>
            <p:cNvSpPr txBox="1"/>
            <p:nvPr/>
          </p:nvSpPr>
          <p:spPr>
            <a:xfrm>
              <a:off x="880057" y="4767429"/>
              <a:ext cx="40624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pic>
          <p:nvPicPr>
            <p:cNvPr id="99" name="グラフィックス 98" descr="バス 枠線">
              <a:extLst>
                <a:ext uri="{FF2B5EF4-FFF2-40B4-BE49-F238E27FC236}">
                  <a16:creationId xmlns:a16="http://schemas.microsoft.com/office/drawing/2014/main" id="{467E3727-487D-79F5-80CD-EA4DE818238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76089" y="4739445"/>
              <a:ext cx="385480" cy="385480"/>
            </a:xfrm>
            <a:prstGeom prst="rect">
              <a:avLst/>
            </a:prstGeom>
          </p:spPr>
        </p:pic>
        <p:sp>
          <p:nvSpPr>
            <p:cNvPr id="100" name="object 6">
              <a:extLst>
                <a:ext uri="{FF2B5EF4-FFF2-40B4-BE49-F238E27FC236}">
                  <a16:creationId xmlns:a16="http://schemas.microsoft.com/office/drawing/2014/main" id="{D0C96C04-3645-9DE5-891D-453AEAF20925}"/>
                </a:ext>
              </a:extLst>
            </p:cNvPr>
            <p:cNvSpPr txBox="1"/>
            <p:nvPr/>
          </p:nvSpPr>
          <p:spPr>
            <a:xfrm>
              <a:off x="1805020"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101" name="object 6">
              <a:extLst>
                <a:ext uri="{FF2B5EF4-FFF2-40B4-BE49-F238E27FC236}">
                  <a16:creationId xmlns:a16="http://schemas.microsoft.com/office/drawing/2014/main" id="{E574C512-9080-8BDC-5B61-E23E3A65602A}"/>
                </a:ext>
              </a:extLst>
            </p:cNvPr>
            <p:cNvSpPr txBox="1"/>
            <p:nvPr/>
          </p:nvSpPr>
          <p:spPr>
            <a:xfrm>
              <a:off x="763512"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102" name="object 4">
              <a:extLst>
                <a:ext uri="{FF2B5EF4-FFF2-40B4-BE49-F238E27FC236}">
                  <a16:creationId xmlns:a16="http://schemas.microsoft.com/office/drawing/2014/main" id="{FFEE6ED3-6131-14DD-86D2-16FC3556B387}"/>
                </a:ext>
              </a:extLst>
            </p:cNvPr>
            <p:cNvSpPr txBox="1"/>
            <p:nvPr/>
          </p:nvSpPr>
          <p:spPr>
            <a:xfrm>
              <a:off x="2006436" y="4767429"/>
              <a:ext cx="424856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選択エリアで体験継続（A/B/C・午前）</a:t>
              </a:r>
              <a:endParaRPr lang="ja-JP" altLang="en-US" sz="1175" dirty="0">
                <a:solidFill>
                  <a:prstClr val="black"/>
                </a:solidFill>
                <a:latin typeface="Meiryo UI"/>
                <a:ea typeface="Meiryo UI"/>
                <a:cs typeface="BIZ UDゴシック"/>
              </a:endParaRPr>
            </a:p>
          </p:txBody>
        </p:sp>
        <p:pic>
          <p:nvPicPr>
            <p:cNvPr id="103" name="グラフィックス 102" descr="バス 枠線">
              <a:extLst>
                <a:ext uri="{FF2B5EF4-FFF2-40B4-BE49-F238E27FC236}">
                  <a16:creationId xmlns:a16="http://schemas.microsoft.com/office/drawing/2014/main" id="{B25C632E-DDB5-2109-69B6-62B62A16B3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55662" y="4739445"/>
              <a:ext cx="385480" cy="385480"/>
            </a:xfrm>
            <a:prstGeom prst="rect">
              <a:avLst/>
            </a:prstGeom>
          </p:spPr>
        </p:pic>
        <p:sp>
          <p:nvSpPr>
            <p:cNvPr id="104" name="object 4">
              <a:extLst>
                <a:ext uri="{FF2B5EF4-FFF2-40B4-BE49-F238E27FC236}">
                  <a16:creationId xmlns:a16="http://schemas.microsoft.com/office/drawing/2014/main" id="{92748B1D-06FB-3217-35D9-500E3AB21DB8}"/>
                </a:ext>
              </a:extLst>
            </p:cNvPr>
            <p:cNvSpPr txBox="1"/>
            <p:nvPr/>
          </p:nvSpPr>
          <p:spPr>
            <a:xfrm>
              <a:off x="7001374" y="4767429"/>
              <a:ext cx="792916"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京都駅</a:t>
              </a:r>
              <a:endParaRPr sz="1175" dirty="0">
                <a:solidFill>
                  <a:prstClr val="black"/>
                </a:solidFill>
                <a:latin typeface="Meiryo UI"/>
                <a:ea typeface="Meiryo UI"/>
                <a:cs typeface="BIZ UDゴシック"/>
              </a:endParaRPr>
            </a:p>
          </p:txBody>
        </p:sp>
        <p:pic>
          <p:nvPicPr>
            <p:cNvPr id="105" name="グラフィックス 104">
              <a:extLst>
                <a:ext uri="{FF2B5EF4-FFF2-40B4-BE49-F238E27FC236}">
                  <a16:creationId xmlns:a16="http://schemas.microsoft.com/office/drawing/2014/main" id="{20689595-71F9-5252-745B-18C8CFD50A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2463" y="4791294"/>
              <a:ext cx="585900" cy="227992"/>
            </a:xfrm>
            <a:prstGeom prst="rect">
              <a:avLst/>
            </a:prstGeom>
          </p:spPr>
        </p:pic>
        <p:sp>
          <p:nvSpPr>
            <p:cNvPr id="106" name="object 4">
              <a:extLst>
                <a:ext uri="{FF2B5EF4-FFF2-40B4-BE49-F238E27FC236}">
                  <a16:creationId xmlns:a16="http://schemas.microsoft.com/office/drawing/2014/main" id="{BE8AB663-648C-7610-4090-8913D1EAF7B2}"/>
                </a:ext>
              </a:extLst>
            </p:cNvPr>
            <p:cNvSpPr txBox="1"/>
            <p:nvPr/>
          </p:nvSpPr>
          <p:spPr>
            <a:xfrm>
              <a:off x="8768595" y="4767429"/>
              <a:ext cx="792917"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grpSp>
          <p:nvGrpSpPr>
            <p:cNvPr id="107" name="グループ化 106">
              <a:extLst>
                <a:ext uri="{FF2B5EF4-FFF2-40B4-BE49-F238E27FC236}">
                  <a16:creationId xmlns:a16="http://schemas.microsoft.com/office/drawing/2014/main" id="{0AAE744C-BAB1-1508-AE61-9F514410C4AB}"/>
                </a:ext>
              </a:extLst>
            </p:cNvPr>
            <p:cNvGrpSpPr/>
            <p:nvPr/>
          </p:nvGrpSpPr>
          <p:grpSpPr>
            <a:xfrm>
              <a:off x="2561753" y="2688589"/>
              <a:ext cx="2234618" cy="502578"/>
              <a:chOff x="2307359" y="2251825"/>
              <a:chExt cx="2388840" cy="655188"/>
            </a:xfrm>
            <a:solidFill>
              <a:schemeClr val="accent3"/>
            </a:solidFill>
          </p:grpSpPr>
          <p:sp>
            <p:nvSpPr>
              <p:cNvPr id="110" name="角丸四角形 71">
                <a:extLst>
                  <a:ext uri="{FF2B5EF4-FFF2-40B4-BE49-F238E27FC236}">
                    <a16:creationId xmlns:a16="http://schemas.microsoft.com/office/drawing/2014/main" id="{E7326D1B-37C7-50F7-CFE0-0FA059A28D70}"/>
                  </a:ext>
                </a:extLst>
              </p:cNvPr>
              <p:cNvSpPr/>
              <p:nvPr/>
            </p:nvSpPr>
            <p:spPr>
              <a:xfrm>
                <a:off x="2307360" y="2251825"/>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自然</a:t>
                </a:r>
                <a:endParaRPr kumimoji="1" lang="en-US" altLang="ja-JP" sz="1028" b="1" dirty="0">
                  <a:solidFill>
                    <a:prstClr val="white"/>
                  </a:solidFill>
                  <a:latin typeface="Meiryo UI"/>
                  <a:ea typeface="Meiryo UI"/>
                </a:endParaRPr>
              </a:p>
            </p:txBody>
          </p:sp>
          <p:sp>
            <p:nvSpPr>
              <p:cNvPr id="111" name="角丸四角形 72">
                <a:extLst>
                  <a:ext uri="{FF2B5EF4-FFF2-40B4-BE49-F238E27FC236}">
                    <a16:creationId xmlns:a16="http://schemas.microsoft.com/office/drawing/2014/main" id="{7036DCD6-C149-0CCD-F981-B24B8F00968B}"/>
                  </a:ext>
                </a:extLst>
              </p:cNvPr>
              <p:cNvSpPr/>
              <p:nvPr/>
            </p:nvSpPr>
            <p:spPr>
              <a:xfrm>
                <a:off x="3923836" y="2251834"/>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環境</a:t>
                </a:r>
                <a:endParaRPr kumimoji="1" lang="en-US" altLang="ja-JP" sz="1028" b="1" dirty="0">
                  <a:solidFill>
                    <a:prstClr val="white"/>
                  </a:solidFill>
                  <a:latin typeface="Meiryo UI"/>
                  <a:ea typeface="Meiryo UI"/>
                </a:endParaRPr>
              </a:p>
            </p:txBody>
          </p:sp>
          <p:sp>
            <p:nvSpPr>
              <p:cNvPr id="112" name="角丸四角形 73">
                <a:extLst>
                  <a:ext uri="{FF2B5EF4-FFF2-40B4-BE49-F238E27FC236}">
                    <a16:creationId xmlns:a16="http://schemas.microsoft.com/office/drawing/2014/main" id="{5328A1A3-FB62-B909-C412-AF8DAF8A80E4}"/>
                  </a:ext>
                </a:extLst>
              </p:cNvPr>
              <p:cNvSpPr/>
              <p:nvPr/>
            </p:nvSpPr>
            <p:spPr>
              <a:xfrm>
                <a:off x="3115600" y="2251832"/>
                <a:ext cx="772362" cy="298084"/>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歴史</a:t>
                </a:r>
                <a:endParaRPr kumimoji="1" lang="en-US" altLang="ja-JP" sz="1028" b="1" dirty="0">
                  <a:solidFill>
                    <a:prstClr val="white"/>
                  </a:solidFill>
                  <a:latin typeface="Meiryo UI"/>
                  <a:ea typeface="Meiryo UI"/>
                </a:endParaRPr>
              </a:p>
            </p:txBody>
          </p:sp>
          <p:sp>
            <p:nvSpPr>
              <p:cNvPr id="113" name="角丸四角形 74">
                <a:extLst>
                  <a:ext uri="{FF2B5EF4-FFF2-40B4-BE49-F238E27FC236}">
                    <a16:creationId xmlns:a16="http://schemas.microsoft.com/office/drawing/2014/main" id="{1B78EDFC-D564-A50E-644A-620ECD58E091}"/>
                  </a:ext>
                </a:extLst>
              </p:cNvPr>
              <p:cNvSpPr/>
              <p:nvPr/>
            </p:nvSpPr>
            <p:spPr>
              <a:xfrm>
                <a:off x="3119194" y="2608918"/>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産業</a:t>
                </a:r>
                <a:endParaRPr kumimoji="1" lang="en-US" altLang="ja-JP" sz="1028" b="1" dirty="0">
                  <a:solidFill>
                    <a:prstClr val="white"/>
                  </a:solidFill>
                  <a:latin typeface="Meiryo UI"/>
                  <a:ea typeface="Meiryo UI"/>
                </a:endParaRPr>
              </a:p>
            </p:txBody>
          </p:sp>
          <p:sp>
            <p:nvSpPr>
              <p:cNvPr id="114" name="角丸四角形 75">
                <a:extLst>
                  <a:ext uri="{FF2B5EF4-FFF2-40B4-BE49-F238E27FC236}">
                    <a16:creationId xmlns:a16="http://schemas.microsoft.com/office/drawing/2014/main" id="{9F257D8E-D485-11C2-9257-CBB5174F376A}"/>
                  </a:ext>
                </a:extLst>
              </p:cNvPr>
              <p:cNvSpPr/>
              <p:nvPr/>
            </p:nvSpPr>
            <p:spPr>
              <a:xfrm>
                <a:off x="2307359" y="2608928"/>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文化</a:t>
                </a:r>
                <a:endParaRPr kumimoji="1" lang="en-US" altLang="ja-JP" sz="1028" b="1" dirty="0">
                  <a:solidFill>
                    <a:prstClr val="white"/>
                  </a:solidFill>
                  <a:latin typeface="Meiryo UI"/>
                  <a:ea typeface="Meiryo UI"/>
                </a:endParaRPr>
              </a:p>
            </p:txBody>
          </p:sp>
          <p:sp>
            <p:nvSpPr>
              <p:cNvPr id="115" name="角丸四角形 76">
                <a:extLst>
                  <a:ext uri="{FF2B5EF4-FFF2-40B4-BE49-F238E27FC236}">
                    <a16:creationId xmlns:a16="http://schemas.microsoft.com/office/drawing/2014/main" id="{12F9D0D4-E320-E53E-5689-8F01020D889F}"/>
                  </a:ext>
                </a:extLst>
              </p:cNvPr>
              <p:cNvSpPr/>
              <p:nvPr/>
            </p:nvSpPr>
            <p:spPr>
              <a:xfrm>
                <a:off x="3931027" y="2614585"/>
                <a:ext cx="765172" cy="286752"/>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経済</a:t>
                </a:r>
                <a:endParaRPr kumimoji="1" lang="en-US" altLang="ja-JP" sz="1028" b="1" dirty="0">
                  <a:solidFill>
                    <a:prstClr val="white"/>
                  </a:solidFill>
                  <a:latin typeface="Meiryo UI"/>
                  <a:ea typeface="Meiryo UI"/>
                </a:endParaRPr>
              </a:p>
            </p:txBody>
          </p:sp>
        </p:grpSp>
        <p:sp>
          <p:nvSpPr>
            <p:cNvPr id="108" name="object 4">
              <a:extLst>
                <a:ext uri="{FF2B5EF4-FFF2-40B4-BE49-F238E27FC236}">
                  <a16:creationId xmlns:a16="http://schemas.microsoft.com/office/drawing/2014/main" id="{DE68EAE7-78C3-65F5-5E58-5B75D30630BF}"/>
                </a:ext>
              </a:extLst>
            </p:cNvPr>
            <p:cNvSpPr txBox="1"/>
            <p:nvPr/>
          </p:nvSpPr>
          <p:spPr>
            <a:xfrm>
              <a:off x="4854287" y="2704766"/>
              <a:ext cx="2915032"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・6つのテーマから学習目的に合ったプログラムを選び、</a:t>
              </a:r>
              <a:endParaRPr lang="en-US" altLang="ja-JP" sz="900" dirty="0"/>
            </a:p>
            <a:p>
              <a:pPr marL="4196" defTabSz="895327">
                <a:lnSpc>
                  <a:spcPct val="120000"/>
                </a:lnSpc>
                <a:buSzPct val="81818"/>
                <a:tabLst>
                  <a:tab pos="139428" algn="l"/>
                </a:tabLst>
              </a:pPr>
              <a:r>
                <a:rPr lang="ja-JP" altLang="en-US" sz="900" dirty="0"/>
                <a:t>　</a:t>
              </a:r>
              <a:r>
                <a:rPr lang="ja-JP" altLang="ja-JP" sz="900" dirty="0"/>
                <a:t>湖を起点とした学習に取り組みます。</a:t>
              </a:r>
              <a:endParaRPr lang="ja-JP" altLang="en-US" sz="881" dirty="0">
                <a:solidFill>
                  <a:prstClr val="black"/>
                </a:solidFill>
                <a:latin typeface="Meiryo UI"/>
                <a:ea typeface="Meiryo UI"/>
                <a:cs typeface="BIZ UDゴシック"/>
              </a:endParaRPr>
            </a:p>
          </p:txBody>
        </p:sp>
        <p:sp>
          <p:nvSpPr>
            <p:cNvPr id="109" name="object 4">
              <a:extLst>
                <a:ext uri="{FF2B5EF4-FFF2-40B4-BE49-F238E27FC236}">
                  <a16:creationId xmlns:a16="http://schemas.microsoft.com/office/drawing/2014/main" id="{889EF2ED-B3BB-F96B-431A-68B521AA840B}"/>
                </a:ext>
              </a:extLst>
            </p:cNvPr>
            <p:cNvSpPr txBox="1"/>
            <p:nvPr/>
          </p:nvSpPr>
          <p:spPr>
            <a:xfrm>
              <a:off x="2051360" y="5103639"/>
              <a:ext cx="4125580"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・3日目午前も同じエリアで体験を継続し、地域の暮らしや文化への理解を深めます。</a:t>
              </a:r>
              <a:br>
                <a:rPr lang="ja-JP" altLang="ja-JP" sz="900" dirty="0"/>
              </a:br>
              <a:r>
                <a:rPr lang="ja-JP" altLang="ja-JP" sz="900" dirty="0"/>
                <a:t>・体験終了後は京都駅へ移動し、大津と県内各地域での学びを比較しながら、</a:t>
              </a:r>
              <a:endParaRPr lang="en-US" altLang="ja-JP" sz="900" dirty="0"/>
            </a:p>
            <a:p>
              <a:pPr marL="4196" defTabSz="895327">
                <a:lnSpc>
                  <a:spcPct val="120000"/>
                </a:lnSpc>
                <a:buSzPct val="81818"/>
                <a:tabLst>
                  <a:tab pos="139428" algn="l"/>
                </a:tabLst>
              </a:pPr>
              <a:r>
                <a:rPr lang="ja-JP" altLang="en-US" sz="900" dirty="0"/>
                <a:t>　</a:t>
              </a:r>
              <a:r>
                <a:rPr lang="ja-JP" altLang="ja-JP" sz="900" dirty="0"/>
                <a:t>地域とSDGsの関わりを振り返ります。</a:t>
              </a:r>
              <a:endParaRPr lang="ja-JP" altLang="en-US" sz="881" dirty="0">
                <a:solidFill>
                  <a:prstClr val="black"/>
                </a:solidFill>
                <a:latin typeface="Meiryo UI"/>
                <a:ea typeface="Meiryo UI"/>
                <a:cs typeface="BIZ UDゴシック"/>
              </a:endParaRPr>
            </a:p>
          </p:txBody>
        </p:sp>
      </p:grpSp>
      <p:sp>
        <p:nvSpPr>
          <p:cNvPr id="5" name="object 6">
            <a:extLst>
              <a:ext uri="{FF2B5EF4-FFF2-40B4-BE49-F238E27FC236}">
                <a16:creationId xmlns:a16="http://schemas.microsoft.com/office/drawing/2014/main" id="{BAD5C802-E28F-7708-ADA6-B18235391D61}"/>
              </a:ext>
            </a:extLst>
          </p:cNvPr>
          <p:cNvSpPr txBox="1"/>
          <p:nvPr/>
        </p:nvSpPr>
        <p:spPr>
          <a:xfrm>
            <a:off x="3358639"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11:30</a:t>
            </a:r>
            <a:endParaRPr sz="979" b="1" dirty="0">
              <a:solidFill>
                <a:prstClr val="black"/>
              </a:solidFill>
              <a:latin typeface="Meiryo UI"/>
              <a:ea typeface="Meiryo UI"/>
              <a:cs typeface="Times New Roman"/>
            </a:endParaRPr>
          </a:p>
        </p:txBody>
      </p:sp>
      <p:sp>
        <p:nvSpPr>
          <p:cNvPr id="900" name="コースのポイント本文"/>
          <p:cNvSpPr txBox="1"/>
          <p:nvPr/>
        </p:nvSpPr>
        <p:spPr>
          <a:xfrm>
            <a:off x="340681" y="1072097"/>
            <a:ext cx="9124950" cy="914400"/>
          </a:xfrm>
          <a:prstGeom prst="rect">
            <a:avLst/>
          </a:prstGeom>
          <a:noFill/>
        </p:spPr>
        <p:txBody>
          <a:bodyPr wrap="square" lIns="0" tIns="0" rIns="0" bIns="0" rtlCol="0">
            <a:noAutofit/>
          </a:bodyPr>
          <a:lstStyle/>
          <a:p>
            <a:pPr marL="0" indent="0">
              <a:lnSpc>
                <a:spcPct val="100000"/>
              </a:lnSpc>
              <a:spcAft>
                <a:spcPts val="200"/>
              </a:spcAft>
              <a:buNone/>
            </a:pPr>
            <a:r>
              <a:rPr kumimoji="1" lang="ja-JP" altLang="en-US" sz="1100" b="1" dirty="0">
                <a:solidFill>
                  <a:srgbClr val="1F4E79"/>
                </a:solidFill>
                <a:latin typeface="+mn-ea"/>
                <a:ea typeface="+mn-ea"/>
              </a:rPr>
              <a:t>コースのポイント</a:t>
            </a:r>
          </a:p>
          <a:p>
            <a:pPr>
              <a:lnSpc>
                <a:spcPct val="100000"/>
              </a:lnSpc>
              <a:spcAft>
                <a:spcPts val="100"/>
              </a:spcAft>
            </a:pPr>
            <a:r>
              <a:rPr lang="ja-JP" altLang="ja-JP" sz="1100" dirty="0"/>
              <a:t>・1日目午後と2日目午前に、びわ湖大津SDGs教育旅行プログラムを実施し、湖を起点とした自然・環境・産業について学びます。</a:t>
            </a:r>
            <a:br>
              <a:rPr lang="ja-JP" altLang="ja-JP" sz="1100" dirty="0"/>
            </a:br>
            <a:r>
              <a:rPr lang="ja-JP" altLang="ja-JP" sz="1100" dirty="0"/>
              <a:t>・2日目午後からは、日野、近江八幡・彦根・長浜、高島の3つのエリアから、学習目的に合ったコースを選択します。</a:t>
            </a:r>
            <a:br>
              <a:rPr lang="ja-JP" altLang="ja-JP" sz="1100" dirty="0"/>
            </a:br>
            <a:r>
              <a:rPr lang="ja-JP" altLang="ja-JP" sz="1100" dirty="0"/>
              <a:t>・選択したエリアに宿泊し、3日目午前も同じ地域で体験を継続します。</a:t>
            </a:r>
            <a:br>
              <a:rPr lang="ja-JP" altLang="ja-JP" sz="1100" dirty="0"/>
            </a:br>
            <a:r>
              <a:rPr lang="ja-JP" altLang="ja-JP" sz="1100" dirty="0"/>
              <a:t>・大津から県内の選択エリア、さらに京都駅へと一方向に移動することで、広域周遊の中でも効率的な行程を組むことができます。</a:t>
            </a:r>
            <a:endParaRPr kumimoji="1" lang="ja-JP" altLang="en-US" sz="1100" dirty="0">
              <a:latin typeface="+mn-ea"/>
              <a:ea typeface="+mn-ea"/>
            </a:endParaRPr>
          </a:p>
        </p:txBody>
      </p:sp>
      <p:sp>
        <p:nvSpPr>
          <p:cNvPr id="950" name="企画ポイント"/>
          <p:cNvSpPr txBox="1"/>
          <p:nvPr/>
        </p:nvSpPr>
        <p:spPr>
          <a:xfrm>
            <a:off x="340681" y="5785903"/>
            <a:ext cx="9096375" cy="683722"/>
          </a:xfrm>
          <a:prstGeom prst="rect">
            <a:avLst/>
          </a:prstGeom>
          <a:noFill/>
          <a:ln>
            <a:solidFill>
              <a:schemeClr val="accent1"/>
            </a:solidFill>
          </a:ln>
        </p:spPr>
        <p:txBody>
          <a:bodyPr wrap="square" lIns="108000" tIns="0" rIns="0" bIns="0" rtlCol="0" anchor="ctr" anchorCtr="0">
            <a:noAutofit/>
          </a:bodyPr>
          <a:lstStyle/>
          <a:p>
            <a:pPr marL="0" indent="0">
              <a:spcAft>
                <a:spcPts val="200"/>
              </a:spcAft>
              <a:buNone/>
            </a:pPr>
            <a:r>
              <a:rPr kumimoji="1" lang="en-US" altLang="ja-JP" sz="1000" b="1" dirty="0">
                <a:solidFill>
                  <a:srgbClr val="1F4E79"/>
                </a:solidFill>
                <a:latin typeface="+mn-ea"/>
                <a:ea typeface="+mn-ea"/>
              </a:rPr>
              <a:t>【</a:t>
            </a:r>
            <a:r>
              <a:rPr kumimoji="1" lang="ja-JP" altLang="en-US" sz="1000" b="1" dirty="0">
                <a:solidFill>
                  <a:srgbClr val="1F4E79"/>
                </a:solidFill>
                <a:latin typeface="+mn-ea"/>
                <a:ea typeface="+mn-ea"/>
              </a:rPr>
              <a:t>行程設計上のメリット</a:t>
            </a:r>
            <a:r>
              <a:rPr kumimoji="1" lang="en-US" altLang="ja-JP" sz="1000" b="1" dirty="0">
                <a:solidFill>
                  <a:srgbClr val="1F4E79"/>
                </a:solidFill>
                <a:latin typeface="+mn-ea"/>
                <a:ea typeface="+mn-ea"/>
              </a:rPr>
              <a:t>】</a:t>
            </a:r>
          </a:p>
          <a:p>
            <a:pPr marL="0" indent="0">
              <a:spcAft>
                <a:spcPts val="200"/>
              </a:spcAft>
              <a:buNone/>
            </a:pPr>
            <a:r>
              <a:rPr lang="ja-JP" altLang="ja-JP" sz="900" dirty="0"/>
              <a:t>・前半に大津で湖を起点としたSDGs学習を行い、後半に県内各地域で暮らし・産業・歴史・自然を学ぶ構成です。</a:t>
            </a:r>
            <a:br>
              <a:rPr lang="ja-JP" altLang="ja-JP" sz="900" dirty="0"/>
            </a:br>
            <a:r>
              <a:rPr lang="ja-JP" altLang="ja-JP" sz="900" dirty="0"/>
              <a:t>・大津から選択エリア、京都駅へと一方向に移動するため、不要な往復移動を抑えられます。</a:t>
            </a:r>
            <a:br>
              <a:rPr lang="ja-JP" altLang="ja-JP" sz="900" dirty="0"/>
            </a:br>
            <a:r>
              <a:rPr lang="ja-JP" altLang="ja-JP" sz="900" dirty="0"/>
              <a:t>・選択エリアに宿泊して翌朝も体験を継続することで、移動時間を抑えながら、地域での学習時間を確保できます。</a:t>
            </a:r>
            <a:endParaRPr kumimoji="1" lang="ja-JP" altLang="en-US" sz="900" dirty="0">
              <a:latin typeface="+mn-ea"/>
              <a:ea typeface="+mn-ea"/>
            </a:endParaRPr>
          </a:p>
        </p:txBody>
      </p:sp>
      <p:pic>
        <p:nvPicPr>
          <p:cNvPr id="9" name="グラフィックス 8" descr="バス 枠線">
            <a:extLst>
              <a:ext uri="{FF2B5EF4-FFF2-40B4-BE49-F238E27FC236}">
                <a16:creationId xmlns:a16="http://schemas.microsoft.com/office/drawing/2014/main" id="{EEFF7A3A-B91A-9F36-83F9-7018E80D7E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470805" y="3579365"/>
            <a:ext cx="377441" cy="377441"/>
          </a:xfrm>
          <a:prstGeom prst="rect">
            <a:avLst/>
          </a:prstGeom>
        </p:spPr>
      </p:pic>
      <p:pic>
        <p:nvPicPr>
          <p:cNvPr id="11" name="グラフィックス 10" descr="バス 枠線">
            <a:extLst>
              <a:ext uri="{FF2B5EF4-FFF2-40B4-BE49-F238E27FC236}">
                <a16:creationId xmlns:a16="http://schemas.microsoft.com/office/drawing/2014/main" id="{A18B113C-B6A1-3BB2-0E21-5043A1D415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36638" y="3583821"/>
            <a:ext cx="377441" cy="377441"/>
          </a:xfrm>
          <a:prstGeom prst="rect">
            <a:avLst/>
          </a:prstGeom>
        </p:spPr>
      </p:pic>
      <p:sp>
        <p:nvSpPr>
          <p:cNvPr id="13" name="object 4">
            <a:extLst>
              <a:ext uri="{FF2B5EF4-FFF2-40B4-BE49-F238E27FC236}">
                <a16:creationId xmlns:a16="http://schemas.microsoft.com/office/drawing/2014/main" id="{E5FBA133-AB9F-A8B6-83CC-C2B38C96ADBE}"/>
              </a:ext>
            </a:extLst>
          </p:cNvPr>
          <p:cNvSpPr txBox="1"/>
          <p:nvPr/>
        </p:nvSpPr>
        <p:spPr>
          <a:xfrm>
            <a:off x="7786459" y="2490934"/>
            <a:ext cx="2040871" cy="810887"/>
          </a:xfrm>
          <a:prstGeom prst="rect">
            <a:avLst/>
          </a:prstGeom>
        </p:spPr>
        <p:txBody>
          <a:bodyPr vert="horz" wrap="square" lIns="0" tIns="0" rIns="0" bIns="0" rtlCol="0" anchor="ctr">
            <a:noAutofit/>
          </a:bodyPr>
          <a:lstStyle/>
          <a:p>
            <a:pPr marL="139428" indent="-135232" defTabSz="895327">
              <a:lnSpc>
                <a:spcPct val="120000"/>
              </a:lnSpc>
              <a:buSzPct val="81818"/>
              <a:buFontTx/>
              <a:buChar char="●"/>
              <a:tabLst>
                <a:tab pos="139428" algn="l"/>
              </a:tabLst>
            </a:pPr>
            <a:r>
              <a:rPr lang="ja-JP" altLang="en-US" sz="783" dirty="0">
                <a:solidFill>
                  <a:srgbClr val="3F413D"/>
                </a:solidFill>
                <a:latin typeface="Meiryo UI"/>
                <a:ea typeface="Meiryo UI"/>
                <a:cs typeface="BIZ UDゴシック"/>
              </a:rPr>
              <a:t>夕食後に</a:t>
            </a:r>
            <a:r>
              <a:rPr lang="en-US" altLang="ja-JP" sz="783" dirty="0">
                <a:solidFill>
                  <a:srgbClr val="3F413D"/>
                </a:solidFill>
                <a:latin typeface="Meiryo UI"/>
                <a:ea typeface="Meiryo UI"/>
                <a:cs typeface="BIZ UDゴシック"/>
              </a:rPr>
              <a:t>SDGs</a:t>
            </a:r>
            <a:r>
              <a:rPr lang="ja-JP" altLang="en-US" sz="783" dirty="0">
                <a:solidFill>
                  <a:srgbClr val="3F413D"/>
                </a:solidFill>
                <a:latin typeface="Meiryo UI"/>
                <a:ea typeface="Meiryo UI"/>
                <a:cs typeface="BIZ UDゴシック"/>
              </a:rPr>
              <a:t>教育旅行プログラム</a:t>
            </a:r>
            <a:endParaRPr lang="en-US" altLang="ja-JP" sz="783" dirty="0">
              <a:solidFill>
                <a:srgbClr val="3F413D"/>
              </a:solidFill>
              <a:latin typeface="Meiryo UI"/>
              <a:ea typeface="Meiryo UI"/>
              <a:cs typeface="BIZ UDゴシック"/>
            </a:endParaRP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（体験・講話）を組みこむことも可能です。</a:t>
            </a:r>
            <a:endParaRPr lang="en-US" altLang="ja-JP" sz="783" dirty="0">
              <a:solidFill>
                <a:srgbClr val="3F413D"/>
              </a:solidFill>
              <a:latin typeface="Meiryo UI"/>
              <a:ea typeface="Meiryo UI"/>
              <a:cs typeface="BIZ UDゴシック"/>
            </a:endParaRPr>
          </a:p>
          <a:p>
            <a:pPr marL="139428" indent="-135232" defTabSz="895327">
              <a:lnSpc>
                <a:spcPct val="120000"/>
              </a:lnSpc>
              <a:buSzPct val="81818"/>
              <a:buFontTx/>
              <a:buChar char="●"/>
              <a:tabLst>
                <a:tab pos="139428" algn="l"/>
              </a:tabLst>
            </a:pPr>
            <a:r>
              <a:rPr lang="en-US" altLang="ja-JP" sz="783" dirty="0">
                <a:solidFill>
                  <a:srgbClr val="3F413D"/>
                </a:solidFill>
                <a:latin typeface="Meiryo UI"/>
                <a:ea typeface="Meiryo UI"/>
                <a:cs typeface="BIZ UDゴシック"/>
              </a:rPr>
              <a:t>【</a:t>
            </a:r>
            <a:r>
              <a:rPr lang="ja-JP" altLang="en-US" sz="783" dirty="0">
                <a:solidFill>
                  <a:srgbClr val="3F413D"/>
                </a:solidFill>
                <a:latin typeface="Meiryo UI"/>
                <a:ea typeface="Meiryo UI"/>
                <a:cs typeface="BIZ UDゴシック"/>
              </a:rPr>
              <a:t>夜間オプション</a:t>
            </a:r>
            <a:r>
              <a:rPr lang="en-US" altLang="ja-JP" sz="783" dirty="0">
                <a:solidFill>
                  <a:srgbClr val="3F413D"/>
                </a:solidFill>
                <a:latin typeface="Meiryo UI"/>
                <a:ea typeface="Meiryo UI"/>
                <a:cs typeface="BIZ UDゴシック"/>
              </a:rPr>
              <a:t>】</a:t>
            </a: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ディナークルーズ、ウェルカム花火</a:t>
            </a:r>
            <a:endParaRPr lang="ja-JP" altLang="en-US" sz="783" dirty="0">
              <a:solidFill>
                <a:prstClr val="black"/>
              </a:solidFill>
              <a:latin typeface="Meiryo UI"/>
              <a:ea typeface="Meiryo UI"/>
              <a:cs typeface="BIZ UDゴシック"/>
            </a:endParaRPr>
          </a:p>
        </p:txBody>
      </p:sp>
      <p:sp>
        <p:nvSpPr>
          <p:cNvPr id="15" name="object 6">
            <a:extLst>
              <a:ext uri="{FF2B5EF4-FFF2-40B4-BE49-F238E27FC236}">
                <a16:creationId xmlns:a16="http://schemas.microsoft.com/office/drawing/2014/main" id="{B062349D-8378-3BEF-4B5C-868DDA25C301}"/>
              </a:ext>
            </a:extLst>
          </p:cNvPr>
          <p:cNvSpPr txBox="1"/>
          <p:nvPr/>
        </p:nvSpPr>
        <p:spPr>
          <a:xfrm>
            <a:off x="7430158" y="3367735"/>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spTree>
    <p:extLst>
      <p:ext uri="{BB962C8B-B14F-4D97-AF65-F5344CB8AC3E}">
        <p14:creationId xmlns:p14="http://schemas.microsoft.com/office/powerpoint/2010/main" val="3515298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8A54F-D184-8749-4237-49D997234AF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105D864-3315-E086-B3F0-875322E25E50}"/>
              </a:ext>
            </a:extLst>
          </p:cNvPr>
          <p:cNvSpPr>
            <a:spLocks noGrp="1"/>
          </p:cNvSpPr>
          <p:nvPr>
            <p:ph type="title"/>
          </p:nvPr>
        </p:nvSpPr>
        <p:spPr/>
        <p:txBody>
          <a:bodyPr>
            <a:noAutofit/>
          </a:bodyPr>
          <a:lstStyle/>
          <a:p>
            <a:r>
              <a:rPr kumimoji="1" lang="ja-JP" altLang="en-US" dirty="0"/>
              <a:t>モデルコース ⑤　びわ湖大津＋（奈良・USJ）組み込みコース</a:t>
            </a:r>
          </a:p>
        </p:txBody>
      </p:sp>
      <p:sp>
        <p:nvSpPr>
          <p:cNvPr id="3" name="コンテンツ プレースホルダー 2">
            <a:extLst>
              <a:ext uri="{FF2B5EF4-FFF2-40B4-BE49-F238E27FC236}">
                <a16:creationId xmlns:a16="http://schemas.microsoft.com/office/drawing/2014/main" id="{D212C465-0E1B-D684-7A9F-942BD86B5724}"/>
              </a:ext>
            </a:extLst>
          </p:cNvPr>
          <p:cNvSpPr>
            <a:spLocks noGrp="1"/>
          </p:cNvSpPr>
          <p:nvPr>
            <p:ph idx="1"/>
          </p:nvPr>
        </p:nvSpPr>
        <p:spPr>
          <a:xfrm>
            <a:off x="353542" y="614378"/>
            <a:ext cx="9217024" cy="363186"/>
          </a:xfrm>
        </p:spPr>
        <p:txBody>
          <a:bodyPr>
            <a:noAutofit/>
          </a:bodyPr>
          <a:lstStyle/>
          <a:p>
            <a:r>
              <a:rPr kumimoji="1" lang="ja-JP" altLang="en-US" dirty="0">
                <a:latin typeface="+mn-ea"/>
              </a:rPr>
              <a:t>びわ湖大津のSDGs探究に、京都自主研修と奈良・USJを組み込む3日間</a:t>
            </a:r>
          </a:p>
        </p:txBody>
      </p:sp>
      <p:sp>
        <p:nvSpPr>
          <p:cNvPr id="32" name="object 4">
            <a:extLst>
              <a:ext uri="{FF2B5EF4-FFF2-40B4-BE49-F238E27FC236}">
                <a16:creationId xmlns:a16="http://schemas.microsoft.com/office/drawing/2014/main" id="{F7A022EB-9B1F-EA14-C7C3-4562FDE532CC}"/>
              </a:ext>
            </a:extLst>
          </p:cNvPr>
          <p:cNvSpPr txBox="1"/>
          <p:nvPr/>
        </p:nvSpPr>
        <p:spPr>
          <a:xfrm>
            <a:off x="340683" y="2004222"/>
            <a:ext cx="397769" cy="1283542"/>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１日目</a:t>
            </a:r>
            <a:endParaRPr sz="1371" b="1" dirty="0">
              <a:solidFill>
                <a:prstClr val="white"/>
              </a:solidFill>
              <a:latin typeface="Meiryo UI"/>
              <a:ea typeface="Meiryo UI"/>
              <a:cs typeface="BIZ UDゴシック"/>
            </a:endParaRPr>
          </a:p>
        </p:txBody>
      </p:sp>
      <p:sp>
        <p:nvSpPr>
          <p:cNvPr id="23" name="object 4">
            <a:extLst>
              <a:ext uri="{FF2B5EF4-FFF2-40B4-BE49-F238E27FC236}">
                <a16:creationId xmlns:a16="http://schemas.microsoft.com/office/drawing/2014/main" id="{A350A37F-CF03-8B55-4D3A-68DA29DB430A}"/>
              </a:ext>
            </a:extLst>
          </p:cNvPr>
          <p:cNvSpPr txBox="1"/>
          <p:nvPr/>
        </p:nvSpPr>
        <p:spPr>
          <a:xfrm>
            <a:off x="965000" y="2246463"/>
            <a:ext cx="397769"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sp>
        <p:nvSpPr>
          <p:cNvPr id="24" name="object 6">
            <a:extLst>
              <a:ext uri="{FF2B5EF4-FFF2-40B4-BE49-F238E27FC236}">
                <a16:creationId xmlns:a16="http://schemas.microsoft.com/office/drawing/2014/main" id="{5E5F38EF-668F-9AD3-F9D0-FBAF804A8ED7}"/>
              </a:ext>
            </a:extLst>
          </p:cNvPr>
          <p:cNvSpPr txBox="1"/>
          <p:nvPr/>
        </p:nvSpPr>
        <p:spPr>
          <a:xfrm>
            <a:off x="2126529" y="2246463"/>
            <a:ext cx="71533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1053"/>
              </a:spcBef>
            </a:pPr>
            <a:r>
              <a:rPr lang="ja-JP" altLang="en-US" sz="1175" dirty="0">
                <a:solidFill>
                  <a:prstClr val="black"/>
                </a:solidFill>
                <a:latin typeface="Meiryo UI"/>
                <a:ea typeface="Meiryo UI"/>
                <a:cs typeface="Times New Roman"/>
              </a:rPr>
              <a:t>京都駅</a:t>
            </a:r>
            <a:endParaRPr sz="1175" dirty="0">
              <a:solidFill>
                <a:prstClr val="black"/>
              </a:solidFill>
              <a:latin typeface="Meiryo UI"/>
              <a:ea typeface="Meiryo UI"/>
              <a:cs typeface="Times New Roman"/>
            </a:endParaRPr>
          </a:p>
        </p:txBody>
      </p:sp>
      <p:sp>
        <p:nvSpPr>
          <p:cNvPr id="27" name="object 14">
            <a:extLst>
              <a:ext uri="{FF2B5EF4-FFF2-40B4-BE49-F238E27FC236}">
                <a16:creationId xmlns:a16="http://schemas.microsoft.com/office/drawing/2014/main" id="{85757949-688B-8F5A-4865-F9B771473980}"/>
              </a:ext>
            </a:extLst>
          </p:cNvPr>
          <p:cNvSpPr txBox="1"/>
          <p:nvPr/>
        </p:nvSpPr>
        <p:spPr>
          <a:xfrm>
            <a:off x="7773608" y="2246463"/>
            <a:ext cx="1691803"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大津市内宿舎（泊）</a:t>
            </a:r>
            <a:endParaRPr sz="1175" dirty="0">
              <a:solidFill>
                <a:prstClr val="black"/>
              </a:solidFill>
              <a:latin typeface="Meiryo UI"/>
              <a:ea typeface="Meiryo UI"/>
              <a:cs typeface="BIZ UDゴシック"/>
            </a:endParaRPr>
          </a:p>
        </p:txBody>
      </p:sp>
      <p:pic>
        <p:nvPicPr>
          <p:cNvPr id="39" name="グラフィックス 38" descr="バス 枠線">
            <a:extLst>
              <a:ext uri="{FF2B5EF4-FFF2-40B4-BE49-F238E27FC236}">
                <a16:creationId xmlns:a16="http://schemas.microsoft.com/office/drawing/2014/main" id="{6C1F3DFB-019F-93FA-6236-041C962488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35023" y="2219060"/>
            <a:ext cx="377441" cy="377441"/>
          </a:xfrm>
          <a:prstGeom prst="rect">
            <a:avLst/>
          </a:prstGeom>
        </p:spPr>
      </p:pic>
      <p:pic>
        <p:nvPicPr>
          <p:cNvPr id="41" name="グラフィックス 40" descr="バス 枠線">
            <a:extLst>
              <a:ext uri="{FF2B5EF4-FFF2-40B4-BE49-F238E27FC236}">
                <a16:creationId xmlns:a16="http://schemas.microsoft.com/office/drawing/2014/main" id="{8B308002-A7A4-BF38-E16D-3D3168581C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03002" y="2219060"/>
            <a:ext cx="377441" cy="377441"/>
          </a:xfrm>
          <a:prstGeom prst="rect">
            <a:avLst/>
          </a:prstGeom>
        </p:spPr>
      </p:pic>
      <p:pic>
        <p:nvPicPr>
          <p:cNvPr id="43" name="グラフィックス 42">
            <a:extLst>
              <a:ext uri="{FF2B5EF4-FFF2-40B4-BE49-F238E27FC236}">
                <a16:creationId xmlns:a16="http://schemas.microsoft.com/office/drawing/2014/main" id="{C1DB200F-AD67-56D6-486E-C52E327A96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1589" y="2289907"/>
            <a:ext cx="573682" cy="223237"/>
          </a:xfrm>
          <a:prstGeom prst="rect">
            <a:avLst/>
          </a:prstGeom>
        </p:spPr>
      </p:pic>
      <p:sp>
        <p:nvSpPr>
          <p:cNvPr id="44" name="object 6">
            <a:extLst>
              <a:ext uri="{FF2B5EF4-FFF2-40B4-BE49-F238E27FC236}">
                <a16:creationId xmlns:a16="http://schemas.microsoft.com/office/drawing/2014/main" id="{2B3BE64B-D06F-67DC-F2B9-2C3976FE0B1E}"/>
              </a:ext>
            </a:extLst>
          </p:cNvPr>
          <p:cNvSpPr txBox="1"/>
          <p:nvPr/>
        </p:nvSpPr>
        <p:spPr>
          <a:xfrm>
            <a:off x="1952266"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11:00</a:t>
            </a:r>
            <a:endParaRPr sz="979" b="1" dirty="0">
              <a:solidFill>
                <a:prstClr val="black"/>
              </a:solidFill>
              <a:latin typeface="Meiryo UI"/>
              <a:ea typeface="Meiryo UI"/>
              <a:cs typeface="Times New Roman"/>
            </a:endParaRPr>
          </a:p>
        </p:txBody>
      </p:sp>
      <p:sp>
        <p:nvSpPr>
          <p:cNvPr id="45" name="object 6">
            <a:extLst>
              <a:ext uri="{FF2B5EF4-FFF2-40B4-BE49-F238E27FC236}">
                <a16:creationId xmlns:a16="http://schemas.microsoft.com/office/drawing/2014/main" id="{AE2DFA60-1655-43F6-0C71-B0DA72192355}"/>
              </a:ext>
            </a:extLst>
          </p:cNvPr>
          <p:cNvSpPr txBox="1"/>
          <p:nvPr/>
        </p:nvSpPr>
        <p:spPr>
          <a:xfrm>
            <a:off x="7600787"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17:30</a:t>
            </a:r>
            <a:endParaRPr sz="979" b="1" dirty="0">
              <a:solidFill>
                <a:prstClr val="black"/>
              </a:solidFill>
              <a:latin typeface="Meiryo UI"/>
              <a:ea typeface="Meiryo UI"/>
              <a:cs typeface="Times New Roman"/>
            </a:endParaRPr>
          </a:p>
        </p:txBody>
      </p:sp>
      <p:sp>
        <p:nvSpPr>
          <p:cNvPr id="4" name="object 6">
            <a:extLst>
              <a:ext uri="{FF2B5EF4-FFF2-40B4-BE49-F238E27FC236}">
                <a16:creationId xmlns:a16="http://schemas.microsoft.com/office/drawing/2014/main" id="{6CCE2FC5-8014-6A8F-F5FB-5DFFF567C749}"/>
              </a:ext>
            </a:extLst>
          </p:cNvPr>
          <p:cNvSpPr txBox="1"/>
          <p:nvPr/>
        </p:nvSpPr>
        <p:spPr>
          <a:xfrm>
            <a:off x="6512042"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sp>
        <p:nvSpPr>
          <p:cNvPr id="58" name="object 4">
            <a:extLst>
              <a:ext uri="{FF2B5EF4-FFF2-40B4-BE49-F238E27FC236}">
                <a16:creationId xmlns:a16="http://schemas.microsoft.com/office/drawing/2014/main" id="{0F51AE71-0780-3CCE-C54D-86C08AAB306D}"/>
              </a:ext>
            </a:extLst>
          </p:cNvPr>
          <p:cNvSpPr txBox="1"/>
          <p:nvPr/>
        </p:nvSpPr>
        <p:spPr>
          <a:xfrm>
            <a:off x="3535394" y="2243167"/>
            <a:ext cx="3519201" cy="322641"/>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びわ湖大津SDGs教育旅行プログラム研修</a:t>
            </a:r>
            <a:endParaRPr sz="1175" dirty="0">
              <a:solidFill>
                <a:prstClr val="black"/>
              </a:solidFill>
              <a:latin typeface="Meiryo UI"/>
              <a:ea typeface="Meiryo UI"/>
              <a:cs typeface="BIZ UDゴシック"/>
            </a:endParaRPr>
          </a:p>
        </p:txBody>
      </p:sp>
      <p:sp>
        <p:nvSpPr>
          <p:cNvPr id="18" name="object 4">
            <a:extLst>
              <a:ext uri="{FF2B5EF4-FFF2-40B4-BE49-F238E27FC236}">
                <a16:creationId xmlns:a16="http://schemas.microsoft.com/office/drawing/2014/main" id="{CBB7DBFC-5926-E461-110B-89BCEFA35BBC}"/>
              </a:ext>
            </a:extLst>
          </p:cNvPr>
          <p:cNvSpPr txBox="1"/>
          <p:nvPr/>
        </p:nvSpPr>
        <p:spPr>
          <a:xfrm>
            <a:off x="2797266" y="2627795"/>
            <a:ext cx="4671605" cy="477079"/>
          </a:xfrm>
          <a:prstGeom prst="rect">
            <a:avLst/>
          </a:prstGeom>
        </p:spPr>
        <p:txBody>
          <a:bodyPr vert="horz" wrap="square" lIns="0" tIns="0" rIns="0" bIns="0" rtlCol="0" anchor="t">
            <a:noAutofit/>
          </a:bodyPr>
          <a:lstStyle/>
          <a:p>
            <a:pPr marL="172070" indent="-167874" defTabSz="895327">
              <a:lnSpc>
                <a:spcPct val="120000"/>
              </a:lnSpc>
              <a:buSzPct val="81818"/>
              <a:buFont typeface="Wingdings" panose="05000000000000000000" pitchFamily="2" charset="2"/>
              <a:buChar char="l"/>
              <a:tabLst>
                <a:tab pos="139428" algn="l"/>
              </a:tabLst>
            </a:pPr>
            <a:r>
              <a:rPr lang="ja-JP" altLang="en-US" sz="783" dirty="0">
                <a:solidFill>
                  <a:srgbClr val="3F413D"/>
                </a:solidFill>
                <a:latin typeface="Meiryo UI"/>
                <a:ea typeface="Meiryo UI"/>
                <a:cs typeface="BIZ UDゴシック"/>
              </a:rPr>
              <a:t>1日目は、びわ湖大津SDGs教育旅行プログラムを実施します。</a:t>
            </a:r>
            <a:endParaRPr lang="ja-JP" altLang="en-US" sz="783" dirty="0">
              <a:solidFill>
                <a:prstClr val="black"/>
              </a:solidFill>
              <a:latin typeface="Meiryo UI"/>
              <a:ea typeface="Meiryo UI"/>
              <a:cs typeface="BIZ UDゴシック"/>
            </a:endParaRPr>
          </a:p>
        </p:txBody>
      </p:sp>
      <p:grpSp>
        <p:nvGrpSpPr>
          <p:cNvPr id="65" name="グループ化 64">
            <a:extLst>
              <a:ext uri="{FF2B5EF4-FFF2-40B4-BE49-F238E27FC236}">
                <a16:creationId xmlns:a16="http://schemas.microsoft.com/office/drawing/2014/main" id="{BE0BADDA-2C6E-B187-9A02-77CA0324CF9C}"/>
              </a:ext>
            </a:extLst>
          </p:cNvPr>
          <p:cNvGrpSpPr/>
          <p:nvPr/>
        </p:nvGrpSpPr>
        <p:grpSpPr>
          <a:xfrm>
            <a:off x="340681" y="3360952"/>
            <a:ext cx="9224645" cy="1139539"/>
            <a:chOff x="242443" y="3367121"/>
            <a:chExt cx="9421115" cy="1163809"/>
          </a:xfrm>
        </p:grpSpPr>
        <p:sp>
          <p:nvSpPr>
            <p:cNvPr id="66" name="object 4">
              <a:extLst>
                <a:ext uri="{FF2B5EF4-FFF2-40B4-BE49-F238E27FC236}">
                  <a16:creationId xmlns:a16="http://schemas.microsoft.com/office/drawing/2014/main" id="{3B0E624F-6F65-A496-AC5D-D39DD59A9BA5}"/>
                </a:ext>
              </a:extLst>
            </p:cNvPr>
            <p:cNvSpPr txBox="1"/>
            <p:nvPr/>
          </p:nvSpPr>
          <p:spPr>
            <a:xfrm>
              <a:off x="242443" y="3477698"/>
              <a:ext cx="406241" cy="1053232"/>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２日目</a:t>
              </a:r>
              <a:endParaRPr sz="1371" b="1" dirty="0">
                <a:solidFill>
                  <a:prstClr val="white"/>
                </a:solidFill>
                <a:latin typeface="Meiryo UI"/>
                <a:ea typeface="Meiryo UI"/>
                <a:cs typeface="BIZ UDゴシック"/>
              </a:endParaRPr>
            </a:p>
          </p:txBody>
        </p:sp>
        <p:sp>
          <p:nvSpPr>
            <p:cNvPr id="67" name="object 4">
              <a:extLst>
                <a:ext uri="{FF2B5EF4-FFF2-40B4-BE49-F238E27FC236}">
                  <a16:creationId xmlns:a16="http://schemas.microsoft.com/office/drawing/2014/main" id="{0B5D3320-C74E-23C1-F7C6-28EB9A5BAFE9}"/>
                </a:ext>
              </a:extLst>
            </p:cNvPr>
            <p:cNvSpPr txBox="1"/>
            <p:nvPr/>
          </p:nvSpPr>
          <p:spPr>
            <a:xfrm>
              <a:off x="880057" y="3652377"/>
              <a:ext cx="40624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sp>
          <p:nvSpPr>
            <p:cNvPr id="75" name="object 14">
              <a:extLst>
                <a:ext uri="{FF2B5EF4-FFF2-40B4-BE49-F238E27FC236}">
                  <a16:creationId xmlns:a16="http://schemas.microsoft.com/office/drawing/2014/main" id="{5C081E0D-4419-BDBA-7C55-F4DA62100D2A}"/>
                </a:ext>
              </a:extLst>
            </p:cNvPr>
            <p:cNvSpPr txBox="1"/>
            <p:nvPr/>
          </p:nvSpPr>
          <p:spPr>
            <a:xfrm>
              <a:off x="7833678" y="3652377"/>
              <a:ext cx="1727836"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sz="1175" dirty="0">
                  <a:solidFill>
                    <a:srgbClr val="3F413D"/>
                  </a:solidFill>
                  <a:latin typeface="Meiryo UI"/>
                  <a:ea typeface="Meiryo UI"/>
                  <a:cs typeface="BIZ UDゴシック"/>
                </a:rPr>
                <a:t>京都市内宿舎（泊）</a:t>
              </a:r>
              <a:endParaRPr sz="1175" dirty="0">
                <a:solidFill>
                  <a:prstClr val="black"/>
                </a:solidFill>
                <a:latin typeface="Meiryo UI"/>
                <a:ea typeface="Meiryo UI"/>
                <a:cs typeface="BIZ UDゴシック"/>
              </a:endParaRPr>
            </a:p>
          </p:txBody>
        </p:sp>
        <p:sp>
          <p:nvSpPr>
            <p:cNvPr id="80" name="object 6">
              <a:extLst>
                <a:ext uri="{FF2B5EF4-FFF2-40B4-BE49-F238E27FC236}">
                  <a16:creationId xmlns:a16="http://schemas.microsoft.com/office/drawing/2014/main" id="{D09E464F-8011-878C-58E6-AF88659C0156}"/>
                </a:ext>
              </a:extLst>
            </p:cNvPr>
            <p:cNvSpPr txBox="1"/>
            <p:nvPr/>
          </p:nvSpPr>
          <p:spPr>
            <a:xfrm>
              <a:off x="5764177" y="3377543"/>
              <a:ext cx="730568" cy="329513"/>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83" name="object 6">
              <a:extLst>
                <a:ext uri="{FF2B5EF4-FFF2-40B4-BE49-F238E27FC236}">
                  <a16:creationId xmlns:a16="http://schemas.microsoft.com/office/drawing/2014/main" id="{64E57258-62F4-B46C-CDC6-BFBF326E04D9}"/>
                </a:ext>
              </a:extLst>
            </p:cNvPr>
            <p:cNvSpPr txBox="1"/>
            <p:nvPr/>
          </p:nvSpPr>
          <p:spPr>
            <a:xfrm>
              <a:off x="1586662" y="3377543"/>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84" name="object 4">
              <a:extLst>
                <a:ext uri="{FF2B5EF4-FFF2-40B4-BE49-F238E27FC236}">
                  <a16:creationId xmlns:a16="http://schemas.microsoft.com/office/drawing/2014/main" id="{A82F3765-A6D7-ECF2-3194-A748982D3AE9}"/>
                </a:ext>
              </a:extLst>
            </p:cNvPr>
            <p:cNvSpPr txBox="1"/>
            <p:nvPr/>
          </p:nvSpPr>
          <p:spPr>
            <a:xfrm>
              <a:off x="880058" y="3972413"/>
              <a:ext cx="8783500"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・2日目午前は、クラス別・テーマ別にびわ湖大津SDGs教育旅行プログラムを選択し、探究学習を行います。</a:t>
              </a:r>
              <a:br>
                <a:rPr lang="ja-JP" altLang="ja-JP" sz="900" dirty="0"/>
              </a:br>
              <a:r>
                <a:rPr lang="ja-JP" altLang="ja-JP" sz="900" dirty="0"/>
                <a:t>・午後は京都市内へ移動し、公共交通を利用した班別自主研修を行います。</a:t>
              </a:r>
              <a:br>
                <a:rPr lang="ja-JP" altLang="ja-JP" sz="900" dirty="0"/>
              </a:br>
              <a:r>
                <a:rPr lang="ja-JP" altLang="ja-JP" sz="900" dirty="0"/>
                <a:t>・大津での探究学習、京都での自主研修、3日目の訪問先へと、地域を移動しながら学びを広げます。</a:t>
              </a:r>
              <a:endParaRPr lang="ja-JP" altLang="en-US" sz="881" dirty="0">
                <a:solidFill>
                  <a:prstClr val="black"/>
                </a:solidFill>
                <a:latin typeface="Meiryo UI"/>
                <a:ea typeface="Meiryo UI"/>
                <a:cs typeface="BIZ UDゴシック"/>
              </a:endParaRPr>
            </a:p>
          </p:txBody>
        </p:sp>
        <p:sp>
          <p:nvSpPr>
            <p:cNvPr id="85" name="object 6">
              <a:extLst>
                <a:ext uri="{FF2B5EF4-FFF2-40B4-BE49-F238E27FC236}">
                  <a16:creationId xmlns:a16="http://schemas.microsoft.com/office/drawing/2014/main" id="{1B3BDC68-E56F-6F2B-5AD0-2C05670DCC25}"/>
                </a:ext>
              </a:extLst>
            </p:cNvPr>
            <p:cNvSpPr txBox="1"/>
            <p:nvPr/>
          </p:nvSpPr>
          <p:spPr>
            <a:xfrm>
              <a:off x="757789" y="3377543"/>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86" name="object 4">
              <a:extLst>
                <a:ext uri="{FF2B5EF4-FFF2-40B4-BE49-F238E27FC236}">
                  <a16:creationId xmlns:a16="http://schemas.microsoft.com/office/drawing/2014/main" id="{87928CA0-148F-1DD0-FBDA-7F8EE2462BA9}"/>
                </a:ext>
              </a:extLst>
            </p:cNvPr>
            <p:cNvSpPr txBox="1"/>
            <p:nvPr/>
          </p:nvSpPr>
          <p:spPr>
            <a:xfrm>
              <a:off x="1771752" y="3652377"/>
              <a:ext cx="2700354"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prstClr val="black"/>
                  </a:solidFill>
                  <a:latin typeface="Meiryo UI"/>
                  <a:ea typeface="Meiryo UI"/>
                  <a:cs typeface="BIZ UDゴシック"/>
                </a:rPr>
                <a:t>びわ湖大津SDGsプログラム（午前）</a:t>
              </a:r>
              <a:endParaRPr sz="1175" dirty="0">
                <a:solidFill>
                  <a:prstClr val="black"/>
                </a:solidFill>
                <a:latin typeface="Meiryo UI"/>
                <a:ea typeface="Meiryo UI"/>
                <a:cs typeface="BIZ UDゴシック"/>
              </a:endParaRPr>
            </a:p>
          </p:txBody>
        </p:sp>
        <p:sp>
          <p:nvSpPr>
            <p:cNvPr id="88" name="object 4">
              <a:extLst>
                <a:ext uri="{FF2B5EF4-FFF2-40B4-BE49-F238E27FC236}">
                  <a16:creationId xmlns:a16="http://schemas.microsoft.com/office/drawing/2014/main" id="{4660E58B-5543-90CB-25EA-C50BD02C0909}"/>
                </a:ext>
              </a:extLst>
            </p:cNvPr>
            <p:cNvSpPr txBox="1"/>
            <p:nvPr/>
          </p:nvSpPr>
          <p:spPr>
            <a:xfrm>
              <a:off x="4915291" y="3652377"/>
              <a:ext cx="1037630"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prstClr val="black"/>
                  </a:solidFill>
                  <a:latin typeface="Meiryo UI"/>
                  <a:ea typeface="Meiryo UI"/>
                  <a:cs typeface="BIZ UDゴシック"/>
                </a:rPr>
                <a:t>京都へ移動</a:t>
              </a:r>
              <a:endParaRPr sz="1175" dirty="0">
                <a:solidFill>
                  <a:prstClr val="black"/>
                </a:solidFill>
                <a:latin typeface="Meiryo UI"/>
                <a:ea typeface="Meiryo UI"/>
                <a:cs typeface="BIZ UDゴシック"/>
              </a:endParaRPr>
            </a:p>
          </p:txBody>
        </p:sp>
        <p:sp>
          <p:nvSpPr>
            <p:cNvPr id="89" name="object 4">
              <a:extLst>
                <a:ext uri="{FF2B5EF4-FFF2-40B4-BE49-F238E27FC236}">
                  <a16:creationId xmlns:a16="http://schemas.microsoft.com/office/drawing/2014/main" id="{5A61DA9F-CB02-2FF1-245E-392986D4640F}"/>
                </a:ext>
              </a:extLst>
            </p:cNvPr>
            <p:cNvSpPr txBox="1"/>
            <p:nvPr/>
          </p:nvSpPr>
          <p:spPr>
            <a:xfrm>
              <a:off x="6247702" y="3652377"/>
              <a:ext cx="1521618"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077" dirty="0">
                  <a:solidFill>
                    <a:prstClr val="black"/>
                  </a:solidFill>
                  <a:latin typeface="Meiryo UI"/>
                  <a:ea typeface="Meiryo UI"/>
                  <a:cs typeface="BIZ UDゴシック"/>
                </a:rPr>
                <a:t>京都市内自主研修</a:t>
              </a:r>
              <a:endParaRPr sz="1077" dirty="0">
                <a:solidFill>
                  <a:prstClr val="black"/>
                </a:solidFill>
                <a:latin typeface="Meiryo UI"/>
                <a:ea typeface="Meiryo UI"/>
                <a:cs typeface="BIZ UDゴシック"/>
              </a:endParaRPr>
            </a:p>
          </p:txBody>
        </p:sp>
        <p:sp>
          <p:nvSpPr>
            <p:cNvPr id="91" name="object 6">
              <a:extLst>
                <a:ext uri="{FF2B5EF4-FFF2-40B4-BE49-F238E27FC236}">
                  <a16:creationId xmlns:a16="http://schemas.microsoft.com/office/drawing/2014/main" id="{46BC1CE2-A637-9DBA-3FEB-2D9B243E2A3E}"/>
                </a:ext>
              </a:extLst>
            </p:cNvPr>
            <p:cNvSpPr txBox="1"/>
            <p:nvPr/>
          </p:nvSpPr>
          <p:spPr>
            <a:xfrm>
              <a:off x="7667616" y="3377543"/>
              <a:ext cx="730568" cy="329513"/>
            </a:xfrm>
            <a:prstGeom prst="roundRect">
              <a:avLst/>
            </a:prstGeom>
            <a:noFill/>
          </p:spPr>
          <p:txBody>
            <a:bodyPr vert="horz" wrap="square" lIns="0" tIns="0" rIns="0" bIns="0" rtlCol="0" anchor="ctr">
              <a:noAutofit/>
            </a:bodyPr>
            <a:lstStyle/>
            <a:p>
              <a:pPr marL="9326" algn="ctr" defTabSz="895327">
                <a:spcBef>
                  <a:spcPts val="1053"/>
                </a:spcBef>
              </a:pPr>
              <a:endParaRPr sz="979" b="1" dirty="0">
                <a:solidFill>
                  <a:prstClr val="black"/>
                </a:solidFill>
                <a:latin typeface="Meiryo UI"/>
                <a:ea typeface="Meiryo UI"/>
                <a:cs typeface="Times New Roman"/>
              </a:endParaRPr>
            </a:p>
          </p:txBody>
        </p:sp>
        <p:sp>
          <p:nvSpPr>
            <p:cNvPr id="93" name="object 6">
              <a:extLst>
                <a:ext uri="{FF2B5EF4-FFF2-40B4-BE49-F238E27FC236}">
                  <a16:creationId xmlns:a16="http://schemas.microsoft.com/office/drawing/2014/main" id="{46D97F89-3977-1961-638F-DE8AFEB7EAA7}"/>
                </a:ext>
              </a:extLst>
            </p:cNvPr>
            <p:cNvSpPr txBox="1"/>
            <p:nvPr/>
          </p:nvSpPr>
          <p:spPr>
            <a:xfrm>
              <a:off x="7157167" y="336712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17:00</a:t>
              </a:r>
              <a:endParaRPr sz="979" b="1" dirty="0">
                <a:solidFill>
                  <a:prstClr val="black"/>
                </a:solidFill>
                <a:latin typeface="Meiryo UI"/>
                <a:ea typeface="Meiryo UI"/>
                <a:cs typeface="Times New Roman"/>
              </a:endParaRPr>
            </a:p>
          </p:txBody>
        </p:sp>
      </p:grpSp>
      <p:cxnSp>
        <p:nvCxnSpPr>
          <p:cNvPr id="92" name="直線コネクタ 91">
            <a:extLst>
              <a:ext uri="{FF2B5EF4-FFF2-40B4-BE49-F238E27FC236}">
                <a16:creationId xmlns:a16="http://schemas.microsoft.com/office/drawing/2014/main" id="{0E47BA3D-5810-7A78-78FA-B417932F393D}"/>
              </a:ext>
            </a:extLst>
          </p:cNvPr>
          <p:cNvCxnSpPr>
            <a:cxnSpLocks/>
          </p:cNvCxnSpPr>
          <p:nvPr/>
        </p:nvCxnSpPr>
        <p:spPr>
          <a:xfrm>
            <a:off x="738449" y="3372453"/>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94" name="直線コネクタ 93">
            <a:extLst>
              <a:ext uri="{FF2B5EF4-FFF2-40B4-BE49-F238E27FC236}">
                <a16:creationId xmlns:a16="http://schemas.microsoft.com/office/drawing/2014/main" id="{D7D80F4F-AF38-9EB1-7CAC-AFC7ADC46DBD}"/>
              </a:ext>
            </a:extLst>
          </p:cNvPr>
          <p:cNvCxnSpPr>
            <a:cxnSpLocks/>
          </p:cNvCxnSpPr>
          <p:nvPr/>
        </p:nvCxnSpPr>
        <p:spPr>
          <a:xfrm>
            <a:off x="738449" y="4569368"/>
            <a:ext cx="8832658"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grpSp>
        <p:nvGrpSpPr>
          <p:cNvPr id="96" name="グループ化 95">
            <a:extLst>
              <a:ext uri="{FF2B5EF4-FFF2-40B4-BE49-F238E27FC236}">
                <a16:creationId xmlns:a16="http://schemas.microsoft.com/office/drawing/2014/main" id="{A2D329A1-A41E-CA92-C7DA-587D197B2794}"/>
              </a:ext>
            </a:extLst>
          </p:cNvPr>
          <p:cNvGrpSpPr/>
          <p:nvPr/>
        </p:nvGrpSpPr>
        <p:grpSpPr>
          <a:xfrm>
            <a:off x="340681" y="2801667"/>
            <a:ext cx="9124727" cy="2879618"/>
            <a:chOff x="242443" y="2688589"/>
            <a:chExt cx="9319069" cy="2940949"/>
          </a:xfrm>
        </p:grpSpPr>
        <p:sp>
          <p:nvSpPr>
            <p:cNvPr id="97" name="object 4">
              <a:extLst>
                <a:ext uri="{FF2B5EF4-FFF2-40B4-BE49-F238E27FC236}">
                  <a16:creationId xmlns:a16="http://schemas.microsoft.com/office/drawing/2014/main" id="{63AB635C-D2F2-7B96-0382-5E7028011CCC}"/>
                </a:ext>
              </a:extLst>
            </p:cNvPr>
            <p:cNvSpPr txBox="1"/>
            <p:nvPr/>
          </p:nvSpPr>
          <p:spPr>
            <a:xfrm>
              <a:off x="242443" y="4577740"/>
              <a:ext cx="406241" cy="1051798"/>
            </a:xfrm>
            <a:prstGeom prst="roundRect">
              <a:avLst>
                <a:gd name="adj" fmla="val 50000"/>
              </a:avLst>
            </a:prstGeom>
            <a:solidFill>
              <a:schemeClr val="accent3"/>
            </a:solidFill>
          </p:spPr>
          <p:txBody>
            <a:bodyPr vert="eaVert" wrap="square" lIns="0" tIns="0" rIns="0" bIns="0" rtlCol="0" anchor="ctr">
              <a:noAutofit/>
            </a:bodyPr>
            <a:lstStyle/>
            <a:p>
              <a:pPr marL="9326" algn="ctr" defTabSz="895327">
                <a:spcBef>
                  <a:spcPts val="77"/>
                </a:spcBef>
              </a:pPr>
              <a:r>
                <a:rPr lang="ja-JP" altLang="en-US" sz="1371" b="1" dirty="0">
                  <a:solidFill>
                    <a:prstClr val="white"/>
                  </a:solidFill>
                  <a:latin typeface="Meiryo UI"/>
                  <a:ea typeface="Meiryo UI"/>
                  <a:cs typeface="BIZ UDゴシック"/>
                </a:rPr>
                <a:t>３日目</a:t>
              </a:r>
              <a:endParaRPr sz="1371" b="1" dirty="0">
                <a:solidFill>
                  <a:prstClr val="white"/>
                </a:solidFill>
                <a:latin typeface="Meiryo UI"/>
                <a:ea typeface="Meiryo UI"/>
                <a:cs typeface="BIZ UDゴシック"/>
              </a:endParaRPr>
            </a:p>
          </p:txBody>
        </p:sp>
        <p:sp>
          <p:nvSpPr>
            <p:cNvPr id="98" name="object 4">
              <a:extLst>
                <a:ext uri="{FF2B5EF4-FFF2-40B4-BE49-F238E27FC236}">
                  <a16:creationId xmlns:a16="http://schemas.microsoft.com/office/drawing/2014/main" id="{DBEBAAD3-1AB7-E947-727C-912FFDFCD0E8}"/>
                </a:ext>
              </a:extLst>
            </p:cNvPr>
            <p:cNvSpPr txBox="1"/>
            <p:nvPr/>
          </p:nvSpPr>
          <p:spPr>
            <a:xfrm>
              <a:off x="880057" y="4767429"/>
              <a:ext cx="406241"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宿舎</a:t>
              </a:r>
              <a:endParaRPr sz="1175" dirty="0">
                <a:solidFill>
                  <a:prstClr val="black"/>
                </a:solidFill>
                <a:latin typeface="Meiryo UI"/>
                <a:ea typeface="Meiryo UI"/>
                <a:cs typeface="BIZ UDゴシック"/>
              </a:endParaRPr>
            </a:p>
          </p:txBody>
        </p:sp>
        <p:pic>
          <p:nvPicPr>
            <p:cNvPr id="99" name="グラフィックス 98" descr="バス 枠線">
              <a:extLst>
                <a:ext uri="{FF2B5EF4-FFF2-40B4-BE49-F238E27FC236}">
                  <a16:creationId xmlns:a16="http://schemas.microsoft.com/office/drawing/2014/main" id="{467E3727-487D-79F5-80CD-EA4DE818238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76089" y="4739445"/>
              <a:ext cx="385480" cy="385480"/>
            </a:xfrm>
            <a:prstGeom prst="rect">
              <a:avLst/>
            </a:prstGeom>
          </p:spPr>
        </p:pic>
        <p:sp>
          <p:nvSpPr>
            <p:cNvPr id="100" name="object 6">
              <a:extLst>
                <a:ext uri="{FF2B5EF4-FFF2-40B4-BE49-F238E27FC236}">
                  <a16:creationId xmlns:a16="http://schemas.microsoft.com/office/drawing/2014/main" id="{D0C96C04-3645-9DE5-891D-453AEAF20925}"/>
                </a:ext>
              </a:extLst>
            </p:cNvPr>
            <p:cNvSpPr txBox="1"/>
            <p:nvPr/>
          </p:nvSpPr>
          <p:spPr>
            <a:xfrm>
              <a:off x="1805020"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9:00</a:t>
              </a:r>
              <a:endParaRPr sz="979" b="1" dirty="0">
                <a:solidFill>
                  <a:prstClr val="black"/>
                </a:solidFill>
                <a:latin typeface="Meiryo UI"/>
                <a:ea typeface="Meiryo UI"/>
                <a:cs typeface="Times New Roman"/>
              </a:endParaRPr>
            </a:p>
          </p:txBody>
        </p:sp>
        <p:sp>
          <p:nvSpPr>
            <p:cNvPr id="101" name="object 6">
              <a:extLst>
                <a:ext uri="{FF2B5EF4-FFF2-40B4-BE49-F238E27FC236}">
                  <a16:creationId xmlns:a16="http://schemas.microsoft.com/office/drawing/2014/main" id="{E574C512-9080-8BDC-5B61-E23E3A65602A}"/>
                </a:ext>
              </a:extLst>
            </p:cNvPr>
            <p:cNvSpPr txBox="1"/>
            <p:nvPr/>
          </p:nvSpPr>
          <p:spPr>
            <a:xfrm>
              <a:off x="763512" y="4488851"/>
              <a:ext cx="730568" cy="329513"/>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8:30</a:t>
              </a:r>
              <a:endParaRPr sz="979" b="1" dirty="0">
                <a:solidFill>
                  <a:prstClr val="black"/>
                </a:solidFill>
                <a:latin typeface="Meiryo UI"/>
                <a:ea typeface="Meiryo UI"/>
                <a:cs typeface="Times New Roman"/>
              </a:endParaRPr>
            </a:p>
          </p:txBody>
        </p:sp>
        <p:sp>
          <p:nvSpPr>
            <p:cNvPr id="102" name="object 4">
              <a:extLst>
                <a:ext uri="{FF2B5EF4-FFF2-40B4-BE49-F238E27FC236}">
                  <a16:creationId xmlns:a16="http://schemas.microsoft.com/office/drawing/2014/main" id="{FFEE6ED3-6131-14DD-86D2-16FC3556B387}"/>
                </a:ext>
              </a:extLst>
            </p:cNvPr>
            <p:cNvSpPr txBox="1"/>
            <p:nvPr/>
          </p:nvSpPr>
          <p:spPr>
            <a:xfrm>
              <a:off x="2006437" y="4760448"/>
              <a:ext cx="4063697" cy="258982"/>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奈良市内 または USJなど</a:t>
              </a:r>
              <a:endParaRPr lang="ja-JP" altLang="en-US" sz="1175" dirty="0">
                <a:solidFill>
                  <a:prstClr val="black"/>
                </a:solidFill>
                <a:latin typeface="Meiryo UI"/>
                <a:ea typeface="Meiryo UI"/>
                <a:cs typeface="BIZ UDゴシック"/>
              </a:endParaRPr>
            </a:p>
          </p:txBody>
        </p:sp>
        <p:pic>
          <p:nvPicPr>
            <p:cNvPr id="103" name="グラフィックス 102" descr="バス 枠線">
              <a:extLst>
                <a:ext uri="{FF2B5EF4-FFF2-40B4-BE49-F238E27FC236}">
                  <a16:creationId xmlns:a16="http://schemas.microsoft.com/office/drawing/2014/main" id="{B25C632E-DDB5-2109-69B6-62B62A16B3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95498" y="4692281"/>
              <a:ext cx="385480" cy="385480"/>
            </a:xfrm>
            <a:prstGeom prst="rect">
              <a:avLst/>
            </a:prstGeom>
          </p:spPr>
        </p:pic>
        <p:sp>
          <p:nvSpPr>
            <p:cNvPr id="104" name="object 4">
              <a:extLst>
                <a:ext uri="{FF2B5EF4-FFF2-40B4-BE49-F238E27FC236}">
                  <a16:creationId xmlns:a16="http://schemas.microsoft.com/office/drawing/2014/main" id="{92748B1D-06FB-3217-35D9-500E3AB21DB8}"/>
                </a:ext>
              </a:extLst>
            </p:cNvPr>
            <p:cNvSpPr txBox="1"/>
            <p:nvPr/>
          </p:nvSpPr>
          <p:spPr>
            <a:xfrm>
              <a:off x="6671351" y="4767429"/>
              <a:ext cx="1351112"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京都駅・新大阪駅</a:t>
              </a:r>
              <a:endParaRPr sz="1175" dirty="0">
                <a:solidFill>
                  <a:prstClr val="black"/>
                </a:solidFill>
                <a:latin typeface="Meiryo UI"/>
                <a:ea typeface="Meiryo UI"/>
                <a:cs typeface="BIZ UDゴシック"/>
              </a:endParaRPr>
            </a:p>
          </p:txBody>
        </p:sp>
        <p:pic>
          <p:nvPicPr>
            <p:cNvPr id="105" name="グラフィックス 104">
              <a:extLst>
                <a:ext uri="{FF2B5EF4-FFF2-40B4-BE49-F238E27FC236}">
                  <a16:creationId xmlns:a16="http://schemas.microsoft.com/office/drawing/2014/main" id="{20689595-71F9-5252-745B-18C8CFD50A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00974" y="4772897"/>
              <a:ext cx="585901" cy="227992"/>
            </a:xfrm>
            <a:prstGeom prst="rect">
              <a:avLst/>
            </a:prstGeom>
          </p:spPr>
        </p:pic>
        <p:sp>
          <p:nvSpPr>
            <p:cNvPr id="106" name="object 4">
              <a:extLst>
                <a:ext uri="{FF2B5EF4-FFF2-40B4-BE49-F238E27FC236}">
                  <a16:creationId xmlns:a16="http://schemas.microsoft.com/office/drawing/2014/main" id="{BE8AB663-648C-7610-4090-8913D1EAF7B2}"/>
                </a:ext>
              </a:extLst>
            </p:cNvPr>
            <p:cNvSpPr txBox="1"/>
            <p:nvPr/>
          </p:nvSpPr>
          <p:spPr>
            <a:xfrm>
              <a:off x="8768595" y="4767429"/>
              <a:ext cx="792917" cy="252000"/>
            </a:xfrm>
            <a:prstGeom prst="roundRect">
              <a:avLst/>
            </a:prstGeom>
            <a:solidFill>
              <a:srgbClr val="EAF6FC"/>
            </a:solidFill>
            <a:ln>
              <a:solidFill>
                <a:schemeClr val="accent1"/>
              </a:solidFill>
            </a:ln>
          </p:spPr>
          <p:txBody>
            <a:bodyPr vert="horz" wrap="square" lIns="0" tIns="0" rIns="0" bIns="0" rtlCol="0" anchor="ctr">
              <a:noAutofit/>
            </a:bodyPr>
            <a:lstStyle/>
            <a:p>
              <a:pPr marL="9326" algn="ctr" defTabSz="895327">
                <a:spcBef>
                  <a:spcPts val="77"/>
                </a:spcBef>
              </a:pPr>
              <a:r>
                <a:rPr lang="ja-JP" altLang="en-US" sz="1175" dirty="0">
                  <a:solidFill>
                    <a:srgbClr val="3F413D"/>
                  </a:solidFill>
                  <a:latin typeface="Meiryo UI"/>
                  <a:ea typeface="Meiryo UI"/>
                  <a:cs typeface="BIZ UDゴシック"/>
                </a:rPr>
                <a:t>各地</a:t>
              </a:r>
              <a:endParaRPr sz="1175" dirty="0">
                <a:solidFill>
                  <a:prstClr val="black"/>
                </a:solidFill>
                <a:latin typeface="Meiryo UI"/>
                <a:ea typeface="Meiryo UI"/>
                <a:cs typeface="BIZ UDゴシック"/>
              </a:endParaRPr>
            </a:p>
          </p:txBody>
        </p:sp>
        <p:grpSp>
          <p:nvGrpSpPr>
            <p:cNvPr id="107" name="グループ化 106">
              <a:extLst>
                <a:ext uri="{FF2B5EF4-FFF2-40B4-BE49-F238E27FC236}">
                  <a16:creationId xmlns:a16="http://schemas.microsoft.com/office/drawing/2014/main" id="{0AAE744C-BAB1-1508-AE61-9F514410C4AB}"/>
                </a:ext>
              </a:extLst>
            </p:cNvPr>
            <p:cNvGrpSpPr/>
            <p:nvPr/>
          </p:nvGrpSpPr>
          <p:grpSpPr>
            <a:xfrm>
              <a:off x="2561753" y="2688589"/>
              <a:ext cx="2234618" cy="502578"/>
              <a:chOff x="2307359" y="2251825"/>
              <a:chExt cx="2388840" cy="655188"/>
            </a:xfrm>
            <a:solidFill>
              <a:schemeClr val="accent3"/>
            </a:solidFill>
          </p:grpSpPr>
          <p:sp>
            <p:nvSpPr>
              <p:cNvPr id="110" name="角丸四角形 71">
                <a:extLst>
                  <a:ext uri="{FF2B5EF4-FFF2-40B4-BE49-F238E27FC236}">
                    <a16:creationId xmlns:a16="http://schemas.microsoft.com/office/drawing/2014/main" id="{E7326D1B-37C7-50F7-CFE0-0FA059A28D70}"/>
                  </a:ext>
                </a:extLst>
              </p:cNvPr>
              <p:cNvSpPr/>
              <p:nvPr/>
            </p:nvSpPr>
            <p:spPr>
              <a:xfrm>
                <a:off x="2307360" y="2251825"/>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自然</a:t>
                </a:r>
                <a:endParaRPr kumimoji="1" lang="en-US" altLang="ja-JP" sz="1028" b="1" dirty="0">
                  <a:solidFill>
                    <a:prstClr val="white"/>
                  </a:solidFill>
                  <a:latin typeface="Meiryo UI"/>
                  <a:ea typeface="Meiryo UI"/>
                </a:endParaRPr>
              </a:p>
            </p:txBody>
          </p:sp>
          <p:sp>
            <p:nvSpPr>
              <p:cNvPr id="111" name="角丸四角形 72">
                <a:extLst>
                  <a:ext uri="{FF2B5EF4-FFF2-40B4-BE49-F238E27FC236}">
                    <a16:creationId xmlns:a16="http://schemas.microsoft.com/office/drawing/2014/main" id="{7036DCD6-C149-0CCD-F981-B24B8F00968B}"/>
                  </a:ext>
                </a:extLst>
              </p:cNvPr>
              <p:cNvSpPr/>
              <p:nvPr/>
            </p:nvSpPr>
            <p:spPr>
              <a:xfrm>
                <a:off x="3923836" y="2251834"/>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環境</a:t>
                </a:r>
                <a:endParaRPr kumimoji="1" lang="en-US" altLang="ja-JP" sz="1028" b="1" dirty="0">
                  <a:solidFill>
                    <a:prstClr val="white"/>
                  </a:solidFill>
                  <a:latin typeface="Meiryo UI"/>
                  <a:ea typeface="Meiryo UI"/>
                </a:endParaRPr>
              </a:p>
            </p:txBody>
          </p:sp>
          <p:sp>
            <p:nvSpPr>
              <p:cNvPr id="112" name="角丸四角形 73">
                <a:extLst>
                  <a:ext uri="{FF2B5EF4-FFF2-40B4-BE49-F238E27FC236}">
                    <a16:creationId xmlns:a16="http://schemas.microsoft.com/office/drawing/2014/main" id="{5328A1A3-FB62-B909-C412-AF8DAF8A80E4}"/>
                  </a:ext>
                </a:extLst>
              </p:cNvPr>
              <p:cNvSpPr/>
              <p:nvPr/>
            </p:nvSpPr>
            <p:spPr>
              <a:xfrm>
                <a:off x="3115600" y="2251832"/>
                <a:ext cx="772362" cy="298084"/>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歴史</a:t>
                </a:r>
                <a:endParaRPr kumimoji="1" lang="en-US" altLang="ja-JP" sz="1028" b="1" dirty="0">
                  <a:solidFill>
                    <a:prstClr val="white"/>
                  </a:solidFill>
                  <a:latin typeface="Meiryo UI"/>
                  <a:ea typeface="Meiryo UI"/>
                </a:endParaRPr>
              </a:p>
            </p:txBody>
          </p:sp>
          <p:sp>
            <p:nvSpPr>
              <p:cNvPr id="113" name="角丸四角形 74">
                <a:extLst>
                  <a:ext uri="{FF2B5EF4-FFF2-40B4-BE49-F238E27FC236}">
                    <a16:creationId xmlns:a16="http://schemas.microsoft.com/office/drawing/2014/main" id="{1B78EDFC-D564-A50E-644A-620ECD58E091}"/>
                  </a:ext>
                </a:extLst>
              </p:cNvPr>
              <p:cNvSpPr/>
              <p:nvPr/>
            </p:nvSpPr>
            <p:spPr>
              <a:xfrm>
                <a:off x="3119194" y="2608918"/>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産業</a:t>
                </a:r>
                <a:endParaRPr kumimoji="1" lang="en-US" altLang="ja-JP" sz="1028" b="1" dirty="0">
                  <a:solidFill>
                    <a:prstClr val="white"/>
                  </a:solidFill>
                  <a:latin typeface="Meiryo UI"/>
                  <a:ea typeface="Meiryo UI"/>
                </a:endParaRPr>
              </a:p>
            </p:txBody>
          </p:sp>
          <p:sp>
            <p:nvSpPr>
              <p:cNvPr id="114" name="角丸四角形 75">
                <a:extLst>
                  <a:ext uri="{FF2B5EF4-FFF2-40B4-BE49-F238E27FC236}">
                    <a16:creationId xmlns:a16="http://schemas.microsoft.com/office/drawing/2014/main" id="{9F257D8E-D485-11C2-9257-CBB5174F376A}"/>
                  </a:ext>
                </a:extLst>
              </p:cNvPr>
              <p:cNvSpPr/>
              <p:nvPr/>
            </p:nvSpPr>
            <p:spPr>
              <a:xfrm>
                <a:off x="2307359" y="2608928"/>
                <a:ext cx="772363" cy="298085"/>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文化</a:t>
                </a:r>
                <a:endParaRPr kumimoji="1" lang="en-US" altLang="ja-JP" sz="1028" b="1" dirty="0">
                  <a:solidFill>
                    <a:prstClr val="white"/>
                  </a:solidFill>
                  <a:latin typeface="Meiryo UI"/>
                  <a:ea typeface="Meiryo UI"/>
                </a:endParaRPr>
              </a:p>
            </p:txBody>
          </p:sp>
          <p:sp>
            <p:nvSpPr>
              <p:cNvPr id="115" name="角丸四角形 76">
                <a:extLst>
                  <a:ext uri="{FF2B5EF4-FFF2-40B4-BE49-F238E27FC236}">
                    <a16:creationId xmlns:a16="http://schemas.microsoft.com/office/drawing/2014/main" id="{12F9D0D4-E320-E53E-5689-8F01020D889F}"/>
                  </a:ext>
                </a:extLst>
              </p:cNvPr>
              <p:cNvSpPr/>
              <p:nvPr/>
            </p:nvSpPr>
            <p:spPr>
              <a:xfrm>
                <a:off x="3931027" y="2614585"/>
                <a:ext cx="765172" cy="286752"/>
              </a:xfrm>
              <a:prstGeom prst="roundRect">
                <a:avLst>
                  <a:gd name="adj" fmla="val 50000"/>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5327"/>
                <a:r>
                  <a:rPr kumimoji="1" lang="ja-JP" altLang="en-US" sz="1028" b="1" dirty="0">
                    <a:solidFill>
                      <a:prstClr val="white"/>
                    </a:solidFill>
                    <a:latin typeface="Meiryo UI"/>
                    <a:ea typeface="Meiryo UI"/>
                  </a:rPr>
                  <a:t>経済</a:t>
                </a:r>
                <a:endParaRPr kumimoji="1" lang="en-US" altLang="ja-JP" sz="1028" b="1" dirty="0">
                  <a:solidFill>
                    <a:prstClr val="white"/>
                  </a:solidFill>
                  <a:latin typeface="Meiryo UI"/>
                  <a:ea typeface="Meiryo UI"/>
                </a:endParaRPr>
              </a:p>
            </p:txBody>
          </p:sp>
        </p:grpSp>
        <p:sp>
          <p:nvSpPr>
            <p:cNvPr id="108" name="object 4">
              <a:extLst>
                <a:ext uri="{FF2B5EF4-FFF2-40B4-BE49-F238E27FC236}">
                  <a16:creationId xmlns:a16="http://schemas.microsoft.com/office/drawing/2014/main" id="{DE68EAE7-78C3-65F5-5E58-5B75D30630BF}"/>
                </a:ext>
              </a:extLst>
            </p:cNvPr>
            <p:cNvSpPr txBox="1"/>
            <p:nvPr/>
          </p:nvSpPr>
          <p:spPr>
            <a:xfrm>
              <a:off x="4854287" y="2704766"/>
              <a:ext cx="2915032"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・自然・歴史・環境・文化・産業・経済の6つのテーマから、</a:t>
              </a:r>
              <a:endParaRPr lang="en-US" altLang="ja-JP" sz="900" dirty="0"/>
            </a:p>
            <a:p>
              <a:pPr marL="4196" defTabSz="895327">
                <a:lnSpc>
                  <a:spcPct val="120000"/>
                </a:lnSpc>
                <a:buSzPct val="81818"/>
                <a:tabLst>
                  <a:tab pos="139428" algn="l"/>
                </a:tabLst>
              </a:pPr>
              <a:r>
                <a:rPr lang="ja-JP" altLang="en-US" sz="900" dirty="0"/>
                <a:t>　</a:t>
              </a:r>
              <a:r>
                <a:rPr lang="ja-JP" altLang="ja-JP" sz="900" dirty="0"/>
                <a:t>学習目的に応じて選択できます。</a:t>
              </a:r>
              <a:endParaRPr lang="ja-JP" altLang="en-US" sz="881" dirty="0">
                <a:solidFill>
                  <a:prstClr val="black"/>
                </a:solidFill>
                <a:latin typeface="Meiryo UI"/>
                <a:ea typeface="Meiryo UI"/>
                <a:cs typeface="BIZ UDゴシック"/>
              </a:endParaRPr>
            </a:p>
          </p:txBody>
        </p:sp>
        <p:sp>
          <p:nvSpPr>
            <p:cNvPr id="109" name="object 4">
              <a:extLst>
                <a:ext uri="{FF2B5EF4-FFF2-40B4-BE49-F238E27FC236}">
                  <a16:creationId xmlns:a16="http://schemas.microsoft.com/office/drawing/2014/main" id="{889EF2ED-B3BB-F96B-431A-68B521AA840B}"/>
                </a:ext>
              </a:extLst>
            </p:cNvPr>
            <p:cNvSpPr txBox="1"/>
            <p:nvPr/>
          </p:nvSpPr>
          <p:spPr>
            <a:xfrm>
              <a:off x="2082489" y="5103639"/>
              <a:ext cx="4424302" cy="487240"/>
            </a:xfrm>
            <a:prstGeom prst="rect">
              <a:avLst/>
            </a:prstGeom>
          </p:spPr>
          <p:txBody>
            <a:bodyPr vert="horz" wrap="square" lIns="0" tIns="0" rIns="0" bIns="0" rtlCol="0" anchor="t">
              <a:noAutofit/>
            </a:bodyPr>
            <a:lstStyle/>
            <a:p>
              <a:pPr marL="4196" defTabSz="895327">
                <a:lnSpc>
                  <a:spcPct val="120000"/>
                </a:lnSpc>
                <a:buSzPct val="81818"/>
                <a:tabLst>
                  <a:tab pos="139428" algn="l"/>
                </a:tabLst>
              </a:pPr>
              <a:r>
                <a:rPr lang="ja-JP" altLang="ja-JP" sz="900" dirty="0"/>
                <a:t>・3日目は、奈良での歴史学習またはUSJ等から訪問先を選択し、行程に応じて</a:t>
              </a:r>
              <a:endParaRPr lang="en-US" altLang="ja-JP" sz="900" dirty="0"/>
            </a:p>
            <a:p>
              <a:pPr marL="4196" defTabSz="895327">
                <a:lnSpc>
                  <a:spcPct val="120000"/>
                </a:lnSpc>
                <a:buSzPct val="81818"/>
                <a:tabLst>
                  <a:tab pos="139428" algn="l"/>
                </a:tabLst>
              </a:pPr>
              <a:r>
                <a:rPr lang="ja-JP" altLang="en-US" sz="900" dirty="0"/>
                <a:t>　</a:t>
              </a:r>
              <a:r>
                <a:rPr lang="ja-JP" altLang="ja-JP" sz="900" dirty="0"/>
                <a:t>京都駅または新大阪駅から帰路につきます。</a:t>
              </a:r>
              <a:br>
                <a:rPr lang="ja-JP" altLang="ja-JP" sz="900" dirty="0"/>
              </a:br>
              <a:r>
                <a:rPr lang="ja-JP" altLang="ja-JP" sz="900" dirty="0"/>
                <a:t>・学校の学習目的や帰路方面に合わせて、訪問先と移動方法を調整できるコースです。</a:t>
              </a:r>
              <a:endParaRPr lang="ja-JP" altLang="en-US" sz="881" dirty="0">
                <a:solidFill>
                  <a:prstClr val="black"/>
                </a:solidFill>
                <a:latin typeface="Meiryo UI"/>
                <a:ea typeface="Meiryo UI"/>
                <a:cs typeface="BIZ UDゴシック"/>
              </a:endParaRPr>
            </a:p>
          </p:txBody>
        </p:sp>
      </p:grpSp>
      <p:sp>
        <p:nvSpPr>
          <p:cNvPr id="5" name="object 6">
            <a:extLst>
              <a:ext uri="{FF2B5EF4-FFF2-40B4-BE49-F238E27FC236}">
                <a16:creationId xmlns:a16="http://schemas.microsoft.com/office/drawing/2014/main" id="{BAD5C802-E28F-7708-ADA6-B18235391D61}"/>
              </a:ext>
            </a:extLst>
          </p:cNvPr>
          <p:cNvSpPr txBox="1"/>
          <p:nvPr/>
        </p:nvSpPr>
        <p:spPr>
          <a:xfrm>
            <a:off x="3358639" y="1973704"/>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11:30</a:t>
            </a:r>
            <a:endParaRPr sz="979" b="1" dirty="0">
              <a:solidFill>
                <a:prstClr val="black"/>
              </a:solidFill>
              <a:latin typeface="Meiryo UI"/>
              <a:ea typeface="Meiryo UI"/>
              <a:cs typeface="Times New Roman"/>
            </a:endParaRPr>
          </a:p>
        </p:txBody>
      </p:sp>
      <p:sp>
        <p:nvSpPr>
          <p:cNvPr id="900" name="コースのポイント本文"/>
          <p:cNvSpPr txBox="1"/>
          <p:nvPr/>
        </p:nvSpPr>
        <p:spPr>
          <a:xfrm>
            <a:off x="390525" y="1089346"/>
            <a:ext cx="9124950" cy="914400"/>
          </a:xfrm>
          <a:prstGeom prst="rect">
            <a:avLst/>
          </a:prstGeom>
          <a:noFill/>
        </p:spPr>
        <p:txBody>
          <a:bodyPr wrap="square" lIns="0" tIns="0" rIns="0" bIns="0" rtlCol="0">
            <a:noAutofit/>
          </a:bodyPr>
          <a:lstStyle/>
          <a:p>
            <a:pPr marL="0" indent="0">
              <a:lnSpc>
                <a:spcPct val="100000"/>
              </a:lnSpc>
              <a:spcAft>
                <a:spcPts val="200"/>
              </a:spcAft>
              <a:buNone/>
            </a:pPr>
            <a:r>
              <a:rPr kumimoji="1" lang="ja-JP" altLang="en-US" sz="1100" b="1" dirty="0">
                <a:solidFill>
                  <a:srgbClr val="1F4E79"/>
                </a:solidFill>
                <a:latin typeface="+mn-ea"/>
                <a:ea typeface="+mn-ea"/>
              </a:rPr>
              <a:t>コースのポイント</a:t>
            </a:r>
          </a:p>
          <a:p>
            <a:pPr>
              <a:lnSpc>
                <a:spcPct val="100000"/>
              </a:lnSpc>
              <a:spcAft>
                <a:spcPts val="100"/>
              </a:spcAft>
            </a:pPr>
            <a:r>
              <a:rPr lang="ja-JP" altLang="ja-JP" sz="1100" dirty="0"/>
              <a:t>・1日目と2日目午前に、びわ湖大津SDGs教育旅行プログラムを実施し、6つのテーマから目的に応じて探究します。</a:t>
            </a:r>
            <a:br>
              <a:rPr lang="ja-JP" altLang="ja-JP" sz="1100" dirty="0"/>
            </a:br>
            <a:r>
              <a:rPr lang="ja-JP" altLang="ja-JP" sz="1100" dirty="0"/>
              <a:t>・2日目午後は京都市内で班別自主研修を行い、京都市内に宿泊します。</a:t>
            </a:r>
            <a:br>
              <a:rPr lang="ja-JP" altLang="ja-JP" sz="1100" dirty="0"/>
            </a:br>
            <a:r>
              <a:rPr lang="ja-JP" altLang="ja-JP" sz="1100" dirty="0"/>
              <a:t>・自然・環境の湖上体験や、歴史・文化・産業に関する体験を、クラス別・テーマ別に選択できます。</a:t>
            </a:r>
            <a:br>
              <a:rPr lang="ja-JP" altLang="ja-JP" sz="1100" dirty="0"/>
            </a:br>
            <a:r>
              <a:rPr lang="ja-JP" altLang="ja-JP" sz="1100" dirty="0"/>
              <a:t>・3日目は奈良での歴史学習やUSJ等を組み込み、学校の目的や帰路方面に応じて訪問先と利用駅を設定できます。</a:t>
            </a:r>
            <a:endParaRPr kumimoji="1" lang="ja-JP" altLang="en-US" sz="1100" dirty="0">
              <a:latin typeface="+mn-ea"/>
              <a:ea typeface="+mn-ea"/>
            </a:endParaRPr>
          </a:p>
        </p:txBody>
      </p:sp>
      <p:sp>
        <p:nvSpPr>
          <p:cNvPr id="950" name="企画ポイント"/>
          <p:cNvSpPr txBox="1"/>
          <p:nvPr/>
        </p:nvSpPr>
        <p:spPr>
          <a:xfrm>
            <a:off x="353542" y="5784179"/>
            <a:ext cx="9096375" cy="699228"/>
          </a:xfrm>
          <a:prstGeom prst="rect">
            <a:avLst/>
          </a:prstGeom>
          <a:noFill/>
          <a:ln>
            <a:solidFill>
              <a:schemeClr val="accent1"/>
            </a:solidFill>
          </a:ln>
        </p:spPr>
        <p:txBody>
          <a:bodyPr wrap="square" lIns="108000" tIns="0" rIns="0" bIns="0" rtlCol="0" anchor="ctr" anchorCtr="0">
            <a:noAutofit/>
          </a:bodyPr>
          <a:lstStyle/>
          <a:p>
            <a:pPr marL="0" indent="0">
              <a:spcAft>
                <a:spcPts val="200"/>
              </a:spcAft>
              <a:buNone/>
            </a:pPr>
            <a:r>
              <a:rPr kumimoji="1" lang="en-US" altLang="ja-JP" sz="1000" b="1" dirty="0">
                <a:solidFill>
                  <a:srgbClr val="1F4E79"/>
                </a:solidFill>
                <a:latin typeface="+mn-ea"/>
                <a:ea typeface="+mn-ea"/>
              </a:rPr>
              <a:t>【</a:t>
            </a:r>
            <a:r>
              <a:rPr kumimoji="1" lang="ja-JP" altLang="en-US" sz="1000" b="1" dirty="0">
                <a:solidFill>
                  <a:srgbClr val="1F4E79"/>
                </a:solidFill>
                <a:latin typeface="+mn-ea"/>
                <a:ea typeface="+mn-ea"/>
              </a:rPr>
              <a:t>行程設計上のメリット</a:t>
            </a:r>
            <a:r>
              <a:rPr kumimoji="1" lang="en-US" altLang="ja-JP" sz="1000" b="1" dirty="0">
                <a:solidFill>
                  <a:srgbClr val="1F4E79"/>
                </a:solidFill>
                <a:latin typeface="+mn-ea"/>
                <a:ea typeface="+mn-ea"/>
              </a:rPr>
              <a:t>】</a:t>
            </a:r>
          </a:p>
          <a:p>
            <a:pPr marL="0" indent="0">
              <a:spcAft>
                <a:spcPts val="200"/>
              </a:spcAft>
              <a:buNone/>
            </a:pPr>
            <a:r>
              <a:rPr lang="ja-JP" altLang="ja-JP" sz="900" dirty="0"/>
              <a:t>・前半に大津でのSDGsプログラムを配置し、後半に京都自主研修と奈良・USJ等を組み合わせます。</a:t>
            </a:r>
            <a:br>
              <a:rPr lang="ja-JP" altLang="ja-JP" sz="900" dirty="0"/>
            </a:br>
            <a:r>
              <a:rPr lang="ja-JP" altLang="ja-JP" sz="900" dirty="0"/>
              <a:t>・2日目午後の京都自主研修では公共交通を活用できるため、貸切バスの利用を必要な区間に絞ることができます。</a:t>
            </a:r>
            <a:br>
              <a:rPr lang="ja-JP" altLang="ja-JP" sz="900" dirty="0"/>
            </a:br>
            <a:r>
              <a:rPr lang="ja-JP" altLang="ja-JP" sz="900" dirty="0"/>
              <a:t>・3日目の訪問先と利用駅を帰路方面に合わせて設定することで、効率的で柔軟な行程が組めます。</a:t>
            </a:r>
            <a:endParaRPr kumimoji="1" lang="ja-JP" altLang="en-US" sz="900" dirty="0">
              <a:latin typeface="+mn-ea"/>
              <a:ea typeface="+mn-ea"/>
            </a:endParaRPr>
          </a:p>
        </p:txBody>
      </p:sp>
      <p:pic>
        <p:nvPicPr>
          <p:cNvPr id="7" name="グラフィックス 6" descr="バス 枠線">
            <a:extLst>
              <a:ext uri="{FF2B5EF4-FFF2-40B4-BE49-F238E27FC236}">
                <a16:creationId xmlns:a16="http://schemas.microsoft.com/office/drawing/2014/main" id="{1093B316-06BA-D443-F8C1-D303E34897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26071" y="3573129"/>
            <a:ext cx="377441" cy="377441"/>
          </a:xfrm>
          <a:prstGeom prst="rect">
            <a:avLst/>
          </a:prstGeom>
        </p:spPr>
      </p:pic>
      <p:pic>
        <p:nvPicPr>
          <p:cNvPr id="9" name="グラフィックス 8" descr="バス 枠線">
            <a:extLst>
              <a:ext uri="{FF2B5EF4-FFF2-40B4-BE49-F238E27FC236}">
                <a16:creationId xmlns:a16="http://schemas.microsoft.com/office/drawing/2014/main" id="{7B24C5E9-ABAE-27D3-DB05-90FA0AAF0F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526495" y="3577308"/>
            <a:ext cx="377441" cy="377441"/>
          </a:xfrm>
          <a:prstGeom prst="rect">
            <a:avLst/>
          </a:prstGeom>
        </p:spPr>
      </p:pic>
      <p:pic>
        <p:nvPicPr>
          <p:cNvPr id="11" name="グラフィックス 10" descr="歩く 枠線">
            <a:extLst>
              <a:ext uri="{FF2B5EF4-FFF2-40B4-BE49-F238E27FC236}">
                <a16:creationId xmlns:a16="http://schemas.microsoft.com/office/drawing/2014/main" id="{8411D369-3BCE-F55F-4FDC-80F825E052B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936722" y="3640033"/>
            <a:ext cx="240003" cy="240003"/>
          </a:xfrm>
          <a:prstGeom prst="rect">
            <a:avLst/>
          </a:prstGeom>
        </p:spPr>
      </p:pic>
      <p:sp>
        <p:nvSpPr>
          <p:cNvPr id="13" name="object 4">
            <a:extLst>
              <a:ext uri="{FF2B5EF4-FFF2-40B4-BE49-F238E27FC236}">
                <a16:creationId xmlns:a16="http://schemas.microsoft.com/office/drawing/2014/main" id="{F6590AB1-D596-341D-3703-AF1997175CEC}"/>
              </a:ext>
            </a:extLst>
          </p:cNvPr>
          <p:cNvSpPr txBox="1"/>
          <p:nvPr/>
        </p:nvSpPr>
        <p:spPr>
          <a:xfrm>
            <a:off x="7805121" y="2463501"/>
            <a:ext cx="2040871" cy="810887"/>
          </a:xfrm>
          <a:prstGeom prst="rect">
            <a:avLst/>
          </a:prstGeom>
        </p:spPr>
        <p:txBody>
          <a:bodyPr vert="horz" wrap="square" lIns="0" tIns="0" rIns="0" bIns="0" rtlCol="0" anchor="ctr">
            <a:noAutofit/>
          </a:bodyPr>
          <a:lstStyle/>
          <a:p>
            <a:pPr marL="139428" indent="-135232" defTabSz="895327">
              <a:lnSpc>
                <a:spcPct val="120000"/>
              </a:lnSpc>
              <a:buSzPct val="81818"/>
              <a:buFontTx/>
              <a:buChar char="●"/>
              <a:tabLst>
                <a:tab pos="139428" algn="l"/>
              </a:tabLst>
            </a:pPr>
            <a:r>
              <a:rPr lang="ja-JP" altLang="en-US" sz="783" dirty="0">
                <a:solidFill>
                  <a:srgbClr val="3F413D"/>
                </a:solidFill>
                <a:latin typeface="Meiryo UI"/>
                <a:ea typeface="Meiryo UI"/>
                <a:cs typeface="BIZ UDゴシック"/>
              </a:rPr>
              <a:t>夕食後に</a:t>
            </a:r>
            <a:r>
              <a:rPr lang="en-US" altLang="ja-JP" sz="783" dirty="0">
                <a:solidFill>
                  <a:srgbClr val="3F413D"/>
                </a:solidFill>
                <a:latin typeface="Meiryo UI"/>
                <a:ea typeface="Meiryo UI"/>
                <a:cs typeface="BIZ UDゴシック"/>
              </a:rPr>
              <a:t>SDGs</a:t>
            </a:r>
            <a:r>
              <a:rPr lang="ja-JP" altLang="en-US" sz="783" dirty="0">
                <a:solidFill>
                  <a:srgbClr val="3F413D"/>
                </a:solidFill>
                <a:latin typeface="Meiryo UI"/>
                <a:ea typeface="Meiryo UI"/>
                <a:cs typeface="BIZ UDゴシック"/>
              </a:rPr>
              <a:t>教育旅行プログラム</a:t>
            </a:r>
            <a:endParaRPr lang="en-US" altLang="ja-JP" sz="783" dirty="0">
              <a:solidFill>
                <a:srgbClr val="3F413D"/>
              </a:solidFill>
              <a:latin typeface="Meiryo UI"/>
              <a:ea typeface="Meiryo UI"/>
              <a:cs typeface="BIZ UDゴシック"/>
            </a:endParaRP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（体験・講話）を組みこむことも可能です。</a:t>
            </a:r>
            <a:endParaRPr lang="en-US" altLang="ja-JP" sz="783" dirty="0">
              <a:solidFill>
                <a:srgbClr val="3F413D"/>
              </a:solidFill>
              <a:latin typeface="Meiryo UI"/>
              <a:ea typeface="Meiryo UI"/>
              <a:cs typeface="BIZ UDゴシック"/>
            </a:endParaRPr>
          </a:p>
          <a:p>
            <a:pPr marL="139428" indent="-135232" defTabSz="895327">
              <a:lnSpc>
                <a:spcPct val="120000"/>
              </a:lnSpc>
              <a:buSzPct val="81818"/>
              <a:buFontTx/>
              <a:buChar char="●"/>
              <a:tabLst>
                <a:tab pos="139428" algn="l"/>
              </a:tabLst>
            </a:pPr>
            <a:r>
              <a:rPr lang="en-US" altLang="ja-JP" sz="783" dirty="0">
                <a:solidFill>
                  <a:srgbClr val="3F413D"/>
                </a:solidFill>
                <a:latin typeface="Meiryo UI"/>
                <a:ea typeface="Meiryo UI"/>
                <a:cs typeface="BIZ UDゴシック"/>
              </a:rPr>
              <a:t>【</a:t>
            </a:r>
            <a:r>
              <a:rPr lang="ja-JP" altLang="en-US" sz="783" dirty="0">
                <a:solidFill>
                  <a:srgbClr val="3F413D"/>
                </a:solidFill>
                <a:latin typeface="Meiryo UI"/>
                <a:ea typeface="Meiryo UI"/>
                <a:cs typeface="BIZ UDゴシック"/>
              </a:rPr>
              <a:t>夜間オプション</a:t>
            </a:r>
            <a:r>
              <a:rPr lang="en-US" altLang="ja-JP" sz="783" dirty="0">
                <a:solidFill>
                  <a:srgbClr val="3F413D"/>
                </a:solidFill>
                <a:latin typeface="Meiryo UI"/>
                <a:ea typeface="Meiryo UI"/>
                <a:cs typeface="BIZ UDゴシック"/>
              </a:rPr>
              <a:t>】</a:t>
            </a:r>
          </a:p>
          <a:p>
            <a:pPr marL="4196" defTabSz="895327">
              <a:lnSpc>
                <a:spcPct val="120000"/>
              </a:lnSpc>
              <a:buSzPct val="81818"/>
              <a:tabLst>
                <a:tab pos="139428" algn="l"/>
              </a:tabLst>
            </a:pPr>
            <a:r>
              <a:rPr lang="ja-JP" altLang="en-US" sz="783" dirty="0">
                <a:solidFill>
                  <a:srgbClr val="3F413D"/>
                </a:solidFill>
                <a:latin typeface="Meiryo UI"/>
                <a:ea typeface="Meiryo UI"/>
                <a:cs typeface="BIZ UDゴシック"/>
              </a:rPr>
              <a:t>　　ディナークルーズ、ウェルカム花火</a:t>
            </a:r>
            <a:endParaRPr lang="ja-JP" altLang="en-US" sz="783" dirty="0">
              <a:solidFill>
                <a:prstClr val="black"/>
              </a:solidFill>
              <a:latin typeface="Meiryo UI"/>
              <a:ea typeface="Meiryo UI"/>
              <a:cs typeface="BIZ UDゴシック"/>
            </a:endParaRPr>
          </a:p>
        </p:txBody>
      </p:sp>
      <p:sp>
        <p:nvSpPr>
          <p:cNvPr id="15" name="object 6">
            <a:extLst>
              <a:ext uri="{FF2B5EF4-FFF2-40B4-BE49-F238E27FC236}">
                <a16:creationId xmlns:a16="http://schemas.microsoft.com/office/drawing/2014/main" id="{BE5AE3AA-2B5A-AF68-6F9F-C5272CCC129A}"/>
              </a:ext>
            </a:extLst>
          </p:cNvPr>
          <p:cNvSpPr txBox="1"/>
          <p:nvPr/>
        </p:nvSpPr>
        <p:spPr>
          <a:xfrm>
            <a:off x="7617640" y="3368167"/>
            <a:ext cx="715333" cy="322641"/>
          </a:xfrm>
          <a:prstGeom prst="roundRect">
            <a:avLst/>
          </a:prstGeom>
          <a:noFill/>
        </p:spPr>
        <p:txBody>
          <a:bodyPr vert="horz" wrap="square" lIns="0" tIns="0" rIns="0" bIns="0" rtlCol="0" anchor="ctr">
            <a:noAutofit/>
          </a:bodyPr>
          <a:lstStyle/>
          <a:p>
            <a:pPr marL="9326" algn="ctr" defTabSz="895327">
              <a:spcBef>
                <a:spcPts val="1053"/>
              </a:spcBef>
            </a:pPr>
            <a:r>
              <a:rPr lang="en-US" altLang="ja-JP" sz="979" b="1" dirty="0">
                <a:solidFill>
                  <a:srgbClr val="3F413D"/>
                </a:solidFill>
                <a:latin typeface="Meiryo UI"/>
                <a:ea typeface="Meiryo UI"/>
                <a:cs typeface="BIZ UDゴシック"/>
              </a:rPr>
              <a:t>17:30</a:t>
            </a:r>
            <a:endParaRPr sz="979" b="1" dirty="0">
              <a:solidFill>
                <a:prstClr val="black"/>
              </a:solidFill>
              <a:latin typeface="Meiryo UI"/>
              <a:ea typeface="Meiryo UI"/>
              <a:cs typeface="Times New Roman"/>
            </a:endParaRPr>
          </a:p>
        </p:txBody>
      </p:sp>
    </p:spTree>
    <p:extLst>
      <p:ext uri="{BB962C8B-B14F-4D97-AF65-F5344CB8AC3E}">
        <p14:creationId xmlns:p14="http://schemas.microsoft.com/office/powerpoint/2010/main" val="2388477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21970F72-4E05-EB00-8D31-ED7835FD0591}"/>
              </a:ext>
            </a:extLst>
          </p:cNvPr>
          <p:cNvSpPr/>
          <p:nvPr/>
        </p:nvSpPr>
        <p:spPr>
          <a:xfrm>
            <a:off x="103291" y="2791613"/>
            <a:ext cx="9699419" cy="34928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6" name="タイトル 5">
            <a:extLst>
              <a:ext uri="{FF2B5EF4-FFF2-40B4-BE49-F238E27FC236}">
                <a16:creationId xmlns:a16="http://schemas.microsoft.com/office/drawing/2014/main" id="{B65086D2-C133-056D-96F3-9DF9D0140370}"/>
              </a:ext>
            </a:extLst>
          </p:cNvPr>
          <p:cNvSpPr>
            <a:spLocks noGrp="1"/>
          </p:cNvSpPr>
          <p:nvPr>
            <p:ph type="title"/>
          </p:nvPr>
        </p:nvSpPr>
        <p:spPr/>
        <p:txBody>
          <a:bodyPr>
            <a:normAutofit/>
          </a:bodyPr>
          <a:lstStyle/>
          <a:p>
            <a:r>
              <a:rPr lang="ja-JP" altLang="en-US" dirty="0"/>
              <a:t>びわ湖大津</a:t>
            </a:r>
            <a:r>
              <a:rPr lang="en-US" altLang="ja-JP" dirty="0"/>
              <a:t>SDG</a:t>
            </a:r>
            <a:r>
              <a:rPr lang="ja-JP" altLang="en-US" dirty="0"/>
              <a:t>教育旅行プログラム</a:t>
            </a:r>
          </a:p>
        </p:txBody>
      </p:sp>
      <p:sp>
        <p:nvSpPr>
          <p:cNvPr id="3" name="テキスト ボックス 2">
            <a:extLst>
              <a:ext uri="{FF2B5EF4-FFF2-40B4-BE49-F238E27FC236}">
                <a16:creationId xmlns:a16="http://schemas.microsoft.com/office/drawing/2014/main" id="{EEA87A0A-9A59-989C-81E4-B2294B8FEFE5}"/>
              </a:ext>
            </a:extLst>
          </p:cNvPr>
          <p:cNvSpPr txBox="1"/>
          <p:nvPr/>
        </p:nvSpPr>
        <p:spPr>
          <a:xfrm>
            <a:off x="515517" y="2914416"/>
            <a:ext cx="8990305" cy="3244278"/>
          </a:xfrm>
          <a:prstGeom prst="rect">
            <a:avLst/>
          </a:prstGeom>
          <a:solidFill>
            <a:schemeClr val="bg1"/>
          </a:solidFill>
        </p:spPr>
        <p:txBody>
          <a:bodyPr wrap="square" lIns="140997" tIns="70499" bIns="105747" numCol="2" spcCol="180000">
            <a:noAutofit/>
          </a:bodyPr>
          <a:lstStyle/>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びわ湖・地引網体験</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びわ湖フィッシング・外来魚駆除釣り体験</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びわ湖の湖上で学ぶ・刺し網漁見学と遊覧船貸切体験</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江戸時代の東海道大津宿名産、民俗絵画「大津絵」体験</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町人文化の華</a:t>
            </a: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大津祭お囃子体験と大津百町散策</a:t>
            </a:r>
          </a:p>
          <a:p>
            <a:pPr marL="223832" indent="-223832" defTabSz="895327">
              <a:lnSpc>
                <a:spcPct val="150000"/>
              </a:lnSpc>
              <a:buFont typeface="+mj-lt"/>
              <a:buAutoNum type="arabicPeriod"/>
            </a:pP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1300</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年の歴史、三井寺（園城寺）の森・森林修復体験と特別公開見学</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かるたの聖地・近江神宮での競技かるた体験</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環境体験によるびわ湖の自然を学ぶ</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防災による自然災害への対処を学ぶ</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チームビルドによる共生力など非認知能力を養う</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比叡山トレッキング</a:t>
            </a: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3</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時間コース（難易度：やさしい）</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比叡山トレッキング</a:t>
            </a: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6</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時間コース（難易度：ふつう）</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木工と森の</a:t>
            </a: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SDGs</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学習プログラム</a:t>
            </a:r>
            <a:endParaRPr kumimoji="1" lang="en-US" altLang="ja-JP" sz="1028" b="1" dirty="0">
              <a:solidFill>
                <a:schemeClr val="accent3">
                  <a:lumMod val="50000"/>
                </a:schemeClr>
              </a:solidFill>
              <a:latin typeface="Meiryo UI" panose="020B0604030504040204" pitchFamily="50" charset="-128"/>
              <a:ea typeface="Meiryo UI" panose="020B0604030504040204" pitchFamily="50" charset="-128"/>
            </a:endParaRPr>
          </a:p>
          <a:p>
            <a:pPr marL="223832" indent="-223832" defTabSz="895327">
              <a:lnSpc>
                <a:spcPct val="150000"/>
              </a:lnSpc>
              <a:buFont typeface="+mj-lt"/>
              <a:buAutoNum type="arabicPeriod"/>
            </a:pP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宿泊施設で実施</a:t>
            </a: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ヨシ紙センサーランプづくり</a:t>
            </a:r>
          </a:p>
          <a:p>
            <a:pPr marL="223832" indent="-223832" defTabSz="895327">
              <a:lnSpc>
                <a:spcPct val="150000"/>
              </a:lnSpc>
              <a:buFont typeface="+mj-lt"/>
              <a:buAutoNum type="arabicPeriod"/>
            </a:pP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宿泊施設で実施</a:t>
            </a: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ヨシ紙笛づくり</a:t>
            </a:r>
          </a:p>
          <a:p>
            <a:pPr marL="223832" indent="-223832" defTabSz="895327">
              <a:lnSpc>
                <a:spcPct val="150000"/>
              </a:lnSpc>
              <a:buFont typeface="+mj-lt"/>
              <a:buAutoNum type="arabicPeriod"/>
            </a:pP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宿泊施設で実施</a:t>
            </a: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出張チームビルディング体験</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びわ湖自然学習　カヤック体験プラン</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びわ湖自然学習　イッチ団結プラン</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びわ湖自然学習　びわ湖満喫プラン</a:t>
            </a:r>
          </a:p>
          <a:p>
            <a:pPr marL="223832" indent="-223832" defTabSz="895327">
              <a:lnSpc>
                <a:spcPct val="150000"/>
              </a:lnSpc>
              <a:buFont typeface="+mj-lt"/>
              <a:buAutoNum type="arabicPeriod"/>
            </a:pP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宿泊施設で実施</a:t>
            </a:r>
            <a:r>
              <a:rPr kumimoji="1" lang="en-US" altLang="ja-JP" sz="1028" b="1" dirty="0">
                <a:solidFill>
                  <a:schemeClr val="accent3">
                    <a:lumMod val="50000"/>
                  </a:schemeClr>
                </a:solidFill>
                <a:latin typeface="Meiryo UI" panose="020B0604030504040204" pitchFamily="50" charset="-128"/>
                <a:ea typeface="Meiryo UI" panose="020B0604030504040204" pitchFamily="50" charset="-128"/>
              </a:rPr>
              <a:t>】SDGs</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学習「マイプラ」</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環境学習船「</a:t>
            </a:r>
            <a:r>
              <a:rPr kumimoji="1" lang="en-US" altLang="ja-JP" sz="1028" b="1" dirty="0" err="1">
                <a:solidFill>
                  <a:schemeClr val="accent3">
                    <a:lumMod val="50000"/>
                  </a:schemeClr>
                </a:solidFill>
                <a:latin typeface="Meiryo UI" panose="020B0604030504040204" pitchFamily="50" charset="-128"/>
                <a:ea typeface="Meiryo UI" panose="020B0604030504040204" pitchFamily="50" charset="-128"/>
              </a:rPr>
              <a:t>megumi</a:t>
            </a: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」びわ湖環境体験学習</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環境の語り部学習</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比叡山　坐禅体験</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比叡山　写経体験</a:t>
            </a:r>
          </a:p>
          <a:p>
            <a:pPr marL="223832" indent="-223832" defTabSz="895327">
              <a:lnSpc>
                <a:spcPct val="150000"/>
              </a:lnSpc>
              <a:buFont typeface="+mj-lt"/>
              <a:buAutoNum type="arabicPeriod"/>
            </a:pPr>
            <a:r>
              <a:rPr kumimoji="1" lang="ja-JP" altLang="en-US" sz="1028" b="1" dirty="0">
                <a:solidFill>
                  <a:schemeClr val="accent3">
                    <a:lumMod val="50000"/>
                  </a:schemeClr>
                </a:solidFill>
                <a:latin typeface="Meiryo UI" panose="020B0604030504040204" pitchFamily="50" charset="-128"/>
                <a:ea typeface="Meiryo UI" panose="020B0604030504040204" pitchFamily="50" charset="-128"/>
              </a:rPr>
              <a:t>ヨシ笛（パンパイプ）作り体験と琵琶湖環境学習</a:t>
            </a:r>
            <a:endParaRPr lang="ja-JP" altLang="en-US" sz="1028" b="1" dirty="0">
              <a:solidFill>
                <a:schemeClr val="accent3">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22517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a:extLst>
              <a:ext uri="{FF2B5EF4-FFF2-40B4-BE49-F238E27FC236}">
                <a16:creationId xmlns:a16="http://schemas.microsoft.com/office/drawing/2014/main" id="{4C5924A8-8C30-9018-3972-9A4ECD2CDC5E}"/>
              </a:ext>
            </a:extLst>
          </p:cNvPr>
          <p:cNvSpPr>
            <a:spLocks noGrp="1"/>
          </p:cNvSpPr>
          <p:nvPr>
            <p:ph type="title"/>
          </p:nvPr>
        </p:nvSpPr>
        <p:spPr/>
        <p:txBody>
          <a:bodyPr/>
          <a:lstStyle/>
          <a:p>
            <a:r>
              <a:rPr lang="ja-JP" altLang="en-US" dirty="0"/>
              <a:t>びわ湖大津</a:t>
            </a:r>
            <a:r>
              <a:rPr lang="en-US" altLang="ja-JP" dirty="0"/>
              <a:t>SDG</a:t>
            </a:r>
            <a:r>
              <a:rPr lang="ja-JP" altLang="en-US" dirty="0"/>
              <a:t>ｓ教育旅行プログラム</a:t>
            </a:r>
          </a:p>
        </p:txBody>
      </p:sp>
      <p:sp>
        <p:nvSpPr>
          <p:cNvPr id="5" name="コンテンツ プレースホルダー 4">
            <a:extLst>
              <a:ext uri="{FF2B5EF4-FFF2-40B4-BE49-F238E27FC236}">
                <a16:creationId xmlns:a16="http://schemas.microsoft.com/office/drawing/2014/main" id="{48F4E8E8-FB84-3F7E-F5F5-EE53205A68F4}"/>
              </a:ext>
            </a:extLst>
          </p:cNvPr>
          <p:cNvSpPr>
            <a:spLocks noGrp="1"/>
          </p:cNvSpPr>
          <p:nvPr>
            <p:ph idx="1"/>
          </p:nvPr>
        </p:nvSpPr>
        <p:spPr>
          <a:xfrm>
            <a:off x="344489" y="614378"/>
            <a:ext cx="9217024" cy="363186"/>
          </a:xfrm>
        </p:spPr>
        <p:txBody>
          <a:bodyPr/>
          <a:lstStyle/>
          <a:p>
            <a:r>
              <a:rPr lang="ja-JP" altLang="en-US" dirty="0"/>
              <a:t>プログラム詳細 </a:t>
            </a:r>
            <a:r>
              <a:rPr lang="en-US" altLang="ja-JP" dirty="0"/>
              <a:t>No. 1</a:t>
            </a:r>
            <a:r>
              <a:rPr lang="ja-JP" altLang="en-US" dirty="0"/>
              <a:t>～</a:t>
            </a:r>
            <a:r>
              <a:rPr lang="en-US" altLang="ja-JP" dirty="0"/>
              <a:t>9</a:t>
            </a:r>
            <a:endParaRPr lang="ja-JP" altLang="en-US" dirty="0"/>
          </a:p>
        </p:txBody>
      </p:sp>
      <p:graphicFrame>
        <p:nvGraphicFramePr>
          <p:cNvPr id="2" name="表 1">
            <a:extLst>
              <a:ext uri="{FF2B5EF4-FFF2-40B4-BE49-F238E27FC236}">
                <a16:creationId xmlns:a16="http://schemas.microsoft.com/office/drawing/2014/main" id="{42976E62-C0A8-AFC6-7D5D-1877ED56FDA4}"/>
              </a:ext>
            </a:extLst>
          </p:cNvPr>
          <p:cNvGraphicFramePr>
            <a:graphicFrameLocks noGrp="1"/>
          </p:cNvGraphicFramePr>
          <p:nvPr>
            <p:extLst>
              <p:ext uri="{D42A27DB-BD31-4B8C-83A1-F6EECF244321}">
                <p14:modId xmlns:p14="http://schemas.microsoft.com/office/powerpoint/2010/main" val="3799464774"/>
              </p:ext>
            </p:extLst>
          </p:nvPr>
        </p:nvGraphicFramePr>
        <p:xfrm>
          <a:off x="236537" y="1114699"/>
          <a:ext cx="9423075" cy="5242841"/>
        </p:xfrm>
        <a:graphic>
          <a:graphicData uri="http://schemas.openxmlformats.org/drawingml/2006/table">
            <a:tbl>
              <a:tblPr/>
              <a:tblGrid>
                <a:gridCol w="264940">
                  <a:extLst>
                    <a:ext uri="{9D8B030D-6E8A-4147-A177-3AD203B41FA5}">
                      <a16:colId xmlns:a16="http://schemas.microsoft.com/office/drawing/2014/main" val="1229101025"/>
                    </a:ext>
                  </a:extLst>
                </a:gridCol>
                <a:gridCol w="1440000">
                  <a:extLst>
                    <a:ext uri="{9D8B030D-6E8A-4147-A177-3AD203B41FA5}">
                      <a16:colId xmlns:a16="http://schemas.microsoft.com/office/drawing/2014/main" val="1446654568"/>
                    </a:ext>
                  </a:extLst>
                </a:gridCol>
                <a:gridCol w="326218">
                  <a:extLst>
                    <a:ext uri="{9D8B030D-6E8A-4147-A177-3AD203B41FA5}">
                      <a16:colId xmlns:a16="http://schemas.microsoft.com/office/drawing/2014/main" val="1226033839"/>
                    </a:ext>
                  </a:extLst>
                </a:gridCol>
                <a:gridCol w="1044179">
                  <a:extLst>
                    <a:ext uri="{9D8B030D-6E8A-4147-A177-3AD203B41FA5}">
                      <a16:colId xmlns:a16="http://schemas.microsoft.com/office/drawing/2014/main" val="2240312037"/>
                    </a:ext>
                  </a:extLst>
                </a:gridCol>
                <a:gridCol w="1921061">
                  <a:extLst>
                    <a:ext uri="{9D8B030D-6E8A-4147-A177-3AD203B41FA5}">
                      <a16:colId xmlns:a16="http://schemas.microsoft.com/office/drawing/2014/main" val="2700148378"/>
                    </a:ext>
                  </a:extLst>
                </a:gridCol>
                <a:gridCol w="146288">
                  <a:extLst>
                    <a:ext uri="{9D8B030D-6E8A-4147-A177-3AD203B41FA5}">
                      <a16:colId xmlns:a16="http://schemas.microsoft.com/office/drawing/2014/main" val="3246102009"/>
                    </a:ext>
                  </a:extLst>
                </a:gridCol>
                <a:gridCol w="146288">
                  <a:extLst>
                    <a:ext uri="{9D8B030D-6E8A-4147-A177-3AD203B41FA5}">
                      <a16:colId xmlns:a16="http://schemas.microsoft.com/office/drawing/2014/main" val="1906852181"/>
                    </a:ext>
                  </a:extLst>
                </a:gridCol>
                <a:gridCol w="146288">
                  <a:extLst>
                    <a:ext uri="{9D8B030D-6E8A-4147-A177-3AD203B41FA5}">
                      <a16:colId xmlns:a16="http://schemas.microsoft.com/office/drawing/2014/main" val="182718337"/>
                    </a:ext>
                  </a:extLst>
                </a:gridCol>
                <a:gridCol w="146288">
                  <a:extLst>
                    <a:ext uri="{9D8B030D-6E8A-4147-A177-3AD203B41FA5}">
                      <a16:colId xmlns:a16="http://schemas.microsoft.com/office/drawing/2014/main" val="3798919216"/>
                    </a:ext>
                  </a:extLst>
                </a:gridCol>
                <a:gridCol w="146288">
                  <a:extLst>
                    <a:ext uri="{9D8B030D-6E8A-4147-A177-3AD203B41FA5}">
                      <a16:colId xmlns:a16="http://schemas.microsoft.com/office/drawing/2014/main" val="4239279543"/>
                    </a:ext>
                  </a:extLst>
                </a:gridCol>
                <a:gridCol w="146288">
                  <a:extLst>
                    <a:ext uri="{9D8B030D-6E8A-4147-A177-3AD203B41FA5}">
                      <a16:colId xmlns:a16="http://schemas.microsoft.com/office/drawing/2014/main" val="3999960384"/>
                    </a:ext>
                  </a:extLst>
                </a:gridCol>
                <a:gridCol w="146288">
                  <a:extLst>
                    <a:ext uri="{9D8B030D-6E8A-4147-A177-3AD203B41FA5}">
                      <a16:colId xmlns:a16="http://schemas.microsoft.com/office/drawing/2014/main" val="1439036029"/>
                    </a:ext>
                  </a:extLst>
                </a:gridCol>
                <a:gridCol w="146288">
                  <a:extLst>
                    <a:ext uri="{9D8B030D-6E8A-4147-A177-3AD203B41FA5}">
                      <a16:colId xmlns:a16="http://schemas.microsoft.com/office/drawing/2014/main" val="1362507417"/>
                    </a:ext>
                  </a:extLst>
                </a:gridCol>
                <a:gridCol w="146288">
                  <a:extLst>
                    <a:ext uri="{9D8B030D-6E8A-4147-A177-3AD203B41FA5}">
                      <a16:colId xmlns:a16="http://schemas.microsoft.com/office/drawing/2014/main" val="1208904382"/>
                    </a:ext>
                  </a:extLst>
                </a:gridCol>
                <a:gridCol w="146288">
                  <a:extLst>
                    <a:ext uri="{9D8B030D-6E8A-4147-A177-3AD203B41FA5}">
                      <a16:colId xmlns:a16="http://schemas.microsoft.com/office/drawing/2014/main" val="1066017734"/>
                    </a:ext>
                  </a:extLst>
                </a:gridCol>
                <a:gridCol w="146288">
                  <a:extLst>
                    <a:ext uri="{9D8B030D-6E8A-4147-A177-3AD203B41FA5}">
                      <a16:colId xmlns:a16="http://schemas.microsoft.com/office/drawing/2014/main" val="530464071"/>
                    </a:ext>
                  </a:extLst>
                </a:gridCol>
                <a:gridCol w="146288">
                  <a:extLst>
                    <a:ext uri="{9D8B030D-6E8A-4147-A177-3AD203B41FA5}">
                      <a16:colId xmlns:a16="http://schemas.microsoft.com/office/drawing/2014/main" val="632910686"/>
                    </a:ext>
                  </a:extLst>
                </a:gridCol>
                <a:gridCol w="146288">
                  <a:extLst>
                    <a:ext uri="{9D8B030D-6E8A-4147-A177-3AD203B41FA5}">
                      <a16:colId xmlns:a16="http://schemas.microsoft.com/office/drawing/2014/main" val="331947252"/>
                    </a:ext>
                  </a:extLst>
                </a:gridCol>
                <a:gridCol w="146288">
                  <a:extLst>
                    <a:ext uri="{9D8B030D-6E8A-4147-A177-3AD203B41FA5}">
                      <a16:colId xmlns:a16="http://schemas.microsoft.com/office/drawing/2014/main" val="2501918500"/>
                    </a:ext>
                  </a:extLst>
                </a:gridCol>
                <a:gridCol w="522091">
                  <a:extLst>
                    <a:ext uri="{9D8B030D-6E8A-4147-A177-3AD203B41FA5}">
                      <a16:colId xmlns:a16="http://schemas.microsoft.com/office/drawing/2014/main" val="1196137685"/>
                    </a:ext>
                  </a:extLst>
                </a:gridCol>
                <a:gridCol w="467545">
                  <a:extLst>
                    <a:ext uri="{9D8B030D-6E8A-4147-A177-3AD203B41FA5}">
                      <a16:colId xmlns:a16="http://schemas.microsoft.com/office/drawing/2014/main" val="2679780645"/>
                    </a:ext>
                  </a:extLst>
                </a:gridCol>
                <a:gridCol w="804580">
                  <a:extLst>
                    <a:ext uri="{9D8B030D-6E8A-4147-A177-3AD203B41FA5}">
                      <a16:colId xmlns:a16="http://schemas.microsoft.com/office/drawing/2014/main" val="2477209044"/>
                    </a:ext>
                  </a:extLst>
                </a:gridCol>
                <a:gridCol w="584429">
                  <a:extLst>
                    <a:ext uri="{9D8B030D-6E8A-4147-A177-3AD203B41FA5}">
                      <a16:colId xmlns:a16="http://schemas.microsoft.com/office/drawing/2014/main" val="4146106374"/>
                    </a:ext>
                  </a:extLst>
                </a:gridCol>
              </a:tblGrid>
              <a:tr h="235588">
                <a:tc rowSpan="2">
                  <a:txBody>
                    <a:bodyPr/>
                    <a:lstStyle/>
                    <a:p>
                      <a:pPr algn="ctr" fontAlgn="ctr">
                        <a:lnSpc>
                          <a:spcPct val="120000"/>
                        </a:lnSpc>
                      </a:pPr>
                      <a:r>
                        <a:rPr lang="en-US" sz="900" b="0" i="0" u="none" strike="noStrike" dirty="0">
                          <a:solidFill>
                            <a:srgbClr val="000000"/>
                          </a:solidFill>
                          <a:effectLst/>
                          <a:latin typeface="+mn-ea"/>
                          <a:ea typeface="+mn-ea"/>
                        </a:rPr>
                        <a:t>No.</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タイトル</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野外</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Or</a:t>
                      </a:r>
                    </a:p>
                    <a:p>
                      <a:pPr algn="ctr" fontAlgn="ctr">
                        <a:lnSpc>
                          <a:spcPct val="120000"/>
                        </a:lnSpc>
                      </a:pPr>
                      <a:r>
                        <a:rPr lang="ja-JP" altLang="en-US" sz="900" b="0" i="0" u="none" strike="noStrike" dirty="0">
                          <a:solidFill>
                            <a:srgbClr val="000000"/>
                          </a:solidFill>
                          <a:effectLst/>
                          <a:latin typeface="+mn-ea"/>
                          <a:ea typeface="+mn-ea"/>
                        </a:rPr>
                        <a:t>屋内</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体験エリア</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内容</a:t>
                      </a:r>
                    </a:p>
                  </a:txBody>
                  <a:tcPr marL="3685"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6">
                  <a:txBody>
                    <a:bodyPr/>
                    <a:lstStyle/>
                    <a:p>
                      <a:pPr algn="ctr" fontAlgn="ctr">
                        <a:lnSpc>
                          <a:spcPct val="120000"/>
                        </a:lnSpc>
                      </a:pPr>
                      <a:r>
                        <a:rPr lang="ja-JP" altLang="en-US" sz="900" b="0" i="0" u="none" strike="noStrike" dirty="0">
                          <a:solidFill>
                            <a:srgbClr val="000000"/>
                          </a:solidFill>
                          <a:effectLst/>
                          <a:latin typeface="+mn-ea"/>
                          <a:ea typeface="+mn-ea"/>
                        </a:rPr>
                        <a:t>テーマ</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AF6F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8">
                  <a:txBody>
                    <a:bodyPr/>
                    <a:lstStyle/>
                    <a:p>
                      <a:pPr algn="ctr" fontAlgn="ctr">
                        <a:lnSpc>
                          <a:spcPct val="120000"/>
                        </a:lnSpc>
                      </a:pPr>
                      <a:r>
                        <a:rPr lang="en-US" sz="900" b="0" i="0" u="none" strike="noStrike" dirty="0" err="1">
                          <a:solidFill>
                            <a:srgbClr val="000000"/>
                          </a:solidFill>
                          <a:effectLst/>
                          <a:latin typeface="+mn-ea"/>
                          <a:ea typeface="+mn-ea"/>
                        </a:rPr>
                        <a:t>SDGｓ</a:t>
                      </a:r>
                      <a:endParaRPr 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AF6F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lnSpc>
                          <a:spcPct val="120000"/>
                        </a:lnSpc>
                      </a:pPr>
                      <a:r>
                        <a:rPr lang="en-US" sz="900" b="0" i="0" u="none" strike="noStrike" dirty="0" err="1">
                          <a:solidFill>
                            <a:srgbClr val="000000"/>
                          </a:solidFill>
                          <a:effectLst/>
                          <a:latin typeface="+mn-ea"/>
                          <a:ea typeface="+mn-ea"/>
                        </a:rPr>
                        <a:t>MLGｓ</a:t>
                      </a:r>
                      <a:endParaRPr 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琵琶湖</a:t>
                      </a:r>
                      <a:br>
                        <a:rPr lang="ja-JP" altLang="en-US" sz="900" b="0" i="0" u="none" strike="noStrike" dirty="0">
                          <a:solidFill>
                            <a:srgbClr val="000000"/>
                          </a:solidFill>
                          <a:effectLst/>
                          <a:latin typeface="+mn-ea"/>
                          <a:ea typeface="+mn-ea"/>
                        </a:rPr>
                      </a:br>
                      <a:r>
                        <a:rPr lang="ja-JP" altLang="en-US" sz="900" b="0" i="0" u="none" strike="noStrike" dirty="0">
                          <a:solidFill>
                            <a:srgbClr val="000000"/>
                          </a:solidFill>
                          <a:effectLst/>
                          <a:latin typeface="+mn-ea"/>
                          <a:ea typeface="+mn-ea"/>
                        </a:rPr>
                        <a:t>システム</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所要時間</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人数</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extLst>
                  <a:ext uri="{0D108BD9-81ED-4DB2-BD59-A6C34878D82A}">
                    <a16:rowId xmlns:a16="http://schemas.microsoft.com/office/drawing/2014/main" val="3135742078"/>
                  </a:ext>
                </a:extLst>
              </a:tr>
              <a:tr h="39948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l" fontAlgn="ctr">
                        <a:lnSpc>
                          <a:spcPct val="120000"/>
                        </a:lnSpc>
                      </a:pPr>
                      <a:r>
                        <a:rPr lang="ja-JP" altLang="en-US" sz="900" b="0" i="0" u="none" strike="noStrike">
                          <a:solidFill>
                            <a:srgbClr val="000000"/>
                          </a:solidFill>
                          <a:effectLst/>
                          <a:latin typeface="+mn-ea"/>
                          <a:ea typeface="+mn-ea"/>
                        </a:rPr>
                        <a:t>自然</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環境</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lnSpc>
                          <a:spcPct val="120000"/>
                        </a:lnSpc>
                      </a:pPr>
                      <a:r>
                        <a:rPr lang="ja-JP" altLang="en-US" sz="900" b="0" i="0" u="none" strike="noStrike">
                          <a:solidFill>
                            <a:srgbClr val="000000"/>
                          </a:solidFill>
                          <a:effectLst/>
                          <a:latin typeface="+mn-ea"/>
                          <a:ea typeface="+mn-ea"/>
                        </a:rPr>
                        <a:t>産業</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歴史</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lnSpc>
                          <a:spcPct val="120000"/>
                        </a:lnSpc>
                      </a:pPr>
                      <a:r>
                        <a:rPr lang="ja-JP" altLang="en-US" sz="900" b="0" i="0" u="none" strike="noStrike" dirty="0">
                          <a:solidFill>
                            <a:srgbClr val="000000"/>
                          </a:solidFill>
                          <a:effectLst/>
                          <a:latin typeface="+mn-ea"/>
                          <a:ea typeface="+mn-ea"/>
                        </a:rPr>
                        <a:t>文化</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経済</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4</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C000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7</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C0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8</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8000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11</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99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12</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CE8C2A">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13</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3366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14</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66FF">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15</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CC00">
                        <a:alpha val="20000"/>
                      </a:srgbClr>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54176019"/>
                  </a:ext>
                </a:extLst>
              </a:tr>
              <a:tr h="441239">
                <a:tc>
                  <a:txBody>
                    <a:bodyPr/>
                    <a:lstStyle/>
                    <a:p>
                      <a:pPr algn="ctr" fontAlgn="ctr">
                        <a:lnSpc>
                          <a:spcPct val="120000"/>
                        </a:lnSpc>
                      </a:pPr>
                      <a:r>
                        <a:rPr lang="en-US" altLang="ja-JP" sz="900" b="0" i="0" u="none" strike="noStrike" dirty="0">
                          <a:solidFill>
                            <a:srgbClr val="000000"/>
                          </a:solidFill>
                          <a:effectLst/>
                          <a:latin typeface="+mn-ea"/>
                          <a:ea typeface="+mn-ea"/>
                        </a:rPr>
                        <a:t>1</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びわ湖・地引網体験</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野外</a:t>
                      </a:r>
                    </a:p>
                  </a:txBody>
                  <a:tcPr marL="3685" marR="3685"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びわ湖・柳が崎</a:t>
                      </a:r>
                    </a:p>
                  </a:txBody>
                  <a:tcPr marL="36000"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①地引網体験</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②地元漁師とのふれあい</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8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２時間</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60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200</a:t>
                      </a:r>
                      <a:r>
                        <a:rPr lang="ja-JP" altLang="en-US" sz="900" b="0" i="0" u="none" strike="noStrike" dirty="0">
                          <a:solidFill>
                            <a:srgbClr val="000000"/>
                          </a:solidFill>
                          <a:effectLst/>
                          <a:latin typeface="+mn-ea"/>
                          <a:ea typeface="+mn-ea"/>
                        </a:rPr>
                        <a:t>人</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0376670"/>
                  </a:ext>
                </a:extLst>
              </a:tr>
              <a:tr h="441239">
                <a:tc>
                  <a:txBody>
                    <a:bodyPr/>
                    <a:lstStyle/>
                    <a:p>
                      <a:pPr algn="ctr" fontAlgn="ctr">
                        <a:lnSpc>
                          <a:spcPct val="120000"/>
                        </a:lnSpc>
                      </a:pPr>
                      <a:r>
                        <a:rPr lang="en-US" altLang="ja-JP" sz="900" b="0" i="0" u="none" strike="noStrike" dirty="0">
                          <a:solidFill>
                            <a:srgbClr val="000000"/>
                          </a:solidFill>
                          <a:effectLst/>
                          <a:latin typeface="+mn-ea"/>
                          <a:ea typeface="+mn-ea"/>
                        </a:rPr>
                        <a:t>2</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びわ湖フィッシング・外来魚駆除釣り体験</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野外</a:t>
                      </a:r>
                    </a:p>
                  </a:txBody>
                  <a:tcPr marL="3685" marR="3685"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びわ湖・雄琴</a:t>
                      </a:r>
                    </a:p>
                  </a:txBody>
                  <a:tcPr marL="36000"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①フィッシング体験　②外来魚駆除</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③地元漁師とのふれあい</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8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２時間</a:t>
                      </a: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分</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100</a:t>
                      </a:r>
                      <a:r>
                        <a:rPr lang="ja-JP" altLang="en-US" sz="900" b="0" i="0" u="none" strike="noStrike" dirty="0">
                          <a:solidFill>
                            <a:srgbClr val="000000"/>
                          </a:solidFill>
                          <a:effectLst/>
                          <a:latin typeface="+mn-ea"/>
                          <a:ea typeface="+mn-ea"/>
                        </a:rPr>
                        <a:t>人</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3901506"/>
                  </a:ext>
                </a:extLst>
              </a:tr>
              <a:tr h="563376">
                <a:tc>
                  <a:txBody>
                    <a:bodyPr/>
                    <a:lstStyle/>
                    <a:p>
                      <a:pPr algn="ctr" fontAlgn="ctr">
                        <a:lnSpc>
                          <a:spcPct val="120000"/>
                        </a:lnSpc>
                      </a:pPr>
                      <a:r>
                        <a:rPr lang="en-US" altLang="ja-JP" sz="900" b="0" i="0" u="none" strike="noStrike">
                          <a:solidFill>
                            <a:srgbClr val="000000"/>
                          </a:solidFill>
                          <a:effectLst/>
                          <a:latin typeface="+mn-ea"/>
                          <a:ea typeface="+mn-ea"/>
                        </a:rPr>
                        <a:t>3</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びわ湖の湖上で学ぶ・刺し網漁体験と遊覧船貸切体験</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野外</a:t>
                      </a:r>
                    </a:p>
                  </a:txBody>
                  <a:tcPr marL="3685" marR="3685"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びわ湖・堅田</a:t>
                      </a:r>
                    </a:p>
                  </a:txBody>
                  <a:tcPr marL="36000"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①遊覧船貸切　②船内レクチャー</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③刺し網漁見学　④湖族の歴史</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⑤琵琶湖造船業</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8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rgbClr val="000000"/>
                          </a:solidFill>
                          <a:effectLst/>
                          <a:latin typeface="+mn-ea"/>
                          <a:ea typeface="+mn-ea"/>
                        </a:rPr>
                        <a:t>２時間</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45</a:t>
                      </a:r>
                      <a:r>
                        <a:rPr lang="ja-JP" altLang="en-US" sz="900" b="0" i="0" u="none" strike="noStrike" dirty="0">
                          <a:solidFill>
                            <a:srgbClr val="000000"/>
                          </a:solidFill>
                          <a:effectLst/>
                          <a:latin typeface="+mn-ea"/>
                          <a:ea typeface="+mn-ea"/>
                        </a:rPr>
                        <a:t>人</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2657262"/>
                  </a:ext>
                </a:extLst>
              </a:tr>
              <a:tr h="441239">
                <a:tc>
                  <a:txBody>
                    <a:bodyPr/>
                    <a:lstStyle/>
                    <a:p>
                      <a:pPr algn="ctr" fontAlgn="ctr">
                        <a:lnSpc>
                          <a:spcPct val="120000"/>
                        </a:lnSpc>
                      </a:pPr>
                      <a:r>
                        <a:rPr lang="en-US" altLang="ja-JP" sz="900" b="0" i="0" u="none" strike="noStrike">
                          <a:solidFill>
                            <a:srgbClr val="000000"/>
                          </a:solidFill>
                          <a:effectLst/>
                          <a:latin typeface="+mn-ea"/>
                          <a:ea typeface="+mn-ea"/>
                        </a:rPr>
                        <a:t>4</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江戸時代・東海道大津宿名産、民俗絵画「大津絵」体験</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屋内</a:t>
                      </a:r>
                    </a:p>
                  </a:txBody>
                  <a:tcPr marL="3685" marR="3685"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大津市内</a:t>
                      </a:r>
                    </a:p>
                  </a:txBody>
                  <a:tcPr marL="36000"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①大津絵体験</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②伝統工芸レクチャー　</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8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⑨⑩⑬</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rgbClr val="000000"/>
                          </a:solidFill>
                          <a:effectLst/>
                          <a:latin typeface="+mn-ea"/>
                          <a:ea typeface="+mn-ea"/>
                        </a:rPr>
                        <a:t>２時間</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人</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43633472"/>
                  </a:ext>
                </a:extLst>
              </a:tr>
              <a:tr h="563376">
                <a:tc>
                  <a:txBody>
                    <a:bodyPr/>
                    <a:lstStyle/>
                    <a:p>
                      <a:pPr algn="ctr" fontAlgn="ctr">
                        <a:lnSpc>
                          <a:spcPct val="120000"/>
                        </a:lnSpc>
                      </a:pPr>
                      <a:r>
                        <a:rPr lang="en-US" altLang="ja-JP" sz="900" b="0" i="0" u="none" strike="noStrike">
                          <a:solidFill>
                            <a:srgbClr val="000000"/>
                          </a:solidFill>
                          <a:effectLst/>
                          <a:latin typeface="+mn-ea"/>
                          <a:ea typeface="+mn-ea"/>
                        </a:rPr>
                        <a:t>5</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町人文化の華</a:t>
                      </a:r>
                      <a:r>
                        <a:rPr lang="en-US" altLang="ja-JP" sz="900" b="0" i="0" u="none" strike="noStrike" dirty="0">
                          <a:solidFill>
                            <a:srgbClr val="000000"/>
                          </a:solidFill>
                          <a:effectLst/>
                          <a:latin typeface="+mn-ea"/>
                          <a:ea typeface="+mn-ea"/>
                        </a:rPr>
                        <a:t>-</a:t>
                      </a:r>
                      <a:r>
                        <a:rPr lang="ja-JP" altLang="en-US" sz="900" b="0" i="0" u="none" strike="noStrike" dirty="0">
                          <a:solidFill>
                            <a:srgbClr val="000000"/>
                          </a:solidFill>
                          <a:effectLst/>
                          <a:latin typeface="+mn-ea"/>
                          <a:ea typeface="+mn-ea"/>
                        </a:rPr>
                        <a:t>大津祭お囃子体験と大津百町散策</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屋内</a:t>
                      </a:r>
                    </a:p>
                  </a:txBody>
                  <a:tcPr marL="3685" marR="3685"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大津百町</a:t>
                      </a:r>
                    </a:p>
                  </a:txBody>
                  <a:tcPr marL="36000"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①大津祭歴史文化レクチャー</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②お囃子体験　③町家（曳山蔵</a:t>
                      </a:r>
                      <a:r>
                        <a:rPr lang="en-US" altLang="ja-JP" sz="900" b="0" i="0" u="none" strike="noStrike" dirty="0">
                          <a:solidFill>
                            <a:srgbClr val="000000"/>
                          </a:solidFill>
                          <a:effectLst/>
                          <a:latin typeface="+mn-ea"/>
                          <a:ea typeface="+mn-ea"/>
                        </a:rPr>
                        <a:t>)</a:t>
                      </a:r>
                      <a:r>
                        <a:rPr lang="ja-JP" altLang="en-US" sz="900" b="0" i="0" u="none" strike="noStrike" dirty="0">
                          <a:solidFill>
                            <a:srgbClr val="000000"/>
                          </a:solidFill>
                          <a:effectLst/>
                          <a:latin typeface="+mn-ea"/>
                          <a:ea typeface="+mn-ea"/>
                        </a:rPr>
                        <a:t>見学</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④百町（町家・宿場町）散策</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8000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⑨⑩⑬</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zh-TW" sz="900" b="0" i="0" u="none" strike="noStrike" dirty="0">
                          <a:solidFill>
                            <a:srgbClr val="000000"/>
                          </a:solidFill>
                          <a:effectLst/>
                          <a:latin typeface="+mn-ea"/>
                          <a:ea typeface="+mn-ea"/>
                        </a:rPr>
                        <a:t>2</a:t>
                      </a:r>
                      <a:r>
                        <a:rPr lang="zh-TW" altLang="en-US" sz="900" b="0" i="0" u="none" strike="noStrike" dirty="0">
                          <a:solidFill>
                            <a:srgbClr val="000000"/>
                          </a:solidFill>
                          <a:effectLst/>
                          <a:latin typeface="+mn-ea"/>
                          <a:ea typeface="+mn-ea"/>
                        </a:rPr>
                        <a:t>時間</a:t>
                      </a:r>
                      <a:r>
                        <a:rPr lang="en-US" altLang="ja-JP" sz="900" b="0" i="0" u="none" strike="noStrike" dirty="0">
                          <a:solidFill>
                            <a:srgbClr val="000000"/>
                          </a:solidFill>
                          <a:effectLst/>
                          <a:latin typeface="+mn-ea"/>
                          <a:ea typeface="+mn-ea"/>
                        </a:rPr>
                        <a:t>3</a:t>
                      </a:r>
                      <a:r>
                        <a:rPr lang="en-US" altLang="zh-TW" sz="900" b="0" i="0" u="none" strike="noStrike" dirty="0">
                          <a:solidFill>
                            <a:srgbClr val="000000"/>
                          </a:solidFill>
                          <a:effectLst/>
                          <a:latin typeface="+mn-ea"/>
                          <a:ea typeface="+mn-ea"/>
                        </a:rPr>
                        <a:t>0</a:t>
                      </a:r>
                      <a:r>
                        <a:rPr lang="zh-TW" altLang="en-US" sz="900" b="0" i="0" u="none" strike="noStrike" dirty="0">
                          <a:solidFill>
                            <a:srgbClr val="000000"/>
                          </a:solidFill>
                          <a:effectLst/>
                          <a:latin typeface="+mn-ea"/>
                          <a:ea typeface="+mn-ea"/>
                        </a:rPr>
                        <a:t>分</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15</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35</a:t>
                      </a:r>
                      <a:r>
                        <a:rPr lang="ja-JP" altLang="en-US" sz="900" b="0" i="0" u="none" strike="noStrike" dirty="0">
                          <a:solidFill>
                            <a:srgbClr val="000000"/>
                          </a:solidFill>
                          <a:effectLst/>
                          <a:latin typeface="+mn-ea"/>
                          <a:ea typeface="+mn-ea"/>
                        </a:rPr>
                        <a:t>人</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2895155"/>
                  </a:ext>
                </a:extLst>
              </a:tr>
              <a:tr h="563376">
                <a:tc>
                  <a:txBody>
                    <a:bodyPr/>
                    <a:lstStyle/>
                    <a:p>
                      <a:pPr algn="ctr" fontAlgn="ctr">
                        <a:lnSpc>
                          <a:spcPct val="120000"/>
                        </a:lnSpc>
                      </a:pPr>
                      <a:r>
                        <a:rPr lang="en-US" altLang="ja-JP" sz="900" b="0" i="0" u="none" strike="noStrike">
                          <a:solidFill>
                            <a:srgbClr val="000000"/>
                          </a:solidFill>
                          <a:effectLst/>
                          <a:latin typeface="+mn-ea"/>
                          <a:ea typeface="+mn-ea"/>
                        </a:rPr>
                        <a:t>6</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en-US" altLang="ja-JP" sz="900" b="0" i="0" u="none" strike="noStrike" dirty="0">
                          <a:solidFill>
                            <a:srgbClr val="000000"/>
                          </a:solidFill>
                          <a:effectLst/>
                          <a:latin typeface="+mn-ea"/>
                          <a:ea typeface="+mn-ea"/>
                        </a:rPr>
                        <a:t>1300</a:t>
                      </a:r>
                      <a:r>
                        <a:rPr lang="ja-JP" altLang="en-US" sz="900" b="0" i="0" u="none" strike="noStrike" dirty="0">
                          <a:solidFill>
                            <a:srgbClr val="000000"/>
                          </a:solidFill>
                          <a:effectLst/>
                          <a:latin typeface="+mn-ea"/>
                          <a:ea typeface="+mn-ea"/>
                        </a:rPr>
                        <a:t>年の歴史 三井寺（園城寺）の森・植樹体験と特別公開見学</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野外</a:t>
                      </a:r>
                    </a:p>
                  </a:txBody>
                  <a:tcPr marL="3685" marR="3685"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zh-TW" altLang="en-US" sz="900" b="0" i="0" u="none" strike="noStrike" dirty="0">
                          <a:solidFill>
                            <a:srgbClr val="000000"/>
                          </a:solidFill>
                          <a:effectLst/>
                          <a:latin typeface="+mn-ea"/>
                          <a:ea typeface="+mn-ea"/>
                        </a:rPr>
                        <a:t>園城寺（三井寺）</a:t>
                      </a:r>
                    </a:p>
                  </a:txBody>
                  <a:tcPr marL="36000"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①植樹体験　②文化財保護レクチャー　③国宝重要文化財見学</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8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⑤⑥⑦</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⑧⑩</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3</a:t>
                      </a:r>
                      <a:r>
                        <a:rPr lang="ja-JP" altLang="en-US" sz="900" b="0" i="0" u="none" strike="noStrike" dirty="0">
                          <a:solidFill>
                            <a:srgbClr val="000000"/>
                          </a:solidFill>
                          <a:effectLst/>
                          <a:latin typeface="+mn-ea"/>
                          <a:ea typeface="+mn-ea"/>
                        </a:rPr>
                        <a:t>時間</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人</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7865344"/>
                  </a:ext>
                </a:extLst>
              </a:tr>
              <a:tr h="577005">
                <a:tc>
                  <a:txBody>
                    <a:bodyPr/>
                    <a:lstStyle/>
                    <a:p>
                      <a:pPr algn="ctr" fontAlgn="ctr">
                        <a:lnSpc>
                          <a:spcPct val="120000"/>
                        </a:lnSpc>
                      </a:pPr>
                      <a:r>
                        <a:rPr lang="en-US" altLang="ja-JP" sz="900" b="0" i="0" u="none" strike="noStrike">
                          <a:solidFill>
                            <a:srgbClr val="000000"/>
                          </a:solidFill>
                          <a:effectLst/>
                          <a:latin typeface="+mn-ea"/>
                          <a:ea typeface="+mn-ea"/>
                        </a:rPr>
                        <a:t>7</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かるたの聖地・競技かるた体験</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屋内</a:t>
                      </a:r>
                    </a:p>
                  </a:txBody>
                  <a:tcPr marL="3685" marR="3685"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①近江神宮（近江勧学館）または</a:t>
                      </a:r>
                      <a:br>
                        <a:rPr lang="ja-JP" altLang="en-US" sz="900" b="0" i="0" u="none" strike="noStrike" dirty="0">
                          <a:solidFill>
                            <a:srgbClr val="000000"/>
                          </a:solidFill>
                          <a:effectLst/>
                          <a:latin typeface="+mn-ea"/>
                          <a:ea typeface="+mn-ea"/>
                        </a:rPr>
                      </a:br>
                      <a:r>
                        <a:rPr lang="ja-JP" altLang="en-US" sz="900" b="0" i="0" u="none" strike="noStrike" dirty="0">
                          <a:solidFill>
                            <a:srgbClr val="000000"/>
                          </a:solidFill>
                          <a:effectLst/>
                          <a:latin typeface="+mn-ea"/>
                          <a:ea typeface="+mn-ea"/>
                        </a:rPr>
                        <a:t>②宿泊ホテル</a:t>
                      </a:r>
                    </a:p>
                  </a:txBody>
                  <a:tcPr marL="36000"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①レクチャー</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②競技かるた体験</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⑨⑩⑬</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1</a:t>
                      </a:r>
                      <a:r>
                        <a:rPr lang="ja-JP" altLang="en-US" sz="900" b="0" i="0" u="none" strike="noStrike" dirty="0">
                          <a:solidFill>
                            <a:srgbClr val="000000"/>
                          </a:solidFill>
                          <a:effectLst/>
                          <a:latin typeface="+mn-ea"/>
                          <a:ea typeface="+mn-ea"/>
                        </a:rPr>
                        <a:t>時間</a:t>
                      </a: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分</a:t>
                      </a:r>
                      <a:br>
                        <a:rPr lang="ja-JP" altLang="en-US" sz="900" b="0" i="0" u="none" strike="noStrike" dirty="0">
                          <a:solidFill>
                            <a:srgbClr val="000000"/>
                          </a:solidFill>
                          <a:effectLst/>
                          <a:latin typeface="+mn-ea"/>
                          <a:ea typeface="+mn-ea"/>
                        </a:rPr>
                      </a:br>
                      <a:r>
                        <a:rPr lang="ja-JP" altLang="en-US" sz="900" b="0" i="0" u="none" strike="noStrike" dirty="0">
                          <a:solidFill>
                            <a:srgbClr val="000000"/>
                          </a:solidFill>
                          <a:effectLst/>
                          <a:latin typeface="+mn-ea"/>
                          <a:ea typeface="+mn-ea"/>
                        </a:rPr>
                        <a:t>レクチャー</a:t>
                      </a:r>
                      <a:r>
                        <a:rPr lang="en-US" altLang="ja-JP" sz="900" b="0" i="0" u="none" strike="noStrike" dirty="0">
                          <a:solidFill>
                            <a:srgbClr val="000000"/>
                          </a:solidFill>
                          <a:effectLst/>
                          <a:latin typeface="+mn-ea"/>
                          <a:ea typeface="+mn-ea"/>
                        </a:rPr>
                        <a:t>45</a:t>
                      </a:r>
                      <a:r>
                        <a:rPr lang="ja-JP" altLang="en-US" sz="900" b="0" i="0" u="none" strike="noStrike" dirty="0">
                          <a:solidFill>
                            <a:srgbClr val="000000"/>
                          </a:solidFill>
                          <a:effectLst/>
                          <a:latin typeface="+mn-ea"/>
                          <a:ea typeface="+mn-ea"/>
                        </a:rPr>
                        <a:t>分</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競技</a:t>
                      </a:r>
                      <a:r>
                        <a:rPr lang="en-US" altLang="ja-JP" sz="900" b="0" i="0" u="none" strike="noStrike" dirty="0">
                          <a:solidFill>
                            <a:srgbClr val="000000"/>
                          </a:solidFill>
                          <a:effectLst/>
                          <a:latin typeface="+mn-ea"/>
                          <a:ea typeface="+mn-ea"/>
                        </a:rPr>
                        <a:t>45</a:t>
                      </a:r>
                      <a:r>
                        <a:rPr lang="ja-JP" altLang="en-US" sz="900" b="0" i="0" u="none" strike="noStrike" dirty="0">
                          <a:solidFill>
                            <a:srgbClr val="000000"/>
                          </a:solidFill>
                          <a:effectLst/>
                          <a:latin typeface="+mn-ea"/>
                          <a:ea typeface="+mn-ea"/>
                        </a:rPr>
                        <a:t>分</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10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100</a:t>
                      </a:r>
                      <a:r>
                        <a:rPr lang="ja-JP" altLang="en-US" sz="900" b="0" i="0" u="none" strike="noStrike" dirty="0">
                          <a:solidFill>
                            <a:srgbClr val="000000"/>
                          </a:solidFill>
                          <a:effectLst/>
                          <a:latin typeface="+mn-ea"/>
                          <a:ea typeface="+mn-ea"/>
                        </a:rPr>
                        <a:t>人</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6726854"/>
                  </a:ext>
                </a:extLst>
              </a:tr>
              <a:tr h="563376">
                <a:tc>
                  <a:txBody>
                    <a:bodyPr/>
                    <a:lstStyle/>
                    <a:p>
                      <a:pPr algn="ctr" fontAlgn="ctr">
                        <a:lnSpc>
                          <a:spcPct val="120000"/>
                        </a:lnSpc>
                      </a:pPr>
                      <a:r>
                        <a:rPr lang="en-US" altLang="ja-JP" sz="900" b="0" i="0" u="none" strike="noStrike">
                          <a:solidFill>
                            <a:srgbClr val="000000"/>
                          </a:solidFill>
                          <a:effectLst/>
                          <a:latin typeface="+mn-ea"/>
                          <a:ea typeface="+mn-ea"/>
                        </a:rPr>
                        <a:t>8</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環境体験によるびわ湖の自然を学ぶ</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野外</a:t>
                      </a:r>
                    </a:p>
                  </a:txBody>
                  <a:tcPr marL="3685" marR="3685"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びわ湖・雄琴</a:t>
                      </a:r>
                    </a:p>
                  </a:txBody>
                  <a:tcPr marL="36000"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①カヌーでヨシ帯観察</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②ドラゴンボート体験</a:t>
                      </a:r>
                      <a:br>
                        <a:rPr lang="ja-JP" altLang="en-US" sz="900" b="0" i="0" u="none" strike="noStrike" dirty="0">
                          <a:solidFill>
                            <a:srgbClr val="000000"/>
                          </a:solidFill>
                          <a:effectLst/>
                          <a:latin typeface="+mn-ea"/>
                          <a:ea typeface="+mn-ea"/>
                        </a:rPr>
                      </a:br>
                      <a:r>
                        <a:rPr lang="ja-JP" altLang="en-US" sz="900" b="0" i="0" u="none" strike="noStrike" dirty="0">
                          <a:solidFill>
                            <a:srgbClr val="000000"/>
                          </a:solidFill>
                          <a:effectLst/>
                          <a:latin typeface="+mn-ea"/>
                          <a:ea typeface="+mn-ea"/>
                        </a:rPr>
                        <a:t>③ヨシ紙笛づくり</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約</a:t>
                      </a:r>
                      <a:r>
                        <a:rPr lang="en-US" altLang="ja-JP" sz="900" b="0" i="0" u="none" strike="noStrike" dirty="0">
                          <a:solidFill>
                            <a:srgbClr val="000000"/>
                          </a:solidFill>
                          <a:effectLst/>
                          <a:latin typeface="+mn-ea"/>
                          <a:ea typeface="+mn-ea"/>
                        </a:rPr>
                        <a:t>5</a:t>
                      </a:r>
                      <a:r>
                        <a:rPr lang="ja-JP" altLang="en-US" sz="900" b="0" i="0" u="none" strike="noStrike" dirty="0">
                          <a:solidFill>
                            <a:srgbClr val="000000"/>
                          </a:solidFill>
                          <a:effectLst/>
                          <a:latin typeface="+mn-ea"/>
                          <a:ea typeface="+mn-ea"/>
                        </a:rPr>
                        <a:t>時間</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320</a:t>
                      </a:r>
                      <a:r>
                        <a:rPr lang="ja-JP" altLang="en-US" sz="900" b="0" i="0" u="none" strike="noStrike" dirty="0">
                          <a:solidFill>
                            <a:srgbClr val="000000"/>
                          </a:solidFill>
                          <a:effectLst/>
                          <a:latin typeface="+mn-ea"/>
                          <a:ea typeface="+mn-ea"/>
                        </a:rPr>
                        <a:t>人</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0355260"/>
                  </a:ext>
                </a:extLst>
              </a:tr>
              <a:tr h="441239">
                <a:tc>
                  <a:txBody>
                    <a:bodyPr/>
                    <a:lstStyle/>
                    <a:p>
                      <a:pPr algn="ctr" fontAlgn="ctr">
                        <a:lnSpc>
                          <a:spcPct val="120000"/>
                        </a:lnSpc>
                      </a:pPr>
                      <a:r>
                        <a:rPr lang="en-US" altLang="ja-JP" sz="900" b="0" i="0" u="none" strike="noStrike">
                          <a:solidFill>
                            <a:srgbClr val="000000"/>
                          </a:solidFill>
                          <a:effectLst/>
                          <a:latin typeface="+mn-ea"/>
                          <a:ea typeface="+mn-ea"/>
                        </a:rPr>
                        <a:t>9</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防災による自然災害への対処を学ぶ</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野外</a:t>
                      </a:r>
                    </a:p>
                  </a:txBody>
                  <a:tcPr marL="3685" marR="3685"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びわ湖・雄琴</a:t>
                      </a:r>
                    </a:p>
                  </a:txBody>
                  <a:tcPr marL="36000"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ドラゴンボート体験</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＋防災学習を加えたプログラム</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約</a:t>
                      </a:r>
                      <a:r>
                        <a:rPr lang="en-US" altLang="ja-JP" sz="900" b="0" i="0" u="none" strike="noStrike" dirty="0">
                          <a:solidFill>
                            <a:srgbClr val="000000"/>
                          </a:solidFill>
                          <a:effectLst/>
                          <a:latin typeface="+mn-ea"/>
                          <a:ea typeface="+mn-ea"/>
                        </a:rPr>
                        <a:t>5</a:t>
                      </a:r>
                      <a:r>
                        <a:rPr lang="ja-JP" altLang="en-US" sz="900" b="0" i="0" u="none" strike="noStrike" dirty="0">
                          <a:solidFill>
                            <a:srgbClr val="000000"/>
                          </a:solidFill>
                          <a:effectLst/>
                          <a:latin typeface="+mn-ea"/>
                          <a:ea typeface="+mn-ea"/>
                        </a:rPr>
                        <a:t>時間</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160</a:t>
                      </a:r>
                      <a:r>
                        <a:rPr lang="ja-JP" altLang="en-US" sz="900" b="0" i="0" u="none" strike="noStrike" dirty="0">
                          <a:solidFill>
                            <a:srgbClr val="000000"/>
                          </a:solidFill>
                          <a:effectLst/>
                          <a:latin typeface="+mn-ea"/>
                          <a:ea typeface="+mn-ea"/>
                        </a:rPr>
                        <a:t>人</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0234884"/>
                  </a:ext>
                </a:extLst>
              </a:tr>
            </a:tbl>
          </a:graphicData>
        </a:graphic>
      </p:graphicFrame>
    </p:spTree>
    <p:extLst>
      <p:ext uri="{BB962C8B-B14F-4D97-AF65-F5344CB8AC3E}">
        <p14:creationId xmlns:p14="http://schemas.microsoft.com/office/powerpoint/2010/main" val="3580527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a:extLst>
              <a:ext uri="{FF2B5EF4-FFF2-40B4-BE49-F238E27FC236}">
                <a16:creationId xmlns:a16="http://schemas.microsoft.com/office/drawing/2014/main" id="{4C5924A8-8C30-9018-3972-9A4ECD2CDC5E}"/>
              </a:ext>
            </a:extLst>
          </p:cNvPr>
          <p:cNvSpPr>
            <a:spLocks noGrp="1"/>
          </p:cNvSpPr>
          <p:nvPr>
            <p:ph type="title"/>
          </p:nvPr>
        </p:nvSpPr>
        <p:spPr/>
        <p:txBody>
          <a:bodyPr/>
          <a:lstStyle/>
          <a:p>
            <a:r>
              <a:rPr lang="ja-JP" altLang="en-US" dirty="0"/>
              <a:t>びわ湖大津</a:t>
            </a:r>
            <a:r>
              <a:rPr lang="en-US" altLang="ja-JP" dirty="0"/>
              <a:t>SDG</a:t>
            </a:r>
            <a:r>
              <a:rPr lang="ja-JP" altLang="en-US" dirty="0"/>
              <a:t>ｓ教育旅行プログラム</a:t>
            </a:r>
          </a:p>
        </p:txBody>
      </p:sp>
      <p:sp>
        <p:nvSpPr>
          <p:cNvPr id="5" name="コンテンツ プレースホルダー 4">
            <a:extLst>
              <a:ext uri="{FF2B5EF4-FFF2-40B4-BE49-F238E27FC236}">
                <a16:creationId xmlns:a16="http://schemas.microsoft.com/office/drawing/2014/main" id="{48F4E8E8-FB84-3F7E-F5F5-EE53205A68F4}"/>
              </a:ext>
            </a:extLst>
          </p:cNvPr>
          <p:cNvSpPr>
            <a:spLocks noGrp="1"/>
          </p:cNvSpPr>
          <p:nvPr>
            <p:ph idx="1"/>
          </p:nvPr>
        </p:nvSpPr>
        <p:spPr>
          <a:xfrm>
            <a:off x="344489" y="614378"/>
            <a:ext cx="9217024" cy="363186"/>
          </a:xfrm>
        </p:spPr>
        <p:txBody>
          <a:bodyPr/>
          <a:lstStyle/>
          <a:p>
            <a:r>
              <a:rPr lang="ja-JP" altLang="en-US" dirty="0"/>
              <a:t>プログラム詳細 </a:t>
            </a:r>
            <a:r>
              <a:rPr lang="en-US" altLang="ja-JP" dirty="0"/>
              <a:t>No. 10</a:t>
            </a:r>
            <a:r>
              <a:rPr lang="ja-JP" altLang="en-US" dirty="0"/>
              <a:t>～</a:t>
            </a:r>
            <a:r>
              <a:rPr lang="en-US" altLang="ja-JP" dirty="0"/>
              <a:t>18</a:t>
            </a:r>
            <a:endParaRPr lang="ja-JP" altLang="en-US" dirty="0"/>
          </a:p>
        </p:txBody>
      </p:sp>
      <p:graphicFrame>
        <p:nvGraphicFramePr>
          <p:cNvPr id="2" name="表 1">
            <a:extLst>
              <a:ext uri="{FF2B5EF4-FFF2-40B4-BE49-F238E27FC236}">
                <a16:creationId xmlns:a16="http://schemas.microsoft.com/office/drawing/2014/main" id="{42976E62-C0A8-AFC6-7D5D-1877ED56FDA4}"/>
              </a:ext>
            </a:extLst>
          </p:cNvPr>
          <p:cNvGraphicFramePr>
            <a:graphicFrameLocks noGrp="1"/>
          </p:cNvGraphicFramePr>
          <p:nvPr>
            <p:extLst>
              <p:ext uri="{D42A27DB-BD31-4B8C-83A1-F6EECF244321}">
                <p14:modId xmlns:p14="http://schemas.microsoft.com/office/powerpoint/2010/main" val="306409398"/>
              </p:ext>
            </p:extLst>
          </p:nvPr>
        </p:nvGraphicFramePr>
        <p:xfrm>
          <a:off x="236537" y="1114699"/>
          <a:ext cx="9423075" cy="5004745"/>
        </p:xfrm>
        <a:graphic>
          <a:graphicData uri="http://schemas.openxmlformats.org/drawingml/2006/table">
            <a:tbl>
              <a:tblPr/>
              <a:tblGrid>
                <a:gridCol w="264940">
                  <a:extLst>
                    <a:ext uri="{9D8B030D-6E8A-4147-A177-3AD203B41FA5}">
                      <a16:colId xmlns:a16="http://schemas.microsoft.com/office/drawing/2014/main" val="1229101025"/>
                    </a:ext>
                  </a:extLst>
                </a:gridCol>
                <a:gridCol w="1440000">
                  <a:extLst>
                    <a:ext uri="{9D8B030D-6E8A-4147-A177-3AD203B41FA5}">
                      <a16:colId xmlns:a16="http://schemas.microsoft.com/office/drawing/2014/main" val="1446654568"/>
                    </a:ext>
                  </a:extLst>
                </a:gridCol>
                <a:gridCol w="326218">
                  <a:extLst>
                    <a:ext uri="{9D8B030D-6E8A-4147-A177-3AD203B41FA5}">
                      <a16:colId xmlns:a16="http://schemas.microsoft.com/office/drawing/2014/main" val="1226033839"/>
                    </a:ext>
                  </a:extLst>
                </a:gridCol>
                <a:gridCol w="893516">
                  <a:extLst>
                    <a:ext uri="{9D8B030D-6E8A-4147-A177-3AD203B41FA5}">
                      <a16:colId xmlns:a16="http://schemas.microsoft.com/office/drawing/2014/main" val="2240312037"/>
                    </a:ext>
                  </a:extLst>
                </a:gridCol>
                <a:gridCol w="2071724">
                  <a:extLst>
                    <a:ext uri="{9D8B030D-6E8A-4147-A177-3AD203B41FA5}">
                      <a16:colId xmlns:a16="http://schemas.microsoft.com/office/drawing/2014/main" val="2700148378"/>
                    </a:ext>
                  </a:extLst>
                </a:gridCol>
                <a:gridCol w="146288">
                  <a:extLst>
                    <a:ext uri="{9D8B030D-6E8A-4147-A177-3AD203B41FA5}">
                      <a16:colId xmlns:a16="http://schemas.microsoft.com/office/drawing/2014/main" val="3246102009"/>
                    </a:ext>
                  </a:extLst>
                </a:gridCol>
                <a:gridCol w="146288">
                  <a:extLst>
                    <a:ext uri="{9D8B030D-6E8A-4147-A177-3AD203B41FA5}">
                      <a16:colId xmlns:a16="http://schemas.microsoft.com/office/drawing/2014/main" val="1906852181"/>
                    </a:ext>
                  </a:extLst>
                </a:gridCol>
                <a:gridCol w="146288">
                  <a:extLst>
                    <a:ext uri="{9D8B030D-6E8A-4147-A177-3AD203B41FA5}">
                      <a16:colId xmlns:a16="http://schemas.microsoft.com/office/drawing/2014/main" val="182718337"/>
                    </a:ext>
                  </a:extLst>
                </a:gridCol>
                <a:gridCol w="146288">
                  <a:extLst>
                    <a:ext uri="{9D8B030D-6E8A-4147-A177-3AD203B41FA5}">
                      <a16:colId xmlns:a16="http://schemas.microsoft.com/office/drawing/2014/main" val="3798919216"/>
                    </a:ext>
                  </a:extLst>
                </a:gridCol>
                <a:gridCol w="146288">
                  <a:extLst>
                    <a:ext uri="{9D8B030D-6E8A-4147-A177-3AD203B41FA5}">
                      <a16:colId xmlns:a16="http://schemas.microsoft.com/office/drawing/2014/main" val="4239279543"/>
                    </a:ext>
                  </a:extLst>
                </a:gridCol>
                <a:gridCol w="146288">
                  <a:extLst>
                    <a:ext uri="{9D8B030D-6E8A-4147-A177-3AD203B41FA5}">
                      <a16:colId xmlns:a16="http://schemas.microsoft.com/office/drawing/2014/main" val="3999960384"/>
                    </a:ext>
                  </a:extLst>
                </a:gridCol>
                <a:gridCol w="146288">
                  <a:extLst>
                    <a:ext uri="{9D8B030D-6E8A-4147-A177-3AD203B41FA5}">
                      <a16:colId xmlns:a16="http://schemas.microsoft.com/office/drawing/2014/main" val="1439036029"/>
                    </a:ext>
                  </a:extLst>
                </a:gridCol>
                <a:gridCol w="146288">
                  <a:extLst>
                    <a:ext uri="{9D8B030D-6E8A-4147-A177-3AD203B41FA5}">
                      <a16:colId xmlns:a16="http://schemas.microsoft.com/office/drawing/2014/main" val="1362507417"/>
                    </a:ext>
                  </a:extLst>
                </a:gridCol>
                <a:gridCol w="146288">
                  <a:extLst>
                    <a:ext uri="{9D8B030D-6E8A-4147-A177-3AD203B41FA5}">
                      <a16:colId xmlns:a16="http://schemas.microsoft.com/office/drawing/2014/main" val="1208904382"/>
                    </a:ext>
                  </a:extLst>
                </a:gridCol>
                <a:gridCol w="146288">
                  <a:extLst>
                    <a:ext uri="{9D8B030D-6E8A-4147-A177-3AD203B41FA5}">
                      <a16:colId xmlns:a16="http://schemas.microsoft.com/office/drawing/2014/main" val="1066017734"/>
                    </a:ext>
                  </a:extLst>
                </a:gridCol>
                <a:gridCol w="146288">
                  <a:extLst>
                    <a:ext uri="{9D8B030D-6E8A-4147-A177-3AD203B41FA5}">
                      <a16:colId xmlns:a16="http://schemas.microsoft.com/office/drawing/2014/main" val="530464071"/>
                    </a:ext>
                  </a:extLst>
                </a:gridCol>
                <a:gridCol w="146288">
                  <a:extLst>
                    <a:ext uri="{9D8B030D-6E8A-4147-A177-3AD203B41FA5}">
                      <a16:colId xmlns:a16="http://schemas.microsoft.com/office/drawing/2014/main" val="632910686"/>
                    </a:ext>
                  </a:extLst>
                </a:gridCol>
                <a:gridCol w="146288">
                  <a:extLst>
                    <a:ext uri="{9D8B030D-6E8A-4147-A177-3AD203B41FA5}">
                      <a16:colId xmlns:a16="http://schemas.microsoft.com/office/drawing/2014/main" val="331947252"/>
                    </a:ext>
                  </a:extLst>
                </a:gridCol>
                <a:gridCol w="146288">
                  <a:extLst>
                    <a:ext uri="{9D8B030D-6E8A-4147-A177-3AD203B41FA5}">
                      <a16:colId xmlns:a16="http://schemas.microsoft.com/office/drawing/2014/main" val="2501918500"/>
                    </a:ext>
                  </a:extLst>
                </a:gridCol>
                <a:gridCol w="522091">
                  <a:extLst>
                    <a:ext uri="{9D8B030D-6E8A-4147-A177-3AD203B41FA5}">
                      <a16:colId xmlns:a16="http://schemas.microsoft.com/office/drawing/2014/main" val="1196137685"/>
                    </a:ext>
                  </a:extLst>
                </a:gridCol>
                <a:gridCol w="467545">
                  <a:extLst>
                    <a:ext uri="{9D8B030D-6E8A-4147-A177-3AD203B41FA5}">
                      <a16:colId xmlns:a16="http://schemas.microsoft.com/office/drawing/2014/main" val="2679780645"/>
                    </a:ext>
                  </a:extLst>
                </a:gridCol>
                <a:gridCol w="804580">
                  <a:extLst>
                    <a:ext uri="{9D8B030D-6E8A-4147-A177-3AD203B41FA5}">
                      <a16:colId xmlns:a16="http://schemas.microsoft.com/office/drawing/2014/main" val="2477209044"/>
                    </a:ext>
                  </a:extLst>
                </a:gridCol>
                <a:gridCol w="584429">
                  <a:extLst>
                    <a:ext uri="{9D8B030D-6E8A-4147-A177-3AD203B41FA5}">
                      <a16:colId xmlns:a16="http://schemas.microsoft.com/office/drawing/2014/main" val="4146106374"/>
                    </a:ext>
                  </a:extLst>
                </a:gridCol>
              </a:tblGrid>
              <a:tr h="255857">
                <a:tc rowSpan="2">
                  <a:txBody>
                    <a:bodyPr/>
                    <a:lstStyle/>
                    <a:p>
                      <a:pPr algn="ctr" fontAlgn="ctr">
                        <a:lnSpc>
                          <a:spcPct val="120000"/>
                        </a:lnSpc>
                      </a:pPr>
                      <a:r>
                        <a:rPr lang="en-US" sz="900" b="0" i="0" u="none" strike="noStrike" dirty="0">
                          <a:solidFill>
                            <a:srgbClr val="000000"/>
                          </a:solidFill>
                          <a:effectLst/>
                          <a:latin typeface="+mn-ea"/>
                          <a:ea typeface="+mn-ea"/>
                        </a:rPr>
                        <a:t>No.</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タイトル</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野外</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Or</a:t>
                      </a:r>
                    </a:p>
                    <a:p>
                      <a:pPr algn="ctr" fontAlgn="ctr">
                        <a:lnSpc>
                          <a:spcPct val="120000"/>
                        </a:lnSpc>
                      </a:pPr>
                      <a:r>
                        <a:rPr lang="ja-JP" altLang="en-US" sz="900" b="0" i="0" u="none" strike="noStrike" dirty="0">
                          <a:solidFill>
                            <a:srgbClr val="000000"/>
                          </a:solidFill>
                          <a:effectLst/>
                          <a:latin typeface="+mn-ea"/>
                          <a:ea typeface="+mn-ea"/>
                        </a:rPr>
                        <a:t>屋内</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体験エリア</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内容</a:t>
                      </a:r>
                    </a:p>
                  </a:txBody>
                  <a:tcPr marL="3685"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6">
                  <a:txBody>
                    <a:bodyPr/>
                    <a:lstStyle/>
                    <a:p>
                      <a:pPr algn="ctr" fontAlgn="ctr">
                        <a:lnSpc>
                          <a:spcPct val="120000"/>
                        </a:lnSpc>
                      </a:pPr>
                      <a:r>
                        <a:rPr lang="ja-JP" altLang="en-US" sz="900" b="0" i="0" u="none" strike="noStrike" dirty="0">
                          <a:solidFill>
                            <a:srgbClr val="000000"/>
                          </a:solidFill>
                          <a:effectLst/>
                          <a:latin typeface="+mn-ea"/>
                          <a:ea typeface="+mn-ea"/>
                        </a:rPr>
                        <a:t>テーマ</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AF6F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8">
                  <a:txBody>
                    <a:bodyPr/>
                    <a:lstStyle/>
                    <a:p>
                      <a:pPr algn="ctr" fontAlgn="ctr">
                        <a:lnSpc>
                          <a:spcPct val="120000"/>
                        </a:lnSpc>
                      </a:pPr>
                      <a:r>
                        <a:rPr lang="en-US" sz="900" b="0" i="0" u="none" strike="noStrike" dirty="0" err="1">
                          <a:solidFill>
                            <a:srgbClr val="000000"/>
                          </a:solidFill>
                          <a:effectLst/>
                          <a:latin typeface="+mn-ea"/>
                          <a:ea typeface="+mn-ea"/>
                        </a:rPr>
                        <a:t>SDGｓ</a:t>
                      </a:r>
                      <a:endParaRPr 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AF6F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lnSpc>
                          <a:spcPct val="120000"/>
                        </a:lnSpc>
                      </a:pPr>
                      <a:r>
                        <a:rPr lang="en-US" sz="900" b="0" i="0" u="none" strike="noStrike" dirty="0" err="1">
                          <a:solidFill>
                            <a:srgbClr val="000000"/>
                          </a:solidFill>
                          <a:effectLst/>
                          <a:latin typeface="+mn-ea"/>
                          <a:ea typeface="+mn-ea"/>
                        </a:rPr>
                        <a:t>MLGｓ</a:t>
                      </a:r>
                      <a:endParaRPr 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琵琶湖</a:t>
                      </a:r>
                      <a:br>
                        <a:rPr lang="ja-JP" altLang="en-US" sz="900" b="0" i="0" u="none" strike="noStrike" dirty="0">
                          <a:solidFill>
                            <a:srgbClr val="000000"/>
                          </a:solidFill>
                          <a:effectLst/>
                          <a:latin typeface="+mn-ea"/>
                          <a:ea typeface="+mn-ea"/>
                        </a:rPr>
                      </a:br>
                      <a:r>
                        <a:rPr lang="ja-JP" altLang="en-US" sz="900" b="0" i="0" u="none" strike="noStrike" dirty="0">
                          <a:solidFill>
                            <a:srgbClr val="000000"/>
                          </a:solidFill>
                          <a:effectLst/>
                          <a:latin typeface="+mn-ea"/>
                          <a:ea typeface="+mn-ea"/>
                        </a:rPr>
                        <a:t>システム</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所要時間</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人数</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extLst>
                  <a:ext uri="{0D108BD9-81ED-4DB2-BD59-A6C34878D82A}">
                    <a16:rowId xmlns:a16="http://schemas.microsoft.com/office/drawing/2014/main" val="3135742078"/>
                  </a:ext>
                </a:extLst>
              </a:tr>
              <a:tr h="43385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l" fontAlgn="ctr">
                        <a:lnSpc>
                          <a:spcPct val="120000"/>
                        </a:lnSpc>
                      </a:pPr>
                      <a:r>
                        <a:rPr lang="ja-JP" altLang="en-US" sz="900" b="0" i="0" u="none" strike="noStrike">
                          <a:solidFill>
                            <a:srgbClr val="000000"/>
                          </a:solidFill>
                          <a:effectLst/>
                          <a:latin typeface="+mn-ea"/>
                          <a:ea typeface="+mn-ea"/>
                        </a:rPr>
                        <a:t>自然</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環境</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lnSpc>
                          <a:spcPct val="120000"/>
                        </a:lnSpc>
                      </a:pPr>
                      <a:r>
                        <a:rPr lang="ja-JP" altLang="en-US" sz="900" b="0" i="0" u="none" strike="noStrike">
                          <a:solidFill>
                            <a:srgbClr val="000000"/>
                          </a:solidFill>
                          <a:effectLst/>
                          <a:latin typeface="+mn-ea"/>
                          <a:ea typeface="+mn-ea"/>
                        </a:rPr>
                        <a:t>産業</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歴史</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lnSpc>
                          <a:spcPct val="120000"/>
                        </a:lnSpc>
                      </a:pPr>
                      <a:r>
                        <a:rPr lang="ja-JP" altLang="en-US" sz="900" b="0" i="0" u="none" strike="noStrike" dirty="0">
                          <a:solidFill>
                            <a:srgbClr val="000000"/>
                          </a:solidFill>
                          <a:effectLst/>
                          <a:latin typeface="+mn-ea"/>
                          <a:ea typeface="+mn-ea"/>
                        </a:rPr>
                        <a:t>文化</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経済</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4</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C000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7</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C0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8</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8000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11</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99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12</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CE8C2A">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13</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3366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14</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66FF">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15</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CC00">
                        <a:alpha val="20000"/>
                      </a:srgbClr>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54176019"/>
                  </a:ext>
                </a:extLst>
              </a:tr>
              <a:tr h="433850">
                <a:tc>
                  <a:txBody>
                    <a:bodyPr/>
                    <a:lstStyle/>
                    <a:p>
                      <a:pPr algn="ctr" fontAlgn="ctr">
                        <a:lnSpc>
                          <a:spcPct val="120000"/>
                        </a:lnSpc>
                      </a:pPr>
                      <a:r>
                        <a:rPr lang="en-US" altLang="ja-JP" sz="900" b="0" i="0" u="none" strike="noStrike" dirty="0">
                          <a:solidFill>
                            <a:srgbClr val="000000"/>
                          </a:solidFill>
                          <a:effectLst/>
                          <a:latin typeface="+mn-ea"/>
                          <a:ea typeface="+mn-ea"/>
                        </a:rPr>
                        <a:t>10</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チームビルドによる共生力など非認知能力を養う</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野外</a:t>
                      </a:r>
                    </a:p>
                  </a:txBody>
                  <a:tcPr marL="36000" marR="36000"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びわ湖・雄琴</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ドラゴンボート体験で協調性を育み、自然のなかで非認知能力を高めるプログラム</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約</a:t>
                      </a:r>
                      <a:r>
                        <a:rPr lang="en-US" altLang="ja-JP" sz="900" b="0" i="0" u="none" strike="noStrike" dirty="0">
                          <a:solidFill>
                            <a:srgbClr val="000000"/>
                          </a:solidFill>
                          <a:effectLst/>
                          <a:latin typeface="+mn-ea"/>
                          <a:ea typeface="+mn-ea"/>
                        </a:rPr>
                        <a:t>5</a:t>
                      </a:r>
                      <a:r>
                        <a:rPr lang="ja-JP" altLang="en-US" sz="900" b="0" i="0" u="none" strike="noStrike" dirty="0">
                          <a:solidFill>
                            <a:srgbClr val="000000"/>
                          </a:solidFill>
                          <a:effectLst/>
                          <a:latin typeface="+mn-ea"/>
                          <a:ea typeface="+mn-ea"/>
                        </a:rPr>
                        <a:t>時間</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320</a:t>
                      </a:r>
                      <a:r>
                        <a:rPr lang="ja-JP" altLang="en-US" sz="900" b="0" i="0" u="none" strike="noStrike" dirty="0">
                          <a:solidFill>
                            <a:srgbClr val="000000"/>
                          </a:solidFill>
                          <a:effectLst/>
                          <a:latin typeface="+mn-ea"/>
                          <a:ea typeface="+mn-ea"/>
                        </a:rPr>
                        <a:t>人</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0376670"/>
                  </a:ext>
                </a:extLst>
              </a:tr>
              <a:tr h="433850">
                <a:tc>
                  <a:txBody>
                    <a:bodyPr/>
                    <a:lstStyle/>
                    <a:p>
                      <a:pPr algn="ctr" fontAlgn="ctr">
                        <a:lnSpc>
                          <a:spcPct val="120000"/>
                        </a:lnSpc>
                      </a:pPr>
                      <a:r>
                        <a:rPr lang="en-US" altLang="ja-JP" sz="900" b="0" i="0" u="none" strike="noStrike">
                          <a:solidFill>
                            <a:srgbClr val="000000"/>
                          </a:solidFill>
                          <a:effectLst/>
                          <a:latin typeface="+mn-ea"/>
                          <a:ea typeface="+mn-ea"/>
                        </a:rPr>
                        <a:t>11</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比叡山トレッキング</a:t>
                      </a:r>
                      <a:r>
                        <a:rPr lang="en-US" altLang="ja-JP" sz="900" b="0" i="0" u="none" strike="noStrike">
                          <a:solidFill>
                            <a:srgbClr val="000000"/>
                          </a:solidFill>
                          <a:effectLst/>
                          <a:latin typeface="+mn-ea"/>
                          <a:ea typeface="+mn-ea"/>
                        </a:rPr>
                        <a:t>3</a:t>
                      </a:r>
                      <a:r>
                        <a:rPr lang="ja-JP" altLang="en-US" sz="900" b="0" i="0" u="none" strike="noStrike">
                          <a:solidFill>
                            <a:srgbClr val="000000"/>
                          </a:solidFill>
                          <a:effectLst/>
                          <a:latin typeface="+mn-ea"/>
                          <a:ea typeface="+mn-ea"/>
                        </a:rPr>
                        <a:t>時間</a:t>
                      </a:r>
                      <a:endParaRPr lang="en-US" altLang="ja-JP" sz="900" b="0" i="0" u="none" strike="noStrike">
                        <a:solidFill>
                          <a:srgbClr val="000000"/>
                        </a:solidFill>
                        <a:effectLst/>
                        <a:latin typeface="+mn-ea"/>
                        <a:ea typeface="+mn-ea"/>
                      </a:endParaRPr>
                    </a:p>
                    <a:p>
                      <a:pPr algn="l" fontAlgn="ctr">
                        <a:lnSpc>
                          <a:spcPct val="120000"/>
                        </a:lnSpc>
                      </a:pPr>
                      <a:r>
                        <a:rPr lang="ja-JP" altLang="en-US" sz="900" b="0" i="0" u="none" strike="noStrike">
                          <a:solidFill>
                            <a:srgbClr val="000000"/>
                          </a:solidFill>
                          <a:effectLst/>
                          <a:latin typeface="+mn-ea"/>
                          <a:ea typeface="+mn-ea"/>
                        </a:rPr>
                        <a:t>コース（難易度：やさしい）</a:t>
                      </a:r>
                      <a:endParaRPr lang="ja-JP" altLang="en-US" sz="900" b="0" i="0" u="none" strike="noStrike" dirty="0">
                        <a:solidFill>
                          <a:srgbClr val="000000"/>
                        </a:solidFill>
                        <a:effectLst/>
                        <a:latin typeface="+mn-ea"/>
                        <a:ea typeface="+mn-ea"/>
                      </a:endParaRP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rgbClr val="000000"/>
                          </a:solidFill>
                          <a:effectLst/>
                          <a:latin typeface="+mn-ea"/>
                          <a:ea typeface="+mn-ea"/>
                        </a:rPr>
                        <a:t>野外</a:t>
                      </a:r>
                      <a:endParaRPr lang="ja-JP" altLang="en-US" sz="900" b="0" i="0" u="none" strike="noStrike" dirty="0">
                        <a:solidFill>
                          <a:srgbClr val="000000"/>
                        </a:solidFill>
                        <a:effectLst/>
                        <a:latin typeface="+mn-ea"/>
                        <a:ea typeface="+mn-ea"/>
                      </a:endParaRPr>
                    </a:p>
                  </a:txBody>
                  <a:tcPr marL="36000" marR="36000"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比叡山</a:t>
                      </a:r>
                      <a:endParaRPr lang="ja-JP" altLang="en-US" sz="900" b="0" i="0" u="none" strike="noStrike" dirty="0">
                        <a:solidFill>
                          <a:srgbClr val="000000"/>
                        </a:solidFill>
                        <a:effectLst/>
                        <a:latin typeface="+mn-ea"/>
                        <a:ea typeface="+mn-ea"/>
                      </a:endParaRP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びわ湖の源となる山々の自然と、比叡山延暦寺の歴史や伝承文化を学ぶ</a:t>
                      </a:r>
                      <a:endParaRPr lang="ja-JP" altLang="en-US" sz="900" b="0" i="0" u="none" strike="noStrike" dirty="0">
                        <a:solidFill>
                          <a:srgbClr val="000000"/>
                        </a:solidFill>
                        <a:effectLst/>
                        <a:latin typeface="+mn-ea"/>
                        <a:ea typeface="+mn-ea"/>
                      </a:endParaRP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endParaRPr lang="ja-JP" altLang="en-US" sz="900" b="0" i="0" u="none" strike="noStrike" dirty="0">
                        <a:solidFill>
                          <a:schemeClr val="accent3"/>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a:solidFill>
                            <a:srgbClr val="000000"/>
                          </a:solidFill>
                          <a:effectLst/>
                          <a:latin typeface="+mn-ea"/>
                          <a:ea typeface="+mn-ea"/>
                        </a:rPr>
                        <a:t>⑤⑦⑧</a:t>
                      </a:r>
                      <a:endParaRPr lang="en-US" altLang="ja-JP" sz="900" b="0" i="0" u="none" strike="noStrike">
                        <a:solidFill>
                          <a:srgbClr val="000000"/>
                        </a:solidFill>
                        <a:effectLst/>
                        <a:latin typeface="+mn-ea"/>
                        <a:ea typeface="+mn-ea"/>
                      </a:endParaRPr>
                    </a:p>
                    <a:p>
                      <a:pPr algn="ctr" fontAlgn="ctr">
                        <a:lnSpc>
                          <a:spcPct val="120000"/>
                        </a:lnSpc>
                      </a:pPr>
                      <a:r>
                        <a:rPr lang="ja-JP" altLang="en-US" sz="900" b="0" i="0" u="none" strike="noStrike">
                          <a:solidFill>
                            <a:srgbClr val="000000"/>
                          </a:solidFill>
                          <a:effectLst/>
                          <a:latin typeface="+mn-ea"/>
                          <a:ea typeface="+mn-ea"/>
                        </a:rPr>
                        <a:t>以外</a:t>
                      </a: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endParaRPr lang="ja-JP" altLang="en-US" sz="900" b="0" i="0" u="none" strike="noStrike" dirty="0">
                        <a:solidFill>
                          <a:schemeClr val="accent3"/>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a:solidFill>
                            <a:srgbClr val="000000"/>
                          </a:solidFill>
                          <a:effectLst/>
                          <a:latin typeface="+mn-ea"/>
                          <a:ea typeface="+mn-ea"/>
                        </a:rPr>
                        <a:t>3</a:t>
                      </a:r>
                      <a:r>
                        <a:rPr lang="ja-JP" altLang="en-US" sz="900" b="0" i="0" u="none" strike="noStrike">
                          <a:solidFill>
                            <a:srgbClr val="000000"/>
                          </a:solidFill>
                          <a:effectLst/>
                          <a:latin typeface="+mn-ea"/>
                          <a:ea typeface="+mn-ea"/>
                        </a:rPr>
                        <a:t>時間</a:t>
                      </a: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300</a:t>
                      </a:r>
                      <a:r>
                        <a:rPr lang="ja-JP" altLang="en-US" sz="900" b="0" i="0" u="none" strike="noStrike" dirty="0">
                          <a:solidFill>
                            <a:srgbClr val="000000"/>
                          </a:solidFill>
                          <a:effectLst/>
                          <a:latin typeface="+mn-ea"/>
                          <a:ea typeface="+mn-ea"/>
                        </a:rPr>
                        <a:t>人</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3901506"/>
                  </a:ext>
                </a:extLst>
              </a:tr>
              <a:tr h="558963">
                <a:tc>
                  <a:txBody>
                    <a:bodyPr/>
                    <a:lstStyle/>
                    <a:p>
                      <a:pPr algn="ctr" fontAlgn="ctr">
                        <a:lnSpc>
                          <a:spcPct val="120000"/>
                        </a:lnSpc>
                      </a:pPr>
                      <a:r>
                        <a:rPr lang="en-US" altLang="ja-JP" sz="900" b="0" i="0" u="none" strike="noStrike">
                          <a:solidFill>
                            <a:srgbClr val="000000"/>
                          </a:solidFill>
                          <a:effectLst/>
                          <a:latin typeface="+mn-ea"/>
                          <a:ea typeface="+mn-ea"/>
                        </a:rPr>
                        <a:t>12</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比叡山トレッキング</a:t>
                      </a:r>
                      <a:r>
                        <a:rPr lang="en-US" altLang="ja-JP" sz="900" b="0" i="0" u="none" strike="noStrike" dirty="0">
                          <a:solidFill>
                            <a:srgbClr val="000000"/>
                          </a:solidFill>
                          <a:effectLst/>
                          <a:latin typeface="+mn-ea"/>
                          <a:ea typeface="+mn-ea"/>
                        </a:rPr>
                        <a:t>6</a:t>
                      </a:r>
                      <a:r>
                        <a:rPr lang="ja-JP" altLang="en-US" sz="900" b="0" i="0" u="none" strike="noStrike" dirty="0">
                          <a:solidFill>
                            <a:srgbClr val="000000"/>
                          </a:solidFill>
                          <a:effectLst/>
                          <a:latin typeface="+mn-ea"/>
                          <a:ea typeface="+mn-ea"/>
                        </a:rPr>
                        <a:t>時間</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コース（難易度：ふつう）</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野外</a:t>
                      </a:r>
                    </a:p>
                  </a:txBody>
                  <a:tcPr marL="36000" marR="36000"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比叡山</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びわ湖の源となる山々の自然と、比叡山延暦寺の歴史や伝承文化を学ぶ</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6</a:t>
                      </a:r>
                      <a:r>
                        <a:rPr lang="ja-JP" altLang="en-US" sz="900" b="0" i="0" u="none" strike="noStrike" dirty="0">
                          <a:solidFill>
                            <a:srgbClr val="000000"/>
                          </a:solidFill>
                          <a:effectLst/>
                          <a:latin typeface="+mn-ea"/>
                          <a:ea typeface="+mn-ea"/>
                        </a:rPr>
                        <a:t>時間</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300</a:t>
                      </a:r>
                      <a:r>
                        <a:rPr lang="ja-JP" altLang="en-US" sz="900" b="0" i="0" u="none" strike="noStrike" dirty="0">
                          <a:solidFill>
                            <a:srgbClr val="000000"/>
                          </a:solidFill>
                          <a:effectLst/>
                          <a:latin typeface="+mn-ea"/>
                          <a:ea typeface="+mn-ea"/>
                        </a:rPr>
                        <a:t>人</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2657262"/>
                  </a:ext>
                </a:extLst>
              </a:tr>
              <a:tr h="558963">
                <a:tc>
                  <a:txBody>
                    <a:bodyPr/>
                    <a:lstStyle/>
                    <a:p>
                      <a:pPr algn="ctr" fontAlgn="ctr">
                        <a:lnSpc>
                          <a:spcPct val="120000"/>
                        </a:lnSpc>
                      </a:pPr>
                      <a:r>
                        <a:rPr lang="en-US" altLang="ja-JP" sz="900" b="0" i="0" u="none" strike="noStrike">
                          <a:solidFill>
                            <a:srgbClr val="000000"/>
                          </a:solidFill>
                          <a:effectLst/>
                          <a:latin typeface="+mn-ea"/>
                          <a:ea typeface="+mn-ea"/>
                        </a:rPr>
                        <a:t>13</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木工と森の</a:t>
                      </a:r>
                      <a:r>
                        <a:rPr lang="en-US" altLang="ja-JP" sz="900" b="0" i="0" u="none" strike="noStrike" dirty="0">
                          <a:solidFill>
                            <a:srgbClr val="000000"/>
                          </a:solidFill>
                          <a:effectLst/>
                          <a:latin typeface="+mn-ea"/>
                          <a:ea typeface="+mn-ea"/>
                        </a:rPr>
                        <a:t>SDGs</a:t>
                      </a:r>
                      <a:r>
                        <a:rPr lang="ja-JP" altLang="en-US" sz="900" b="0" i="0" u="none" strike="noStrike" dirty="0">
                          <a:solidFill>
                            <a:srgbClr val="000000"/>
                          </a:solidFill>
                          <a:effectLst/>
                          <a:latin typeface="+mn-ea"/>
                          <a:ea typeface="+mn-ea"/>
                        </a:rPr>
                        <a:t>学習プログラム</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屋内</a:t>
                      </a:r>
                    </a:p>
                  </a:txBody>
                  <a:tcPr marL="36000" marR="36000"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雄琴</a:t>
                      </a:r>
                      <a:endParaRPr lang="en-US" altLang="ja-JP" sz="900" b="0" i="0" u="none" strike="noStrike" dirty="0">
                        <a:solidFill>
                          <a:srgbClr val="000000"/>
                        </a:solidFill>
                        <a:effectLst/>
                        <a:latin typeface="+mn-ea"/>
                        <a:ea typeface="+mn-ea"/>
                      </a:endParaRP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森の役割や間伐を学び、間伐材でスプーン・フォークづくり</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lnSpc>
                          <a:spcPct val="120000"/>
                        </a:lnSpc>
                      </a:pPr>
                      <a:endParaRPr lang="ja-JP" altLang="en-US"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1.5</a:t>
                      </a:r>
                      <a:r>
                        <a:rPr lang="ja-JP" altLang="en-US" sz="900" b="0" i="0" u="none" strike="noStrike" dirty="0">
                          <a:solidFill>
                            <a:srgbClr val="000000"/>
                          </a:solidFill>
                          <a:effectLst/>
                          <a:latin typeface="+mn-ea"/>
                          <a:ea typeface="+mn-ea"/>
                        </a:rPr>
                        <a:t>時間</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160</a:t>
                      </a:r>
                      <a:r>
                        <a:rPr lang="ja-JP" altLang="en-US" sz="900" b="0" i="0" u="none" strike="noStrike" dirty="0">
                          <a:solidFill>
                            <a:srgbClr val="000000"/>
                          </a:solidFill>
                          <a:effectLst/>
                          <a:latin typeface="+mn-ea"/>
                          <a:ea typeface="+mn-ea"/>
                        </a:rPr>
                        <a:t>人</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43633472"/>
                  </a:ext>
                </a:extLst>
              </a:tr>
              <a:tr h="611843">
                <a:tc>
                  <a:txBody>
                    <a:bodyPr/>
                    <a:lstStyle/>
                    <a:p>
                      <a:pPr algn="ctr" fontAlgn="ctr">
                        <a:lnSpc>
                          <a:spcPct val="120000"/>
                        </a:lnSpc>
                      </a:pPr>
                      <a:r>
                        <a:rPr lang="en-US" altLang="ja-JP" sz="900" b="0" i="0" u="none" strike="noStrike" dirty="0">
                          <a:solidFill>
                            <a:srgbClr val="000000"/>
                          </a:solidFill>
                          <a:effectLst/>
                          <a:latin typeface="+mn-ea"/>
                          <a:ea typeface="+mn-ea"/>
                        </a:rPr>
                        <a:t>14</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en-US" altLang="ja-JP" sz="900" b="0" i="0" u="none" strike="noStrike" dirty="0">
                          <a:solidFill>
                            <a:srgbClr val="000000"/>
                          </a:solidFill>
                          <a:effectLst/>
                          <a:latin typeface="+mn-ea"/>
                          <a:ea typeface="+mn-ea"/>
                        </a:rPr>
                        <a:t>【</a:t>
                      </a:r>
                      <a:r>
                        <a:rPr lang="ja-JP" altLang="en-US" sz="900" b="0" i="0" u="none" strike="noStrike" dirty="0">
                          <a:solidFill>
                            <a:srgbClr val="000000"/>
                          </a:solidFill>
                          <a:effectLst/>
                          <a:latin typeface="+mn-ea"/>
                          <a:ea typeface="+mn-ea"/>
                        </a:rPr>
                        <a:t>宿泊施設で実施</a:t>
                      </a:r>
                      <a:r>
                        <a:rPr lang="en-US" altLang="ja-JP" sz="900" b="0" i="0" u="none" strike="noStrike" dirty="0">
                          <a:solidFill>
                            <a:srgbClr val="000000"/>
                          </a:solidFill>
                          <a:effectLst/>
                          <a:latin typeface="+mn-ea"/>
                          <a:ea typeface="+mn-ea"/>
                        </a:rPr>
                        <a:t>】</a:t>
                      </a:r>
                    </a:p>
                    <a:p>
                      <a:pPr algn="l" fontAlgn="ctr">
                        <a:lnSpc>
                          <a:spcPct val="120000"/>
                        </a:lnSpc>
                      </a:pPr>
                      <a:r>
                        <a:rPr lang="ja-JP" altLang="en-US" sz="900" b="0" i="0" u="none" strike="noStrike" dirty="0">
                          <a:solidFill>
                            <a:srgbClr val="000000"/>
                          </a:solidFill>
                          <a:effectLst/>
                          <a:latin typeface="+mn-ea"/>
                          <a:ea typeface="+mn-ea"/>
                        </a:rPr>
                        <a:t>ヨシ紙</a:t>
                      </a:r>
                      <a:r>
                        <a:rPr lang="en-US" altLang="ja-JP" sz="900" b="0" i="0" u="none" strike="noStrike" dirty="0">
                          <a:solidFill>
                            <a:srgbClr val="000000"/>
                          </a:solidFill>
                          <a:effectLst/>
                          <a:latin typeface="+mn-ea"/>
                          <a:ea typeface="+mn-ea"/>
                        </a:rPr>
                        <a:t>LED</a:t>
                      </a:r>
                      <a:r>
                        <a:rPr lang="ja-JP" altLang="en-US" sz="900" b="0" i="0" u="none" strike="noStrike" dirty="0">
                          <a:solidFill>
                            <a:srgbClr val="000000"/>
                          </a:solidFill>
                          <a:effectLst/>
                          <a:latin typeface="+mn-ea"/>
                          <a:ea typeface="+mn-ea"/>
                        </a:rPr>
                        <a:t>センサーランプづくり</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屋内</a:t>
                      </a:r>
                    </a:p>
                  </a:txBody>
                  <a:tcPr marL="36000" marR="36000"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宿泊ホテル</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びわ湖の環境について重要な役割を担っているヨシを活用した</a:t>
                      </a:r>
                      <a:r>
                        <a:rPr lang="en-US" altLang="ja-JP" sz="900" b="0" i="0" u="none" strike="noStrike" dirty="0">
                          <a:solidFill>
                            <a:srgbClr val="000000"/>
                          </a:solidFill>
                          <a:effectLst/>
                          <a:latin typeface="+mn-ea"/>
                          <a:ea typeface="+mn-ea"/>
                        </a:rPr>
                        <a:t>LED</a:t>
                      </a:r>
                      <a:r>
                        <a:rPr lang="ja-JP" altLang="en-US" sz="900" b="0" i="0" u="none" strike="noStrike" dirty="0">
                          <a:solidFill>
                            <a:srgbClr val="000000"/>
                          </a:solidFill>
                          <a:effectLst/>
                          <a:latin typeface="+mn-ea"/>
                          <a:ea typeface="+mn-ea"/>
                        </a:rPr>
                        <a:t>センサーランプ作り体験</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1.5</a:t>
                      </a:r>
                      <a:r>
                        <a:rPr lang="ja-JP" altLang="en-US" sz="900" b="0" i="0" u="none" strike="noStrike" dirty="0">
                          <a:solidFill>
                            <a:srgbClr val="000000"/>
                          </a:solidFill>
                          <a:effectLst/>
                          <a:latin typeface="+mn-ea"/>
                          <a:ea typeface="+mn-ea"/>
                        </a:rPr>
                        <a:t>時間</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200</a:t>
                      </a:r>
                      <a:r>
                        <a:rPr lang="ja-JP" altLang="en-US" sz="900" b="0" i="0" u="none" strike="noStrike" dirty="0">
                          <a:solidFill>
                            <a:srgbClr val="000000"/>
                          </a:solidFill>
                          <a:effectLst/>
                          <a:latin typeface="+mn-ea"/>
                          <a:ea typeface="+mn-ea"/>
                        </a:rPr>
                        <a:t>人</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2895155"/>
                  </a:ext>
                </a:extLst>
              </a:tr>
              <a:tr h="611843">
                <a:tc>
                  <a:txBody>
                    <a:bodyPr/>
                    <a:lstStyle/>
                    <a:p>
                      <a:pPr algn="ctr" fontAlgn="ctr">
                        <a:lnSpc>
                          <a:spcPct val="120000"/>
                        </a:lnSpc>
                      </a:pPr>
                      <a:r>
                        <a:rPr lang="en-US" altLang="ja-JP" sz="900" b="0" i="0" u="none" strike="noStrike">
                          <a:solidFill>
                            <a:srgbClr val="000000"/>
                          </a:solidFill>
                          <a:effectLst/>
                          <a:latin typeface="+mn-ea"/>
                          <a:ea typeface="+mn-ea"/>
                        </a:rPr>
                        <a:t>15</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en-US" altLang="ja-JP" sz="900" b="0" i="0" u="none" strike="noStrike" dirty="0">
                          <a:solidFill>
                            <a:srgbClr val="000000"/>
                          </a:solidFill>
                          <a:effectLst/>
                          <a:latin typeface="+mn-ea"/>
                          <a:ea typeface="+mn-ea"/>
                        </a:rPr>
                        <a:t>【</a:t>
                      </a:r>
                      <a:r>
                        <a:rPr lang="ja-JP" altLang="en-US" sz="900" b="0" i="0" u="none" strike="noStrike" dirty="0">
                          <a:solidFill>
                            <a:srgbClr val="000000"/>
                          </a:solidFill>
                          <a:effectLst/>
                          <a:latin typeface="+mn-ea"/>
                          <a:ea typeface="+mn-ea"/>
                        </a:rPr>
                        <a:t>宿泊施設で実施</a:t>
                      </a:r>
                      <a:r>
                        <a:rPr lang="en-US" altLang="ja-JP" sz="900" b="0" i="0" u="none" strike="noStrike" dirty="0">
                          <a:solidFill>
                            <a:srgbClr val="000000"/>
                          </a:solidFill>
                          <a:effectLst/>
                          <a:latin typeface="+mn-ea"/>
                          <a:ea typeface="+mn-ea"/>
                        </a:rPr>
                        <a:t>】</a:t>
                      </a:r>
                    </a:p>
                    <a:p>
                      <a:pPr algn="l" fontAlgn="ctr">
                        <a:lnSpc>
                          <a:spcPct val="120000"/>
                        </a:lnSpc>
                      </a:pPr>
                      <a:r>
                        <a:rPr lang="ja-JP" altLang="en-US" sz="900" b="0" i="0" u="none" strike="noStrike" dirty="0">
                          <a:solidFill>
                            <a:srgbClr val="000000"/>
                          </a:solidFill>
                          <a:effectLst/>
                          <a:latin typeface="+mn-ea"/>
                          <a:ea typeface="+mn-ea"/>
                        </a:rPr>
                        <a:t>ヨシ紙笛づくり</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rgbClr val="000000"/>
                          </a:solidFill>
                          <a:effectLst/>
                          <a:latin typeface="+mn-ea"/>
                          <a:ea typeface="+mn-ea"/>
                        </a:rPr>
                        <a:t>屋内</a:t>
                      </a:r>
                    </a:p>
                  </a:txBody>
                  <a:tcPr marL="36000" marR="36000"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宿泊ホテル</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びわ湖の環境について重要な役割を担っているヨシについて学ぶヨシ紙を使った笛づくり（クラフト）体験</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1.5</a:t>
                      </a:r>
                      <a:r>
                        <a:rPr lang="ja-JP" altLang="en-US" sz="900" b="0" i="0" u="none" strike="noStrike" dirty="0">
                          <a:solidFill>
                            <a:srgbClr val="000000"/>
                          </a:solidFill>
                          <a:effectLst/>
                          <a:latin typeface="+mn-ea"/>
                          <a:ea typeface="+mn-ea"/>
                        </a:rPr>
                        <a:t>時間</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200</a:t>
                      </a:r>
                      <a:r>
                        <a:rPr lang="ja-JP" altLang="en-US" sz="900" b="0" i="0" u="none" strike="noStrike" dirty="0">
                          <a:solidFill>
                            <a:srgbClr val="000000"/>
                          </a:solidFill>
                          <a:effectLst/>
                          <a:latin typeface="+mn-ea"/>
                          <a:ea typeface="+mn-ea"/>
                        </a:rPr>
                        <a:t>人</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7865344"/>
                  </a:ext>
                </a:extLst>
              </a:tr>
              <a:tr h="546763">
                <a:tc>
                  <a:txBody>
                    <a:bodyPr/>
                    <a:lstStyle/>
                    <a:p>
                      <a:pPr algn="ctr" fontAlgn="ctr">
                        <a:lnSpc>
                          <a:spcPct val="120000"/>
                        </a:lnSpc>
                      </a:pPr>
                      <a:r>
                        <a:rPr lang="en-US" altLang="ja-JP" sz="900" b="0" i="0" u="none" strike="noStrike">
                          <a:solidFill>
                            <a:srgbClr val="000000"/>
                          </a:solidFill>
                          <a:effectLst/>
                          <a:latin typeface="+mn-ea"/>
                          <a:ea typeface="+mn-ea"/>
                        </a:rPr>
                        <a:t>16</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en-US" altLang="ja-JP" sz="900" b="0" i="0" u="none" strike="noStrike">
                          <a:solidFill>
                            <a:srgbClr val="000000"/>
                          </a:solidFill>
                          <a:effectLst/>
                          <a:latin typeface="+mn-ea"/>
                          <a:ea typeface="+mn-ea"/>
                        </a:rPr>
                        <a:t>【</a:t>
                      </a:r>
                      <a:r>
                        <a:rPr lang="ja-JP" altLang="en-US" sz="900" b="0" i="0" u="none" strike="noStrike">
                          <a:solidFill>
                            <a:srgbClr val="000000"/>
                          </a:solidFill>
                          <a:effectLst/>
                          <a:latin typeface="+mn-ea"/>
                          <a:ea typeface="+mn-ea"/>
                        </a:rPr>
                        <a:t>宿泊施設で実施</a:t>
                      </a:r>
                      <a:r>
                        <a:rPr lang="en-US" altLang="ja-JP" sz="900" b="0" i="0" u="none" strike="noStrike">
                          <a:solidFill>
                            <a:srgbClr val="000000"/>
                          </a:solidFill>
                          <a:effectLst/>
                          <a:latin typeface="+mn-ea"/>
                          <a:ea typeface="+mn-ea"/>
                        </a:rPr>
                        <a:t>】</a:t>
                      </a:r>
                      <a:r>
                        <a:rPr lang="ja-JP" altLang="en-US" sz="900" b="0" i="0" u="none" strike="noStrike">
                          <a:solidFill>
                            <a:srgbClr val="000000"/>
                          </a:solidFill>
                          <a:effectLst/>
                          <a:latin typeface="+mn-ea"/>
                          <a:ea typeface="+mn-ea"/>
                        </a:rPr>
                        <a:t>出張チームビルディング体験</a:t>
                      </a:r>
                      <a:endParaRPr lang="ja-JP" altLang="en-US" sz="900" b="0" i="0" u="none" strike="noStrike" dirty="0">
                        <a:solidFill>
                          <a:srgbClr val="000000"/>
                        </a:solidFill>
                        <a:effectLst/>
                        <a:latin typeface="+mn-ea"/>
                        <a:ea typeface="+mn-ea"/>
                      </a:endParaRP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屋内</a:t>
                      </a:r>
                    </a:p>
                  </a:txBody>
                  <a:tcPr marL="36000" marR="36000"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宿泊ホテル</a:t>
                      </a:r>
                      <a:endParaRPr lang="en-US" altLang="ja-JP" sz="900" b="0" i="0" u="none" strike="noStrike" dirty="0">
                        <a:solidFill>
                          <a:srgbClr val="000000"/>
                        </a:solidFill>
                        <a:effectLst/>
                        <a:latin typeface="+mn-ea"/>
                        <a:ea typeface="+mn-ea"/>
                      </a:endParaRP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緊張緩和→信頼構築→チーム力発揮の流れで仲間づくり</a:t>
                      </a:r>
                      <a:endParaRPr lang="ja-JP" altLang="en-US" sz="900" b="0" i="0" u="none" strike="noStrike" dirty="0">
                        <a:solidFill>
                          <a:srgbClr val="000000"/>
                        </a:solidFill>
                        <a:effectLst/>
                        <a:latin typeface="+mn-ea"/>
                        <a:ea typeface="+mn-ea"/>
                      </a:endParaRP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chemeClr val="accent3"/>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ja-JP" altLang="en-US" sz="900" b="0" i="0" u="none" strike="noStrike" dirty="0">
                        <a:solidFill>
                          <a:schemeClr val="accent3"/>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a:t>
                      </a:r>
                      <a:r>
                        <a:rPr lang="ja-JP" altLang="en-US" sz="900" b="0" i="0" u="none" strike="noStrike" dirty="0">
                          <a:solidFill>
                            <a:srgbClr val="000000"/>
                          </a:solidFill>
                          <a:effectLst/>
                          <a:latin typeface="+mn-ea"/>
                          <a:ea typeface="+mn-ea"/>
                        </a:rPr>
                        <a:t>～</a:t>
                      </a:r>
                      <a:r>
                        <a:rPr lang="en-US" altLang="ja-JP" sz="900" b="0" i="0" u="none" strike="noStrike" dirty="0">
                          <a:solidFill>
                            <a:srgbClr val="000000"/>
                          </a:solidFill>
                          <a:effectLst/>
                          <a:latin typeface="+mn-ea"/>
                          <a:ea typeface="+mn-ea"/>
                        </a:rPr>
                        <a:t>3</a:t>
                      </a:r>
                      <a:r>
                        <a:rPr lang="ja-JP" altLang="en-US" sz="900" b="0" i="0" u="none" strike="noStrike" dirty="0">
                          <a:solidFill>
                            <a:srgbClr val="000000"/>
                          </a:solidFill>
                          <a:effectLst/>
                          <a:latin typeface="+mn-ea"/>
                          <a:ea typeface="+mn-ea"/>
                        </a:rPr>
                        <a:t>時間</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300</a:t>
                      </a:r>
                      <a:r>
                        <a:rPr lang="ja-JP" altLang="en-US" sz="900" b="0" i="0" u="none" strike="noStrike" dirty="0">
                          <a:solidFill>
                            <a:srgbClr val="000000"/>
                          </a:solidFill>
                          <a:effectLst/>
                          <a:latin typeface="+mn-ea"/>
                          <a:ea typeface="+mn-ea"/>
                        </a:rPr>
                        <a:t>人</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6726854"/>
                  </a:ext>
                </a:extLst>
              </a:tr>
              <a:tr h="558963">
                <a:tc>
                  <a:txBody>
                    <a:bodyPr/>
                    <a:lstStyle/>
                    <a:p>
                      <a:pPr algn="ctr" fontAlgn="ctr">
                        <a:lnSpc>
                          <a:spcPct val="120000"/>
                        </a:lnSpc>
                      </a:pPr>
                      <a:r>
                        <a:rPr lang="en-US" altLang="ja-JP" sz="900" b="0" i="0" u="none" strike="noStrike">
                          <a:solidFill>
                            <a:srgbClr val="000000"/>
                          </a:solidFill>
                          <a:effectLst/>
                          <a:latin typeface="+mn-ea"/>
                          <a:ea typeface="+mn-ea"/>
                        </a:rPr>
                        <a:t>17</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びわ湖自然体験学習　</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カヤック体験プラン</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野外</a:t>
                      </a:r>
                    </a:p>
                  </a:txBody>
                  <a:tcPr marL="36000" marR="36000" marT="36000" marB="36000" vert="eaVert"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びわ湖・蓬莱</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琵琶湖・比良山のふもと、水と緑あふれる蓬莱浜でのカヤック体験</a:t>
                      </a:r>
                    </a:p>
                  </a:txBody>
                  <a:tcPr marL="36000"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a:t>
                      </a:r>
                      <a:r>
                        <a:rPr lang="ja-JP" altLang="en-US" sz="900" b="0" i="0" u="none" strike="noStrike" dirty="0">
                          <a:solidFill>
                            <a:srgbClr val="000000"/>
                          </a:solidFill>
                          <a:effectLst/>
                          <a:latin typeface="+mn-ea"/>
                          <a:ea typeface="+mn-ea"/>
                        </a:rPr>
                        <a:t>時間</a:t>
                      </a: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分</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400</a:t>
                      </a:r>
                      <a:r>
                        <a:rPr lang="ja-JP" altLang="en-US" sz="900" b="0" i="0" u="none" strike="noStrike" dirty="0">
                          <a:solidFill>
                            <a:srgbClr val="000000"/>
                          </a:solidFill>
                          <a:effectLst/>
                          <a:latin typeface="+mn-ea"/>
                          <a:ea typeface="+mn-ea"/>
                        </a:rPr>
                        <a:t>人</a:t>
                      </a:r>
                    </a:p>
                  </a:txBody>
                  <a:tcPr marL="3685" marR="3685" marT="3685" marB="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0355260"/>
                  </a:ext>
                </a:extLst>
              </a:tr>
            </a:tbl>
          </a:graphicData>
        </a:graphic>
      </p:graphicFrame>
    </p:spTree>
    <p:extLst>
      <p:ext uri="{BB962C8B-B14F-4D97-AF65-F5344CB8AC3E}">
        <p14:creationId xmlns:p14="http://schemas.microsoft.com/office/powerpoint/2010/main" val="206759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a:extLst>
              <a:ext uri="{FF2B5EF4-FFF2-40B4-BE49-F238E27FC236}">
                <a16:creationId xmlns:a16="http://schemas.microsoft.com/office/drawing/2014/main" id="{4C5924A8-8C30-9018-3972-9A4ECD2CDC5E}"/>
              </a:ext>
            </a:extLst>
          </p:cNvPr>
          <p:cNvSpPr>
            <a:spLocks noGrp="1"/>
          </p:cNvSpPr>
          <p:nvPr>
            <p:ph type="title"/>
          </p:nvPr>
        </p:nvSpPr>
        <p:spPr/>
        <p:txBody>
          <a:bodyPr/>
          <a:lstStyle/>
          <a:p>
            <a:r>
              <a:rPr lang="ja-JP" altLang="en-US" dirty="0"/>
              <a:t>びわ湖大津</a:t>
            </a:r>
            <a:r>
              <a:rPr lang="en-US" altLang="ja-JP" dirty="0"/>
              <a:t>SDG</a:t>
            </a:r>
            <a:r>
              <a:rPr lang="ja-JP" altLang="en-US" dirty="0"/>
              <a:t>ｓ教育旅行プログラム</a:t>
            </a:r>
          </a:p>
        </p:txBody>
      </p:sp>
      <p:sp>
        <p:nvSpPr>
          <p:cNvPr id="5" name="コンテンツ プレースホルダー 4">
            <a:extLst>
              <a:ext uri="{FF2B5EF4-FFF2-40B4-BE49-F238E27FC236}">
                <a16:creationId xmlns:a16="http://schemas.microsoft.com/office/drawing/2014/main" id="{48F4E8E8-FB84-3F7E-F5F5-EE53205A68F4}"/>
              </a:ext>
            </a:extLst>
          </p:cNvPr>
          <p:cNvSpPr>
            <a:spLocks noGrp="1"/>
          </p:cNvSpPr>
          <p:nvPr>
            <p:ph idx="1"/>
          </p:nvPr>
        </p:nvSpPr>
        <p:spPr>
          <a:xfrm>
            <a:off x="344489" y="614378"/>
            <a:ext cx="9217024" cy="363186"/>
          </a:xfrm>
        </p:spPr>
        <p:txBody>
          <a:bodyPr/>
          <a:lstStyle/>
          <a:p>
            <a:r>
              <a:rPr lang="ja-JP" altLang="en-US" dirty="0"/>
              <a:t>プログラム詳細 </a:t>
            </a:r>
            <a:r>
              <a:rPr lang="en-US" altLang="ja-JP" dirty="0"/>
              <a:t>No. 18</a:t>
            </a:r>
            <a:r>
              <a:rPr lang="ja-JP" altLang="en-US" dirty="0"/>
              <a:t>～</a:t>
            </a:r>
            <a:r>
              <a:rPr lang="en-US" altLang="ja-JP" dirty="0"/>
              <a:t>25</a:t>
            </a:r>
            <a:endParaRPr lang="ja-JP" altLang="en-US" dirty="0"/>
          </a:p>
        </p:txBody>
      </p:sp>
      <p:graphicFrame>
        <p:nvGraphicFramePr>
          <p:cNvPr id="2" name="表 1">
            <a:extLst>
              <a:ext uri="{FF2B5EF4-FFF2-40B4-BE49-F238E27FC236}">
                <a16:creationId xmlns:a16="http://schemas.microsoft.com/office/drawing/2014/main" id="{42976E62-C0A8-AFC6-7D5D-1877ED56FDA4}"/>
              </a:ext>
            </a:extLst>
          </p:cNvPr>
          <p:cNvGraphicFramePr>
            <a:graphicFrameLocks noGrp="1"/>
          </p:cNvGraphicFramePr>
          <p:nvPr>
            <p:extLst>
              <p:ext uri="{D42A27DB-BD31-4B8C-83A1-F6EECF244321}">
                <p14:modId xmlns:p14="http://schemas.microsoft.com/office/powerpoint/2010/main" val="1341614998"/>
              </p:ext>
            </p:extLst>
          </p:nvPr>
        </p:nvGraphicFramePr>
        <p:xfrm>
          <a:off x="236537" y="1114699"/>
          <a:ext cx="9423075" cy="5245776"/>
        </p:xfrm>
        <a:graphic>
          <a:graphicData uri="http://schemas.openxmlformats.org/drawingml/2006/table">
            <a:tbl>
              <a:tblPr/>
              <a:tblGrid>
                <a:gridCol w="264940">
                  <a:extLst>
                    <a:ext uri="{9D8B030D-6E8A-4147-A177-3AD203B41FA5}">
                      <a16:colId xmlns:a16="http://schemas.microsoft.com/office/drawing/2014/main" val="1229101025"/>
                    </a:ext>
                  </a:extLst>
                </a:gridCol>
                <a:gridCol w="1440000">
                  <a:extLst>
                    <a:ext uri="{9D8B030D-6E8A-4147-A177-3AD203B41FA5}">
                      <a16:colId xmlns:a16="http://schemas.microsoft.com/office/drawing/2014/main" val="1446654568"/>
                    </a:ext>
                  </a:extLst>
                </a:gridCol>
                <a:gridCol w="326218">
                  <a:extLst>
                    <a:ext uri="{9D8B030D-6E8A-4147-A177-3AD203B41FA5}">
                      <a16:colId xmlns:a16="http://schemas.microsoft.com/office/drawing/2014/main" val="1226033839"/>
                    </a:ext>
                  </a:extLst>
                </a:gridCol>
                <a:gridCol w="893516">
                  <a:extLst>
                    <a:ext uri="{9D8B030D-6E8A-4147-A177-3AD203B41FA5}">
                      <a16:colId xmlns:a16="http://schemas.microsoft.com/office/drawing/2014/main" val="2240312037"/>
                    </a:ext>
                  </a:extLst>
                </a:gridCol>
                <a:gridCol w="2071724">
                  <a:extLst>
                    <a:ext uri="{9D8B030D-6E8A-4147-A177-3AD203B41FA5}">
                      <a16:colId xmlns:a16="http://schemas.microsoft.com/office/drawing/2014/main" val="2700148378"/>
                    </a:ext>
                  </a:extLst>
                </a:gridCol>
                <a:gridCol w="146288">
                  <a:extLst>
                    <a:ext uri="{9D8B030D-6E8A-4147-A177-3AD203B41FA5}">
                      <a16:colId xmlns:a16="http://schemas.microsoft.com/office/drawing/2014/main" val="3246102009"/>
                    </a:ext>
                  </a:extLst>
                </a:gridCol>
                <a:gridCol w="146288">
                  <a:extLst>
                    <a:ext uri="{9D8B030D-6E8A-4147-A177-3AD203B41FA5}">
                      <a16:colId xmlns:a16="http://schemas.microsoft.com/office/drawing/2014/main" val="1906852181"/>
                    </a:ext>
                  </a:extLst>
                </a:gridCol>
                <a:gridCol w="146288">
                  <a:extLst>
                    <a:ext uri="{9D8B030D-6E8A-4147-A177-3AD203B41FA5}">
                      <a16:colId xmlns:a16="http://schemas.microsoft.com/office/drawing/2014/main" val="182718337"/>
                    </a:ext>
                  </a:extLst>
                </a:gridCol>
                <a:gridCol w="146288">
                  <a:extLst>
                    <a:ext uri="{9D8B030D-6E8A-4147-A177-3AD203B41FA5}">
                      <a16:colId xmlns:a16="http://schemas.microsoft.com/office/drawing/2014/main" val="3798919216"/>
                    </a:ext>
                  </a:extLst>
                </a:gridCol>
                <a:gridCol w="146288">
                  <a:extLst>
                    <a:ext uri="{9D8B030D-6E8A-4147-A177-3AD203B41FA5}">
                      <a16:colId xmlns:a16="http://schemas.microsoft.com/office/drawing/2014/main" val="4239279543"/>
                    </a:ext>
                  </a:extLst>
                </a:gridCol>
                <a:gridCol w="146288">
                  <a:extLst>
                    <a:ext uri="{9D8B030D-6E8A-4147-A177-3AD203B41FA5}">
                      <a16:colId xmlns:a16="http://schemas.microsoft.com/office/drawing/2014/main" val="3999960384"/>
                    </a:ext>
                  </a:extLst>
                </a:gridCol>
                <a:gridCol w="146288">
                  <a:extLst>
                    <a:ext uri="{9D8B030D-6E8A-4147-A177-3AD203B41FA5}">
                      <a16:colId xmlns:a16="http://schemas.microsoft.com/office/drawing/2014/main" val="1439036029"/>
                    </a:ext>
                  </a:extLst>
                </a:gridCol>
                <a:gridCol w="146288">
                  <a:extLst>
                    <a:ext uri="{9D8B030D-6E8A-4147-A177-3AD203B41FA5}">
                      <a16:colId xmlns:a16="http://schemas.microsoft.com/office/drawing/2014/main" val="1362507417"/>
                    </a:ext>
                  </a:extLst>
                </a:gridCol>
                <a:gridCol w="146288">
                  <a:extLst>
                    <a:ext uri="{9D8B030D-6E8A-4147-A177-3AD203B41FA5}">
                      <a16:colId xmlns:a16="http://schemas.microsoft.com/office/drawing/2014/main" val="1208904382"/>
                    </a:ext>
                  </a:extLst>
                </a:gridCol>
                <a:gridCol w="146288">
                  <a:extLst>
                    <a:ext uri="{9D8B030D-6E8A-4147-A177-3AD203B41FA5}">
                      <a16:colId xmlns:a16="http://schemas.microsoft.com/office/drawing/2014/main" val="1066017734"/>
                    </a:ext>
                  </a:extLst>
                </a:gridCol>
                <a:gridCol w="146288">
                  <a:extLst>
                    <a:ext uri="{9D8B030D-6E8A-4147-A177-3AD203B41FA5}">
                      <a16:colId xmlns:a16="http://schemas.microsoft.com/office/drawing/2014/main" val="530464071"/>
                    </a:ext>
                  </a:extLst>
                </a:gridCol>
                <a:gridCol w="146288">
                  <a:extLst>
                    <a:ext uri="{9D8B030D-6E8A-4147-A177-3AD203B41FA5}">
                      <a16:colId xmlns:a16="http://schemas.microsoft.com/office/drawing/2014/main" val="632910686"/>
                    </a:ext>
                  </a:extLst>
                </a:gridCol>
                <a:gridCol w="146288">
                  <a:extLst>
                    <a:ext uri="{9D8B030D-6E8A-4147-A177-3AD203B41FA5}">
                      <a16:colId xmlns:a16="http://schemas.microsoft.com/office/drawing/2014/main" val="331947252"/>
                    </a:ext>
                  </a:extLst>
                </a:gridCol>
                <a:gridCol w="146288">
                  <a:extLst>
                    <a:ext uri="{9D8B030D-6E8A-4147-A177-3AD203B41FA5}">
                      <a16:colId xmlns:a16="http://schemas.microsoft.com/office/drawing/2014/main" val="2501918500"/>
                    </a:ext>
                  </a:extLst>
                </a:gridCol>
                <a:gridCol w="522091">
                  <a:extLst>
                    <a:ext uri="{9D8B030D-6E8A-4147-A177-3AD203B41FA5}">
                      <a16:colId xmlns:a16="http://schemas.microsoft.com/office/drawing/2014/main" val="1196137685"/>
                    </a:ext>
                  </a:extLst>
                </a:gridCol>
                <a:gridCol w="467545">
                  <a:extLst>
                    <a:ext uri="{9D8B030D-6E8A-4147-A177-3AD203B41FA5}">
                      <a16:colId xmlns:a16="http://schemas.microsoft.com/office/drawing/2014/main" val="2679780645"/>
                    </a:ext>
                  </a:extLst>
                </a:gridCol>
                <a:gridCol w="804580">
                  <a:extLst>
                    <a:ext uri="{9D8B030D-6E8A-4147-A177-3AD203B41FA5}">
                      <a16:colId xmlns:a16="http://schemas.microsoft.com/office/drawing/2014/main" val="2477209044"/>
                    </a:ext>
                  </a:extLst>
                </a:gridCol>
                <a:gridCol w="584429">
                  <a:extLst>
                    <a:ext uri="{9D8B030D-6E8A-4147-A177-3AD203B41FA5}">
                      <a16:colId xmlns:a16="http://schemas.microsoft.com/office/drawing/2014/main" val="4146106374"/>
                    </a:ext>
                  </a:extLst>
                </a:gridCol>
              </a:tblGrid>
              <a:tr h="235075">
                <a:tc rowSpan="2">
                  <a:txBody>
                    <a:bodyPr/>
                    <a:lstStyle/>
                    <a:p>
                      <a:pPr algn="ctr" fontAlgn="ctr">
                        <a:lnSpc>
                          <a:spcPct val="120000"/>
                        </a:lnSpc>
                      </a:pPr>
                      <a:r>
                        <a:rPr lang="en-US" sz="900" b="0" i="0" u="none" strike="noStrike" dirty="0">
                          <a:solidFill>
                            <a:srgbClr val="000000"/>
                          </a:solidFill>
                          <a:effectLst/>
                          <a:latin typeface="+mn-ea"/>
                          <a:ea typeface="+mn-ea"/>
                        </a:rPr>
                        <a:t>No.</a:t>
                      </a:r>
                    </a:p>
                  </a:txBody>
                  <a:tcPr marL="3685" marR="3685" marT="36000" marB="3600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タイトル</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野外</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Or</a:t>
                      </a:r>
                    </a:p>
                    <a:p>
                      <a:pPr algn="ctr" fontAlgn="ctr">
                        <a:lnSpc>
                          <a:spcPct val="120000"/>
                        </a:lnSpc>
                      </a:pPr>
                      <a:r>
                        <a:rPr lang="ja-JP" altLang="en-US" sz="900" b="0" i="0" u="none" strike="noStrike" dirty="0">
                          <a:solidFill>
                            <a:srgbClr val="000000"/>
                          </a:solidFill>
                          <a:effectLst/>
                          <a:latin typeface="+mn-ea"/>
                          <a:ea typeface="+mn-ea"/>
                        </a:rPr>
                        <a:t>屋内</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体験エリア</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内容</a:t>
                      </a:r>
                    </a:p>
                  </a:txBody>
                  <a:tcPr marL="3685" marR="36000"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6">
                  <a:txBody>
                    <a:bodyPr/>
                    <a:lstStyle/>
                    <a:p>
                      <a:pPr algn="ctr" fontAlgn="ctr">
                        <a:lnSpc>
                          <a:spcPct val="120000"/>
                        </a:lnSpc>
                      </a:pPr>
                      <a:r>
                        <a:rPr lang="ja-JP" altLang="en-US" sz="900" b="0" i="0" u="none" strike="noStrike" dirty="0">
                          <a:solidFill>
                            <a:srgbClr val="000000"/>
                          </a:solidFill>
                          <a:effectLst/>
                          <a:latin typeface="+mn-ea"/>
                          <a:ea typeface="+mn-ea"/>
                        </a:rPr>
                        <a:t>テーマ</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AF6F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8">
                  <a:txBody>
                    <a:bodyPr/>
                    <a:lstStyle/>
                    <a:p>
                      <a:pPr algn="ctr" fontAlgn="ctr">
                        <a:lnSpc>
                          <a:spcPct val="120000"/>
                        </a:lnSpc>
                      </a:pPr>
                      <a:r>
                        <a:rPr lang="en-US" sz="900" b="0" i="0" u="none" strike="noStrike" dirty="0" err="1">
                          <a:solidFill>
                            <a:srgbClr val="000000"/>
                          </a:solidFill>
                          <a:effectLst/>
                          <a:latin typeface="+mn-ea"/>
                          <a:ea typeface="+mn-ea"/>
                        </a:rPr>
                        <a:t>SDGｓ</a:t>
                      </a:r>
                      <a:endParaRPr 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AF6FC"/>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fontAlgn="ctr">
                        <a:lnSpc>
                          <a:spcPct val="120000"/>
                        </a:lnSpc>
                      </a:pPr>
                      <a:r>
                        <a:rPr lang="en-US" sz="900" b="0" i="0" u="none" strike="noStrike" dirty="0" err="1">
                          <a:solidFill>
                            <a:srgbClr val="000000"/>
                          </a:solidFill>
                          <a:effectLst/>
                          <a:latin typeface="+mn-ea"/>
                          <a:ea typeface="+mn-ea"/>
                        </a:rPr>
                        <a:t>MLGｓ</a:t>
                      </a:r>
                      <a:endParaRPr lang="en-US" sz="900" b="0" i="0" u="none" strike="noStrike" dirty="0">
                        <a:solidFill>
                          <a:srgbClr val="000000"/>
                        </a:solidFill>
                        <a:effectLst/>
                        <a:latin typeface="+mn-ea"/>
                        <a:ea typeface="+mn-ea"/>
                      </a:endParaRP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琵琶湖</a:t>
                      </a:r>
                      <a:br>
                        <a:rPr lang="ja-JP" altLang="en-US" sz="900" b="0" i="0" u="none" strike="noStrike" dirty="0">
                          <a:solidFill>
                            <a:srgbClr val="000000"/>
                          </a:solidFill>
                          <a:effectLst/>
                          <a:latin typeface="+mn-ea"/>
                          <a:ea typeface="+mn-ea"/>
                        </a:rPr>
                      </a:br>
                      <a:r>
                        <a:rPr lang="ja-JP" altLang="en-US" sz="900" b="0" i="0" u="none" strike="noStrike" dirty="0">
                          <a:solidFill>
                            <a:srgbClr val="000000"/>
                          </a:solidFill>
                          <a:effectLst/>
                          <a:latin typeface="+mn-ea"/>
                          <a:ea typeface="+mn-ea"/>
                        </a:rPr>
                        <a:t>システム</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所要時間</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2">
                  <a:txBody>
                    <a:bodyPr/>
                    <a:lstStyle/>
                    <a:p>
                      <a:pPr algn="ctr" fontAlgn="ctr">
                        <a:lnSpc>
                          <a:spcPct val="120000"/>
                        </a:lnSpc>
                      </a:pPr>
                      <a:r>
                        <a:rPr lang="ja-JP" altLang="en-US" sz="900" b="0" i="0" u="none" strike="noStrike" dirty="0">
                          <a:solidFill>
                            <a:srgbClr val="000000"/>
                          </a:solidFill>
                          <a:effectLst/>
                          <a:latin typeface="+mn-ea"/>
                          <a:ea typeface="+mn-ea"/>
                        </a:rPr>
                        <a:t>人数</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AF6FC"/>
                    </a:solidFill>
                  </a:tcPr>
                </a:tc>
                <a:extLst>
                  <a:ext uri="{0D108BD9-81ED-4DB2-BD59-A6C34878D82A}">
                    <a16:rowId xmlns:a16="http://schemas.microsoft.com/office/drawing/2014/main" val="3135742078"/>
                  </a:ext>
                </a:extLst>
              </a:tr>
              <a:tr h="398612">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l" fontAlgn="ctr">
                        <a:lnSpc>
                          <a:spcPct val="120000"/>
                        </a:lnSpc>
                      </a:pPr>
                      <a:r>
                        <a:rPr lang="ja-JP" altLang="en-US" sz="900" b="0" i="0" u="none" strike="noStrike">
                          <a:solidFill>
                            <a:srgbClr val="000000"/>
                          </a:solidFill>
                          <a:effectLst/>
                          <a:latin typeface="+mn-ea"/>
                          <a:ea typeface="+mn-ea"/>
                        </a:rPr>
                        <a:t>自然</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環境</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lnSpc>
                          <a:spcPct val="120000"/>
                        </a:lnSpc>
                      </a:pPr>
                      <a:r>
                        <a:rPr lang="ja-JP" altLang="en-US" sz="900" b="0" i="0" u="none" strike="noStrike">
                          <a:solidFill>
                            <a:srgbClr val="000000"/>
                          </a:solidFill>
                          <a:effectLst/>
                          <a:latin typeface="+mn-ea"/>
                          <a:ea typeface="+mn-ea"/>
                        </a:rPr>
                        <a:t>産業</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歴史</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ctr">
                        <a:lnSpc>
                          <a:spcPct val="120000"/>
                        </a:lnSpc>
                      </a:pPr>
                      <a:r>
                        <a:rPr lang="ja-JP" altLang="en-US" sz="900" b="0" i="0" u="none" strike="noStrike" dirty="0">
                          <a:solidFill>
                            <a:srgbClr val="000000"/>
                          </a:solidFill>
                          <a:effectLst/>
                          <a:latin typeface="+mn-ea"/>
                          <a:ea typeface="+mn-ea"/>
                        </a:rPr>
                        <a:t>文化</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経済</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4</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C000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7</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C0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8</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8000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11</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99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12</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CE8C2A">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13</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336600">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14</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66FF">
                        <a:alpha val="20000"/>
                      </a:srgbClr>
                    </a:solidFill>
                  </a:tcPr>
                </a:tc>
                <a:tc>
                  <a:txBody>
                    <a:bodyPr/>
                    <a:lstStyle/>
                    <a:p>
                      <a:pPr algn="ctr" fontAlgn="ctr">
                        <a:lnSpc>
                          <a:spcPct val="120000"/>
                        </a:lnSpc>
                      </a:pPr>
                      <a:r>
                        <a:rPr lang="en-US" altLang="ja-JP" sz="700" b="0" i="0" u="none" strike="noStrike" dirty="0">
                          <a:solidFill>
                            <a:srgbClr val="000000"/>
                          </a:solidFill>
                          <a:effectLst/>
                          <a:latin typeface="+mn-ea"/>
                          <a:ea typeface="+mn-ea"/>
                        </a:rPr>
                        <a:t>15</a:t>
                      </a:r>
                    </a:p>
                  </a:txBody>
                  <a:tcPr marL="3685" marR="3685" marT="36000"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CC00">
                        <a:alpha val="20000"/>
                      </a:srgbClr>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54176019"/>
                  </a:ext>
                </a:extLst>
              </a:tr>
              <a:tr h="576000">
                <a:tc>
                  <a:txBody>
                    <a:bodyPr/>
                    <a:lstStyle/>
                    <a:p>
                      <a:pPr algn="ctr" fontAlgn="ctr">
                        <a:lnSpc>
                          <a:spcPct val="120000"/>
                        </a:lnSpc>
                      </a:pPr>
                      <a:r>
                        <a:rPr lang="en-US" altLang="ja-JP" sz="900" b="0" i="0" u="none" strike="noStrike" dirty="0">
                          <a:solidFill>
                            <a:srgbClr val="000000"/>
                          </a:solidFill>
                          <a:effectLst/>
                          <a:latin typeface="+mn-ea"/>
                          <a:ea typeface="+mn-ea"/>
                        </a:rPr>
                        <a:t>18</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びわ湖自然体験学習　</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イッチ団結プラン</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rgbClr val="000000"/>
                          </a:solidFill>
                          <a:effectLst/>
                          <a:latin typeface="+mn-ea"/>
                          <a:ea typeface="+mn-ea"/>
                        </a:rPr>
                        <a:t>野外</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びわ湖・蓬莱</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カヤック体験に加えクラス対抗レース、野外チームビルディングを加えた一番人気のプラン</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chemeClr val="accent3"/>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4</a:t>
                      </a:r>
                      <a:r>
                        <a:rPr lang="ja-JP" altLang="en-US" sz="900" b="0" i="0" u="none" strike="noStrike" dirty="0">
                          <a:solidFill>
                            <a:srgbClr val="000000"/>
                          </a:solidFill>
                          <a:effectLst/>
                          <a:latin typeface="+mn-ea"/>
                          <a:ea typeface="+mn-ea"/>
                        </a:rPr>
                        <a:t>時間</a:t>
                      </a: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400</a:t>
                      </a:r>
                      <a:r>
                        <a:rPr lang="ja-JP" altLang="en-US" sz="900" b="0" i="0" u="none" strike="noStrike" dirty="0">
                          <a:solidFill>
                            <a:srgbClr val="000000"/>
                          </a:solidFill>
                          <a:effectLst/>
                          <a:latin typeface="+mn-ea"/>
                          <a:ea typeface="+mn-ea"/>
                        </a:rPr>
                        <a:t>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0376670"/>
                  </a:ext>
                </a:extLst>
              </a:tr>
              <a:tr h="576000">
                <a:tc>
                  <a:txBody>
                    <a:bodyPr/>
                    <a:lstStyle/>
                    <a:p>
                      <a:pPr algn="ctr" fontAlgn="ctr">
                        <a:lnSpc>
                          <a:spcPct val="120000"/>
                        </a:lnSpc>
                      </a:pPr>
                      <a:r>
                        <a:rPr lang="en-US" altLang="ja-JP" sz="900" b="0" i="0" u="none" strike="noStrike" dirty="0">
                          <a:solidFill>
                            <a:srgbClr val="000000"/>
                          </a:solidFill>
                          <a:effectLst/>
                          <a:latin typeface="+mn-ea"/>
                          <a:ea typeface="+mn-ea"/>
                        </a:rPr>
                        <a:t>19</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びわ湖自然体験学習　</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びわ湖満喫プラン</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rgbClr val="000000"/>
                          </a:solidFill>
                          <a:effectLst/>
                          <a:latin typeface="+mn-ea"/>
                          <a:ea typeface="+mn-ea"/>
                        </a:rPr>
                        <a:t>野外</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びわ湖・蓬莱</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カヤック体験・クラス対抗レース＋ヨットセーリング。環境講話や</a:t>
                      </a:r>
                      <a:r>
                        <a:rPr lang="en-US" altLang="ja-JP" sz="900" b="0" i="0" u="none" strike="noStrike" dirty="0">
                          <a:solidFill>
                            <a:srgbClr val="000000"/>
                          </a:solidFill>
                          <a:effectLst/>
                          <a:latin typeface="+mn-ea"/>
                          <a:ea typeface="+mn-ea"/>
                        </a:rPr>
                        <a:t>SDGs</a:t>
                      </a:r>
                      <a:r>
                        <a:rPr lang="ja-JP" altLang="en-US" sz="900" b="0" i="0" u="none" strike="noStrike" dirty="0">
                          <a:solidFill>
                            <a:srgbClr val="000000"/>
                          </a:solidFill>
                          <a:effectLst/>
                          <a:latin typeface="+mn-ea"/>
                          <a:ea typeface="+mn-ea"/>
                        </a:rPr>
                        <a:t>講話も可能</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a:solidFill>
                          <a:schemeClr val="accent3"/>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a:solidFill>
                            <a:srgbClr val="000000"/>
                          </a:solidFill>
                          <a:effectLst/>
                          <a:latin typeface="+mn-ea"/>
                          <a:ea typeface="+mn-ea"/>
                        </a:rPr>
                        <a:t>4</a:t>
                      </a:r>
                      <a:r>
                        <a:rPr lang="ja-JP" altLang="en-US" sz="900" b="0" i="0" u="none" strike="noStrike">
                          <a:solidFill>
                            <a:srgbClr val="000000"/>
                          </a:solidFill>
                          <a:effectLst/>
                          <a:latin typeface="+mn-ea"/>
                          <a:ea typeface="+mn-ea"/>
                        </a:rPr>
                        <a:t>時間</a:t>
                      </a:r>
                      <a:r>
                        <a:rPr lang="en-US" altLang="ja-JP" sz="900" b="0" i="0" u="none" strike="noStrike">
                          <a:solidFill>
                            <a:srgbClr val="000000"/>
                          </a:solidFill>
                          <a:effectLst/>
                          <a:latin typeface="+mn-ea"/>
                          <a:ea typeface="+mn-ea"/>
                        </a:rPr>
                        <a:t>30</a:t>
                      </a:r>
                      <a:r>
                        <a:rPr lang="ja-JP" altLang="en-US" sz="900" b="0" i="0" u="none" strike="noStrike">
                          <a:solidFill>
                            <a:srgbClr val="000000"/>
                          </a:solidFill>
                          <a:effectLst/>
                          <a:latin typeface="+mn-ea"/>
                          <a:ea typeface="+mn-ea"/>
                        </a:rPr>
                        <a:t>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400</a:t>
                      </a:r>
                      <a:r>
                        <a:rPr lang="ja-JP" altLang="en-US" sz="900" b="0" i="0" u="none" strike="noStrike" dirty="0">
                          <a:solidFill>
                            <a:srgbClr val="000000"/>
                          </a:solidFill>
                          <a:effectLst/>
                          <a:latin typeface="+mn-ea"/>
                          <a:ea typeface="+mn-ea"/>
                        </a:rPr>
                        <a:t>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3901506"/>
                  </a:ext>
                </a:extLst>
              </a:tr>
              <a:tr h="576000">
                <a:tc>
                  <a:txBody>
                    <a:bodyPr/>
                    <a:lstStyle/>
                    <a:p>
                      <a:pPr algn="ctr" fontAlgn="ctr">
                        <a:lnSpc>
                          <a:spcPct val="120000"/>
                        </a:lnSpc>
                      </a:pPr>
                      <a:r>
                        <a:rPr lang="en-US" altLang="ja-JP" sz="900" b="0" i="0" u="none" strike="noStrike" dirty="0">
                          <a:solidFill>
                            <a:srgbClr val="000000"/>
                          </a:solidFill>
                          <a:effectLst/>
                          <a:latin typeface="+mn-ea"/>
                          <a:ea typeface="+mn-ea"/>
                        </a:rPr>
                        <a:t>20</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en-US" altLang="ja-JP" sz="900" b="0" i="0" u="none" strike="noStrike" dirty="0">
                          <a:solidFill>
                            <a:srgbClr val="000000"/>
                          </a:solidFill>
                          <a:effectLst/>
                          <a:latin typeface="+mn-ea"/>
                          <a:ea typeface="+mn-ea"/>
                        </a:rPr>
                        <a:t>【</a:t>
                      </a:r>
                      <a:r>
                        <a:rPr lang="ja-JP" altLang="en-US" sz="900" b="0" i="0" u="none" strike="noStrike" dirty="0">
                          <a:solidFill>
                            <a:srgbClr val="000000"/>
                          </a:solidFill>
                          <a:effectLst/>
                          <a:latin typeface="+mn-ea"/>
                          <a:ea typeface="+mn-ea"/>
                        </a:rPr>
                        <a:t>宿泊施設で実施</a:t>
                      </a:r>
                      <a:r>
                        <a:rPr lang="en-US" altLang="ja-JP" sz="900" b="0" i="0" u="none" strike="noStrike" dirty="0">
                          <a:solidFill>
                            <a:srgbClr val="000000"/>
                          </a:solidFill>
                          <a:effectLst/>
                          <a:latin typeface="+mn-ea"/>
                          <a:ea typeface="+mn-ea"/>
                        </a:rPr>
                        <a:t>】SDGs</a:t>
                      </a:r>
                    </a:p>
                    <a:p>
                      <a:pPr algn="l" fontAlgn="ctr">
                        <a:lnSpc>
                          <a:spcPct val="120000"/>
                        </a:lnSpc>
                      </a:pPr>
                      <a:r>
                        <a:rPr lang="ja-JP" altLang="en-US" sz="900" b="0" i="0" u="none" strike="noStrike" dirty="0">
                          <a:solidFill>
                            <a:srgbClr val="000000"/>
                          </a:solidFill>
                          <a:effectLst/>
                          <a:latin typeface="+mn-ea"/>
                          <a:ea typeface="+mn-ea"/>
                        </a:rPr>
                        <a:t>学習「マイプラ」</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rgbClr val="000000"/>
                          </a:solidFill>
                          <a:effectLst/>
                          <a:latin typeface="+mn-ea"/>
                          <a:ea typeface="+mn-ea"/>
                        </a:rPr>
                        <a:t>屋内</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宿泊ホテル</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公認ファシリテーターによる講話を通じて、自分たちの地域の問題を「自分ゴト」として考える</a:t>
                      </a:r>
                      <a:r>
                        <a:rPr lang="en-US" altLang="ja-JP" sz="900" b="0" i="0" u="none" strike="noStrike" dirty="0">
                          <a:solidFill>
                            <a:srgbClr val="000000"/>
                          </a:solidFill>
                          <a:effectLst/>
                          <a:latin typeface="+mn-ea"/>
                          <a:ea typeface="+mn-ea"/>
                        </a:rPr>
                        <a:t>SDGs</a:t>
                      </a:r>
                      <a:r>
                        <a:rPr lang="ja-JP" altLang="en-US" sz="900" b="0" i="0" u="none" strike="noStrike" dirty="0">
                          <a:solidFill>
                            <a:srgbClr val="000000"/>
                          </a:solidFill>
                          <a:effectLst/>
                          <a:latin typeface="+mn-ea"/>
                          <a:ea typeface="+mn-ea"/>
                        </a:rPr>
                        <a:t>学習</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a:solidFill>
                          <a:schemeClr val="accent3"/>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a:solidFill>
                            <a:srgbClr val="000000"/>
                          </a:solidFill>
                          <a:effectLst/>
                          <a:latin typeface="+mn-ea"/>
                          <a:ea typeface="+mn-ea"/>
                        </a:rPr>
                        <a:t>2</a:t>
                      </a:r>
                      <a:r>
                        <a:rPr lang="ja-JP" altLang="en-US" sz="900" b="0" i="0" u="none" strike="noStrike">
                          <a:solidFill>
                            <a:srgbClr val="000000"/>
                          </a:solidFill>
                          <a:effectLst/>
                          <a:latin typeface="+mn-ea"/>
                          <a:ea typeface="+mn-ea"/>
                        </a:rPr>
                        <a:t>時間</a:t>
                      </a:r>
                      <a:r>
                        <a:rPr lang="en-US" altLang="ja-JP" sz="900" b="0" i="0" u="none" strike="noStrike">
                          <a:solidFill>
                            <a:srgbClr val="000000"/>
                          </a:solidFill>
                          <a:effectLst/>
                          <a:latin typeface="+mn-ea"/>
                          <a:ea typeface="+mn-ea"/>
                        </a:rPr>
                        <a:t>30</a:t>
                      </a:r>
                      <a:r>
                        <a:rPr lang="ja-JP" altLang="en-US" sz="900" b="0" i="0" u="none" strike="noStrike">
                          <a:solidFill>
                            <a:srgbClr val="000000"/>
                          </a:solidFill>
                          <a:effectLst/>
                          <a:latin typeface="+mn-ea"/>
                          <a:ea typeface="+mn-ea"/>
                        </a:rPr>
                        <a:t>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200</a:t>
                      </a:r>
                      <a:r>
                        <a:rPr lang="ja-JP" altLang="en-US" sz="900" b="0" i="0" u="none" strike="noStrike" dirty="0">
                          <a:solidFill>
                            <a:srgbClr val="000000"/>
                          </a:solidFill>
                          <a:effectLst/>
                          <a:latin typeface="+mn-ea"/>
                          <a:ea typeface="+mn-ea"/>
                        </a:rPr>
                        <a:t>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2657262"/>
                  </a:ext>
                </a:extLst>
              </a:tr>
              <a:tr h="576000">
                <a:tc>
                  <a:txBody>
                    <a:bodyPr/>
                    <a:lstStyle/>
                    <a:p>
                      <a:pPr algn="ctr" fontAlgn="ctr">
                        <a:lnSpc>
                          <a:spcPct val="120000"/>
                        </a:lnSpc>
                      </a:pPr>
                      <a:r>
                        <a:rPr lang="en-US" altLang="ja-JP" sz="900" b="0" i="0" u="none" strike="noStrike" dirty="0">
                          <a:solidFill>
                            <a:srgbClr val="000000"/>
                          </a:solidFill>
                          <a:effectLst/>
                          <a:latin typeface="+mn-ea"/>
                          <a:ea typeface="+mn-ea"/>
                        </a:rPr>
                        <a:t>21</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環境学習船「</a:t>
                      </a:r>
                      <a:r>
                        <a:rPr lang="en-US" altLang="ja-JP" sz="900" b="0" i="0" u="none" strike="noStrike" dirty="0" err="1">
                          <a:solidFill>
                            <a:srgbClr val="000000"/>
                          </a:solidFill>
                          <a:effectLst/>
                          <a:latin typeface="+mn-ea"/>
                          <a:ea typeface="+mn-ea"/>
                        </a:rPr>
                        <a:t>megumi</a:t>
                      </a:r>
                      <a:r>
                        <a:rPr lang="ja-JP" altLang="en-US" sz="900" b="0" i="0" u="none" strike="noStrike" dirty="0">
                          <a:solidFill>
                            <a:srgbClr val="000000"/>
                          </a:solidFill>
                          <a:effectLst/>
                          <a:latin typeface="+mn-ea"/>
                          <a:ea typeface="+mn-ea"/>
                        </a:rPr>
                        <a:t>」で</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学ぶびわ湖環境体験学習</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rgbClr val="000000"/>
                          </a:solidFill>
                          <a:effectLst/>
                          <a:latin typeface="+mn-ea"/>
                          <a:ea typeface="+mn-ea"/>
                        </a:rPr>
                        <a:t>屋内</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びわ湖・浜大津他各港発着</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観光学習船「</a:t>
                      </a:r>
                      <a:r>
                        <a:rPr lang="en-US" altLang="ja-JP" sz="900" b="0" i="0" u="none" strike="noStrike">
                          <a:solidFill>
                            <a:srgbClr val="000000"/>
                          </a:solidFill>
                          <a:effectLst/>
                          <a:latin typeface="+mn-ea"/>
                          <a:ea typeface="+mn-ea"/>
                        </a:rPr>
                        <a:t>megumi</a:t>
                      </a:r>
                      <a:r>
                        <a:rPr lang="ja-JP" altLang="en-US" sz="900" b="0" i="0" u="none" strike="noStrike">
                          <a:solidFill>
                            <a:srgbClr val="000000"/>
                          </a:solidFill>
                          <a:effectLst/>
                          <a:latin typeface="+mn-ea"/>
                          <a:ea typeface="+mn-ea"/>
                        </a:rPr>
                        <a:t>」の貸切チャーター体験を通じ、琵琶湖の水質調査、プランクトン観察</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a:solidFill>
                          <a:schemeClr val="accent3"/>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8000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r>
                        <a:rPr lang="ja-JP" altLang="en-US" sz="900" b="0" i="0" u="none" strike="noStrike" dirty="0">
                          <a:solidFill>
                            <a:srgbClr val="000000"/>
                          </a:solidFill>
                          <a:effectLst/>
                          <a:latin typeface="+mn-ea"/>
                          <a:ea typeface="+mn-ea"/>
                        </a:rPr>
                        <a:t>⑤⑦⑧</a:t>
                      </a:r>
                      <a:endParaRPr lang="en-US" altLang="ja-JP" sz="900" b="0" i="0" u="none" strike="noStrike" dirty="0">
                        <a:solidFill>
                          <a:srgbClr val="000000"/>
                        </a:solidFill>
                        <a:effectLst/>
                        <a:latin typeface="+mn-ea"/>
                        <a:ea typeface="+mn-ea"/>
                      </a:endParaRPr>
                    </a:p>
                    <a:p>
                      <a:pPr algn="ctr" fontAlgn="ctr">
                        <a:lnSpc>
                          <a:spcPct val="120000"/>
                        </a:lnSpc>
                      </a:pPr>
                      <a:r>
                        <a:rPr lang="ja-JP" altLang="en-US" sz="900" b="0" i="0" u="none" strike="noStrike" dirty="0">
                          <a:solidFill>
                            <a:srgbClr val="000000"/>
                          </a:solidFill>
                          <a:effectLst/>
                          <a:latin typeface="+mn-ea"/>
                          <a:ea typeface="+mn-ea"/>
                        </a:rPr>
                        <a:t>以外</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a:t>
                      </a:r>
                      <a:r>
                        <a:rPr lang="ja-JP" altLang="en-US" sz="900" b="0" i="0" u="none" strike="noStrike" dirty="0">
                          <a:solidFill>
                            <a:srgbClr val="000000"/>
                          </a:solidFill>
                          <a:effectLst/>
                          <a:latin typeface="+mn-ea"/>
                          <a:ea typeface="+mn-ea"/>
                        </a:rPr>
                        <a:t>時間</a:t>
                      </a: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80</a:t>
                      </a:r>
                      <a:r>
                        <a:rPr lang="ja-JP" altLang="en-US" sz="900" b="0" i="0" u="none" strike="noStrike" dirty="0">
                          <a:solidFill>
                            <a:srgbClr val="000000"/>
                          </a:solidFill>
                          <a:effectLst/>
                          <a:latin typeface="+mn-ea"/>
                          <a:ea typeface="+mn-ea"/>
                        </a:rPr>
                        <a:t>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43633472"/>
                  </a:ext>
                </a:extLst>
              </a:tr>
              <a:tr h="576000">
                <a:tc>
                  <a:txBody>
                    <a:bodyPr/>
                    <a:lstStyle/>
                    <a:p>
                      <a:pPr algn="ctr" fontAlgn="ctr">
                        <a:lnSpc>
                          <a:spcPct val="120000"/>
                        </a:lnSpc>
                      </a:pPr>
                      <a:r>
                        <a:rPr lang="en-US" altLang="ja-JP" sz="900" b="0" i="0" u="none" strike="noStrike">
                          <a:solidFill>
                            <a:srgbClr val="000000"/>
                          </a:solidFill>
                          <a:effectLst/>
                          <a:latin typeface="+mn-ea"/>
                          <a:ea typeface="+mn-ea"/>
                        </a:rPr>
                        <a:t>22</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環境の語り部</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rgbClr val="000000"/>
                          </a:solidFill>
                          <a:effectLst/>
                          <a:latin typeface="+mn-ea"/>
                          <a:ea typeface="+mn-ea"/>
                        </a:rPr>
                        <a:t>野外</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大津市内</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地元在住の環境の語り部からびわ湖の環境保全について学ぶ</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a:solidFill>
                          <a:schemeClr val="accent3"/>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8000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⑨⑩⑬</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30</a:t>
                      </a:r>
                      <a:r>
                        <a:rPr lang="ja-JP" altLang="en-US" sz="900" b="0" i="0" u="none" strike="noStrike" dirty="0">
                          <a:solidFill>
                            <a:srgbClr val="000000"/>
                          </a:solidFill>
                          <a:effectLst/>
                          <a:latin typeface="+mn-ea"/>
                          <a:ea typeface="+mn-ea"/>
                        </a:rPr>
                        <a:t>～</a:t>
                      </a:r>
                      <a:r>
                        <a:rPr lang="en-US" altLang="ja-JP" sz="900" b="0" i="0" u="none" strike="noStrike" dirty="0">
                          <a:solidFill>
                            <a:srgbClr val="000000"/>
                          </a:solidFill>
                          <a:effectLst/>
                          <a:latin typeface="+mn-ea"/>
                          <a:ea typeface="+mn-ea"/>
                        </a:rPr>
                        <a:t>50</a:t>
                      </a:r>
                      <a:r>
                        <a:rPr lang="ja-JP" altLang="en-US" sz="900" b="0" i="0" u="none" strike="noStrike" dirty="0">
                          <a:solidFill>
                            <a:srgbClr val="000000"/>
                          </a:solidFill>
                          <a:effectLst/>
                          <a:latin typeface="+mn-ea"/>
                          <a:ea typeface="+mn-ea"/>
                        </a:rPr>
                        <a:t>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2895155"/>
                  </a:ext>
                </a:extLst>
              </a:tr>
              <a:tr h="576000">
                <a:tc>
                  <a:txBody>
                    <a:bodyPr/>
                    <a:lstStyle/>
                    <a:p>
                      <a:pPr algn="ctr" fontAlgn="ctr">
                        <a:lnSpc>
                          <a:spcPct val="120000"/>
                        </a:lnSpc>
                      </a:pPr>
                      <a:r>
                        <a:rPr lang="en-US" altLang="ja-JP" sz="900" b="0" i="0" u="none" strike="noStrike" dirty="0">
                          <a:solidFill>
                            <a:srgbClr val="000000"/>
                          </a:solidFill>
                          <a:effectLst/>
                          <a:latin typeface="+mn-ea"/>
                          <a:ea typeface="+mn-ea"/>
                        </a:rPr>
                        <a:t>23</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比叡山　坐禅体験</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rgbClr val="000000"/>
                          </a:solidFill>
                          <a:effectLst/>
                          <a:latin typeface="+mn-ea"/>
                          <a:ea typeface="+mn-ea"/>
                        </a:rPr>
                        <a:t>屋内</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zh-TW" altLang="en-US" sz="900" b="0" i="0" u="none" strike="noStrike">
                          <a:solidFill>
                            <a:srgbClr val="000000"/>
                          </a:solidFill>
                          <a:effectLst/>
                          <a:latin typeface="+mn-ea"/>
                          <a:ea typeface="+mn-ea"/>
                        </a:rPr>
                        <a:t>比叡山延暦寺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天台宗の総本山比叡山延暦寺で坐禅体験を通じ自分に向き合う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a:solidFill>
                          <a:schemeClr val="accent3"/>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⑨⑩⑬</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a:solidFill>
                            <a:srgbClr val="000000"/>
                          </a:solidFill>
                          <a:effectLst/>
                          <a:latin typeface="+mn-ea"/>
                          <a:ea typeface="+mn-ea"/>
                        </a:rPr>
                        <a:t>60</a:t>
                      </a:r>
                      <a:r>
                        <a:rPr lang="ja-JP" altLang="en-US" sz="900" b="0" i="0" u="none" strike="noStrike">
                          <a:solidFill>
                            <a:srgbClr val="000000"/>
                          </a:solidFill>
                          <a:effectLst/>
                          <a:latin typeface="+mn-ea"/>
                          <a:ea typeface="+mn-ea"/>
                        </a:rPr>
                        <a:t>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250</a:t>
                      </a:r>
                      <a:r>
                        <a:rPr lang="ja-JP" altLang="en-US" sz="900" b="0" i="0" u="none" strike="noStrike" dirty="0">
                          <a:solidFill>
                            <a:srgbClr val="000000"/>
                          </a:solidFill>
                          <a:effectLst/>
                          <a:latin typeface="+mn-ea"/>
                          <a:ea typeface="+mn-ea"/>
                        </a:rPr>
                        <a:t>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7865344"/>
                  </a:ext>
                </a:extLst>
              </a:tr>
              <a:tr h="576000">
                <a:tc>
                  <a:txBody>
                    <a:bodyPr/>
                    <a:lstStyle/>
                    <a:p>
                      <a:pPr algn="ctr" fontAlgn="ctr">
                        <a:lnSpc>
                          <a:spcPct val="120000"/>
                        </a:lnSpc>
                      </a:pPr>
                      <a:r>
                        <a:rPr lang="en-US" altLang="ja-JP" sz="900" b="0" i="0" u="none" strike="noStrike" dirty="0">
                          <a:solidFill>
                            <a:srgbClr val="000000"/>
                          </a:solidFill>
                          <a:effectLst/>
                          <a:latin typeface="+mn-ea"/>
                          <a:ea typeface="+mn-ea"/>
                        </a:rPr>
                        <a:t>24</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比叡山　写経体験</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lnSpc>
                          <a:spcPct val="120000"/>
                        </a:lnSpc>
                      </a:pPr>
                      <a:r>
                        <a:rPr lang="ja-JP" altLang="en-US" sz="900" b="0" i="0" u="none" strike="noStrike">
                          <a:solidFill>
                            <a:srgbClr val="000000"/>
                          </a:solidFill>
                          <a:effectLst/>
                          <a:latin typeface="+mn-ea"/>
                          <a:ea typeface="+mn-ea"/>
                        </a:rPr>
                        <a:t>屋内</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zh-TW" altLang="en-US" sz="900" b="0" i="0" u="none" strike="noStrike">
                          <a:solidFill>
                            <a:srgbClr val="000000"/>
                          </a:solidFill>
                          <a:effectLst/>
                          <a:latin typeface="+mn-ea"/>
                          <a:ea typeface="+mn-ea"/>
                        </a:rPr>
                        <a:t>比叡山延暦寺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天台宗の総本山比叡山延暦寺で写経験を通じ自分に向き合う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a:solidFill>
                          <a:schemeClr val="accent3"/>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⑨⑩⑬</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a:solidFill>
                            <a:srgbClr val="000000"/>
                          </a:solidFill>
                          <a:effectLst/>
                          <a:latin typeface="+mn-ea"/>
                          <a:ea typeface="+mn-ea"/>
                        </a:rPr>
                        <a:t>90</a:t>
                      </a:r>
                      <a:r>
                        <a:rPr lang="ja-JP" altLang="en-US" sz="900" b="0" i="0" u="none" strike="noStrike">
                          <a:solidFill>
                            <a:srgbClr val="000000"/>
                          </a:solidFill>
                          <a:effectLst/>
                          <a:latin typeface="+mn-ea"/>
                          <a:ea typeface="+mn-ea"/>
                        </a:rPr>
                        <a:t>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20</a:t>
                      </a:r>
                      <a:r>
                        <a:rPr lang="ja-JP" altLang="en-US" sz="900" b="0" i="0" u="none" strike="noStrike" dirty="0">
                          <a:solidFill>
                            <a:srgbClr val="000000"/>
                          </a:solidFill>
                          <a:effectLst/>
                          <a:latin typeface="+mn-ea"/>
                          <a:ea typeface="+mn-ea"/>
                        </a:rPr>
                        <a:t>～</a:t>
                      </a:r>
                      <a:endParaRPr lang="en-US" altLang="ja-JP" sz="900" b="0" i="0" u="none" strike="noStrike" dirty="0">
                        <a:solidFill>
                          <a:srgbClr val="000000"/>
                        </a:solidFill>
                        <a:effectLst/>
                        <a:latin typeface="+mn-ea"/>
                        <a:ea typeface="+mn-ea"/>
                      </a:endParaRPr>
                    </a:p>
                    <a:p>
                      <a:pPr algn="ctr" fontAlgn="ctr">
                        <a:lnSpc>
                          <a:spcPct val="120000"/>
                        </a:lnSpc>
                      </a:pPr>
                      <a:r>
                        <a:rPr lang="en-US" altLang="ja-JP" sz="900" b="0" i="0" u="none" strike="noStrike" dirty="0">
                          <a:solidFill>
                            <a:srgbClr val="000000"/>
                          </a:solidFill>
                          <a:effectLst/>
                          <a:latin typeface="+mn-ea"/>
                          <a:ea typeface="+mn-ea"/>
                        </a:rPr>
                        <a:t>85</a:t>
                      </a:r>
                      <a:r>
                        <a:rPr lang="ja-JP" altLang="en-US" sz="900" b="0" i="0" u="none" strike="noStrike" dirty="0">
                          <a:solidFill>
                            <a:srgbClr val="000000"/>
                          </a:solidFill>
                          <a:effectLst/>
                          <a:latin typeface="+mn-ea"/>
                          <a:ea typeface="+mn-ea"/>
                        </a:rPr>
                        <a:t>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6726854"/>
                  </a:ext>
                </a:extLst>
              </a:tr>
              <a:tr h="576000">
                <a:tc>
                  <a:txBody>
                    <a:bodyPr/>
                    <a:lstStyle/>
                    <a:p>
                      <a:pPr algn="ctr" fontAlgn="ctr">
                        <a:lnSpc>
                          <a:spcPct val="120000"/>
                        </a:lnSpc>
                      </a:pPr>
                      <a:r>
                        <a:rPr lang="en-US" altLang="ja-JP" sz="900" b="0" i="0" u="none" strike="noStrike" dirty="0">
                          <a:solidFill>
                            <a:srgbClr val="000000"/>
                          </a:solidFill>
                          <a:effectLst/>
                          <a:latin typeface="+mn-ea"/>
                          <a:ea typeface="+mn-ea"/>
                        </a:rPr>
                        <a:t>25</a:t>
                      </a:r>
                    </a:p>
                  </a:txBody>
                  <a:tcPr marL="3685" marR="3685" marT="3685" marB="0" anchor="ctr">
                    <a:lnL w="6350" cap="flat" cmpd="sng" algn="ctr">
                      <a:noFill/>
                      <a:prstDash val="solid"/>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ヨシ笛（パンパイプ）作り</a:t>
                      </a:r>
                      <a:endParaRPr lang="en-US" altLang="ja-JP" sz="900" b="0" i="0" u="none" strike="noStrike" dirty="0">
                        <a:solidFill>
                          <a:srgbClr val="000000"/>
                        </a:solidFill>
                        <a:effectLst/>
                        <a:latin typeface="+mn-ea"/>
                        <a:ea typeface="+mn-ea"/>
                      </a:endParaRPr>
                    </a:p>
                    <a:p>
                      <a:pPr algn="l" fontAlgn="ctr">
                        <a:lnSpc>
                          <a:spcPct val="120000"/>
                        </a:lnSpc>
                      </a:pPr>
                      <a:r>
                        <a:rPr lang="ja-JP" altLang="en-US" sz="900" b="0" i="0" u="none" strike="noStrike" dirty="0">
                          <a:solidFill>
                            <a:srgbClr val="000000"/>
                          </a:solidFill>
                          <a:effectLst/>
                          <a:latin typeface="+mn-ea"/>
                          <a:ea typeface="+mn-ea"/>
                        </a:rPr>
                        <a:t>体験と琵琶湖環境学習</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ctr">
                        <a:lnSpc>
                          <a:spcPct val="120000"/>
                        </a:lnSpc>
                      </a:pPr>
                      <a:r>
                        <a:rPr lang="ja-JP" altLang="en-US" sz="900" b="0" i="0" u="none" strike="noStrike">
                          <a:solidFill>
                            <a:srgbClr val="000000"/>
                          </a:solidFill>
                          <a:effectLst/>
                          <a:latin typeface="+mn-ea"/>
                          <a:ea typeface="+mn-ea"/>
                        </a:rPr>
                        <a:t>屋内</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a:solidFill>
                            <a:srgbClr val="000000"/>
                          </a:solidFill>
                          <a:effectLst/>
                          <a:latin typeface="+mn-ea"/>
                          <a:ea typeface="+mn-ea"/>
                        </a:rPr>
                        <a:t>大津市内</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rgbClr val="000000"/>
                          </a:solidFill>
                          <a:effectLst/>
                          <a:latin typeface="+mn-ea"/>
                          <a:ea typeface="+mn-ea"/>
                        </a:rPr>
                        <a:t>琵琶湖の湖畔に生える葦（ヨシ）を材料とした「ヨシ笛」の作成を通じて。びわ湖の環境保全について学ぶ</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ja-JP" altLang="en-US" sz="900" b="0" i="0" u="none" strike="noStrike" dirty="0">
                          <a:solidFill>
                            <a:schemeClr val="accent3"/>
                          </a:solidFill>
                          <a:effectLst/>
                          <a:latin typeface="+mn-ea"/>
                          <a:ea typeface="+mn-ea"/>
                        </a:rPr>
                        <a:t>●</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lnSpc>
                          <a:spcPct val="120000"/>
                        </a:lnSpc>
                      </a:pPr>
                      <a:endParaRPr lang="en-US" altLang="ja-JP" sz="900" b="1" i="0" u="none" strike="noStrike" dirty="0">
                        <a:solidFill>
                          <a:schemeClr val="accent3"/>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ja-JP" altLang="en-US"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F9900"/>
                    </a:solidFill>
                  </a:tcPr>
                </a:tc>
                <a:tc>
                  <a:txBody>
                    <a:bodyPr/>
                    <a:lstStyle/>
                    <a:p>
                      <a:pPr algn="ctr" fontAlgn="ctr">
                        <a:lnSpc>
                          <a:spcPct val="120000"/>
                        </a:lnSpc>
                      </a:pPr>
                      <a:endParaRPr lang="ja-JP" altLang="en-US" sz="900" b="0" i="0" u="none" strike="noStrike" dirty="0">
                        <a:solidFill>
                          <a:srgbClr val="000000"/>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336600"/>
                    </a:solidFill>
                  </a:tcPr>
                </a:tc>
                <a:tc>
                  <a:txBody>
                    <a:bodyPr/>
                    <a:lstStyle/>
                    <a:p>
                      <a:pPr algn="ctr" fontAlgn="ctr">
                        <a:lnSpc>
                          <a:spcPct val="120000"/>
                        </a:lnSpc>
                      </a:pPr>
                      <a:endParaRPr lang="en-US" altLang="ja-JP" sz="900" b="1" i="0" u="none" strike="noStrike">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66FF"/>
                    </a:solidFill>
                  </a:tcPr>
                </a:tc>
                <a:tc>
                  <a:txBody>
                    <a:bodyPr/>
                    <a:lstStyle/>
                    <a:p>
                      <a:pPr algn="ctr" fontAlgn="ctr">
                        <a:lnSpc>
                          <a:spcPct val="120000"/>
                        </a:lnSpc>
                      </a:pPr>
                      <a:endParaRPr lang="en-US" altLang="ja-JP" sz="900" b="1" i="0" u="none" strike="noStrike" dirty="0">
                        <a:solidFill>
                          <a:srgbClr val="FFFFFF"/>
                        </a:solidFill>
                        <a:effectLst/>
                        <a:latin typeface="+mn-ea"/>
                        <a:ea typeface="+mn-ea"/>
                      </a:endParaRP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00CC00"/>
                    </a:solidFill>
                  </a:tcPr>
                </a:tc>
                <a:tc>
                  <a:txBody>
                    <a:bodyPr/>
                    <a:lstStyle/>
                    <a:p>
                      <a:pPr algn="ctr" fontAlgn="ctr">
                        <a:lnSpc>
                          <a:spcPct val="120000"/>
                        </a:lnSpc>
                      </a:pPr>
                      <a:r>
                        <a:rPr lang="ja-JP" altLang="en-US" sz="900" b="0" i="0" u="none" strike="noStrike" dirty="0">
                          <a:solidFill>
                            <a:srgbClr val="000000"/>
                          </a:solidFill>
                          <a:effectLst/>
                          <a:latin typeface="+mn-ea"/>
                          <a:ea typeface="+mn-ea"/>
                        </a:rPr>
                        <a:t>⑨⑩⑬</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lnSpc>
                          <a:spcPct val="120000"/>
                        </a:lnSpc>
                      </a:pPr>
                      <a:r>
                        <a:rPr lang="ja-JP" altLang="en-US" sz="900" b="0" i="0" u="none" strike="noStrike" dirty="0">
                          <a:solidFill>
                            <a:schemeClr val="accent3"/>
                          </a:solidFill>
                          <a:effectLst/>
                          <a:latin typeface="+mn-ea"/>
                          <a:ea typeface="+mn-ea"/>
                        </a:rPr>
                        <a:t>　</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a:solidFill>
                            <a:srgbClr val="000000"/>
                          </a:solidFill>
                          <a:effectLst/>
                          <a:latin typeface="+mn-ea"/>
                          <a:ea typeface="+mn-ea"/>
                        </a:rPr>
                        <a:t>30</a:t>
                      </a:r>
                      <a:r>
                        <a:rPr lang="ja-JP" altLang="en-US" sz="900" b="0" i="0" u="none" strike="noStrike">
                          <a:solidFill>
                            <a:srgbClr val="000000"/>
                          </a:solidFill>
                          <a:effectLst/>
                          <a:latin typeface="+mn-ea"/>
                          <a:ea typeface="+mn-ea"/>
                        </a:rPr>
                        <a:t>～</a:t>
                      </a:r>
                      <a:r>
                        <a:rPr lang="en-US" altLang="ja-JP" sz="900" b="0" i="0" u="none" strike="noStrike">
                          <a:solidFill>
                            <a:srgbClr val="000000"/>
                          </a:solidFill>
                          <a:effectLst/>
                          <a:latin typeface="+mn-ea"/>
                          <a:ea typeface="+mn-ea"/>
                        </a:rPr>
                        <a:t>50</a:t>
                      </a:r>
                      <a:r>
                        <a:rPr lang="ja-JP" altLang="en-US" sz="900" b="0" i="0" u="none" strike="noStrike">
                          <a:solidFill>
                            <a:srgbClr val="000000"/>
                          </a:solidFill>
                          <a:effectLst/>
                          <a:latin typeface="+mn-ea"/>
                          <a:ea typeface="+mn-ea"/>
                        </a:rPr>
                        <a:t>分</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solidFill>
                        <a:schemeClr val="bg1">
                          <a:lumMod val="85000"/>
                        </a:schemeClr>
                      </a:solidFill>
                      <a:prstDash val="dash"/>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lnSpc>
                          <a:spcPct val="120000"/>
                        </a:lnSpc>
                      </a:pPr>
                      <a:r>
                        <a:rPr lang="en-US" altLang="ja-JP" sz="900" b="0" i="0" u="none" strike="noStrike" dirty="0">
                          <a:solidFill>
                            <a:srgbClr val="000000"/>
                          </a:solidFill>
                          <a:effectLst/>
                          <a:latin typeface="+mn-ea"/>
                          <a:ea typeface="+mn-ea"/>
                        </a:rPr>
                        <a:t>40</a:t>
                      </a:r>
                      <a:r>
                        <a:rPr lang="ja-JP" altLang="en-US" sz="900" b="0" i="0" u="none" strike="noStrike" dirty="0">
                          <a:solidFill>
                            <a:srgbClr val="000000"/>
                          </a:solidFill>
                          <a:effectLst/>
                          <a:latin typeface="+mn-ea"/>
                          <a:ea typeface="+mn-ea"/>
                        </a:rPr>
                        <a:t>人～</a:t>
                      </a:r>
                    </a:p>
                  </a:txBody>
                  <a:tcPr marL="36000" marR="36000" marT="3685" marB="36000" anchor="ctr">
                    <a:lnL w="6350" cap="flat" cmpd="sng" algn="ctr">
                      <a:solidFill>
                        <a:schemeClr val="bg1">
                          <a:lumMod val="85000"/>
                        </a:schemeClr>
                      </a:solidFill>
                      <a:prstDash val="dash"/>
                      <a:round/>
                      <a:headEnd type="none" w="med" len="med"/>
                      <a:tailEnd type="none" w="med" len="med"/>
                    </a:lnL>
                    <a:lnR w="6350" cap="flat" cmpd="sng" algn="ctr">
                      <a:noFill/>
                      <a:prstDash val="solid"/>
                      <a:round/>
                      <a:headEnd type="none" w="med" len="med"/>
                      <a:tailEnd type="none" w="med" len="med"/>
                    </a:lnR>
                    <a:lnT w="12700" cap="flat" cmpd="sng" algn="ctr">
                      <a:solidFill>
                        <a:schemeClr val="accent3">
                          <a:lumMod val="20000"/>
                          <a:lumOff val="8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0234884"/>
                  </a:ext>
                </a:extLst>
              </a:tr>
            </a:tbl>
          </a:graphicData>
        </a:graphic>
      </p:graphicFrame>
    </p:spTree>
    <p:extLst>
      <p:ext uri="{BB962C8B-B14F-4D97-AF65-F5344CB8AC3E}">
        <p14:creationId xmlns:p14="http://schemas.microsoft.com/office/powerpoint/2010/main" val="3004066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3B19F31E-2D33-8112-4176-0FAAA1CB1EC1}"/>
              </a:ext>
            </a:extLst>
          </p:cNvPr>
          <p:cNvSpPr>
            <a:spLocks noGrp="1"/>
          </p:cNvSpPr>
          <p:nvPr>
            <p:ph type="title"/>
          </p:nvPr>
        </p:nvSpPr>
        <p:spPr/>
        <p:txBody>
          <a:bodyPr>
            <a:normAutofit/>
          </a:bodyPr>
          <a:lstStyle/>
          <a:p>
            <a:r>
              <a:rPr lang="ja-JP" altLang="en-US" sz="1600" dirty="0"/>
              <a:t>びわ湖大津教育プログラム：</a:t>
            </a:r>
            <a:r>
              <a:rPr lang="en-US" altLang="ja-JP" sz="1600" dirty="0"/>
              <a:t>01</a:t>
            </a:r>
            <a:endParaRPr lang="ja-JP" altLang="en-US" sz="1600" dirty="0"/>
          </a:p>
        </p:txBody>
      </p:sp>
      <p:sp>
        <p:nvSpPr>
          <p:cNvPr id="6" name="コンテンツ プレースホルダー 5">
            <a:extLst>
              <a:ext uri="{FF2B5EF4-FFF2-40B4-BE49-F238E27FC236}">
                <a16:creationId xmlns:a16="http://schemas.microsoft.com/office/drawing/2014/main" id="{60FBC616-E70B-641B-3BAC-25B47C89D7A1}"/>
              </a:ext>
            </a:extLst>
          </p:cNvPr>
          <p:cNvSpPr>
            <a:spLocks noGrp="1"/>
          </p:cNvSpPr>
          <p:nvPr>
            <p:ph idx="1"/>
          </p:nvPr>
        </p:nvSpPr>
        <p:spPr/>
        <p:txBody>
          <a:bodyPr/>
          <a:lstStyle/>
          <a:p>
            <a:r>
              <a:rPr lang="ja-JP" altLang="en-US" dirty="0"/>
              <a:t>びわ湖・地引網体験</a:t>
            </a:r>
          </a:p>
        </p:txBody>
      </p:sp>
      <p:sp>
        <p:nvSpPr>
          <p:cNvPr id="8" name="コンテンツ プレースホルダー 7">
            <a:extLst>
              <a:ext uri="{FF2B5EF4-FFF2-40B4-BE49-F238E27FC236}">
                <a16:creationId xmlns:a16="http://schemas.microsoft.com/office/drawing/2014/main" id="{6EE5D9F1-73F1-08B9-0E45-7AF643BDC300}"/>
              </a:ext>
            </a:extLst>
          </p:cNvPr>
          <p:cNvSpPr>
            <a:spLocks noGrp="1"/>
          </p:cNvSpPr>
          <p:nvPr>
            <p:ph idx="14"/>
          </p:nvPr>
        </p:nvSpPr>
        <p:spPr>
          <a:xfrm>
            <a:off x="344489" y="1562101"/>
            <a:ext cx="9217024" cy="862340"/>
          </a:xfrm>
        </p:spPr>
        <p:txBody>
          <a:bodyPr/>
          <a:lstStyle/>
          <a:p>
            <a:r>
              <a:rPr lang="ja-JP" altLang="en-US" sz="1200" dirty="0"/>
              <a:t>びわ湖と共に生活をしてきた現地の漁師さんの指導のもと、びわ湖で漁業（地引網）を体験します。</a:t>
            </a:r>
            <a:endParaRPr lang="en-US" altLang="ja-JP" sz="1200" dirty="0"/>
          </a:p>
          <a:p>
            <a:r>
              <a:rPr lang="ja-JP" altLang="en-US" sz="1200" dirty="0"/>
              <a:t>漁業体験を通じて滋賀県での漁業の実情や、課題について調べてみましょう。</a:t>
            </a:r>
            <a:endParaRPr lang="en-US" altLang="ja-JP" sz="1200" dirty="0"/>
          </a:p>
          <a:p>
            <a:r>
              <a:rPr lang="ja-JP" altLang="en-US" sz="1200" dirty="0"/>
              <a:t>また、一次産業が環境に、どのような影響を与え、滋賀県では環境保全のために、どういった取組を実施しているかについても学んでみましょう。</a:t>
            </a:r>
          </a:p>
          <a:p>
            <a:endParaRPr lang="ja-JP" altLang="en-US" sz="1200" dirty="0"/>
          </a:p>
        </p:txBody>
      </p:sp>
      <p:grpSp>
        <p:nvGrpSpPr>
          <p:cNvPr id="10" name="グループ化 9">
            <a:extLst>
              <a:ext uri="{FF2B5EF4-FFF2-40B4-BE49-F238E27FC236}">
                <a16:creationId xmlns:a16="http://schemas.microsoft.com/office/drawing/2014/main" id="{08538900-1A37-ABFF-3A8F-E8AFE1D380B4}"/>
              </a:ext>
            </a:extLst>
          </p:cNvPr>
          <p:cNvGrpSpPr/>
          <p:nvPr/>
        </p:nvGrpSpPr>
        <p:grpSpPr>
          <a:xfrm>
            <a:off x="344488" y="1092574"/>
            <a:ext cx="1292168" cy="418809"/>
            <a:chOff x="771224" y="904272"/>
            <a:chExt cx="1292168" cy="418809"/>
          </a:xfrm>
        </p:grpSpPr>
        <p:sp>
          <p:nvSpPr>
            <p:cNvPr id="11" name="角丸四角形 23">
              <a:extLst>
                <a:ext uri="{FF2B5EF4-FFF2-40B4-BE49-F238E27FC236}">
                  <a16:creationId xmlns:a16="http://schemas.microsoft.com/office/drawing/2014/main" id="{101AC853-EF4F-E577-D9D6-C4D8A8C286CB}"/>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057FC558-AB8A-131E-D11A-1B3EF045886E}"/>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615C5714-E9D2-78CC-2400-6D01590B3018}"/>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899CEA03-B33F-9BBD-1924-F18825378D59}"/>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30983E1B-A8EE-C169-6423-2E0C36B73823}"/>
                </a:ext>
              </a:extLst>
            </p:cNvPr>
            <p:cNvSpPr/>
            <p:nvPr/>
          </p:nvSpPr>
          <p:spPr>
            <a:xfrm>
              <a:off x="1652056"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DAAE8D14-5E25-99D5-458E-C8F0305E0FC4}"/>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800"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C55998F8-84D0-44BE-060B-965A0A60BBF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772094" y="1035943"/>
            <a:ext cx="489647" cy="524622"/>
          </a:xfrm>
          <a:prstGeom prst="rect">
            <a:avLst/>
          </a:prstGeom>
        </p:spPr>
      </p:pic>
      <p:sp>
        <p:nvSpPr>
          <p:cNvPr id="18" name="テキスト ボックス 17">
            <a:extLst>
              <a:ext uri="{FF2B5EF4-FFF2-40B4-BE49-F238E27FC236}">
                <a16:creationId xmlns:a16="http://schemas.microsoft.com/office/drawing/2014/main" id="{148507C8-42E7-7D9B-ABCE-580BE5B16A0D}"/>
              </a:ext>
            </a:extLst>
          </p:cNvPr>
          <p:cNvSpPr txBox="1"/>
          <p:nvPr/>
        </p:nvSpPr>
        <p:spPr>
          <a:xfrm>
            <a:off x="2338377" y="1092574"/>
            <a:ext cx="2827984" cy="418810"/>
          </a:xfrm>
          <a:prstGeom prst="rect">
            <a:avLst/>
          </a:prstGeom>
          <a:solidFill>
            <a:schemeClr val="bg1">
              <a:lumMod val="95000"/>
            </a:schemeClr>
          </a:solidFill>
          <a:ln w="6350">
            <a:noFill/>
          </a:ln>
        </p:spPr>
        <p:txBody>
          <a:bodyPr wrap="non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AEB58E9A-6400-E15A-C62A-14045C874C4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28755" y="1100458"/>
            <a:ext cx="729735" cy="398746"/>
          </a:xfrm>
          <a:prstGeom prst="rect">
            <a:avLst/>
          </a:prstGeom>
          <a:noFill/>
        </p:spPr>
      </p:pic>
      <p:sp>
        <p:nvSpPr>
          <p:cNvPr id="22" name="テキスト ボックス 21">
            <a:extLst>
              <a:ext uri="{FF2B5EF4-FFF2-40B4-BE49-F238E27FC236}">
                <a16:creationId xmlns:a16="http://schemas.microsoft.com/office/drawing/2014/main" id="{FCA98D98-6F37-AC7C-E38A-4F0476EF124B}"/>
              </a:ext>
            </a:extLst>
          </p:cNvPr>
          <p:cNvSpPr txBox="1"/>
          <p:nvPr/>
        </p:nvSpPr>
        <p:spPr>
          <a:xfrm>
            <a:off x="5242818" y="1092574"/>
            <a:ext cx="4571742" cy="418810"/>
          </a:xfrm>
          <a:prstGeom prst="rect">
            <a:avLst/>
          </a:prstGeom>
          <a:solidFill>
            <a:schemeClr val="bg1">
              <a:lumMod val="95000"/>
            </a:schemeClr>
          </a:solidFill>
          <a:ln w="6350">
            <a:noFill/>
          </a:ln>
        </p:spPr>
        <p:txBody>
          <a:bodyPr wrap="non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CC7B540E-ABAC-6DA6-3E71-BEC45DF9130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9794" y="1143729"/>
            <a:ext cx="980798" cy="299310"/>
          </a:xfrm>
          <a:prstGeom prst="rect">
            <a:avLst/>
          </a:prstGeom>
          <a:noFill/>
        </p:spPr>
      </p:pic>
      <p:pic>
        <p:nvPicPr>
          <p:cNvPr id="23" name="図 22" descr="アイコン が含まれている画像&#10;&#10;自動的に生成された説明">
            <a:extLst>
              <a:ext uri="{FF2B5EF4-FFF2-40B4-BE49-F238E27FC236}">
                <a16:creationId xmlns:a16="http://schemas.microsoft.com/office/drawing/2014/main" id="{29BA9D24-AD32-34BD-CE05-BDE0D4975E9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54160" y="1155975"/>
            <a:ext cx="270000" cy="270000"/>
          </a:xfrm>
          <a:prstGeom prst="rect">
            <a:avLst/>
          </a:prstGeom>
        </p:spPr>
      </p:pic>
      <p:pic>
        <p:nvPicPr>
          <p:cNvPr id="24" name="図 23" descr="ロゴ&#10;&#10;自動的に生成された説明">
            <a:extLst>
              <a:ext uri="{FF2B5EF4-FFF2-40B4-BE49-F238E27FC236}">
                <a16:creationId xmlns:a16="http://schemas.microsoft.com/office/drawing/2014/main" id="{69BA677C-50D4-5F81-F820-DFF636CB8D2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757492" y="1155975"/>
            <a:ext cx="270000" cy="270000"/>
          </a:xfrm>
          <a:prstGeom prst="rect">
            <a:avLst/>
          </a:prstGeom>
        </p:spPr>
      </p:pic>
      <p:pic>
        <p:nvPicPr>
          <p:cNvPr id="25" name="図 24" descr="アイコン が含まれている画像&#10;&#10;自動的に生成された説明">
            <a:extLst>
              <a:ext uri="{FF2B5EF4-FFF2-40B4-BE49-F238E27FC236}">
                <a16:creationId xmlns:a16="http://schemas.microsoft.com/office/drawing/2014/main" id="{E99A3BA6-8097-F0F4-25F9-7DEF3F3A560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52228" y="1155975"/>
            <a:ext cx="270000" cy="270000"/>
          </a:xfrm>
          <a:prstGeom prst="rect">
            <a:avLst/>
          </a:prstGeom>
        </p:spPr>
      </p:pic>
      <p:pic>
        <p:nvPicPr>
          <p:cNvPr id="26" name="図 25">
            <a:extLst>
              <a:ext uri="{FF2B5EF4-FFF2-40B4-BE49-F238E27FC236}">
                <a16:creationId xmlns:a16="http://schemas.microsoft.com/office/drawing/2014/main" id="{087BD115-537C-86C0-7CDF-EBDC8B9A071F}"/>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248868" y="1155975"/>
            <a:ext cx="270000" cy="270000"/>
          </a:xfrm>
          <a:prstGeom prst="rect">
            <a:avLst/>
          </a:prstGeom>
        </p:spPr>
      </p:pic>
      <p:pic>
        <p:nvPicPr>
          <p:cNvPr id="27" name="図 26">
            <a:extLst>
              <a:ext uri="{FF2B5EF4-FFF2-40B4-BE49-F238E27FC236}">
                <a16:creationId xmlns:a16="http://schemas.microsoft.com/office/drawing/2014/main" id="{9A0937AF-6BCA-3243-5BE5-8B51EA6FA32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550548" y="1155975"/>
            <a:ext cx="270000" cy="270000"/>
          </a:xfrm>
          <a:prstGeom prst="rect">
            <a:avLst/>
          </a:prstGeom>
        </p:spPr>
      </p:pic>
      <p:pic>
        <p:nvPicPr>
          <p:cNvPr id="28" name="図 27">
            <a:extLst>
              <a:ext uri="{FF2B5EF4-FFF2-40B4-BE49-F238E27FC236}">
                <a16:creationId xmlns:a16="http://schemas.microsoft.com/office/drawing/2014/main" id="{97E6DE39-64FC-836A-9451-4F4CC4D217F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53908" y="1161996"/>
            <a:ext cx="263979" cy="263979"/>
          </a:xfrm>
          <a:prstGeom prst="rect">
            <a:avLst/>
          </a:prstGeom>
        </p:spPr>
      </p:pic>
      <p:pic>
        <p:nvPicPr>
          <p:cNvPr id="29" name="図 28" descr="文字の書かれた紙&#10;&#10;自動的に生成された説明">
            <a:extLst>
              <a:ext uri="{FF2B5EF4-FFF2-40B4-BE49-F238E27FC236}">
                <a16:creationId xmlns:a16="http://schemas.microsoft.com/office/drawing/2014/main" id="{75311CA1-852D-38F9-4B8C-B343CB382F0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376169" y="1150779"/>
            <a:ext cx="302400" cy="302400"/>
          </a:xfrm>
          <a:prstGeom prst="rect">
            <a:avLst/>
          </a:prstGeom>
        </p:spPr>
      </p:pic>
      <p:pic>
        <p:nvPicPr>
          <p:cNvPr id="30" name="図 29" descr="アイコン&#10;&#10;自動的に生成された説明">
            <a:extLst>
              <a:ext uri="{FF2B5EF4-FFF2-40B4-BE49-F238E27FC236}">
                <a16:creationId xmlns:a16="http://schemas.microsoft.com/office/drawing/2014/main" id="{1FAE4F64-42D3-A527-ED37-24B035489FEB}"/>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417568" y="1150779"/>
            <a:ext cx="301761" cy="302400"/>
          </a:xfrm>
          <a:prstGeom prst="rect">
            <a:avLst/>
          </a:prstGeom>
        </p:spPr>
      </p:pic>
      <p:pic>
        <p:nvPicPr>
          <p:cNvPr id="31" name="図 30" descr="アイコン&#10;&#10;自動的に生成された説明">
            <a:extLst>
              <a:ext uri="{FF2B5EF4-FFF2-40B4-BE49-F238E27FC236}">
                <a16:creationId xmlns:a16="http://schemas.microsoft.com/office/drawing/2014/main" id="{077ECE6F-0B36-8531-EF56-10D87D4FD19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745875" y="1150779"/>
            <a:ext cx="302400" cy="302400"/>
          </a:xfrm>
          <a:prstGeom prst="rect">
            <a:avLst/>
          </a:prstGeom>
        </p:spPr>
      </p:pic>
      <p:pic>
        <p:nvPicPr>
          <p:cNvPr id="32" name="図 31" descr="アイコン&#10;&#10;自動的に生成された説明">
            <a:extLst>
              <a:ext uri="{FF2B5EF4-FFF2-40B4-BE49-F238E27FC236}">
                <a16:creationId xmlns:a16="http://schemas.microsoft.com/office/drawing/2014/main" id="{F7BD42E6-F0EC-AFD8-7976-99ECB1AE9486}"/>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074821" y="1150779"/>
            <a:ext cx="302400" cy="302400"/>
          </a:xfrm>
          <a:prstGeom prst="rect">
            <a:avLst/>
          </a:prstGeom>
        </p:spPr>
      </p:pic>
      <p:pic>
        <p:nvPicPr>
          <p:cNvPr id="33" name="図 32" descr="ロゴ, アイコン&#10;&#10;自動的に生成された説明">
            <a:extLst>
              <a:ext uri="{FF2B5EF4-FFF2-40B4-BE49-F238E27FC236}">
                <a16:creationId xmlns:a16="http://schemas.microsoft.com/office/drawing/2014/main" id="{ACC93090-C1A2-42B8-4432-323111508480}"/>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7403767" y="1150779"/>
            <a:ext cx="302400" cy="302400"/>
          </a:xfrm>
          <a:prstGeom prst="rect">
            <a:avLst/>
          </a:prstGeom>
        </p:spPr>
      </p:pic>
      <p:pic>
        <p:nvPicPr>
          <p:cNvPr id="34" name="図 33" descr="アイコン&#10;&#10;自動的に生成された説明">
            <a:extLst>
              <a:ext uri="{FF2B5EF4-FFF2-40B4-BE49-F238E27FC236}">
                <a16:creationId xmlns:a16="http://schemas.microsoft.com/office/drawing/2014/main" id="{364F6CE9-8C10-A695-F4A4-35A9E8C40D76}"/>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7732713" y="1150779"/>
            <a:ext cx="301761" cy="302400"/>
          </a:xfrm>
          <a:prstGeom prst="rect">
            <a:avLst/>
          </a:prstGeom>
        </p:spPr>
      </p:pic>
      <p:pic>
        <p:nvPicPr>
          <p:cNvPr id="35" name="図 34" descr="アイコン&#10;&#10;自動的に生成された説明">
            <a:extLst>
              <a:ext uri="{FF2B5EF4-FFF2-40B4-BE49-F238E27FC236}">
                <a16:creationId xmlns:a16="http://schemas.microsoft.com/office/drawing/2014/main" id="{F5B89120-45A5-FD95-F2F1-7F67BF27123F}"/>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8061020" y="1150779"/>
            <a:ext cx="302400" cy="302400"/>
          </a:xfrm>
          <a:prstGeom prst="rect">
            <a:avLst/>
          </a:prstGeom>
        </p:spPr>
      </p:pic>
      <p:pic>
        <p:nvPicPr>
          <p:cNvPr id="36" name="図 35" descr="停止の標識&#10;&#10;自動的に生成された説明">
            <a:extLst>
              <a:ext uri="{FF2B5EF4-FFF2-40B4-BE49-F238E27FC236}">
                <a16:creationId xmlns:a16="http://schemas.microsoft.com/office/drawing/2014/main" id="{755A5EE2-E0BE-7DC3-41CF-52F88947A192}"/>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8389966" y="1150779"/>
            <a:ext cx="302400" cy="302400"/>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C3859FE7-9B89-605B-E153-BE534CD147E5}"/>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8718912" y="1150779"/>
            <a:ext cx="301761" cy="302400"/>
          </a:xfrm>
          <a:prstGeom prst="rect">
            <a:avLst/>
          </a:prstGeom>
        </p:spPr>
      </p:pic>
      <p:pic>
        <p:nvPicPr>
          <p:cNvPr id="38" name="図 37" descr="アイコン&#10;&#10;自動的に生成された説明">
            <a:extLst>
              <a:ext uri="{FF2B5EF4-FFF2-40B4-BE49-F238E27FC236}">
                <a16:creationId xmlns:a16="http://schemas.microsoft.com/office/drawing/2014/main" id="{A42997C9-A41D-5C8F-E9EC-65B2A805B349}"/>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9047219" y="1150779"/>
            <a:ext cx="302400" cy="302400"/>
          </a:xfrm>
          <a:prstGeom prst="rect">
            <a:avLst/>
          </a:prstGeom>
        </p:spPr>
      </p:pic>
      <p:sp>
        <p:nvSpPr>
          <p:cNvPr id="43" name="正方形/長方形 42">
            <a:extLst>
              <a:ext uri="{FF2B5EF4-FFF2-40B4-BE49-F238E27FC236}">
                <a16:creationId xmlns:a16="http://schemas.microsoft.com/office/drawing/2014/main" id="{62226D48-9F1A-08F2-254F-AB9F8E26D17B}"/>
              </a:ext>
            </a:extLst>
          </p:cNvPr>
          <p:cNvSpPr/>
          <p:nvPr/>
        </p:nvSpPr>
        <p:spPr>
          <a:xfrm>
            <a:off x="2823541" y="2819947"/>
            <a:ext cx="2141014" cy="17724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24000" rIns="108000" bIns="0" rtlCol="0" anchor="t" anchorCtr="0"/>
          <a:lstStyle/>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地域の一次産業について調べてみる。</a:t>
            </a:r>
            <a:endParaRPr kumimoji="0" lang="en-US" altLang="ja-JP" sz="900" b="0" i="0" u="none" strike="noStrike" kern="1200" cap="none" spc="0" normalizeH="0" baseline="0" noProof="0" dirty="0">
              <a:ln>
                <a:noFill/>
              </a:ln>
              <a:solidFill>
                <a:prstClr val="black"/>
              </a:solidFill>
              <a:effectLst/>
              <a:uLnTx/>
              <a:uFillTx/>
              <a:latin typeface="Meiryo UI"/>
              <a:ea typeface="Meiryo UI"/>
              <a:cs typeface="+mn-cs"/>
            </a:endParaRPr>
          </a:p>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地域の課題を考えてみる。</a:t>
            </a:r>
            <a:endParaRPr kumimoji="0" lang="en-US" altLang="ja-JP" sz="900" b="0" i="0" u="none" strike="noStrike" kern="1200" cap="none" spc="0" normalizeH="0" baseline="0" noProof="0" dirty="0">
              <a:ln>
                <a:noFill/>
              </a:ln>
              <a:solidFill>
                <a:prstClr val="black"/>
              </a:solidFill>
              <a:effectLst/>
              <a:uLnTx/>
              <a:uFillTx/>
              <a:latin typeface="Meiryo UI"/>
              <a:ea typeface="Meiryo UI"/>
              <a:cs typeface="+mn-cs"/>
            </a:endParaRPr>
          </a:p>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びわ湖の漁業について調べてみる。</a:t>
            </a:r>
            <a:endParaRPr kumimoji="0" lang="en-US" altLang="ja-JP" sz="900" b="0" i="0" u="none" strike="noStrike" kern="1200" cap="none" spc="0" normalizeH="0" baseline="0" noProof="0" dirty="0">
              <a:ln>
                <a:noFill/>
              </a:ln>
              <a:solidFill>
                <a:prstClr val="black"/>
              </a:solidFill>
              <a:effectLst/>
              <a:uLnTx/>
              <a:uFillTx/>
              <a:latin typeface="Meiryo UI"/>
              <a:ea typeface="Meiryo UI"/>
              <a:cs typeface="+mn-cs"/>
            </a:endParaRPr>
          </a:p>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地域と現地の一次産業の課題や取組について調べてみる。</a:t>
            </a:r>
            <a:endParaRPr kumimoji="1" lang="ja-JP" altLang="en-US" sz="9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3CC7636A-E885-3B4C-444A-CDC778091A9A}"/>
              </a:ext>
            </a:extLst>
          </p:cNvPr>
          <p:cNvSpPr/>
          <p:nvPr/>
        </p:nvSpPr>
        <p:spPr>
          <a:xfrm>
            <a:off x="5180548" y="2819947"/>
            <a:ext cx="2141014" cy="17724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24000" rIns="108000" bIns="0" rtlCol="0" anchor="t" anchorCtr="0"/>
          <a:lstStyle/>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びわ湖での漁業を実際に体験する。</a:t>
            </a:r>
          </a:p>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現地では、どんな課題があるかを理解する。</a:t>
            </a:r>
          </a:p>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現地で課題解決のために、どんな取組を実施しているか聞いてみる。</a:t>
            </a:r>
          </a:p>
        </p:txBody>
      </p:sp>
      <p:sp>
        <p:nvSpPr>
          <p:cNvPr id="49" name="正方形/長方形 48">
            <a:extLst>
              <a:ext uri="{FF2B5EF4-FFF2-40B4-BE49-F238E27FC236}">
                <a16:creationId xmlns:a16="http://schemas.microsoft.com/office/drawing/2014/main" id="{8C3FF6CB-4066-220C-D9EE-E56511BE22D8}"/>
              </a:ext>
            </a:extLst>
          </p:cNvPr>
          <p:cNvSpPr/>
          <p:nvPr/>
        </p:nvSpPr>
        <p:spPr>
          <a:xfrm>
            <a:off x="7537554" y="2819947"/>
            <a:ext cx="2141014" cy="17724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24000" rIns="108000" bIns="0" rtlCol="0" anchor="t" anchorCtr="0"/>
          <a:lstStyle/>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地域の一次産業の未来について自分の意見をまとめる。</a:t>
            </a:r>
          </a:p>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一次産業と環境保全の関連性について調べる。</a:t>
            </a:r>
          </a:p>
          <a:p>
            <a:pPr marL="171450" marR="0" lvl="0" indent="-1714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900"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p:txBody>
      </p:sp>
      <p:sp>
        <p:nvSpPr>
          <p:cNvPr id="39" name="コンテンツ プレースホルダー 8">
            <a:extLst>
              <a:ext uri="{FF2B5EF4-FFF2-40B4-BE49-F238E27FC236}">
                <a16:creationId xmlns:a16="http://schemas.microsoft.com/office/drawing/2014/main" id="{11ED6004-87EB-E45F-DB6A-8D555DDCC6D2}"/>
              </a:ext>
            </a:extLst>
          </p:cNvPr>
          <p:cNvSpPr txBox="1">
            <a:spLocks/>
          </p:cNvSpPr>
          <p:nvPr/>
        </p:nvSpPr>
        <p:spPr>
          <a:xfrm>
            <a:off x="259949" y="2758983"/>
            <a:ext cx="2433142" cy="720000"/>
          </a:xfrm>
          <a:prstGeom prst="rect">
            <a:avLst/>
          </a:prstGeom>
          <a:noFill/>
        </p:spPr>
        <p:txBody>
          <a:bodyPr vert="horz" lIns="612000" tIns="45720" rIns="90000" bIns="45720"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100" b="0" i="0" u="none" strike="noStrike" kern="1200" cap="none" spc="0" normalizeH="0" baseline="0" noProof="0" dirty="0">
                <a:ln>
                  <a:noFill/>
                </a:ln>
                <a:solidFill>
                  <a:prstClr val="black"/>
                </a:solidFill>
                <a:effectLst/>
                <a:uLnTx/>
                <a:uFillTx/>
                <a:latin typeface="Meiryo UI"/>
                <a:ea typeface="Meiryo UI"/>
                <a:cs typeface="+mn-cs"/>
              </a:rPr>
              <a:t>日本最大の淡水湖・びわ湖での地引網体験。</a:t>
            </a:r>
            <a:endParaRPr kumimoji="1" lang="ja-JP" altLang="en-US" sz="1600" b="0" i="0" u="none" strike="noStrike" kern="1200" cap="none" spc="0" normalizeH="0" baseline="0" noProof="0" dirty="0">
              <a:ln>
                <a:noFill/>
              </a:ln>
              <a:solidFill>
                <a:srgbClr val="4B75BF"/>
              </a:solidFill>
              <a:effectLst/>
              <a:uLnTx/>
              <a:uFillTx/>
              <a:latin typeface="Meiryo UI"/>
              <a:ea typeface="Meiryo UI"/>
              <a:cs typeface="+mn-cs"/>
            </a:endParaRPr>
          </a:p>
        </p:txBody>
      </p:sp>
      <p:graphicFrame>
        <p:nvGraphicFramePr>
          <p:cNvPr id="7" name="表 6">
            <a:extLst>
              <a:ext uri="{FF2B5EF4-FFF2-40B4-BE49-F238E27FC236}">
                <a16:creationId xmlns:a16="http://schemas.microsoft.com/office/drawing/2014/main" id="{1E442E92-0203-E8FB-BB88-535EBC3D95E4}"/>
              </a:ext>
            </a:extLst>
          </p:cNvPr>
          <p:cNvGraphicFramePr>
            <a:graphicFrameLocks noGrp="1"/>
          </p:cNvGraphicFramePr>
          <p:nvPr/>
        </p:nvGraphicFramePr>
        <p:xfrm>
          <a:off x="2823542" y="4593934"/>
          <a:ext cx="6847870" cy="1237369"/>
        </p:xfrm>
        <a:graphic>
          <a:graphicData uri="http://schemas.openxmlformats.org/drawingml/2006/table">
            <a:tbl>
              <a:tblPr>
                <a:tableStyleId>{69CF1AB2-1976-4502-BF36-3FF5EA218861}</a:tableStyleId>
              </a:tblPr>
              <a:tblGrid>
                <a:gridCol w="694912">
                  <a:extLst>
                    <a:ext uri="{9D8B030D-6E8A-4147-A177-3AD203B41FA5}">
                      <a16:colId xmlns:a16="http://schemas.microsoft.com/office/drawing/2014/main" val="741602752"/>
                    </a:ext>
                  </a:extLst>
                </a:gridCol>
                <a:gridCol w="1685724">
                  <a:extLst>
                    <a:ext uri="{9D8B030D-6E8A-4147-A177-3AD203B41FA5}">
                      <a16:colId xmlns:a16="http://schemas.microsoft.com/office/drawing/2014/main" val="3389704294"/>
                    </a:ext>
                  </a:extLst>
                </a:gridCol>
                <a:gridCol w="620889">
                  <a:extLst>
                    <a:ext uri="{9D8B030D-6E8A-4147-A177-3AD203B41FA5}">
                      <a16:colId xmlns:a16="http://schemas.microsoft.com/office/drawing/2014/main" val="3252824643"/>
                    </a:ext>
                  </a:extLst>
                </a:gridCol>
                <a:gridCol w="3846345">
                  <a:extLst>
                    <a:ext uri="{9D8B030D-6E8A-4147-A177-3AD203B41FA5}">
                      <a16:colId xmlns:a16="http://schemas.microsoft.com/office/drawing/2014/main" val="1736356865"/>
                    </a:ext>
                  </a:extLst>
                </a:gridCol>
              </a:tblGrid>
              <a:tr h="198415">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7088" marR="7088" marT="7088"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大津市・柳が崎</a:t>
                      </a: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8415">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7088" marR="7088" marT="7088"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245294">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7088" marR="7088" marT="7088"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lnSpc>
                          <a:spcPct val="125000"/>
                        </a:lnSpc>
                      </a:pP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8415">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7088" marR="7088" marT="7088"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a:t>
                      </a:r>
                      <a:r>
                        <a:rPr lang="ja-JP" altLang="en-US" sz="800" u="none" strike="noStrike" dirty="0">
                          <a:effectLst/>
                          <a:latin typeface="+mn-ea"/>
                          <a:ea typeface="+mn-ea"/>
                        </a:rPr>
                        <a:t>時間</a:t>
                      </a: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8415">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7088" marR="7088" marT="7088"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60</a:t>
                      </a:r>
                      <a:r>
                        <a:rPr lang="ja-JP" altLang="en-US" sz="800" u="none" strike="noStrike" dirty="0">
                          <a:effectLst/>
                          <a:latin typeface="+mn-ea"/>
                          <a:ea typeface="+mn-ea"/>
                        </a:rPr>
                        <a:t>～</a:t>
                      </a:r>
                      <a:r>
                        <a:rPr lang="en-US" altLang="ja-JP" sz="800" u="none" strike="noStrike" dirty="0">
                          <a:effectLst/>
                          <a:latin typeface="+mn-ea"/>
                          <a:ea typeface="+mn-ea"/>
                        </a:rPr>
                        <a:t>200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98415">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7088" marR="7088" marT="7088"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動きやすい服装・タオル</a:t>
                      </a: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F6FD90F2-D089-0790-4443-8D2D084CDB96}"/>
              </a:ext>
            </a:extLst>
          </p:cNvPr>
          <p:cNvGrpSpPr/>
          <p:nvPr/>
        </p:nvGrpSpPr>
        <p:grpSpPr>
          <a:xfrm>
            <a:off x="2794508" y="5823186"/>
            <a:ext cx="7052003" cy="748207"/>
            <a:chOff x="321176" y="5870744"/>
            <a:chExt cx="9633850" cy="748207"/>
          </a:xfrm>
        </p:grpSpPr>
        <p:sp>
          <p:nvSpPr>
            <p:cNvPr id="59" name="コンテンツ プレースホルダー 8">
              <a:extLst>
                <a:ext uri="{FF2B5EF4-FFF2-40B4-BE49-F238E27FC236}">
                  <a16:creationId xmlns:a16="http://schemas.microsoft.com/office/drawing/2014/main" id="{A15D9DE1-9EE5-DD22-53BE-0BB62ADC6FF9}"/>
                </a:ext>
              </a:extLst>
            </p:cNvPr>
            <p:cNvSpPr txBox="1">
              <a:spLocks/>
            </p:cNvSpPr>
            <p:nvPr/>
          </p:nvSpPr>
          <p:spPr>
            <a:xfrm>
              <a:off x="321176" y="5870744"/>
              <a:ext cx="9394644" cy="748207"/>
            </a:xfrm>
            <a:prstGeom prst="rect">
              <a:avLst/>
            </a:prstGeom>
          </p:spPr>
          <p:txBody>
            <a:bodyPr vert="horz" lIns="91440" tIns="45720" rIns="91440" bIns="45720"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800"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800"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71450" marR="0" lvl="0" indent="-171450" algn="l" defTabSz="914400"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雨天荒天時の中止は、前日</a:t>
              </a:r>
              <a: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t>12:00</a:t>
              </a: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段階での気象予報により判断いたします</a:t>
              </a:r>
            </a:p>
            <a:p>
              <a:pPr marL="171450" marR="0" lvl="0" indent="-171450" algn="l" defTabSz="914400"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体験場所までの移動は貸切バスをおすすめします</a:t>
              </a:r>
              <a:b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br>
              <a:endParaRPr kumimoji="1" lang="en-US" altLang="ja-JP" sz="800" b="0" i="0" u="none" strike="noStrike" kern="1200" cap="none" spc="0" normalizeH="0" baseline="0" noProof="0" dirty="0">
                <a:ln>
                  <a:noFill/>
                </a:ln>
                <a:solidFill>
                  <a:prstClr val="black"/>
                </a:solidFill>
                <a:effectLst/>
                <a:uLnTx/>
                <a:uFillTx/>
                <a:latin typeface="Meiryo UI"/>
                <a:ea typeface="Meiryo UI"/>
                <a:cs typeface="+mn-cs"/>
              </a:endParaRPr>
            </a:p>
            <a:p>
              <a:pPr marL="171450" marR="0" lvl="0" indent="-171450" algn="l" defTabSz="914400"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8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endParaRPr kumimoji="1" lang="ja-JP" altLang="en-US" sz="800" b="0" i="0" u="none" strike="noStrike" kern="1200" cap="none" spc="0" normalizeH="0" baseline="0" noProof="0" dirty="0">
                <a:ln>
                  <a:noFill/>
                </a:ln>
                <a:solidFill>
                  <a:prstClr val="black"/>
                </a:solidFill>
                <a:effectLst/>
                <a:uLnTx/>
                <a:uFillTx/>
                <a:latin typeface="Meiryo UI"/>
                <a:ea typeface="Meiryo UI"/>
                <a:cs typeface="+mn-cs"/>
              </a:endParaRPr>
            </a:p>
            <a:p>
              <a:pPr marL="171450" marR="0" lvl="0" indent="-171450" algn="l" defTabSz="914400"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実施については、滋賀県への申請および許可が必要となります</a:t>
              </a:r>
              <a:b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br>
              <a:endParaRPr kumimoji="1" lang="en-US" altLang="ja-JP" sz="7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50" b="0" i="0" u="none" strike="noStrike" kern="1200" cap="none" spc="0" normalizeH="0" baseline="0" noProof="0" dirty="0">
                <a:ln>
                  <a:noFill/>
                </a:ln>
                <a:solidFill>
                  <a:srgbClr val="4B75BF"/>
                </a:solidFill>
                <a:effectLst/>
                <a:uLnTx/>
                <a:uFillTx/>
                <a:latin typeface="Meiryo UI"/>
                <a:ea typeface="Meiryo UI"/>
                <a:cs typeface="+mn-cs"/>
              </a:endParaRPr>
            </a:p>
          </p:txBody>
        </p:sp>
        <p:sp>
          <p:nvSpPr>
            <p:cNvPr id="20" name="テキスト ボックス 19">
              <a:extLst>
                <a:ext uri="{FF2B5EF4-FFF2-40B4-BE49-F238E27FC236}">
                  <a16:creationId xmlns:a16="http://schemas.microsoft.com/office/drawing/2014/main" id="{19BBCD3F-CC53-E269-98A3-86579B9F7E35}"/>
                </a:ext>
              </a:extLst>
            </p:cNvPr>
            <p:cNvSpPr txBox="1"/>
            <p:nvPr/>
          </p:nvSpPr>
          <p:spPr>
            <a:xfrm>
              <a:off x="5039142" y="6200024"/>
              <a:ext cx="4915884" cy="211148"/>
            </a:xfrm>
            <a:prstGeom prst="rect">
              <a:avLst/>
            </a:prstGeom>
            <a:noFill/>
          </p:spPr>
          <p:txBody>
            <a:bodyPr wrap="square">
              <a:spAutoFit/>
            </a:bodyPr>
            <a:lstStyle/>
            <a:p>
              <a:pPr marL="171450" marR="0" lvl="0" indent="-171450" algn="l" defTabSz="914400" rtl="0" eaLnBrk="1" fontAlgn="auto" latinLnBrk="0" hangingPunct="1">
                <a:lnSpc>
                  <a:spcPct val="125000"/>
                </a:lnSpc>
                <a:spcBef>
                  <a:spcPts val="0"/>
                </a:spcBef>
                <a:spcAft>
                  <a:spcPts val="0"/>
                </a:spcAft>
                <a:buClrTx/>
                <a:buSzTx/>
                <a:buFont typeface="游ゴシック" panose="020B0400000000000000" pitchFamily="50" charset="-128"/>
                <a:buChar char="※"/>
                <a:tabLst/>
                <a:defRPr/>
              </a:pPr>
              <a:r>
                <a:rPr kumimoji="0" lang="ja-JP" altLang="en-US" sz="700" b="0" i="0" u="none" strike="noStrike" kern="1200" cap="none" spc="0" normalizeH="0" baseline="0" noProof="0" dirty="0">
                  <a:ln>
                    <a:noFill/>
                  </a:ln>
                  <a:solidFill>
                    <a:prstClr val="black"/>
                  </a:solidFill>
                  <a:effectLst/>
                  <a:uLnTx/>
                  <a:uFillTx/>
                  <a:latin typeface="Meiryo UI"/>
                  <a:ea typeface="Meiryo UI"/>
                  <a:cs typeface="+mn-cs"/>
                </a:rPr>
                <a:t>実施希望日の４ケ月前までに仮予約いただき、県と協議の上、実施可能日をご連絡</a:t>
              </a:r>
            </a:p>
          </p:txBody>
        </p:sp>
        <p:cxnSp>
          <p:nvCxnSpPr>
            <p:cNvPr id="61" name="直線コネクタ 60">
              <a:extLst>
                <a:ext uri="{FF2B5EF4-FFF2-40B4-BE49-F238E27FC236}">
                  <a16:creationId xmlns:a16="http://schemas.microsoft.com/office/drawing/2014/main" id="{C21ABB86-9693-08D2-4CF1-E0AA5963AAF4}"/>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pic>
        <p:nvPicPr>
          <p:cNvPr id="63" name="図 62" descr="屋外, 草, スポーツゲーム, 民衆 が含まれている画像&#10;&#10;自動的に生成された説明">
            <a:extLst>
              <a:ext uri="{FF2B5EF4-FFF2-40B4-BE49-F238E27FC236}">
                <a16:creationId xmlns:a16="http://schemas.microsoft.com/office/drawing/2014/main" id="{2888CCCE-91AA-3EAD-F851-CA36547EBD54}"/>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a:stretch/>
        </p:blipFill>
        <p:spPr>
          <a:xfrm>
            <a:off x="7375194" y="4877567"/>
            <a:ext cx="1057833" cy="674015"/>
          </a:xfrm>
          <a:prstGeom prst="rect">
            <a:avLst/>
          </a:prstGeom>
        </p:spPr>
      </p:pic>
      <p:sp>
        <p:nvSpPr>
          <p:cNvPr id="40" name="コンテンツ プレースホルダー 8">
            <a:extLst>
              <a:ext uri="{FF2B5EF4-FFF2-40B4-BE49-F238E27FC236}">
                <a16:creationId xmlns:a16="http://schemas.microsoft.com/office/drawing/2014/main" id="{3B387D35-1120-18C7-E4FD-5AC9293C7629}"/>
              </a:ext>
            </a:extLst>
          </p:cNvPr>
          <p:cNvSpPr txBox="1">
            <a:spLocks/>
          </p:cNvSpPr>
          <p:nvPr/>
        </p:nvSpPr>
        <p:spPr>
          <a:xfrm>
            <a:off x="5831584" y="4630645"/>
            <a:ext cx="2406808" cy="1159238"/>
          </a:xfrm>
          <a:prstGeom prst="rect">
            <a:avLst/>
          </a:prstGeom>
          <a:noFill/>
        </p:spPr>
        <p:txBody>
          <a:bodyPr vert="horz" lIns="91440" tIns="0" rIns="91440" bIns="4572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200"/>
              </a:spcBef>
              <a:spcAft>
                <a:spcPts val="0"/>
              </a:spcAft>
              <a:buClrTx/>
              <a:buSzTx/>
              <a:buFont typeface="Arial" panose="020B0604020202020204" pitchFamily="34" charset="0"/>
              <a:buNone/>
              <a:tabLst>
                <a:tab pos="358775" algn="r"/>
                <a:tab pos="541338" algn="l"/>
              </a:tabLst>
              <a:defRPr/>
            </a:pP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t>	9:30	</a:t>
            </a: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大津市柳が崎集合</a:t>
            </a:r>
            <a: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インストラクター紹介</a:t>
            </a:r>
          </a:p>
          <a:p>
            <a:pPr marL="0" marR="0" lvl="0" indent="0" algn="l" defTabSz="914400" rtl="0" eaLnBrk="1" fontAlgn="auto" latinLnBrk="0" hangingPunct="1">
              <a:lnSpc>
                <a:spcPct val="125000"/>
              </a:lnSpc>
              <a:spcBef>
                <a:spcPts val="200"/>
              </a:spcBef>
              <a:spcAft>
                <a:spcPts val="0"/>
              </a:spcAft>
              <a:buClrTx/>
              <a:buSzTx/>
              <a:buFont typeface="Arial" panose="020B0604020202020204" pitchFamily="34" charset="0"/>
              <a:buNone/>
              <a:tabLst>
                <a:tab pos="358775" algn="r"/>
                <a:tab pos="541338" algn="l"/>
              </a:tabLst>
              <a:defRPr/>
            </a:pPr>
            <a: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t>9:45	</a:t>
            </a: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準備</a:t>
            </a:r>
          </a:p>
          <a:p>
            <a:pPr marL="0" marR="0" lvl="0" indent="0" algn="l" defTabSz="914400" rtl="0" eaLnBrk="1" fontAlgn="auto" latinLnBrk="0" hangingPunct="1">
              <a:lnSpc>
                <a:spcPct val="125000"/>
              </a:lnSpc>
              <a:spcBef>
                <a:spcPts val="200"/>
              </a:spcBef>
              <a:spcAft>
                <a:spcPts val="0"/>
              </a:spcAft>
              <a:buClrTx/>
              <a:buSzTx/>
              <a:buFont typeface="Arial" panose="020B0604020202020204" pitchFamily="34" charset="0"/>
              <a:buNone/>
              <a:tabLst>
                <a:tab pos="358775" algn="r"/>
                <a:tab pos="541338" algn="l"/>
              </a:tabLst>
              <a:defRPr/>
            </a:pPr>
            <a: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t>	10:00	</a:t>
            </a: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地引網体験</a:t>
            </a:r>
          </a:p>
          <a:p>
            <a:pPr marL="0" marR="0" lvl="0" indent="0" algn="l" defTabSz="914400" rtl="0" eaLnBrk="1" fontAlgn="auto" latinLnBrk="0" hangingPunct="1">
              <a:lnSpc>
                <a:spcPct val="125000"/>
              </a:lnSpc>
              <a:spcBef>
                <a:spcPts val="200"/>
              </a:spcBef>
              <a:spcAft>
                <a:spcPts val="0"/>
              </a:spcAft>
              <a:buClrTx/>
              <a:buSzTx/>
              <a:buFont typeface="Arial" panose="020B0604020202020204" pitchFamily="34" charset="0"/>
              <a:buNone/>
              <a:tabLst>
                <a:tab pos="358775" algn="r"/>
                <a:tab pos="541338" algn="l"/>
              </a:tabLst>
              <a:defRPr/>
            </a:pPr>
            <a: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t>	11:00 	</a:t>
            </a: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片付け・まとめ</a:t>
            </a:r>
          </a:p>
          <a:p>
            <a:pPr marL="0" marR="0" lvl="0" indent="0" algn="l" defTabSz="914400" rtl="0" eaLnBrk="1" fontAlgn="auto" latinLnBrk="0" hangingPunct="1">
              <a:lnSpc>
                <a:spcPct val="125000"/>
              </a:lnSpc>
              <a:spcBef>
                <a:spcPts val="200"/>
              </a:spcBef>
              <a:spcAft>
                <a:spcPts val="0"/>
              </a:spcAft>
              <a:buClrTx/>
              <a:buSzTx/>
              <a:buFont typeface="Arial" panose="020B0604020202020204" pitchFamily="34" charset="0"/>
              <a:buNone/>
              <a:tabLst>
                <a:tab pos="358775" algn="r"/>
                <a:tab pos="541338" algn="l"/>
              </a:tabLst>
              <a:defRPr/>
            </a:pPr>
            <a: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t>	11:30	</a:t>
            </a: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終了</a:t>
            </a:r>
            <a:endParaRPr kumimoji="1" lang="en-US" altLang="ja-JP" sz="8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auto" latinLnBrk="0" hangingPunct="1">
              <a:lnSpc>
                <a:spcPct val="125000"/>
              </a:lnSpc>
              <a:spcBef>
                <a:spcPts val="200"/>
              </a:spcBef>
              <a:spcAft>
                <a:spcPts val="0"/>
              </a:spcAft>
              <a:buClrTx/>
              <a:buSzTx/>
              <a:buFont typeface="Arial" panose="020B0604020202020204" pitchFamily="34" charset="0"/>
              <a:buNone/>
              <a:tabLst>
                <a:tab pos="358775" algn="r"/>
                <a:tab pos="541338" algn="l"/>
              </a:tabLst>
              <a:defRPr/>
            </a:pPr>
            <a:endParaRPr kumimoji="1" lang="en-US" altLang="ja-JP" sz="300"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914400" rtl="0" eaLnBrk="1" fontAlgn="auto" latinLnBrk="0" hangingPunct="1">
              <a:lnSpc>
                <a:spcPct val="125000"/>
              </a:lnSpc>
              <a:spcBef>
                <a:spcPts val="200"/>
              </a:spcBef>
              <a:spcAft>
                <a:spcPts val="0"/>
              </a:spcAft>
              <a:buClrTx/>
              <a:buSzTx/>
              <a:buFont typeface="Arial" panose="020B0604020202020204" pitchFamily="34" charset="0"/>
              <a:buNone/>
              <a:tabLst>
                <a:tab pos="358775" algn="r"/>
                <a:tab pos="541338" algn="l"/>
              </a:tabLst>
              <a:defRPr/>
            </a:pPr>
            <a:r>
              <a:rPr kumimoji="1" lang="en-US" altLang="ja-JP" sz="8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800" b="0" i="0" u="none" strike="noStrike" kern="1200" cap="none" spc="0" normalizeH="0" baseline="0" noProof="0" dirty="0">
                <a:ln>
                  <a:noFill/>
                </a:ln>
                <a:solidFill>
                  <a:prstClr val="black"/>
                </a:solidFill>
                <a:effectLst/>
                <a:uLnTx/>
                <a:uFillTx/>
                <a:latin typeface="Meiryo UI"/>
                <a:ea typeface="Meiryo UI"/>
                <a:cs typeface="+mn-cs"/>
              </a:rPr>
              <a:t>開始時間・終了時間はご相談に応じます。</a:t>
            </a:r>
            <a:endParaRPr kumimoji="1" lang="en-US" altLang="ja-JP" sz="800" b="0" i="0" u="none" strike="noStrike" kern="1200" cap="none" spc="0" normalizeH="0" baseline="0" noProof="0" dirty="0">
              <a:ln>
                <a:noFill/>
              </a:ln>
              <a:solidFill>
                <a:prstClr val="black"/>
              </a:solidFill>
              <a:effectLst/>
              <a:uLnTx/>
              <a:uFillTx/>
              <a:latin typeface="Meiryo UI"/>
              <a:ea typeface="Meiryo UI"/>
              <a:cs typeface="+mn-cs"/>
            </a:endParaRPr>
          </a:p>
        </p:txBody>
      </p:sp>
      <p:pic>
        <p:nvPicPr>
          <p:cNvPr id="71" name="図 70" descr="ボートに乗っている人たち&#10;&#10;中程度の精度で自動的に生成された説明">
            <a:extLst>
              <a:ext uri="{FF2B5EF4-FFF2-40B4-BE49-F238E27FC236}">
                <a16:creationId xmlns:a16="http://schemas.microsoft.com/office/drawing/2014/main" id="{3BA99171-A6BA-E923-9958-F09855664D4D}"/>
              </a:ext>
            </a:extLst>
          </p:cNvPr>
          <p:cNvPicPr>
            <a:picLocks noChangeAspect="1"/>
          </p:cNvPicPr>
          <p:nvPr/>
        </p:nvPicPr>
        <p:blipFill rotWithShape="1">
          <a:blip r:embed="rId23" cstate="print">
            <a:extLst>
              <a:ext uri="{28A0092B-C50C-407E-A947-70E740481C1C}">
                <a14:useLocalDpi xmlns:a14="http://schemas.microsoft.com/office/drawing/2010/main"/>
              </a:ext>
            </a:extLst>
          </a:blip>
          <a:srcRect/>
          <a:stretch/>
        </p:blipFill>
        <p:spPr>
          <a:xfrm>
            <a:off x="8523647" y="4877567"/>
            <a:ext cx="1057833" cy="674015"/>
          </a:xfrm>
          <a:prstGeom prst="rect">
            <a:avLst/>
          </a:prstGeom>
        </p:spPr>
      </p:pic>
      <p:sp>
        <p:nvSpPr>
          <p:cNvPr id="2" name="コンテンツ プレースホルダー 8">
            <a:extLst>
              <a:ext uri="{FF2B5EF4-FFF2-40B4-BE49-F238E27FC236}">
                <a16:creationId xmlns:a16="http://schemas.microsoft.com/office/drawing/2014/main" id="{69104CC4-BD3E-3421-FC62-3ACB456FA55B}"/>
              </a:ext>
            </a:extLst>
          </p:cNvPr>
          <p:cNvSpPr txBox="1">
            <a:spLocks/>
          </p:cNvSpPr>
          <p:nvPr/>
        </p:nvSpPr>
        <p:spPr>
          <a:xfrm>
            <a:off x="234588" y="2455724"/>
            <a:ext cx="2483865" cy="3973149"/>
          </a:xfrm>
          <a:prstGeom prst="rect">
            <a:avLst/>
          </a:prstGeom>
        </p:spPr>
        <p:txBody>
          <a:bodyPr vert="horz" lIns="91440" tIns="45720" rIns="91440" bIns="4572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200"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pic>
        <p:nvPicPr>
          <p:cNvPr id="3" name="グラフィックス 2" descr="プレゼント 枠線">
            <a:extLst>
              <a:ext uri="{FF2B5EF4-FFF2-40B4-BE49-F238E27FC236}">
                <a16:creationId xmlns:a16="http://schemas.microsoft.com/office/drawing/2014/main" id="{63C66DC1-C6E7-DB02-ADC3-FA2210A0D6CE}"/>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344488" y="5015798"/>
            <a:ext cx="431810" cy="431810"/>
          </a:xfrm>
          <a:prstGeom prst="rect">
            <a:avLst/>
          </a:prstGeom>
        </p:spPr>
      </p:pic>
      <p:pic>
        <p:nvPicPr>
          <p:cNvPr id="45" name="グラフィックス 44" descr="電球と鉛筆 枠線">
            <a:extLst>
              <a:ext uri="{FF2B5EF4-FFF2-40B4-BE49-F238E27FC236}">
                <a16:creationId xmlns:a16="http://schemas.microsoft.com/office/drawing/2014/main" id="{7D49E5DB-DE5B-C955-ACA7-C3330728D57E}"/>
              </a:ext>
            </a:extLst>
          </p:cNvPr>
          <p:cNvPicPr>
            <a:picLocks noChangeAspect="1"/>
          </p:cNvPicPr>
          <p:nvPr/>
        </p:nvPicPr>
        <p:blipFill>
          <a:blip>
            <a:extLst>
              <a:ext uri="{96DAC541-7B7A-43D3-8B79-37D633B846F1}">
                <asvg:svgBlip xmlns:asvg="http://schemas.microsoft.com/office/drawing/2016/SVG/main" r:embed="rId25"/>
              </a:ext>
            </a:extLst>
          </a:blip>
          <a:srcRect/>
          <a:stretch/>
        </p:blipFill>
        <p:spPr>
          <a:xfrm>
            <a:off x="344488" y="4311558"/>
            <a:ext cx="431810" cy="431810"/>
          </a:xfrm>
          <a:prstGeom prst="rect">
            <a:avLst/>
          </a:prstGeom>
        </p:spPr>
      </p:pic>
      <p:pic>
        <p:nvPicPr>
          <p:cNvPr id="50" name="グラフィックス 49" descr="考え 枠線">
            <a:extLst>
              <a:ext uri="{FF2B5EF4-FFF2-40B4-BE49-F238E27FC236}">
                <a16:creationId xmlns:a16="http://schemas.microsoft.com/office/drawing/2014/main" id="{9B96E3CD-4F42-1C5B-0901-BC71A2D7CDCC}"/>
              </a:ext>
            </a:extLst>
          </p:cNvPr>
          <p:cNvPicPr>
            <a:picLocks noChangeAspect="1"/>
          </p:cNvPicPr>
          <p:nvPr/>
        </p:nvPicPr>
        <p:blipFill>
          <a:blip>
            <a:extLst>
              <a:ext uri="{96DAC541-7B7A-43D3-8B79-37D633B846F1}">
                <asvg:svgBlip xmlns:asvg="http://schemas.microsoft.com/office/drawing/2016/SVG/main" r:embed="rId26"/>
              </a:ext>
            </a:extLst>
          </a:blip>
          <a:srcRect/>
          <a:stretch/>
        </p:blipFill>
        <p:spPr>
          <a:xfrm>
            <a:off x="344488" y="3607318"/>
            <a:ext cx="431810" cy="431810"/>
          </a:xfrm>
          <a:prstGeom prst="rect">
            <a:avLst/>
          </a:prstGeom>
        </p:spPr>
      </p:pic>
      <p:pic>
        <p:nvPicPr>
          <p:cNvPr id="51" name="グラフィックス 50" descr="コイ 枠線">
            <a:extLst>
              <a:ext uri="{FF2B5EF4-FFF2-40B4-BE49-F238E27FC236}">
                <a16:creationId xmlns:a16="http://schemas.microsoft.com/office/drawing/2014/main" id="{9BB1F763-662D-221F-95D5-7F2C1D7E7B25}"/>
              </a:ext>
            </a:extLst>
          </p:cNvPr>
          <p:cNvPicPr>
            <a:picLocks noChangeAspect="1"/>
          </p:cNvPicPr>
          <p:nvPr/>
        </p:nvPicPr>
        <p:blipFill>
          <a:blip>
            <a:extLst>
              <a:ext uri="{96DAC541-7B7A-43D3-8B79-37D633B846F1}">
                <asvg:svgBlip xmlns:asvg="http://schemas.microsoft.com/office/drawing/2016/SVG/main" r:embed="rId27"/>
              </a:ext>
            </a:extLst>
          </a:blip>
          <a:srcRect/>
          <a:stretch/>
        </p:blipFill>
        <p:spPr>
          <a:xfrm>
            <a:off x="364962" y="2904729"/>
            <a:ext cx="390862" cy="390862"/>
          </a:xfrm>
          <a:prstGeom prst="rect">
            <a:avLst/>
          </a:prstGeom>
        </p:spPr>
      </p:pic>
      <p:sp>
        <p:nvSpPr>
          <p:cNvPr id="52" name="コンテンツ プレースホルダー 8">
            <a:extLst>
              <a:ext uri="{FF2B5EF4-FFF2-40B4-BE49-F238E27FC236}">
                <a16:creationId xmlns:a16="http://schemas.microsoft.com/office/drawing/2014/main" id="{245D5D64-2F8D-98EC-0B2C-4B84D6E5C152}"/>
              </a:ext>
            </a:extLst>
          </p:cNvPr>
          <p:cNvSpPr txBox="1">
            <a:spLocks/>
          </p:cNvSpPr>
          <p:nvPr/>
        </p:nvSpPr>
        <p:spPr>
          <a:xfrm>
            <a:off x="2783250" y="2455724"/>
            <a:ext cx="6895318" cy="3973149"/>
          </a:xfrm>
          <a:prstGeom prst="rect">
            <a:avLst/>
          </a:prstGeom>
        </p:spPr>
        <p:txBody>
          <a:bodyPr vert="horz" lIns="91440" tIns="45720" rIns="91440" bIns="4572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200"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66" name="直線矢印コネクタ 65">
            <a:extLst>
              <a:ext uri="{FF2B5EF4-FFF2-40B4-BE49-F238E27FC236}">
                <a16:creationId xmlns:a16="http://schemas.microsoft.com/office/drawing/2014/main" id="{9AB705F7-DF19-F4EE-F688-FB1C73779F8D}"/>
              </a:ext>
            </a:extLst>
          </p:cNvPr>
          <p:cNvCxnSpPr>
            <a:cxnSpLocks/>
          </p:cNvCxnSpPr>
          <p:nvPr/>
        </p:nvCxnSpPr>
        <p:spPr>
          <a:xfrm>
            <a:off x="259720" y="2758984"/>
            <a:ext cx="2433600"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67" name="直線矢印コネクタ 66">
            <a:extLst>
              <a:ext uri="{FF2B5EF4-FFF2-40B4-BE49-F238E27FC236}">
                <a16:creationId xmlns:a16="http://schemas.microsoft.com/office/drawing/2014/main" id="{0EDE3ED0-BE4E-BD1D-E69A-4E83DF14EC4E}"/>
              </a:ext>
            </a:extLst>
          </p:cNvPr>
          <p:cNvCxnSpPr>
            <a:cxnSpLocks/>
          </p:cNvCxnSpPr>
          <p:nvPr/>
        </p:nvCxnSpPr>
        <p:spPr>
          <a:xfrm>
            <a:off x="324520" y="3471103"/>
            <a:ext cx="2304000"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70" name="直線矢印コネクタ 69">
            <a:extLst>
              <a:ext uri="{FF2B5EF4-FFF2-40B4-BE49-F238E27FC236}">
                <a16:creationId xmlns:a16="http://schemas.microsoft.com/office/drawing/2014/main" id="{2FD1C334-20D8-C2B7-6532-D69D0A0E5848}"/>
              </a:ext>
            </a:extLst>
          </p:cNvPr>
          <p:cNvCxnSpPr>
            <a:cxnSpLocks/>
          </p:cNvCxnSpPr>
          <p:nvPr/>
        </p:nvCxnSpPr>
        <p:spPr>
          <a:xfrm>
            <a:off x="2842658" y="2758984"/>
            <a:ext cx="6766944"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9A50ED40-699C-2EBA-38E7-B247AF9720F9}"/>
              </a:ext>
            </a:extLst>
          </p:cNvPr>
          <p:cNvSpPr/>
          <p:nvPr/>
        </p:nvSpPr>
        <p:spPr>
          <a:xfrm>
            <a:off x="2918791" y="2865398"/>
            <a:ext cx="972273" cy="233398"/>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B47A72B6-DEA6-7CB0-D5D7-5EF0FF4959F6}"/>
              </a:ext>
            </a:extLst>
          </p:cNvPr>
          <p:cNvSpPr/>
          <p:nvPr/>
        </p:nvSpPr>
        <p:spPr>
          <a:xfrm>
            <a:off x="5275798" y="2865397"/>
            <a:ext cx="972273" cy="233399"/>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9C225753-AEBF-5888-8E4B-457487618609}"/>
              </a:ext>
            </a:extLst>
          </p:cNvPr>
          <p:cNvSpPr/>
          <p:nvPr/>
        </p:nvSpPr>
        <p:spPr>
          <a:xfrm>
            <a:off x="7632804" y="2865397"/>
            <a:ext cx="972273" cy="233399"/>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0B83821A-4F81-87C1-9565-4756F9C5C5D1}"/>
              </a:ext>
            </a:extLst>
          </p:cNvPr>
          <p:cNvCxnSpPr>
            <a:cxnSpLocks/>
          </p:cNvCxnSpPr>
          <p:nvPr/>
        </p:nvCxnSpPr>
        <p:spPr>
          <a:xfrm>
            <a:off x="4979207" y="2865397"/>
            <a:ext cx="0" cy="154800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3" name="直線コネクタ 52">
            <a:extLst>
              <a:ext uri="{FF2B5EF4-FFF2-40B4-BE49-F238E27FC236}">
                <a16:creationId xmlns:a16="http://schemas.microsoft.com/office/drawing/2014/main" id="{B15307EB-980C-4D65-3546-91B2F575F247}"/>
              </a:ext>
            </a:extLst>
          </p:cNvPr>
          <p:cNvCxnSpPr>
            <a:cxnSpLocks/>
          </p:cNvCxnSpPr>
          <p:nvPr/>
        </p:nvCxnSpPr>
        <p:spPr>
          <a:xfrm>
            <a:off x="7345738" y="2865397"/>
            <a:ext cx="0" cy="154800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9C3965FD-73AE-6F5A-9961-348751D82520}"/>
              </a:ext>
            </a:extLst>
          </p:cNvPr>
          <p:cNvSpPr/>
          <p:nvPr/>
        </p:nvSpPr>
        <p:spPr>
          <a:xfrm rot="5400000">
            <a:off x="4919902" y="3564296"/>
            <a:ext cx="281120" cy="150202"/>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E379FD80-3C83-E77A-8E68-387FC3C0B9E6}"/>
              </a:ext>
            </a:extLst>
          </p:cNvPr>
          <p:cNvSpPr/>
          <p:nvPr/>
        </p:nvSpPr>
        <p:spPr>
          <a:xfrm rot="5400000">
            <a:off x="7284419" y="3564296"/>
            <a:ext cx="281120" cy="150202"/>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78" name="コンテンツ プレースホルダー 8">
            <a:extLst>
              <a:ext uri="{FF2B5EF4-FFF2-40B4-BE49-F238E27FC236}">
                <a16:creationId xmlns:a16="http://schemas.microsoft.com/office/drawing/2014/main" id="{CF49D9A4-51BA-A7B9-DFFE-9D5EAE784B6E}"/>
              </a:ext>
            </a:extLst>
          </p:cNvPr>
          <p:cNvSpPr txBox="1">
            <a:spLocks/>
          </p:cNvSpPr>
          <p:nvPr/>
        </p:nvSpPr>
        <p:spPr>
          <a:xfrm>
            <a:off x="259949" y="3463223"/>
            <a:ext cx="2433142" cy="720000"/>
          </a:xfrm>
          <a:prstGeom prst="rect">
            <a:avLst/>
          </a:prstGeom>
          <a:noFill/>
        </p:spPr>
        <p:txBody>
          <a:bodyPr vert="horz" lIns="612000" tIns="45720" rIns="90000" bIns="45720"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100" b="0" i="0" u="none" strike="noStrike" kern="1200" cap="none" spc="0" normalizeH="0" baseline="0" noProof="0" dirty="0">
                <a:ln>
                  <a:noFill/>
                </a:ln>
                <a:solidFill>
                  <a:prstClr val="black"/>
                </a:solidFill>
                <a:effectLst/>
                <a:uLnTx/>
                <a:uFillTx/>
                <a:latin typeface="Meiryo UI"/>
                <a:ea typeface="Meiryo UI"/>
                <a:cs typeface="+mn-cs"/>
              </a:rPr>
              <a:t>現地の一次産業の課題や環境への影響、取組を学び、地域の一次産業の今後を考える。</a:t>
            </a:r>
          </a:p>
        </p:txBody>
      </p:sp>
      <p:sp>
        <p:nvSpPr>
          <p:cNvPr id="79" name="コンテンツ プレースホルダー 8">
            <a:extLst>
              <a:ext uri="{FF2B5EF4-FFF2-40B4-BE49-F238E27FC236}">
                <a16:creationId xmlns:a16="http://schemas.microsoft.com/office/drawing/2014/main" id="{B13FAF24-6C35-D100-243B-763215749A02}"/>
              </a:ext>
            </a:extLst>
          </p:cNvPr>
          <p:cNvSpPr txBox="1">
            <a:spLocks/>
          </p:cNvSpPr>
          <p:nvPr/>
        </p:nvSpPr>
        <p:spPr>
          <a:xfrm>
            <a:off x="259949" y="4167463"/>
            <a:ext cx="2433142" cy="720000"/>
          </a:xfrm>
          <a:prstGeom prst="rect">
            <a:avLst/>
          </a:prstGeom>
          <a:noFill/>
        </p:spPr>
        <p:txBody>
          <a:bodyPr vert="horz" lIns="612000" tIns="45720" rIns="90000" bIns="45720"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100" b="0" i="0" u="none" strike="noStrike" kern="1200" cap="none" spc="0" normalizeH="0" baseline="0" noProof="0" dirty="0">
                <a:ln>
                  <a:noFill/>
                </a:ln>
                <a:solidFill>
                  <a:prstClr val="black"/>
                </a:solidFill>
                <a:effectLst/>
                <a:uLnTx/>
                <a:uFillTx/>
                <a:latin typeface="Meiryo UI"/>
                <a:ea typeface="Meiryo UI"/>
                <a:cs typeface="+mn-cs"/>
              </a:rPr>
              <a:t>漁業体験を通じて現地の方と交流し、楽しく滋賀県の漁業の実情と課題を学ぶ。</a:t>
            </a:r>
          </a:p>
        </p:txBody>
      </p:sp>
      <p:sp>
        <p:nvSpPr>
          <p:cNvPr id="80" name="コンテンツ プレースホルダー 8">
            <a:extLst>
              <a:ext uri="{FF2B5EF4-FFF2-40B4-BE49-F238E27FC236}">
                <a16:creationId xmlns:a16="http://schemas.microsoft.com/office/drawing/2014/main" id="{7DC7950F-697B-6C58-CBA1-0F8D86B9A5F0}"/>
              </a:ext>
            </a:extLst>
          </p:cNvPr>
          <p:cNvSpPr txBox="1">
            <a:spLocks/>
          </p:cNvSpPr>
          <p:nvPr/>
        </p:nvSpPr>
        <p:spPr>
          <a:xfrm>
            <a:off x="259949" y="4871703"/>
            <a:ext cx="2433142" cy="720000"/>
          </a:xfrm>
          <a:prstGeom prst="rect">
            <a:avLst/>
          </a:prstGeom>
          <a:noFill/>
        </p:spPr>
        <p:txBody>
          <a:bodyPr vert="horz" lIns="612000" tIns="45720" rIns="90000" bIns="45720"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100" b="0" i="0" u="none" strike="noStrike" kern="1200" cap="none" spc="0" normalizeH="0" baseline="0" noProof="0" dirty="0">
                <a:ln>
                  <a:noFill/>
                </a:ln>
                <a:solidFill>
                  <a:prstClr val="black"/>
                </a:solidFill>
                <a:effectLst/>
                <a:uLnTx/>
                <a:uFillTx/>
                <a:latin typeface="Meiryo UI"/>
                <a:ea typeface="Meiryo UI"/>
                <a:cs typeface="+mn-cs"/>
              </a:rPr>
              <a:t>お土産にびわ湖産の湖魚（こぎょ）佃煮をプレゼント。</a:t>
            </a:r>
          </a:p>
        </p:txBody>
      </p:sp>
      <p:cxnSp>
        <p:nvCxnSpPr>
          <p:cNvPr id="81" name="直線矢印コネクタ 80">
            <a:extLst>
              <a:ext uri="{FF2B5EF4-FFF2-40B4-BE49-F238E27FC236}">
                <a16:creationId xmlns:a16="http://schemas.microsoft.com/office/drawing/2014/main" id="{7AD4935B-3D06-2CDC-9169-6EB7A38F771E}"/>
              </a:ext>
            </a:extLst>
          </p:cNvPr>
          <p:cNvCxnSpPr>
            <a:cxnSpLocks/>
          </p:cNvCxnSpPr>
          <p:nvPr/>
        </p:nvCxnSpPr>
        <p:spPr>
          <a:xfrm>
            <a:off x="324520" y="4175343"/>
            <a:ext cx="2304000"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90548056-B642-1128-A12D-AF2CCACC2883}"/>
              </a:ext>
            </a:extLst>
          </p:cNvPr>
          <p:cNvCxnSpPr>
            <a:cxnSpLocks/>
          </p:cNvCxnSpPr>
          <p:nvPr/>
        </p:nvCxnSpPr>
        <p:spPr>
          <a:xfrm>
            <a:off x="324520" y="4879583"/>
            <a:ext cx="2304000"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テキスト ボックス 82">
            <a:extLst>
              <a:ext uri="{FF2B5EF4-FFF2-40B4-BE49-F238E27FC236}">
                <a16:creationId xmlns:a16="http://schemas.microsoft.com/office/drawing/2014/main" id="{6E2E3A75-87E0-5CF6-C871-02CB2047F3D0}"/>
              </a:ext>
            </a:extLst>
          </p:cNvPr>
          <p:cNvSpPr txBox="1"/>
          <p:nvPr/>
        </p:nvSpPr>
        <p:spPr>
          <a:xfrm>
            <a:off x="255811" y="5591703"/>
            <a:ext cx="2446988" cy="753527"/>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914400" rtl="0" eaLnBrk="1" fontAlgn="auto" latinLnBrk="0" hangingPunct="1">
              <a:lnSpc>
                <a:spcPct val="120000"/>
              </a:lnSpc>
              <a:spcBef>
                <a:spcPts val="0"/>
              </a:spcBef>
              <a:spcAft>
                <a:spcPts val="0"/>
              </a:spcAft>
              <a:buClrTx/>
              <a:buSzTx/>
              <a:buFontTx/>
              <a:buNone/>
              <a:tabLst>
                <a:tab pos="447675" algn="l"/>
              </a:tabLst>
              <a:defRPr/>
            </a:pPr>
            <a:r>
              <a:rPr kumimoji="0" lang="ja-JP" altLang="en-US" sz="900"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900"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（公社）びわ湖大津観光協会</a:t>
            </a:r>
            <a:endParaRPr kumimoji="0"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20000"/>
              </a:lnSpc>
              <a:spcBef>
                <a:spcPts val="0"/>
              </a:spcBef>
              <a:spcAft>
                <a:spcPts val="0"/>
              </a:spcAft>
              <a:buClrTx/>
              <a:buSzTx/>
              <a:buFontTx/>
              <a:buNone/>
              <a:tabLst>
                <a:tab pos="447675" algn="l"/>
              </a:tabLst>
              <a:defRPr/>
            </a:pPr>
            <a:r>
              <a:rPr kumimoji="0"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077-528-2772</a:t>
            </a:r>
          </a:p>
          <a:p>
            <a:pPr marL="0" marR="0" lvl="0" indent="0" algn="l" defTabSz="914400" rtl="0" eaLnBrk="1" fontAlgn="auto" latinLnBrk="0" hangingPunct="1">
              <a:lnSpc>
                <a:spcPct val="120000"/>
              </a:lnSpc>
              <a:spcBef>
                <a:spcPts val="0"/>
              </a:spcBef>
              <a:spcAft>
                <a:spcPts val="0"/>
              </a:spcAft>
              <a:buClrTx/>
              <a:buSzTx/>
              <a:buFontTx/>
              <a:buNone/>
              <a:tabLst>
                <a:tab pos="447675" algn="l"/>
              </a:tabLst>
              <a:defRPr/>
            </a:pPr>
            <a:r>
              <a:rPr kumimoji="0"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077-521-7330</a:t>
            </a:r>
          </a:p>
          <a:p>
            <a:pPr marL="0" marR="0" lvl="0" indent="0" algn="l" defTabSz="914400" rtl="0" eaLnBrk="1" fontAlgn="auto" latinLnBrk="0" hangingPunct="1">
              <a:lnSpc>
                <a:spcPct val="120000"/>
              </a:lnSpc>
              <a:spcBef>
                <a:spcPts val="0"/>
              </a:spcBef>
              <a:spcAft>
                <a:spcPts val="0"/>
              </a:spcAft>
              <a:buClrTx/>
              <a:buSzTx/>
              <a:buFontTx/>
              <a:buNone/>
              <a:tabLst>
                <a:tab pos="447675" algn="l"/>
              </a:tabLst>
              <a:defRPr/>
            </a:pPr>
            <a:r>
              <a:rPr kumimoji="0"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Mail	</a:t>
            </a:r>
            <a:r>
              <a:rPr kumimoji="0"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info@otsu.or.jp</a:t>
            </a:r>
            <a:endParaRPr kumimoji="0"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315116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3B19F31E-2D33-8112-4176-0FAAA1CB1EC1}"/>
              </a:ext>
            </a:extLst>
          </p:cNvPr>
          <p:cNvSpPr>
            <a:spLocks noGrp="1"/>
          </p:cNvSpPr>
          <p:nvPr>
            <p:ph type="title"/>
          </p:nvPr>
        </p:nvSpPr>
        <p:spPr/>
        <p:txBody>
          <a:bodyPr>
            <a:normAutofit/>
          </a:bodyPr>
          <a:lstStyle/>
          <a:p>
            <a:r>
              <a:rPr lang="ja-JP" altLang="en-US" sz="1567" dirty="0"/>
              <a:t>びわ湖大津教育プログラム：</a:t>
            </a:r>
            <a:r>
              <a:rPr lang="en-US" altLang="ja-JP" sz="1567" dirty="0"/>
              <a:t>02</a:t>
            </a:r>
            <a:endParaRPr lang="ja-JP" altLang="en-US" sz="1567" dirty="0"/>
          </a:p>
        </p:txBody>
      </p:sp>
      <p:sp>
        <p:nvSpPr>
          <p:cNvPr id="6" name="コンテンツ プレースホルダー 5">
            <a:extLst>
              <a:ext uri="{FF2B5EF4-FFF2-40B4-BE49-F238E27FC236}">
                <a16:creationId xmlns:a16="http://schemas.microsoft.com/office/drawing/2014/main" id="{60FBC616-E70B-641B-3BAC-25B47C89D7A1}"/>
              </a:ext>
            </a:extLst>
          </p:cNvPr>
          <p:cNvSpPr>
            <a:spLocks noGrp="1"/>
          </p:cNvSpPr>
          <p:nvPr>
            <p:ph idx="1"/>
          </p:nvPr>
        </p:nvSpPr>
        <p:spPr/>
        <p:txBody>
          <a:bodyPr/>
          <a:lstStyle/>
          <a:p>
            <a:r>
              <a:rPr lang="ja-JP" altLang="en-US" dirty="0"/>
              <a:t>びわ湖フィッシング・外来魚駆除釣り体験</a:t>
            </a:r>
          </a:p>
        </p:txBody>
      </p:sp>
      <p:sp>
        <p:nvSpPr>
          <p:cNvPr id="8" name="コンテンツ プレースホルダー 7">
            <a:extLst>
              <a:ext uri="{FF2B5EF4-FFF2-40B4-BE49-F238E27FC236}">
                <a16:creationId xmlns:a16="http://schemas.microsoft.com/office/drawing/2014/main" id="{6EE5D9F1-73F1-08B9-0E45-7AF643BDC300}"/>
              </a:ext>
            </a:extLst>
          </p:cNvPr>
          <p:cNvSpPr>
            <a:spLocks noGrp="1"/>
          </p:cNvSpPr>
          <p:nvPr>
            <p:ph idx="14"/>
          </p:nvPr>
        </p:nvSpPr>
        <p:spPr>
          <a:xfrm>
            <a:off x="440596" y="1601034"/>
            <a:ext cx="9024810" cy="844357"/>
          </a:xfrm>
        </p:spPr>
        <p:txBody>
          <a:bodyPr/>
          <a:lstStyle/>
          <a:p>
            <a:r>
              <a:rPr lang="ja-JP" altLang="en-US" sz="1175" dirty="0"/>
              <a:t>地元の漁師さんと一緒にびわ湖でフィッシングを体験します。漁師さんや現地インストラクターとのふれあいを通じ、漁業の実情やびわ湖の生態系に影響を及ぼす外来魚の現状、将来に向けて保護していくびわ湖の生態系を学びます。びわ湖での外来種（魚）問題を通して、自分たちの住む地域での類似課題と生物多様性について考えてみましょう。</a:t>
            </a:r>
          </a:p>
        </p:txBody>
      </p:sp>
      <p:grpSp>
        <p:nvGrpSpPr>
          <p:cNvPr id="10" name="グループ化 9">
            <a:extLst>
              <a:ext uri="{FF2B5EF4-FFF2-40B4-BE49-F238E27FC236}">
                <a16:creationId xmlns:a16="http://schemas.microsoft.com/office/drawing/2014/main" id="{08538900-1A37-ABFF-3A8F-E8AFE1D380B4}"/>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101AC853-EF4F-E577-D9D6-C4D8A8C286CB}"/>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057FC558-AB8A-131E-D11A-1B3EF045886E}"/>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615C5714-E9D2-78CC-2400-6D01590B3018}"/>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899CEA03-B33F-9BBD-1924-F18825378D59}"/>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30983E1B-A8EE-C169-6423-2E0C36B73823}"/>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DAAE8D14-5E25-99D5-458E-C8F0305E0FC4}"/>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C55998F8-84D0-44BE-060B-965A0A60BBF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148507C8-42E7-7D9B-ABCE-580BE5B16A0D}"/>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414772"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AEB58E9A-6400-E15A-C62A-14045C874C4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FCA98D98-6F37-AC7C-E38A-4F0476EF124B}"/>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414772"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CC7B540E-ABAC-6DA6-3E71-BEC45DF9130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3" name="図 22" descr="アイコン が含まれている画像&#10;&#10;自動的に生成された説明">
            <a:extLst>
              <a:ext uri="{FF2B5EF4-FFF2-40B4-BE49-F238E27FC236}">
                <a16:creationId xmlns:a16="http://schemas.microsoft.com/office/drawing/2014/main" id="{29BA9D24-AD32-34BD-CE05-BDE0D4975E9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64563" y="1203377"/>
            <a:ext cx="264369" cy="264369"/>
          </a:xfrm>
          <a:prstGeom prst="rect">
            <a:avLst/>
          </a:prstGeom>
        </p:spPr>
      </p:pic>
      <p:pic>
        <p:nvPicPr>
          <p:cNvPr id="24" name="図 23" descr="ロゴ&#10;&#10;自動的に生成された説明">
            <a:extLst>
              <a:ext uri="{FF2B5EF4-FFF2-40B4-BE49-F238E27FC236}">
                <a16:creationId xmlns:a16="http://schemas.microsoft.com/office/drawing/2014/main" id="{69BA677C-50D4-5F81-F820-DFF636CB8D2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761569" y="1203377"/>
            <a:ext cx="264369" cy="264369"/>
          </a:xfrm>
          <a:prstGeom prst="rect">
            <a:avLst/>
          </a:prstGeom>
        </p:spPr>
      </p:pic>
      <p:pic>
        <p:nvPicPr>
          <p:cNvPr id="25" name="図 24" descr="アイコン が含まれている画像&#10;&#10;自動的に生成された説明">
            <a:extLst>
              <a:ext uri="{FF2B5EF4-FFF2-40B4-BE49-F238E27FC236}">
                <a16:creationId xmlns:a16="http://schemas.microsoft.com/office/drawing/2014/main" id="{E99A3BA6-8097-F0F4-25F9-7DEF3F3A560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75184" y="1203377"/>
            <a:ext cx="264369" cy="264369"/>
          </a:xfrm>
          <a:prstGeom prst="rect">
            <a:avLst/>
          </a:prstGeom>
        </p:spPr>
      </p:pic>
      <p:pic>
        <p:nvPicPr>
          <p:cNvPr id="26" name="図 25">
            <a:extLst>
              <a:ext uri="{FF2B5EF4-FFF2-40B4-BE49-F238E27FC236}">
                <a16:creationId xmlns:a16="http://schemas.microsoft.com/office/drawing/2014/main" id="{087BD115-537C-86C0-7CDF-EBDC8B9A071F}"/>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27" name="図 26">
            <a:extLst>
              <a:ext uri="{FF2B5EF4-FFF2-40B4-BE49-F238E27FC236}">
                <a16:creationId xmlns:a16="http://schemas.microsoft.com/office/drawing/2014/main" id="{9A0937AF-6BCA-3243-5BE5-8B51EA6FA32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579795" y="1203377"/>
            <a:ext cx="264369" cy="264369"/>
          </a:xfrm>
          <a:prstGeom prst="rect">
            <a:avLst/>
          </a:prstGeom>
        </p:spPr>
      </p:pic>
      <p:pic>
        <p:nvPicPr>
          <p:cNvPr id="28" name="図 27">
            <a:extLst>
              <a:ext uri="{FF2B5EF4-FFF2-40B4-BE49-F238E27FC236}">
                <a16:creationId xmlns:a16="http://schemas.microsoft.com/office/drawing/2014/main" id="{97E6DE39-64FC-836A-9451-4F4CC4D217F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70575" y="1209275"/>
            <a:ext cx="258474" cy="258474"/>
          </a:xfrm>
          <a:prstGeom prst="rect">
            <a:avLst/>
          </a:prstGeom>
        </p:spPr>
      </p:pic>
      <p:pic>
        <p:nvPicPr>
          <p:cNvPr id="29" name="図 28" descr="文字の書かれた紙&#10;&#10;自動的に生成された説明">
            <a:extLst>
              <a:ext uri="{FF2B5EF4-FFF2-40B4-BE49-F238E27FC236}">
                <a16:creationId xmlns:a16="http://schemas.microsoft.com/office/drawing/2014/main" id="{75311CA1-852D-38F9-4B8C-B343CB382F0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1FAE4F64-42D3-A527-ED37-24B035489FEB}"/>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077ECE6F-0B36-8531-EF56-10D87D4FD19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F7BD42E6-F0EC-AFD8-7976-99ECB1AE9486}"/>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ACC93090-C1A2-42B8-4432-323111508480}"/>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364F6CE9-8C10-A695-F4A4-35A9E8C40D76}"/>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F5B89120-45A5-FD95-F2F1-7F67BF27123F}"/>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755A5EE2-E0BE-7DC3-41CF-52F88947A192}"/>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C3859FE7-9B89-605B-E153-BE534CD147E5}"/>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A42997C9-A41D-5C8F-E9EC-65B2A805B349}"/>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62226D48-9F1A-08F2-254F-AB9F8E26D17B}"/>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びわ湖の外来種について調べてみる。</a:t>
            </a:r>
          </a:p>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びわ湖の外来種が生態系に及ぼす影響を考えてみる。</a:t>
            </a:r>
          </a:p>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地域で外来種の問題がないか調べてみる。</a:t>
            </a:r>
          </a:p>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地域と現地の課題や取組について調べてみる。</a:t>
            </a:r>
          </a:p>
        </p:txBody>
      </p:sp>
      <p:sp>
        <p:nvSpPr>
          <p:cNvPr id="48" name="正方形/長方形 47">
            <a:extLst>
              <a:ext uri="{FF2B5EF4-FFF2-40B4-BE49-F238E27FC236}">
                <a16:creationId xmlns:a16="http://schemas.microsoft.com/office/drawing/2014/main" id="{3CC7636A-E885-3B4C-444A-CDC778091A9A}"/>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びわ湖でのフィッシング体験。</a:t>
            </a:r>
          </a:p>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現地の方からお話を聞き、外来種駆除の現状を理解する。</a:t>
            </a:r>
          </a:p>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現地では、どんな課題があるかを理解する。</a:t>
            </a:r>
          </a:p>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p:txBody>
      </p:sp>
      <p:sp>
        <p:nvSpPr>
          <p:cNvPr id="49" name="正方形/長方形 48">
            <a:extLst>
              <a:ext uri="{FF2B5EF4-FFF2-40B4-BE49-F238E27FC236}">
                <a16:creationId xmlns:a16="http://schemas.microsoft.com/office/drawing/2014/main" id="{8C3FF6CB-4066-220C-D9EE-E56511BE22D8}"/>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生態系を守るための自分の意見をまとめる。</a:t>
            </a:r>
          </a:p>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外来種の問題と生物多様性の関連性について調べる。</a:t>
            </a:r>
          </a:p>
          <a:p>
            <a:pPr marL="167874" marR="0" lvl="0" indent="-167874" algn="l" defTabSz="414772"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p:txBody>
      </p:sp>
      <p:graphicFrame>
        <p:nvGraphicFramePr>
          <p:cNvPr id="7" name="表 6">
            <a:extLst>
              <a:ext uri="{FF2B5EF4-FFF2-40B4-BE49-F238E27FC236}">
                <a16:creationId xmlns:a16="http://schemas.microsoft.com/office/drawing/2014/main" id="{1E442E92-0203-E8FB-BB88-535EBC3D95E4}"/>
              </a:ext>
            </a:extLst>
          </p:cNvPr>
          <p:cNvGraphicFramePr>
            <a:graphicFrameLocks noGrp="1"/>
          </p:cNvGraphicFramePr>
          <p:nvPr/>
        </p:nvGraphicFramePr>
        <p:xfrm>
          <a:off x="2867950" y="4457725"/>
          <a:ext cx="6705063" cy="122515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387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琵琶湖湖岸緑地・港など</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387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9387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387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a:t>
                      </a:r>
                      <a:r>
                        <a:rPr lang="ja-JP" altLang="en-US" sz="800" u="none" strike="noStrike" dirty="0">
                          <a:effectLst/>
                          <a:latin typeface="+mn-ea"/>
                          <a:ea typeface="+mn-ea"/>
                        </a:rPr>
                        <a:t>時間</a:t>
                      </a:r>
                      <a:r>
                        <a:rPr lang="en-US" altLang="ja-JP" sz="800" u="none" strike="noStrike" dirty="0">
                          <a:effectLst/>
                          <a:latin typeface="+mn-ea"/>
                          <a:ea typeface="+mn-ea"/>
                        </a:rPr>
                        <a:t>30</a:t>
                      </a:r>
                      <a:r>
                        <a:rPr lang="ja-JP" altLang="en-US" sz="800" u="none" strike="noStrike" dirty="0">
                          <a:effectLst/>
                          <a:latin typeface="+mn-ea"/>
                          <a:ea typeface="+mn-ea"/>
                        </a:rPr>
                        <a:t>分</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387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30</a:t>
                      </a:r>
                      <a:r>
                        <a:rPr lang="ja-JP" altLang="en-US" sz="800" u="none" strike="noStrike" dirty="0">
                          <a:effectLst/>
                          <a:latin typeface="+mn-ea"/>
                          <a:ea typeface="+mn-ea"/>
                        </a:rPr>
                        <a:t>～</a:t>
                      </a:r>
                      <a:r>
                        <a:rPr lang="en-US" altLang="ja-JP" sz="800" u="none" strike="noStrike" dirty="0">
                          <a:effectLst/>
                          <a:latin typeface="+mn-ea"/>
                          <a:ea typeface="+mn-ea"/>
                        </a:rPr>
                        <a:t>100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25579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動きやすい服装・タオル</a:t>
                      </a:r>
                    </a:p>
                    <a:p>
                      <a:pPr algn="ctr" fontAlgn="ctr"/>
                      <a:r>
                        <a:rPr lang="en-US" altLang="ja-JP" sz="800" u="none" strike="noStrike" dirty="0">
                          <a:effectLst/>
                          <a:latin typeface="+mn-ea"/>
                          <a:ea typeface="+mn-ea"/>
                        </a:rPr>
                        <a:t>※</a:t>
                      </a:r>
                      <a:r>
                        <a:rPr lang="ja-JP" altLang="en-US" sz="800" u="none" strike="noStrike" dirty="0">
                          <a:effectLst/>
                          <a:latin typeface="+mn-ea"/>
                          <a:ea typeface="+mn-ea"/>
                        </a:rPr>
                        <a:t>釣竿・餌は準備</a:t>
                      </a:r>
                      <a:r>
                        <a:rPr lang="en-US" altLang="ja-JP" sz="800" u="none" strike="noStrike" dirty="0">
                          <a:effectLst/>
                          <a:latin typeface="+mn-ea"/>
                          <a:ea typeface="+mn-ea"/>
                        </a:rPr>
                        <a:t>※</a:t>
                      </a:r>
                      <a:r>
                        <a:rPr lang="ja-JP" altLang="en-US" sz="800" u="none" strike="noStrike" dirty="0">
                          <a:effectLst/>
                          <a:latin typeface="+mn-ea"/>
                          <a:ea typeface="+mn-ea"/>
                        </a:rPr>
                        <a:t>釣り具持ち込み可</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F6FD90F2-D089-0790-4443-8D2D084CDB96}"/>
              </a:ext>
            </a:extLst>
          </p:cNvPr>
          <p:cNvGrpSpPr/>
          <p:nvPr/>
        </p:nvGrpSpPr>
        <p:grpSpPr>
          <a:xfrm>
            <a:off x="2839523" y="5661341"/>
            <a:ext cx="6726919" cy="509183"/>
            <a:chOff x="321177" y="5870745"/>
            <a:chExt cx="9338540" cy="520028"/>
          </a:xfrm>
        </p:grpSpPr>
        <p:sp>
          <p:nvSpPr>
            <p:cNvPr id="59" name="コンテンツ プレースホルダー 8">
              <a:extLst>
                <a:ext uri="{FF2B5EF4-FFF2-40B4-BE49-F238E27FC236}">
                  <a16:creationId xmlns:a16="http://schemas.microsoft.com/office/drawing/2014/main" id="{A15D9DE1-9EE5-DD22-53BE-0BB62ADC6FF9}"/>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29544"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29544"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雨天荒天時の中止は、前日</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12:00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段階での気象予報により判断いたします。</a:t>
              </a:r>
            </a:p>
            <a:p>
              <a:pPr marL="167874" marR="0" lvl="0" indent="-167874" algn="l" defTabSz="829544"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体験場所は、宿舎近隣の琵琶湖湖岸緑地や港などで実施します。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29544"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（おごと温泉港、大津港周辺、なぎさ公園周辺等）</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29544"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29544"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29544"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29544"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29544"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小雨決行ですが、雨天等で体験不可時は、屋内で琵琶湖の漁業について漁師から話を聞き、実際に使用する漁具等を見せてもらいます。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29544"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実施希望日の４ケ月前までに仮予約いただき、ご相談ください。</a:t>
              </a:r>
            </a:p>
            <a:p>
              <a:pPr marL="0" marR="0" lvl="0" indent="0" algn="l" defTabSz="829544"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C21ABB86-9693-08D2-4CF1-E0AA5963AAF4}"/>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3B387D35-1120-18C7-E4FD-5AC9293C7629}"/>
              </a:ext>
            </a:extLst>
          </p:cNvPr>
          <p:cNvSpPr txBox="1">
            <a:spLocks/>
          </p:cNvSpPr>
          <p:nvPr/>
        </p:nvSpPr>
        <p:spPr>
          <a:xfrm>
            <a:off x="5813261" y="4493670"/>
            <a:ext cx="2942586"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29544"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びわ湖湖岸集合、インストラクター紹介、準備</a:t>
            </a:r>
          </a:p>
          <a:p>
            <a:pPr marL="0" marR="0" lvl="0" indent="0" algn="l" defTabSz="829544"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9:20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フィッシング体験</a:t>
            </a:r>
          </a:p>
          <a:p>
            <a:pPr marL="0" marR="0" lvl="0" indent="0" algn="l" defTabSz="829544"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11:20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片付け・まとめ</a:t>
            </a:r>
          </a:p>
          <a:p>
            <a:pPr marL="0" marR="0" lvl="0" indent="0" algn="l" defTabSz="829544"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a:t>
            </a:r>
          </a:p>
          <a:p>
            <a:pPr marL="0" marR="0" lvl="0" indent="0" algn="l" defTabSz="829544"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開始時間・終了時間はご相談に応じます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52" name="コンテンツ プレースホルダー 8">
            <a:extLst>
              <a:ext uri="{FF2B5EF4-FFF2-40B4-BE49-F238E27FC236}">
                <a16:creationId xmlns:a16="http://schemas.microsoft.com/office/drawing/2014/main" id="{245D5D64-2F8D-98EC-0B2C-4B84D6E5C152}"/>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29544"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2FD1C334-20D8-C2B7-6532-D69D0A0E5848}"/>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9A50ED40-699C-2EBA-38E7-B247AF9720F9}"/>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414772"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B47A72B6-DEA6-7CB0-D5D7-5EF0FF4959F6}"/>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414772"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9C225753-AEBF-5888-8E4B-457487618609}"/>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414772"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54" name="二等辺三角形 53">
            <a:extLst>
              <a:ext uri="{FF2B5EF4-FFF2-40B4-BE49-F238E27FC236}">
                <a16:creationId xmlns:a16="http://schemas.microsoft.com/office/drawing/2014/main" id="{9C3965FD-73AE-6F5A-9961-348751D82520}"/>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E379FD80-3C83-E77A-8E68-387FC3C0B9E6}"/>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14772"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pic>
        <p:nvPicPr>
          <p:cNvPr id="56" name="図プレースホルダー 19">
            <a:extLst>
              <a:ext uri="{FF2B5EF4-FFF2-40B4-BE49-F238E27FC236}">
                <a16:creationId xmlns:a16="http://schemas.microsoft.com/office/drawing/2014/main" id="{68AA3635-3E4D-35D9-0CE0-FA2700B33FDC}"/>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t="4981" b="4981"/>
          <a:stretch/>
        </p:blipFill>
        <p:spPr>
          <a:xfrm>
            <a:off x="7844174" y="4714132"/>
            <a:ext cx="1644340" cy="909903"/>
          </a:xfrm>
          <a:prstGeom prst="rect">
            <a:avLst/>
          </a:prstGeom>
        </p:spPr>
      </p:pic>
      <p:cxnSp>
        <p:nvCxnSpPr>
          <p:cNvPr id="78" name="直線コネクタ 77">
            <a:extLst>
              <a:ext uri="{FF2B5EF4-FFF2-40B4-BE49-F238E27FC236}">
                <a16:creationId xmlns:a16="http://schemas.microsoft.com/office/drawing/2014/main" id="{F9B6D11D-26C7-CF42-D341-E1D564B86CEC}"/>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A824B614-6CCC-1B17-71ED-DF516878FAED}"/>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54EDFF97-3D2D-AC1E-2590-981A0FCD843F}"/>
              </a:ext>
            </a:extLst>
          </p:cNvPr>
          <p:cNvSpPr txBox="1">
            <a:spLocks/>
          </p:cNvSpPr>
          <p:nvPr/>
        </p:nvSpPr>
        <p:spPr>
          <a:xfrm>
            <a:off x="357819" y="2772956"/>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29544"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手軽に参加できるびわ湖レジャーの代表格、フィッシング体験。</a:t>
            </a:r>
          </a:p>
        </p:txBody>
      </p:sp>
      <p:sp>
        <p:nvSpPr>
          <p:cNvPr id="81" name="コンテンツ プレースホルダー 8">
            <a:extLst>
              <a:ext uri="{FF2B5EF4-FFF2-40B4-BE49-F238E27FC236}">
                <a16:creationId xmlns:a16="http://schemas.microsoft.com/office/drawing/2014/main" id="{55878B44-1ED3-0FDA-239A-3431FEB1E515}"/>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29544"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pic>
        <p:nvPicPr>
          <p:cNvPr id="82" name="グラフィックス 81" descr="プレゼント 枠線">
            <a:extLst>
              <a:ext uri="{FF2B5EF4-FFF2-40B4-BE49-F238E27FC236}">
                <a16:creationId xmlns:a16="http://schemas.microsoft.com/office/drawing/2014/main" id="{B87A0D67-12B5-6510-DEDF-5983901D683B}"/>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440595" y="5037424"/>
            <a:ext cx="422805" cy="422805"/>
          </a:xfrm>
          <a:prstGeom prst="rect">
            <a:avLst/>
          </a:prstGeom>
        </p:spPr>
      </p:pic>
      <p:pic>
        <p:nvPicPr>
          <p:cNvPr id="83" name="グラフィックス 82" descr="電球と鉛筆 枠線">
            <a:extLst>
              <a:ext uri="{FF2B5EF4-FFF2-40B4-BE49-F238E27FC236}">
                <a16:creationId xmlns:a16="http://schemas.microsoft.com/office/drawing/2014/main" id="{E5B3D9B8-8218-0D06-6943-42DB0E4E949D}"/>
              </a:ext>
            </a:extLst>
          </p:cNvPr>
          <p:cNvPicPr>
            <a:picLocks noChangeAspect="1"/>
          </p:cNvPicPr>
          <p:nvPr/>
        </p:nvPicPr>
        <p:blipFill>
          <a:blip>
            <a:extLst>
              <a:ext uri="{96DAC541-7B7A-43D3-8B79-37D633B846F1}">
                <asvg:svgBlip xmlns:asvg="http://schemas.microsoft.com/office/drawing/2016/SVG/main" r:embed="rId24"/>
              </a:ext>
            </a:extLst>
          </a:blip>
          <a:srcRect/>
          <a:stretch/>
        </p:blipFill>
        <p:spPr>
          <a:xfrm>
            <a:off x="440595" y="4434669"/>
            <a:ext cx="422805" cy="422805"/>
          </a:xfrm>
          <a:prstGeom prst="rect">
            <a:avLst/>
          </a:prstGeom>
        </p:spPr>
      </p:pic>
      <p:pic>
        <p:nvPicPr>
          <p:cNvPr id="84" name="グラフィックス 83" descr="考え 枠線">
            <a:extLst>
              <a:ext uri="{FF2B5EF4-FFF2-40B4-BE49-F238E27FC236}">
                <a16:creationId xmlns:a16="http://schemas.microsoft.com/office/drawing/2014/main" id="{7D9AE37B-00A5-060C-E2C9-DBBAB75C19B8}"/>
              </a:ext>
            </a:extLst>
          </p:cNvPr>
          <p:cNvPicPr>
            <a:picLocks noChangeAspect="1"/>
          </p:cNvPicPr>
          <p:nvPr/>
        </p:nvPicPr>
        <p:blipFill>
          <a:blip>
            <a:extLst>
              <a:ext uri="{96DAC541-7B7A-43D3-8B79-37D633B846F1}">
                <asvg:svgBlip xmlns:asvg="http://schemas.microsoft.com/office/drawing/2016/SVG/main" r:embed="rId25"/>
              </a:ext>
            </a:extLst>
          </a:blip>
          <a:srcRect/>
          <a:stretch/>
        </p:blipFill>
        <p:spPr>
          <a:xfrm>
            <a:off x="440595" y="3674357"/>
            <a:ext cx="422805" cy="422805"/>
          </a:xfrm>
          <a:prstGeom prst="rect">
            <a:avLst/>
          </a:prstGeom>
        </p:spPr>
      </p:pic>
      <p:pic>
        <p:nvPicPr>
          <p:cNvPr id="85" name="グラフィックス 84" descr="コイ 枠線">
            <a:extLst>
              <a:ext uri="{FF2B5EF4-FFF2-40B4-BE49-F238E27FC236}">
                <a16:creationId xmlns:a16="http://schemas.microsoft.com/office/drawing/2014/main" id="{00B7822E-2CDF-2C74-F501-E1C748BFF797}"/>
              </a:ext>
            </a:extLst>
          </p:cNvPr>
          <p:cNvPicPr>
            <a:picLocks noChangeAspect="1"/>
          </p:cNvPicPr>
          <p:nvPr/>
        </p:nvPicPr>
        <p:blipFill>
          <a:blip>
            <a:extLst>
              <a:ext uri="{96DAC541-7B7A-43D3-8B79-37D633B846F1}">
                <asvg:svgBlip xmlns:asvg="http://schemas.microsoft.com/office/drawing/2016/SVG/main" r:embed="rId26"/>
              </a:ext>
            </a:extLst>
          </a:blip>
          <a:srcRect/>
          <a:stretch/>
        </p:blipFill>
        <p:spPr>
          <a:xfrm>
            <a:off x="460642" y="2934092"/>
            <a:ext cx="382711" cy="382711"/>
          </a:xfrm>
          <a:prstGeom prst="rect">
            <a:avLst/>
          </a:prstGeom>
        </p:spPr>
      </p:pic>
      <p:cxnSp>
        <p:nvCxnSpPr>
          <p:cNvPr id="86" name="直線矢印コネクタ 85">
            <a:extLst>
              <a:ext uri="{FF2B5EF4-FFF2-40B4-BE49-F238E27FC236}">
                <a16:creationId xmlns:a16="http://schemas.microsoft.com/office/drawing/2014/main" id="{72B8CC2C-3AE7-21C4-0B31-D8356F775A89}"/>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7" name="直線矢印コネクタ 86">
            <a:extLst>
              <a:ext uri="{FF2B5EF4-FFF2-40B4-BE49-F238E27FC236}">
                <a16:creationId xmlns:a16="http://schemas.microsoft.com/office/drawing/2014/main" id="{85AC6C17-51DF-8D5B-C648-2020E8D41580}"/>
              </a:ext>
            </a:extLst>
          </p:cNvPr>
          <p:cNvCxnSpPr>
            <a:cxnSpLocks/>
          </p:cNvCxnSpPr>
          <p:nvPr/>
        </p:nvCxnSpPr>
        <p:spPr>
          <a:xfrm>
            <a:off x="421044" y="345418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8" name="コンテンツ プレースホルダー 8">
            <a:extLst>
              <a:ext uri="{FF2B5EF4-FFF2-40B4-BE49-F238E27FC236}">
                <a16:creationId xmlns:a16="http://schemas.microsoft.com/office/drawing/2014/main" id="{68BA3748-4844-AE02-4DE2-93B4528E1AA2}"/>
              </a:ext>
            </a:extLst>
          </p:cNvPr>
          <p:cNvSpPr txBox="1">
            <a:spLocks/>
          </p:cNvSpPr>
          <p:nvPr/>
        </p:nvSpPr>
        <p:spPr>
          <a:xfrm>
            <a:off x="357819" y="3430428"/>
            <a:ext cx="2382401" cy="91066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29544"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単なる釣り体験ではなく、外来種の問題を通してびわ湖の生態系や生物多様性についても学べます。</a:t>
            </a:r>
          </a:p>
        </p:txBody>
      </p:sp>
      <p:sp>
        <p:nvSpPr>
          <p:cNvPr id="89" name="コンテンツ プレースホルダー 8">
            <a:extLst>
              <a:ext uri="{FF2B5EF4-FFF2-40B4-BE49-F238E27FC236}">
                <a16:creationId xmlns:a16="http://schemas.microsoft.com/office/drawing/2014/main" id="{7C4FC6B0-AE78-B9D6-D920-19F826779D52}"/>
              </a:ext>
            </a:extLst>
          </p:cNvPr>
          <p:cNvSpPr txBox="1">
            <a:spLocks/>
          </p:cNvSpPr>
          <p:nvPr/>
        </p:nvSpPr>
        <p:spPr>
          <a:xfrm>
            <a:off x="357819" y="4293579"/>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29544"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現地の方との交流と通じ、現地の漁業の実情やびわ湖の抱える問題についても楽しく学べます。</a:t>
            </a:r>
          </a:p>
        </p:txBody>
      </p:sp>
      <p:sp>
        <p:nvSpPr>
          <p:cNvPr id="90" name="コンテンツ プレースホルダー 8">
            <a:extLst>
              <a:ext uri="{FF2B5EF4-FFF2-40B4-BE49-F238E27FC236}">
                <a16:creationId xmlns:a16="http://schemas.microsoft.com/office/drawing/2014/main" id="{25BC8BDE-3512-603D-638C-8EAE167307F6}"/>
              </a:ext>
            </a:extLst>
          </p:cNvPr>
          <p:cNvSpPr txBox="1">
            <a:spLocks/>
          </p:cNvSpPr>
          <p:nvPr/>
        </p:nvSpPr>
        <p:spPr>
          <a:xfrm>
            <a:off x="357819" y="4951052"/>
            <a:ext cx="2382401" cy="595549"/>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29544"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お土産にびわ湖産の湖魚（こぎょ）佃煮をプレゼント。</a:t>
            </a:r>
          </a:p>
        </p:txBody>
      </p:sp>
      <p:cxnSp>
        <p:nvCxnSpPr>
          <p:cNvPr id="91" name="直線矢印コネクタ 90">
            <a:extLst>
              <a:ext uri="{FF2B5EF4-FFF2-40B4-BE49-F238E27FC236}">
                <a16:creationId xmlns:a16="http://schemas.microsoft.com/office/drawing/2014/main" id="{4260E2B5-EA23-44B1-33C3-C1E5FFD52081}"/>
              </a:ext>
            </a:extLst>
          </p:cNvPr>
          <p:cNvCxnSpPr>
            <a:cxnSpLocks/>
          </p:cNvCxnSpPr>
          <p:nvPr/>
        </p:nvCxnSpPr>
        <p:spPr>
          <a:xfrm>
            <a:off x="421044" y="4317336"/>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92" name="直線矢印コネクタ 91">
            <a:extLst>
              <a:ext uri="{FF2B5EF4-FFF2-40B4-BE49-F238E27FC236}">
                <a16:creationId xmlns:a16="http://schemas.microsoft.com/office/drawing/2014/main" id="{FD3D90BC-C040-7005-4A21-E88490E8A0DD}"/>
              </a:ext>
            </a:extLst>
          </p:cNvPr>
          <p:cNvCxnSpPr>
            <a:cxnSpLocks/>
          </p:cNvCxnSpPr>
          <p:nvPr/>
        </p:nvCxnSpPr>
        <p:spPr>
          <a:xfrm>
            <a:off x="421044" y="497480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3" name="テキスト ボックス 92">
            <a:extLst>
              <a:ext uri="{FF2B5EF4-FFF2-40B4-BE49-F238E27FC236}">
                <a16:creationId xmlns:a16="http://schemas.microsoft.com/office/drawing/2014/main" id="{B16B4B9A-E64A-765B-739C-9D80EB379C98}"/>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414772" rtl="0" eaLnBrk="1" fontAlgn="auto" latinLnBrk="0" hangingPunct="1">
              <a:lnSpc>
                <a:spcPct val="120000"/>
              </a:lnSpc>
              <a:spcBef>
                <a:spcPts val="0"/>
              </a:spcBef>
              <a:spcAft>
                <a:spcPts val="0"/>
              </a:spcAft>
              <a:buClrTx/>
              <a:buSzTx/>
              <a:buFontTx/>
              <a:buNone/>
              <a:tabLst>
                <a:tab pos="438337" algn="l"/>
              </a:tabLst>
              <a:defRPr/>
            </a:pPr>
            <a:r>
              <a:rPr kumimoji="0" lang="ja-JP" altLang="en-US"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（公社）びわ湖大津観光協会</a:t>
            </a:r>
            <a:endPar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14772"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077-528-2772</a:t>
            </a:r>
          </a:p>
          <a:p>
            <a:pPr marL="0" marR="0" lvl="0" indent="0" algn="l" defTabSz="414772"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077-521-7330</a:t>
            </a:r>
          </a:p>
          <a:p>
            <a:pPr marL="0" marR="0" lvl="0" indent="0" algn="l" defTabSz="414772"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Mail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info@otsu.or.jp</a:t>
            </a:r>
            <a:endParaRPr kumimoji="0" lang="ja-JP" altLang="en-US" sz="881"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1416843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4B447-D2A7-7E6C-16BD-0D4015DBBCEC}"/>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B9AE59A3-3DFD-64D7-446F-4F822D858466}"/>
              </a:ext>
            </a:extLst>
          </p:cNvPr>
          <p:cNvSpPr>
            <a:spLocks noGrp="1"/>
          </p:cNvSpPr>
          <p:nvPr>
            <p:ph type="title"/>
          </p:nvPr>
        </p:nvSpPr>
        <p:spPr/>
        <p:txBody>
          <a:bodyPr>
            <a:normAutofit/>
          </a:bodyPr>
          <a:lstStyle/>
          <a:p>
            <a:r>
              <a:rPr lang="ja-JP" altLang="en-US" sz="1567" dirty="0"/>
              <a:t>びわ湖大津教育プログラム：</a:t>
            </a:r>
            <a:r>
              <a:rPr lang="en-US" altLang="ja-JP" sz="1567" dirty="0"/>
              <a:t>03</a:t>
            </a:r>
            <a:endParaRPr lang="ja-JP" altLang="en-US" sz="1567" dirty="0"/>
          </a:p>
        </p:txBody>
      </p:sp>
      <p:sp>
        <p:nvSpPr>
          <p:cNvPr id="6" name="コンテンツ プレースホルダー 5">
            <a:extLst>
              <a:ext uri="{FF2B5EF4-FFF2-40B4-BE49-F238E27FC236}">
                <a16:creationId xmlns:a16="http://schemas.microsoft.com/office/drawing/2014/main" id="{80ACCCC3-E1F9-DE91-974A-50C84B3241D2}"/>
              </a:ext>
            </a:extLst>
          </p:cNvPr>
          <p:cNvSpPr>
            <a:spLocks noGrp="1"/>
          </p:cNvSpPr>
          <p:nvPr>
            <p:ph idx="1"/>
          </p:nvPr>
        </p:nvSpPr>
        <p:spPr/>
        <p:txBody>
          <a:bodyPr/>
          <a:lstStyle/>
          <a:p>
            <a:r>
              <a:rPr lang="ja-JP" altLang="en-US" dirty="0"/>
              <a:t>びわ湖の湖上で学ぶ・刺し網漁見学と遊覧船貸切体験</a:t>
            </a:r>
          </a:p>
        </p:txBody>
      </p:sp>
      <p:sp>
        <p:nvSpPr>
          <p:cNvPr id="8" name="コンテンツ プレースホルダー 7">
            <a:extLst>
              <a:ext uri="{FF2B5EF4-FFF2-40B4-BE49-F238E27FC236}">
                <a16:creationId xmlns:a16="http://schemas.microsoft.com/office/drawing/2014/main" id="{61AB4801-EAC6-05B8-BF99-5C0CC175271D}"/>
              </a:ext>
            </a:extLst>
          </p:cNvPr>
          <p:cNvSpPr>
            <a:spLocks noGrp="1"/>
          </p:cNvSpPr>
          <p:nvPr>
            <p:ph idx="14"/>
          </p:nvPr>
        </p:nvSpPr>
        <p:spPr>
          <a:xfrm>
            <a:off x="440596" y="1601034"/>
            <a:ext cx="9024810" cy="844357"/>
          </a:xfrm>
        </p:spPr>
        <p:txBody>
          <a:bodyPr/>
          <a:lstStyle/>
          <a:p>
            <a:r>
              <a:rPr lang="ja-JP" altLang="en-US" sz="1175" dirty="0"/>
              <a:t>滋賀県大津市の堅田地区は、かつて琵琶湖上に関所を構えた堅田衆の歴史が息づく地域です。このプログラムでは、遊覧船を貸し切り、湖上から伝統的な刺し網漁を見学します。琵琶湖の自然と漁業の関わりについて学んだ後、琵琶湖で唯一の造船所「杢兵衛造船所」を訪れ、湖と地域産業のつながりを学ぶことで、琵琶湖の環境や地域の取り組みへの理解を深めます。</a:t>
            </a:r>
          </a:p>
        </p:txBody>
      </p:sp>
      <p:grpSp>
        <p:nvGrpSpPr>
          <p:cNvPr id="10" name="グループ化 9">
            <a:extLst>
              <a:ext uri="{FF2B5EF4-FFF2-40B4-BE49-F238E27FC236}">
                <a16:creationId xmlns:a16="http://schemas.microsoft.com/office/drawing/2014/main" id="{958C3EDB-31AC-6B6F-F8CF-689C9D1BDB23}"/>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28279708-E305-D96A-7DE3-53F9C29F25BA}"/>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4E8438BC-3B3E-D7B0-EC39-CE10458CCFF2}"/>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242BD3D5-AA98-1360-5266-6A8CBFE7252C}"/>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A9D3B815-9929-C8EC-949E-6E29E666AF90}"/>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8BDE953D-3E91-3EA5-FDE4-40F66C69C315}"/>
                </a:ext>
              </a:extLst>
            </p:cNvPr>
            <p:cNvSpPr/>
            <p:nvPr/>
          </p:nvSpPr>
          <p:spPr>
            <a:xfrm>
              <a:off x="1652056"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BA9E913C-9747-8E22-3171-0A22AF2B6628}"/>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894D3B67-013C-1404-F68C-3A1C4C17CAE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AB44E971-B53C-BFC4-F583-7EF9E0A1F3A5}"/>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A4E7E055-2322-2190-B920-2B64B840BBB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BA3445DF-66FE-153E-8181-7D2F3F43547A}"/>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1D24EE4D-51BA-163A-46FE-193E810C299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3" name="図 22" descr="アイコン が含まれている画像&#10;&#10;自動的に生成された説明">
            <a:extLst>
              <a:ext uri="{FF2B5EF4-FFF2-40B4-BE49-F238E27FC236}">
                <a16:creationId xmlns:a16="http://schemas.microsoft.com/office/drawing/2014/main" id="{7C047563-9A64-1A6D-ADDE-E66DD3ACA61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586379" y="1231419"/>
            <a:ext cx="246744" cy="246744"/>
          </a:xfrm>
          <a:prstGeom prst="rect">
            <a:avLst/>
          </a:prstGeom>
        </p:spPr>
      </p:pic>
      <p:pic>
        <p:nvPicPr>
          <p:cNvPr id="24" name="図 23" descr="ロゴ&#10;&#10;自動的に生成された説明">
            <a:extLst>
              <a:ext uri="{FF2B5EF4-FFF2-40B4-BE49-F238E27FC236}">
                <a16:creationId xmlns:a16="http://schemas.microsoft.com/office/drawing/2014/main" id="{6CB1F916-F074-3B4B-7424-3B3E9C1112A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861569" y="1231419"/>
            <a:ext cx="246744" cy="246744"/>
          </a:xfrm>
          <a:prstGeom prst="rect">
            <a:avLst/>
          </a:prstGeom>
        </p:spPr>
      </p:pic>
      <p:pic>
        <p:nvPicPr>
          <p:cNvPr id="25" name="図 24" descr="アイコン が含まれている画像&#10;&#10;自動的に生成された説明">
            <a:extLst>
              <a:ext uri="{FF2B5EF4-FFF2-40B4-BE49-F238E27FC236}">
                <a16:creationId xmlns:a16="http://schemas.microsoft.com/office/drawing/2014/main" id="{15ABFFC0-480E-D157-878D-C416C6C5340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41898" y="1231419"/>
            <a:ext cx="246744" cy="246744"/>
          </a:xfrm>
          <a:prstGeom prst="rect">
            <a:avLst/>
          </a:prstGeom>
        </p:spPr>
      </p:pic>
      <p:pic>
        <p:nvPicPr>
          <p:cNvPr id="26" name="図 25">
            <a:extLst>
              <a:ext uri="{FF2B5EF4-FFF2-40B4-BE49-F238E27FC236}">
                <a16:creationId xmlns:a16="http://schemas.microsoft.com/office/drawing/2014/main" id="{A88BFE86-E5FC-C071-FA88-3D90C0EBE618}"/>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221906" y="1231419"/>
            <a:ext cx="246744" cy="246744"/>
          </a:xfrm>
          <a:prstGeom prst="rect">
            <a:avLst/>
          </a:prstGeom>
        </p:spPr>
      </p:pic>
      <p:pic>
        <p:nvPicPr>
          <p:cNvPr id="27" name="図 26">
            <a:extLst>
              <a:ext uri="{FF2B5EF4-FFF2-40B4-BE49-F238E27FC236}">
                <a16:creationId xmlns:a16="http://schemas.microsoft.com/office/drawing/2014/main" id="{9BF14B73-4D3A-C75B-600A-5840FA2B257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497094" y="1231419"/>
            <a:ext cx="246744" cy="246744"/>
          </a:xfrm>
          <a:prstGeom prst="rect">
            <a:avLst/>
          </a:prstGeom>
        </p:spPr>
      </p:pic>
      <p:pic>
        <p:nvPicPr>
          <p:cNvPr id="28" name="図 27">
            <a:extLst>
              <a:ext uri="{FF2B5EF4-FFF2-40B4-BE49-F238E27FC236}">
                <a16:creationId xmlns:a16="http://schemas.microsoft.com/office/drawing/2014/main" id="{D08A520F-D144-8185-6B04-60973BDF348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317087" y="1231419"/>
            <a:ext cx="246744" cy="246744"/>
          </a:xfrm>
          <a:prstGeom prst="rect">
            <a:avLst/>
          </a:prstGeom>
        </p:spPr>
      </p:pic>
      <p:pic>
        <p:nvPicPr>
          <p:cNvPr id="29" name="図 28" descr="文字の書かれた紙&#10;&#10;自動的に生成された説明">
            <a:extLst>
              <a:ext uri="{FF2B5EF4-FFF2-40B4-BE49-F238E27FC236}">
                <a16:creationId xmlns:a16="http://schemas.microsoft.com/office/drawing/2014/main" id="{ACA4BC70-E6E6-6C00-CB27-971D5BCEE26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4E61812E-1109-353C-FCFF-38FCDC8A5E28}"/>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971EF974-B9A1-DCB6-A2EA-B208AA59AF5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86354FEE-A616-C2BC-E61B-D293D2035F2B}"/>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73ABC62D-EA0D-BC6A-1C83-5116E7CE4C7E}"/>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38E142AA-4044-6B35-1071-851273390773}"/>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ED9790D6-DD10-2131-0E5B-80AF5CE81D44}"/>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ADF47F3C-BC01-FB22-813D-5BD0018D8F55}"/>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F5EFE3D4-AFC7-5989-DADE-4889A421D422}"/>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913421F7-3299-C5E6-BC60-8D42867F837A}"/>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1313CFE1-BEF7-E7CD-DC76-B1E9FA96F77E}"/>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びわ湖の漁業や産業について調べてみる。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びわ湖の環境保全の課題を考えてみる。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地域と現地の産業や環境の課題や取組について調べてみる。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AE10CEBA-DA06-BCE7-0374-2E69E929FB68}"/>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びわ湖での刺し網漁見学と遊覧船貸切体験。</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現地では、どんな課題があるかを理解する。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p:txBody>
      </p:sp>
      <p:sp>
        <p:nvSpPr>
          <p:cNvPr id="49" name="正方形/長方形 48">
            <a:extLst>
              <a:ext uri="{FF2B5EF4-FFF2-40B4-BE49-F238E27FC236}">
                <a16:creationId xmlns:a16="http://schemas.microsoft.com/office/drawing/2014/main" id="{3D59784F-CD12-67B3-5B35-ECAE2365F9AC}"/>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環境保全ための自分の意見をまとめる。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漁業・産業・環境保全の関連性について調べる。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p:txBody>
      </p:sp>
      <p:graphicFrame>
        <p:nvGraphicFramePr>
          <p:cNvPr id="7" name="表 6">
            <a:extLst>
              <a:ext uri="{FF2B5EF4-FFF2-40B4-BE49-F238E27FC236}">
                <a16:creationId xmlns:a16="http://schemas.microsoft.com/office/drawing/2014/main" id="{A1C32A42-24FC-32A6-C2CF-257F04AC7F69}"/>
              </a:ext>
            </a:extLst>
          </p:cNvPr>
          <p:cNvGraphicFramePr>
            <a:graphicFrameLocks noGrp="1"/>
          </p:cNvGraphicFramePr>
          <p:nvPr/>
        </p:nvGraphicFramePr>
        <p:xfrm>
          <a:off x="2867950" y="4569642"/>
          <a:ext cx="6705063" cy="116363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387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琵琶湖・堅田</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387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9387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387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2.5</a:t>
                      </a:r>
                      <a:r>
                        <a:rPr lang="ja-JP" altLang="en-US" sz="800" u="none" strike="noStrike" dirty="0">
                          <a:effectLst/>
                          <a:latin typeface="+mn-ea"/>
                          <a:ea typeface="+mn-ea"/>
                        </a:rPr>
                        <a:t>時間</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387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30</a:t>
                      </a:r>
                      <a:r>
                        <a:rPr lang="ja-JP" altLang="en-US" sz="800" u="none" strike="noStrike" dirty="0">
                          <a:effectLst/>
                          <a:latin typeface="+mn-ea"/>
                          <a:ea typeface="+mn-ea"/>
                        </a:rPr>
                        <a:t>～</a:t>
                      </a:r>
                      <a:r>
                        <a:rPr lang="en-US" altLang="ja-JP" sz="800" u="none" strike="noStrike" dirty="0">
                          <a:effectLst/>
                          <a:latin typeface="+mn-ea"/>
                          <a:ea typeface="+mn-ea"/>
                        </a:rPr>
                        <a:t>40</a:t>
                      </a:r>
                      <a:r>
                        <a:rPr lang="ja-JP" altLang="en-US" sz="800" u="none" strike="noStrike" dirty="0">
                          <a:effectLst/>
                          <a:latin typeface="+mn-ea"/>
                          <a:ea typeface="+mn-ea"/>
                        </a:rPr>
                        <a:t>名人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9427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60643CA2-215E-3E05-34C9-EA5CA5CBD723}"/>
              </a:ext>
            </a:extLst>
          </p:cNvPr>
          <p:cNvGrpSpPr/>
          <p:nvPr/>
        </p:nvGrpSpPr>
        <p:grpSpPr>
          <a:xfrm>
            <a:off x="2839523" y="5773258"/>
            <a:ext cx="6726919" cy="509183"/>
            <a:chOff x="321177" y="5870745"/>
            <a:chExt cx="9338540" cy="520028"/>
          </a:xfrm>
        </p:grpSpPr>
        <p:sp>
          <p:nvSpPr>
            <p:cNvPr id="59" name="コンテンツ プレースホルダー 8">
              <a:extLst>
                <a:ext uri="{FF2B5EF4-FFF2-40B4-BE49-F238E27FC236}">
                  <a16:creationId xmlns:a16="http://schemas.microsoft.com/office/drawing/2014/main" id="{013753E8-F36E-F70F-A4B4-EBEE97737561}"/>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雨天荒天時の中止は、前日</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12:00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段階での気象予報により判断いたします。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雨天決行ですが、台風等の影響で中止の場合がございます。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体験場所までの移動は貸切バスをおすすめします。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実施希望日の４ケ月前までに仮予約いただき、ご相談ください。</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094E82F9-9FFB-7674-EC4C-3A51B3E03B8C}"/>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0B589AAC-DA27-EEC1-654A-462C5B0EB10F}"/>
              </a:ext>
            </a:extLst>
          </p:cNvPr>
          <p:cNvSpPr txBox="1">
            <a:spLocks/>
          </p:cNvSpPr>
          <p:nvPr/>
        </p:nvSpPr>
        <p:spPr>
          <a:xfrm>
            <a:off x="5813264" y="4605586"/>
            <a:ext cx="3533255"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1"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杢兵衛造船所集合</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9:45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遊覧船乗船、船内でのレクチャ、刺し網漁見学　　</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下船</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11:10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杢兵衛造船所見学</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2" name="コンテンツ プレースホルダー 8">
            <a:extLst>
              <a:ext uri="{FF2B5EF4-FFF2-40B4-BE49-F238E27FC236}">
                <a16:creationId xmlns:a16="http://schemas.microsoft.com/office/drawing/2014/main" id="{500F084B-7B9B-D0EA-75A5-4356375991D7}"/>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sp>
        <p:nvSpPr>
          <p:cNvPr id="52" name="コンテンツ プレースホルダー 8">
            <a:extLst>
              <a:ext uri="{FF2B5EF4-FFF2-40B4-BE49-F238E27FC236}">
                <a16:creationId xmlns:a16="http://schemas.microsoft.com/office/drawing/2014/main" id="{C4BFFD96-FF64-F78F-03A8-42BBE4DD432F}"/>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66" name="直線矢印コネクタ 65">
            <a:extLst>
              <a:ext uri="{FF2B5EF4-FFF2-40B4-BE49-F238E27FC236}">
                <a16:creationId xmlns:a16="http://schemas.microsoft.com/office/drawing/2014/main" id="{85FE6DE5-B432-4BAD-E9C0-C089EB8ABB71}"/>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70" name="直線矢印コネクタ 69">
            <a:extLst>
              <a:ext uri="{FF2B5EF4-FFF2-40B4-BE49-F238E27FC236}">
                <a16:creationId xmlns:a16="http://schemas.microsoft.com/office/drawing/2014/main" id="{7C14A824-6175-369F-D221-6572A5333F6C}"/>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D3E83661-D681-844C-E421-FBD4CAE3DE3A}"/>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A0AE3594-AB94-5238-8B6C-73B0F6DA26C2}"/>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3C110AA9-24A1-2190-D497-4977BAD923DF}"/>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54" name="二等辺三角形 53">
            <a:extLst>
              <a:ext uri="{FF2B5EF4-FFF2-40B4-BE49-F238E27FC236}">
                <a16:creationId xmlns:a16="http://schemas.microsoft.com/office/drawing/2014/main" id="{CCAE178C-3CBB-AF46-2197-C81217FD4DBE}"/>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E06C4AC5-D51A-C70D-FCEC-781EF81CA7E9}"/>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cxnSp>
        <p:nvCxnSpPr>
          <p:cNvPr id="78" name="直線コネクタ 77">
            <a:extLst>
              <a:ext uri="{FF2B5EF4-FFF2-40B4-BE49-F238E27FC236}">
                <a16:creationId xmlns:a16="http://schemas.microsoft.com/office/drawing/2014/main" id="{1DABB0CF-8314-AB92-01E8-AE13030458C9}"/>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9B59C640-A7AA-B128-42B0-533B964A0CE9}"/>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9" name="図 8">
            <a:extLst>
              <a:ext uri="{FF2B5EF4-FFF2-40B4-BE49-F238E27FC236}">
                <a16:creationId xmlns:a16="http://schemas.microsoft.com/office/drawing/2014/main" id="{5CF4D9DC-BE72-B3AD-B0F6-1CEE2F829331}"/>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3772282" y="1231419"/>
            <a:ext cx="246744" cy="246744"/>
          </a:xfrm>
          <a:prstGeom prst="rect">
            <a:avLst/>
          </a:prstGeom>
        </p:spPr>
      </p:pic>
      <p:grpSp>
        <p:nvGrpSpPr>
          <p:cNvPr id="3" name="グループ化 2">
            <a:extLst>
              <a:ext uri="{FF2B5EF4-FFF2-40B4-BE49-F238E27FC236}">
                <a16:creationId xmlns:a16="http://schemas.microsoft.com/office/drawing/2014/main" id="{215FF1DA-7293-CAD7-B042-32D97DC719E3}"/>
              </a:ext>
            </a:extLst>
          </p:cNvPr>
          <p:cNvGrpSpPr/>
          <p:nvPr/>
        </p:nvGrpSpPr>
        <p:grpSpPr>
          <a:xfrm>
            <a:off x="7389933" y="5037428"/>
            <a:ext cx="2144392" cy="626172"/>
            <a:chOff x="8083457" y="5259038"/>
            <a:chExt cx="1548441" cy="452152"/>
          </a:xfrm>
        </p:grpSpPr>
        <p:pic>
          <p:nvPicPr>
            <p:cNvPr id="46" name="図プレースホルダー 19">
              <a:extLst>
                <a:ext uri="{FF2B5EF4-FFF2-40B4-BE49-F238E27FC236}">
                  <a16:creationId xmlns:a16="http://schemas.microsoft.com/office/drawing/2014/main" id="{92CE6824-3B44-61FB-AD9F-1FBFE08A34AE}"/>
                </a:ext>
              </a:extLst>
            </p:cNvPr>
            <p:cNvPicPr>
              <a:picLocks noChangeAspect="1"/>
            </p:cNvPicPr>
            <p:nvPr/>
          </p:nvPicPr>
          <p:blipFill>
            <a:blip r:embed="rId23" cstate="print">
              <a:extLst>
                <a:ext uri="{28A0092B-C50C-407E-A947-70E740481C1C}">
                  <a14:useLocalDpi xmlns:a14="http://schemas.microsoft.com/office/drawing/2010/main"/>
                </a:ext>
              </a:extLst>
            </a:blip>
            <a:srcRect/>
            <a:stretch>
              <a:fillRect/>
            </a:stretch>
          </p:blipFill>
          <p:spPr>
            <a:xfrm>
              <a:off x="8083457" y="5259038"/>
              <a:ext cx="754755" cy="452152"/>
            </a:xfrm>
            <a:prstGeom prst="rect">
              <a:avLst/>
            </a:prstGeom>
          </p:spPr>
        </p:pic>
        <p:pic>
          <p:nvPicPr>
            <p:cNvPr id="57" name="図プレースホルダー 18">
              <a:extLst>
                <a:ext uri="{FF2B5EF4-FFF2-40B4-BE49-F238E27FC236}">
                  <a16:creationId xmlns:a16="http://schemas.microsoft.com/office/drawing/2014/main" id="{905F44C1-8E8C-5107-35F3-E3003FE2F75E}"/>
                </a:ext>
              </a:extLst>
            </p:cNvPr>
            <p:cNvPicPr>
              <a:picLocks noChangeAspect="1"/>
            </p:cNvPicPr>
            <p:nvPr/>
          </p:nvPicPr>
          <p:blipFill>
            <a:blip r:embed="rId24" cstate="print">
              <a:extLst>
                <a:ext uri="{28A0092B-C50C-407E-A947-70E740481C1C}">
                  <a14:useLocalDpi xmlns:a14="http://schemas.microsoft.com/office/drawing/2010/main"/>
                </a:ext>
              </a:extLst>
            </a:blip>
            <a:srcRect/>
            <a:stretch>
              <a:fillRect/>
            </a:stretch>
          </p:blipFill>
          <p:spPr>
            <a:xfrm>
              <a:off x="8877726" y="5259038"/>
              <a:ext cx="754172" cy="452152"/>
            </a:xfrm>
            <a:prstGeom prst="rect">
              <a:avLst/>
            </a:prstGeom>
          </p:spPr>
        </p:pic>
      </p:grpSp>
      <p:sp>
        <p:nvSpPr>
          <p:cNvPr id="62" name="コンテンツ プレースホルダー 8">
            <a:extLst>
              <a:ext uri="{FF2B5EF4-FFF2-40B4-BE49-F238E27FC236}">
                <a16:creationId xmlns:a16="http://schemas.microsoft.com/office/drawing/2014/main" id="{537B4F33-87F3-1F74-C6D2-FFCEC92BA7D0}"/>
              </a:ext>
            </a:extLst>
          </p:cNvPr>
          <p:cNvSpPr txBox="1">
            <a:spLocks/>
          </p:cNvSpPr>
          <p:nvPr/>
        </p:nvSpPr>
        <p:spPr>
          <a:xfrm>
            <a:off x="357819" y="2772956"/>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びわ湖の湖上から貸切遊覧船で刺し網漁を見学。</a:t>
            </a:r>
          </a:p>
        </p:txBody>
      </p:sp>
      <p:sp>
        <p:nvSpPr>
          <p:cNvPr id="63" name="コンテンツ プレースホルダー 8">
            <a:extLst>
              <a:ext uri="{FF2B5EF4-FFF2-40B4-BE49-F238E27FC236}">
                <a16:creationId xmlns:a16="http://schemas.microsoft.com/office/drawing/2014/main" id="{24DB07CA-7C5A-850B-83BF-0F05D20E55E8}"/>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pic>
        <p:nvPicPr>
          <p:cNvPr id="64" name="グラフィックス 63" descr="プレゼント 枠線">
            <a:extLst>
              <a:ext uri="{FF2B5EF4-FFF2-40B4-BE49-F238E27FC236}">
                <a16:creationId xmlns:a16="http://schemas.microsoft.com/office/drawing/2014/main" id="{CF6DBDCC-BB26-425D-BEE5-05352E31A16B}"/>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440595" y="5037424"/>
            <a:ext cx="422805" cy="422805"/>
          </a:xfrm>
          <a:prstGeom prst="rect">
            <a:avLst/>
          </a:prstGeom>
        </p:spPr>
      </p:pic>
      <p:pic>
        <p:nvPicPr>
          <p:cNvPr id="65" name="グラフィックス 64" descr="電球と鉛筆 枠線">
            <a:extLst>
              <a:ext uri="{FF2B5EF4-FFF2-40B4-BE49-F238E27FC236}">
                <a16:creationId xmlns:a16="http://schemas.microsoft.com/office/drawing/2014/main" id="{6C130AA9-11B5-9B3A-DCB8-D4E7FC10DA51}"/>
              </a:ext>
            </a:extLst>
          </p:cNvPr>
          <p:cNvPicPr>
            <a:picLocks noChangeAspect="1"/>
          </p:cNvPicPr>
          <p:nvPr/>
        </p:nvPicPr>
        <p:blipFill>
          <a:blip>
            <a:extLst>
              <a:ext uri="{96DAC541-7B7A-43D3-8B79-37D633B846F1}">
                <asvg:svgBlip xmlns:asvg="http://schemas.microsoft.com/office/drawing/2016/SVG/main" r:embed="rId26"/>
              </a:ext>
            </a:extLst>
          </a:blip>
          <a:srcRect/>
          <a:stretch/>
        </p:blipFill>
        <p:spPr>
          <a:xfrm>
            <a:off x="440595" y="4434669"/>
            <a:ext cx="422805" cy="422805"/>
          </a:xfrm>
          <a:prstGeom prst="rect">
            <a:avLst/>
          </a:prstGeom>
        </p:spPr>
      </p:pic>
      <p:pic>
        <p:nvPicPr>
          <p:cNvPr id="72" name="グラフィックス 71" descr="コイ 枠線">
            <a:extLst>
              <a:ext uri="{FF2B5EF4-FFF2-40B4-BE49-F238E27FC236}">
                <a16:creationId xmlns:a16="http://schemas.microsoft.com/office/drawing/2014/main" id="{7D82D770-EB8C-98CD-BB39-98C7FACE224A}"/>
              </a:ext>
            </a:extLst>
          </p:cNvPr>
          <p:cNvPicPr>
            <a:picLocks noChangeAspect="1"/>
          </p:cNvPicPr>
          <p:nvPr/>
        </p:nvPicPr>
        <p:blipFill>
          <a:blip>
            <a:extLst>
              <a:ext uri="{96DAC541-7B7A-43D3-8B79-37D633B846F1}">
                <asvg:svgBlip xmlns:asvg="http://schemas.microsoft.com/office/drawing/2016/SVG/main" r:embed="rId27"/>
              </a:ext>
            </a:extLst>
          </a:blip>
          <a:srcRect/>
          <a:stretch/>
        </p:blipFill>
        <p:spPr>
          <a:xfrm>
            <a:off x="460642" y="2934092"/>
            <a:ext cx="382711" cy="382711"/>
          </a:xfrm>
          <a:prstGeom prst="rect">
            <a:avLst/>
          </a:prstGeom>
        </p:spPr>
      </p:pic>
      <p:cxnSp>
        <p:nvCxnSpPr>
          <p:cNvPr id="75" name="直線矢印コネクタ 74">
            <a:extLst>
              <a:ext uri="{FF2B5EF4-FFF2-40B4-BE49-F238E27FC236}">
                <a16:creationId xmlns:a16="http://schemas.microsoft.com/office/drawing/2014/main" id="{6FD3B0D1-E1CA-F33F-6CEC-FB271E54BAAA}"/>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77" name="直線矢印コネクタ 76">
            <a:extLst>
              <a:ext uri="{FF2B5EF4-FFF2-40B4-BE49-F238E27FC236}">
                <a16:creationId xmlns:a16="http://schemas.microsoft.com/office/drawing/2014/main" id="{5D9C7645-B052-8ABF-C711-95F531756441}"/>
              </a:ext>
            </a:extLst>
          </p:cNvPr>
          <p:cNvCxnSpPr>
            <a:cxnSpLocks/>
          </p:cNvCxnSpPr>
          <p:nvPr/>
        </p:nvCxnSpPr>
        <p:spPr>
          <a:xfrm>
            <a:off x="421044" y="345418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E451068C-05DE-D643-1E74-DC6693838511}"/>
              </a:ext>
            </a:extLst>
          </p:cNvPr>
          <p:cNvSpPr txBox="1">
            <a:spLocks/>
          </p:cNvSpPr>
          <p:nvPr/>
        </p:nvSpPr>
        <p:spPr>
          <a:xfrm>
            <a:off x="357819" y="3430428"/>
            <a:ext cx="2382401" cy="91066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船内で琵琶湖の漁業や環境保全についてのレクチャーを行います。</a:t>
            </a:r>
          </a:p>
        </p:txBody>
      </p:sp>
      <p:sp>
        <p:nvSpPr>
          <p:cNvPr id="81" name="コンテンツ プレースホルダー 8">
            <a:extLst>
              <a:ext uri="{FF2B5EF4-FFF2-40B4-BE49-F238E27FC236}">
                <a16:creationId xmlns:a16="http://schemas.microsoft.com/office/drawing/2014/main" id="{976F2B74-3BBD-B583-DF4C-1EEBA2E9C1B5}"/>
              </a:ext>
            </a:extLst>
          </p:cNvPr>
          <p:cNvSpPr txBox="1">
            <a:spLocks/>
          </p:cNvSpPr>
          <p:nvPr/>
        </p:nvSpPr>
        <p:spPr>
          <a:xfrm>
            <a:off x="357819" y="4293579"/>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海のない滋賀県で唯一の</a:t>
            </a:r>
          </a:p>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造船所を見学します。</a:t>
            </a:r>
          </a:p>
        </p:txBody>
      </p:sp>
      <p:sp>
        <p:nvSpPr>
          <p:cNvPr id="82" name="コンテンツ プレースホルダー 8">
            <a:extLst>
              <a:ext uri="{FF2B5EF4-FFF2-40B4-BE49-F238E27FC236}">
                <a16:creationId xmlns:a16="http://schemas.microsoft.com/office/drawing/2014/main" id="{6A96DDAB-8389-67A2-E49D-AE771A257ADD}"/>
              </a:ext>
            </a:extLst>
          </p:cNvPr>
          <p:cNvSpPr txBox="1">
            <a:spLocks/>
          </p:cNvSpPr>
          <p:nvPr/>
        </p:nvSpPr>
        <p:spPr>
          <a:xfrm>
            <a:off x="357819" y="4951052"/>
            <a:ext cx="2382401" cy="595549"/>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お土産にびわ湖産の湖魚</a:t>
            </a:r>
            <a:b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佃煮をプレゼント。</a:t>
            </a:r>
          </a:p>
        </p:txBody>
      </p:sp>
      <p:cxnSp>
        <p:nvCxnSpPr>
          <p:cNvPr id="83" name="直線矢印コネクタ 82">
            <a:extLst>
              <a:ext uri="{FF2B5EF4-FFF2-40B4-BE49-F238E27FC236}">
                <a16:creationId xmlns:a16="http://schemas.microsoft.com/office/drawing/2014/main" id="{9295F936-7E15-5AD0-4665-C4BF7737AAE1}"/>
              </a:ext>
            </a:extLst>
          </p:cNvPr>
          <p:cNvCxnSpPr>
            <a:cxnSpLocks/>
          </p:cNvCxnSpPr>
          <p:nvPr/>
        </p:nvCxnSpPr>
        <p:spPr>
          <a:xfrm>
            <a:off x="421044" y="4317336"/>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4" name="直線矢印コネクタ 83">
            <a:extLst>
              <a:ext uri="{FF2B5EF4-FFF2-40B4-BE49-F238E27FC236}">
                <a16:creationId xmlns:a16="http://schemas.microsoft.com/office/drawing/2014/main" id="{4D0AB97B-F982-ACF7-8F84-07774394EC75}"/>
              </a:ext>
            </a:extLst>
          </p:cNvPr>
          <p:cNvCxnSpPr>
            <a:cxnSpLocks/>
          </p:cNvCxnSpPr>
          <p:nvPr/>
        </p:nvCxnSpPr>
        <p:spPr>
          <a:xfrm>
            <a:off x="421044" y="497480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5" name="テキスト ボックス 84">
            <a:extLst>
              <a:ext uri="{FF2B5EF4-FFF2-40B4-BE49-F238E27FC236}">
                <a16:creationId xmlns:a16="http://schemas.microsoft.com/office/drawing/2014/main" id="{2B822152-CB63-5E3A-CD6E-04A42015C0FE}"/>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（公社）びわ湖大津観光協会</a:t>
            </a:r>
            <a:endPar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077-528-2772</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077-521-7330</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Mail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info@otsu.or.jp</a:t>
            </a:r>
            <a:endParaRPr kumimoji="0" lang="ja-JP" altLang="en-US" sz="881"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86" name="グラフィックス 85" descr="電球と鉛筆 枠線">
            <a:extLst>
              <a:ext uri="{FF2B5EF4-FFF2-40B4-BE49-F238E27FC236}">
                <a16:creationId xmlns:a16="http://schemas.microsoft.com/office/drawing/2014/main" id="{ACD47CB3-D1FE-2021-E5EA-BFBAB750D649}"/>
              </a:ext>
            </a:extLst>
          </p:cNvPr>
          <p:cNvPicPr>
            <a:picLocks noChangeAspect="1"/>
          </p:cNvPicPr>
          <p:nvPr/>
        </p:nvPicPr>
        <p:blipFill>
          <a:blip>
            <a:extLst>
              <a:ext uri="{96DAC541-7B7A-43D3-8B79-37D633B846F1}">
                <asvg:svgBlip xmlns:asvg="http://schemas.microsoft.com/office/drawing/2016/SVG/main" r:embed="rId26"/>
              </a:ext>
            </a:extLst>
          </a:blip>
          <a:srcRect/>
          <a:stretch/>
        </p:blipFill>
        <p:spPr>
          <a:xfrm>
            <a:off x="440595" y="3663018"/>
            <a:ext cx="422805" cy="422805"/>
          </a:xfrm>
          <a:prstGeom prst="rect">
            <a:avLst/>
          </a:prstGeom>
        </p:spPr>
      </p:pic>
    </p:spTree>
    <p:extLst>
      <p:ext uri="{BB962C8B-B14F-4D97-AF65-F5344CB8AC3E}">
        <p14:creationId xmlns:p14="http://schemas.microsoft.com/office/powerpoint/2010/main" val="1078530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EC3F7-1FA2-4FF9-83C0-89B34F426CF9}"/>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7FEB2B0D-607C-5445-EB93-C51D4CFD0A7B}"/>
              </a:ext>
            </a:extLst>
          </p:cNvPr>
          <p:cNvSpPr>
            <a:spLocks noGrp="1"/>
          </p:cNvSpPr>
          <p:nvPr>
            <p:ph type="title"/>
          </p:nvPr>
        </p:nvSpPr>
        <p:spPr/>
        <p:txBody>
          <a:bodyPr>
            <a:normAutofit/>
          </a:bodyPr>
          <a:lstStyle/>
          <a:p>
            <a:r>
              <a:rPr lang="ja-JP" altLang="en-US" sz="1567" dirty="0"/>
              <a:t>びわ湖大津教育プログラム：</a:t>
            </a:r>
            <a:r>
              <a:rPr lang="en-US" altLang="ja-JP" sz="1567" dirty="0"/>
              <a:t>04</a:t>
            </a:r>
            <a:endParaRPr lang="ja-JP" altLang="en-US" sz="1567" dirty="0"/>
          </a:p>
        </p:txBody>
      </p:sp>
      <p:sp>
        <p:nvSpPr>
          <p:cNvPr id="6" name="コンテンツ プレースホルダー 5">
            <a:extLst>
              <a:ext uri="{FF2B5EF4-FFF2-40B4-BE49-F238E27FC236}">
                <a16:creationId xmlns:a16="http://schemas.microsoft.com/office/drawing/2014/main" id="{EF8301BA-C8EE-A0DB-B03E-C3A089290605}"/>
              </a:ext>
            </a:extLst>
          </p:cNvPr>
          <p:cNvSpPr>
            <a:spLocks noGrp="1"/>
          </p:cNvSpPr>
          <p:nvPr>
            <p:ph idx="1"/>
          </p:nvPr>
        </p:nvSpPr>
        <p:spPr/>
        <p:txBody>
          <a:bodyPr/>
          <a:lstStyle/>
          <a:p>
            <a:r>
              <a:rPr lang="ja-JP" altLang="en-US" dirty="0"/>
              <a:t>江戸時代の東海道大津宿名産、民俗絵画「大津絵」体験</a:t>
            </a:r>
          </a:p>
        </p:txBody>
      </p:sp>
      <p:sp>
        <p:nvSpPr>
          <p:cNvPr id="8" name="コンテンツ プレースホルダー 7">
            <a:extLst>
              <a:ext uri="{FF2B5EF4-FFF2-40B4-BE49-F238E27FC236}">
                <a16:creationId xmlns:a16="http://schemas.microsoft.com/office/drawing/2014/main" id="{C285643A-BE60-C9F8-2C18-A9BCFEAE008E}"/>
              </a:ext>
            </a:extLst>
          </p:cNvPr>
          <p:cNvSpPr>
            <a:spLocks noGrp="1"/>
          </p:cNvSpPr>
          <p:nvPr>
            <p:ph idx="14"/>
          </p:nvPr>
        </p:nvSpPr>
        <p:spPr>
          <a:xfrm>
            <a:off x="440596" y="1601034"/>
            <a:ext cx="9024810" cy="844357"/>
          </a:xfrm>
        </p:spPr>
        <p:txBody>
          <a:bodyPr/>
          <a:lstStyle/>
          <a:p>
            <a:r>
              <a:rPr lang="ja-JP" altLang="en-US" sz="1175" dirty="0"/>
              <a:t>江戸時代、東海道の宿場町・大津宿の名産として人気だった伝統的な民俗絵画「大津絵」。その独特の絵柄は、海外でも評価されています。</a:t>
            </a:r>
            <a:endParaRPr lang="en-US" altLang="ja-JP" sz="1175" dirty="0"/>
          </a:p>
          <a:p>
            <a:r>
              <a:rPr lang="ja-JP" altLang="en-US" sz="1175" dirty="0"/>
              <a:t>地域に継承されてきた伝統文化の歴史と大津絵独特の描き方を実際に体験し、自分だけの大津絵を完成させましょう。絵が苦手な方でも楽しく参加できます。</a:t>
            </a:r>
          </a:p>
        </p:txBody>
      </p:sp>
      <p:grpSp>
        <p:nvGrpSpPr>
          <p:cNvPr id="10" name="グループ化 9">
            <a:extLst>
              <a:ext uri="{FF2B5EF4-FFF2-40B4-BE49-F238E27FC236}">
                <a16:creationId xmlns:a16="http://schemas.microsoft.com/office/drawing/2014/main" id="{59951B05-CE19-9D21-7E18-B80E259FC472}"/>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929DFE34-B871-9EB0-1A34-10E78D4FD705}"/>
                </a:ext>
              </a:extLst>
            </p:cNvPr>
            <p:cNvSpPr/>
            <p:nvPr userDrawn="1"/>
          </p:nvSpPr>
          <p:spPr>
            <a:xfrm>
              <a:off x="771224"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E64FC84A-1A49-7469-117D-4F15EE6DE476}"/>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8D7321F7-FDE9-74D6-BC16-CC42BB7063A4}"/>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B2FDE730-C080-23DC-9ACE-D5909626FB30}"/>
                </a:ext>
              </a:extLst>
            </p:cNvPr>
            <p:cNvSpPr/>
            <p:nvPr/>
          </p:nvSpPr>
          <p:spPr>
            <a:xfrm>
              <a:off x="1211640"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B7B30B9A-D5D1-32F4-104C-37C6FDC713C6}"/>
                </a:ext>
              </a:extLst>
            </p:cNvPr>
            <p:cNvSpPr/>
            <p:nvPr/>
          </p:nvSpPr>
          <p:spPr>
            <a:xfrm>
              <a:off x="1652056"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B8588939-3AFD-CBF9-262E-75546F0FBBD2}"/>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39173B6D-2E98-6FC2-AEB5-8860070BA3B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0AF382D6-29AE-F144-1E04-4321FAF12C7E}"/>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14A5E40B-5B40-B716-1E02-B8888B6B8B5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A8173570-5364-DA8F-2973-77466A5CDD5F}"/>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00549FF8-A909-03A0-683D-1DFEF2C0E8A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sp>
        <p:nvSpPr>
          <p:cNvPr id="43" name="正方形/長方形 42">
            <a:extLst>
              <a:ext uri="{FF2B5EF4-FFF2-40B4-BE49-F238E27FC236}">
                <a16:creationId xmlns:a16="http://schemas.microsoft.com/office/drawing/2014/main" id="{4BB44856-FE22-1E67-5C56-83A24FFF4EA4}"/>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大津絵について調べてみる。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地域の伝統文化・産業・工芸について調べてみる。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“受け継ぐべき文化” とはどういったものなのか定義づける。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E0152F89-7540-EB45-61C8-9BBA3D4AFE67}"/>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大津絵の歴史と特長を学ぶ。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実際に大津絵を描いてみる。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現地の方からお話を聞き、どのように伝統文化が継承されてきたのかを理解する。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37448B0B-7605-5FBD-D076-D12496864396}"/>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自分の身の回りにある伝統文化・産業・工芸についてまとめる。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体験してみて感じたこと、気づいたことを発表する。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の観点で、自分が伝統継承にどう関われるのかを発表する。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aphicFrame>
        <p:nvGraphicFramePr>
          <p:cNvPr id="7" name="表 6">
            <a:extLst>
              <a:ext uri="{FF2B5EF4-FFF2-40B4-BE49-F238E27FC236}">
                <a16:creationId xmlns:a16="http://schemas.microsoft.com/office/drawing/2014/main" id="{7FFB5E3B-4378-EF09-C8D8-1FF16312E0B1}"/>
              </a:ext>
            </a:extLst>
          </p:cNvPr>
          <p:cNvGraphicFramePr>
            <a:graphicFrameLocks noGrp="1"/>
          </p:cNvGraphicFramePr>
          <p:nvPr/>
        </p:nvGraphicFramePr>
        <p:xfrm>
          <a:off x="2867950" y="4392871"/>
          <a:ext cx="6705063" cy="116363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387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大津市内</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387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9387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387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a:t>
                      </a:r>
                      <a:r>
                        <a:rPr lang="ja-JP" altLang="en-US" sz="800" u="none" strike="noStrike" dirty="0">
                          <a:effectLst/>
                          <a:latin typeface="+mn-ea"/>
                          <a:ea typeface="+mn-ea"/>
                        </a:rPr>
                        <a:t>時間</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387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a:t>
                      </a:r>
                      <a:r>
                        <a:rPr lang="ja-JP" altLang="en-US" sz="800" u="none" strike="noStrike" dirty="0">
                          <a:effectLst/>
                          <a:latin typeface="+mn-ea"/>
                          <a:ea typeface="+mn-ea"/>
                        </a:rPr>
                        <a:t>～</a:t>
                      </a:r>
                      <a:r>
                        <a:rPr lang="en-US" altLang="ja-JP" sz="800" u="none" strike="noStrike" dirty="0">
                          <a:effectLst/>
                          <a:latin typeface="+mn-ea"/>
                          <a:ea typeface="+mn-ea"/>
                        </a:rPr>
                        <a:t>40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9427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3B49B54D-387C-A381-8A55-6B32C788130F}"/>
              </a:ext>
            </a:extLst>
          </p:cNvPr>
          <p:cNvGrpSpPr/>
          <p:nvPr/>
        </p:nvGrpSpPr>
        <p:grpSpPr>
          <a:xfrm>
            <a:off x="2839523" y="5592735"/>
            <a:ext cx="6726919" cy="509183"/>
            <a:chOff x="321177" y="5870745"/>
            <a:chExt cx="9338540" cy="520028"/>
          </a:xfrm>
        </p:grpSpPr>
        <p:sp>
          <p:nvSpPr>
            <p:cNvPr id="59" name="コンテンツ プレースホルダー 8">
              <a:extLst>
                <a:ext uri="{FF2B5EF4-FFF2-40B4-BE49-F238E27FC236}">
                  <a16:creationId xmlns:a16="http://schemas.microsoft.com/office/drawing/2014/main" id="{36A4DF90-D994-BE8F-B844-8B8782751771}"/>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会場はご相談ください。宿泊施設での体験も可能です。会場をご用意する場合は、別途会場費が必要となります。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最大受入人数は、準備できる画材数となっています。２回転可能な場合もございますので、事前にお問合せください。</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より深い学習のため。体験終了後に下記施設の見学をおすすめします。</a:t>
              </a:r>
              <a:b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大津絵美術館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TEL 077(522)3690 </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大津市歴史博物館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TEL 077(521)2100 </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6E68BA44-568C-3B9D-B004-EFB898EF97A8}"/>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A307AA5C-27EC-3843-4979-8E023A4CEAB8}"/>
              </a:ext>
            </a:extLst>
          </p:cNvPr>
          <p:cNvSpPr txBox="1">
            <a:spLocks/>
          </p:cNvSpPr>
          <p:nvPr/>
        </p:nvSpPr>
        <p:spPr>
          <a:xfrm>
            <a:off x="5813264" y="4428814"/>
            <a:ext cx="3533255"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1"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大津市内集合、インストラクター紹介、大津絵レクチャー、準備</a:t>
            </a:r>
          </a:p>
          <a:p>
            <a:pPr marL="0" marR="0" lvl="1"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大津絵体験</a:t>
            </a:r>
          </a:p>
          <a:p>
            <a:pPr marL="0" marR="0" lvl="1"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11:20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片付け</a:t>
            </a:r>
          </a:p>
          <a:p>
            <a:pPr marL="0" marR="0" lvl="1"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a:t>
            </a:r>
          </a:p>
          <a:p>
            <a:pPr marL="214506" marR="0" lvl="1" indent="-144559" algn="l" defTabSz="895327" rtl="0" eaLnBrk="1" fontAlgn="auto" latinLnBrk="0" hangingPunct="1">
              <a:lnSpc>
                <a:spcPct val="120000"/>
              </a:lnSpc>
              <a:spcBef>
                <a:spcPts val="0"/>
              </a:spcBef>
              <a:spcAft>
                <a:spcPts val="0"/>
              </a:spcAft>
              <a:buClrTx/>
              <a:buSzTx/>
              <a:buFont typeface="メイリオ" panose="020B0604030504040204" pitchFamily="50" charset="-128"/>
              <a:buChar char="※"/>
              <a:tabLst>
                <a:tab pos="351291" algn="r"/>
                <a:tab pos="530046"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体験終了後、大津絵美樹館</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または大津市歴史博物館</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見学をおすすめします。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pic>
        <p:nvPicPr>
          <p:cNvPr id="3" name="グラフィックス 2" descr="プレゼント 枠線">
            <a:extLst>
              <a:ext uri="{FF2B5EF4-FFF2-40B4-BE49-F238E27FC236}">
                <a16:creationId xmlns:a16="http://schemas.microsoft.com/office/drawing/2014/main" id="{FD458E5C-30B2-3A3F-A16E-FDC0EA39333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0365" y="4361954"/>
            <a:ext cx="422805" cy="422805"/>
          </a:xfrm>
          <a:prstGeom prst="rect">
            <a:avLst/>
          </a:prstGeom>
        </p:spPr>
      </p:pic>
      <p:sp>
        <p:nvSpPr>
          <p:cNvPr id="52" name="コンテンツ プレースホルダー 8">
            <a:extLst>
              <a:ext uri="{FF2B5EF4-FFF2-40B4-BE49-F238E27FC236}">
                <a16:creationId xmlns:a16="http://schemas.microsoft.com/office/drawing/2014/main" id="{0B177EAB-38D6-C2EF-8A4F-250359198B0F}"/>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2AA4C46A-4F7C-8207-A5D6-703E60FBDC6A}"/>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E34F2C50-ED9D-045F-6F2A-B8CB98675858}"/>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70F2C5C2-52C9-C4DD-4AFF-C5900371C6E8}"/>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DBAA242B-8717-3F4A-8064-D0DD060F607B}"/>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54" name="二等辺三角形 53">
            <a:extLst>
              <a:ext uri="{FF2B5EF4-FFF2-40B4-BE49-F238E27FC236}">
                <a16:creationId xmlns:a16="http://schemas.microsoft.com/office/drawing/2014/main" id="{B491332D-B55C-1EFE-185E-C76D4C2EA226}"/>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4C4EE480-57D4-F88B-748C-C3212E244435}"/>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pic>
        <p:nvPicPr>
          <p:cNvPr id="47" name="グラフィックス 46" descr="電球と鉛筆 枠線">
            <a:extLst>
              <a:ext uri="{FF2B5EF4-FFF2-40B4-BE49-F238E27FC236}">
                <a16:creationId xmlns:a16="http://schemas.microsoft.com/office/drawing/2014/main" id="{DDB8A52B-53BA-E10D-A835-43B7923B898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10365" y="3023875"/>
            <a:ext cx="422805" cy="422805"/>
          </a:xfrm>
          <a:prstGeom prst="rect">
            <a:avLst/>
          </a:prstGeom>
        </p:spPr>
      </p:pic>
      <p:cxnSp>
        <p:nvCxnSpPr>
          <p:cNvPr id="78" name="直線コネクタ 77">
            <a:extLst>
              <a:ext uri="{FF2B5EF4-FFF2-40B4-BE49-F238E27FC236}">
                <a16:creationId xmlns:a16="http://schemas.microsoft.com/office/drawing/2014/main" id="{C4614694-5DF0-EFCF-1910-F68A764E42D7}"/>
              </a:ext>
            </a:extLst>
          </p:cNvPr>
          <p:cNvCxnSpPr>
            <a:cxnSpLocks/>
          </p:cNvCxnSpPr>
          <p:nvPr/>
        </p:nvCxnSpPr>
        <p:spPr>
          <a:xfrm>
            <a:off x="4978661"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8ACB1BB8-29FF-EE4C-9C47-2C17B0E39264}"/>
              </a:ext>
            </a:extLst>
          </p:cNvPr>
          <p:cNvCxnSpPr>
            <a:cxnSpLocks/>
          </p:cNvCxnSpPr>
          <p:nvPr/>
        </p:nvCxnSpPr>
        <p:spPr>
          <a:xfrm>
            <a:off x="7295840"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nvGrpSpPr>
          <p:cNvPr id="53" name="グループ化 52">
            <a:extLst>
              <a:ext uri="{FF2B5EF4-FFF2-40B4-BE49-F238E27FC236}">
                <a16:creationId xmlns:a16="http://schemas.microsoft.com/office/drawing/2014/main" id="{B59D1D0A-358E-F21A-08F1-514A9346E814}"/>
              </a:ext>
            </a:extLst>
          </p:cNvPr>
          <p:cNvGrpSpPr/>
          <p:nvPr/>
        </p:nvGrpSpPr>
        <p:grpSpPr>
          <a:xfrm>
            <a:off x="7388826" y="4849335"/>
            <a:ext cx="2145497" cy="631329"/>
            <a:chOff x="3003771" y="2933160"/>
            <a:chExt cx="4168548" cy="1226630"/>
          </a:xfrm>
        </p:grpSpPr>
        <p:pic>
          <p:nvPicPr>
            <p:cNvPr id="50" name="図プレースホルダー 24">
              <a:extLst>
                <a:ext uri="{FF2B5EF4-FFF2-40B4-BE49-F238E27FC236}">
                  <a16:creationId xmlns:a16="http://schemas.microsoft.com/office/drawing/2014/main" id="{F3A61BDE-F626-7F8C-4052-51C2B4716403}"/>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3003771" y="2933160"/>
              <a:ext cx="2049456" cy="1226630"/>
            </a:xfrm>
            <a:prstGeom prst="rect">
              <a:avLst/>
            </a:prstGeom>
          </p:spPr>
        </p:pic>
        <p:pic>
          <p:nvPicPr>
            <p:cNvPr id="57" name="図プレースホルダー 18">
              <a:extLst>
                <a:ext uri="{FF2B5EF4-FFF2-40B4-BE49-F238E27FC236}">
                  <a16:creationId xmlns:a16="http://schemas.microsoft.com/office/drawing/2014/main" id="{88D9DEBE-9D2D-5407-6A5B-E4D0AE1F2B59}"/>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5122865" y="2933162"/>
              <a:ext cx="2049454" cy="1226628"/>
            </a:xfrm>
            <a:prstGeom prst="rect">
              <a:avLst/>
            </a:prstGeom>
          </p:spPr>
        </p:pic>
      </p:grpSp>
      <p:pic>
        <p:nvPicPr>
          <p:cNvPr id="20" name="図 19" descr="アイコン が含まれている画像&#10;&#10;自動的に生成された説明">
            <a:extLst>
              <a:ext uri="{FF2B5EF4-FFF2-40B4-BE49-F238E27FC236}">
                <a16:creationId xmlns:a16="http://schemas.microsoft.com/office/drawing/2014/main" id="{D32D3AB9-A4B9-31B4-CC16-508E57238E59}"/>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875184" y="1203377"/>
            <a:ext cx="264369" cy="264369"/>
          </a:xfrm>
          <a:prstGeom prst="rect">
            <a:avLst/>
          </a:prstGeom>
        </p:spPr>
      </p:pic>
      <p:pic>
        <p:nvPicPr>
          <p:cNvPr id="56" name="図 55">
            <a:extLst>
              <a:ext uri="{FF2B5EF4-FFF2-40B4-BE49-F238E27FC236}">
                <a16:creationId xmlns:a16="http://schemas.microsoft.com/office/drawing/2014/main" id="{665F2202-CAA3-27FA-851E-1CB96664FFF7}"/>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60" name="図 59">
            <a:extLst>
              <a:ext uri="{FF2B5EF4-FFF2-40B4-BE49-F238E27FC236}">
                <a16:creationId xmlns:a16="http://schemas.microsoft.com/office/drawing/2014/main" id="{A81792EF-D24F-D42F-AA4C-0228AD50F5D1}"/>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579795" y="1203377"/>
            <a:ext cx="264369" cy="264369"/>
          </a:xfrm>
          <a:prstGeom prst="rect">
            <a:avLst/>
          </a:prstGeom>
        </p:spPr>
      </p:pic>
      <p:pic>
        <p:nvPicPr>
          <p:cNvPr id="65" name="図 64" descr="文字の書かれた紙&#10;&#10;自動的に生成された説明">
            <a:extLst>
              <a:ext uri="{FF2B5EF4-FFF2-40B4-BE49-F238E27FC236}">
                <a16:creationId xmlns:a16="http://schemas.microsoft.com/office/drawing/2014/main" id="{DF29A475-412A-E8F9-8025-805C3AFEE648}"/>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026062" y="1200565"/>
            <a:ext cx="296093" cy="296093"/>
          </a:xfrm>
          <a:prstGeom prst="rect">
            <a:avLst/>
          </a:prstGeom>
        </p:spPr>
      </p:pic>
      <p:pic>
        <p:nvPicPr>
          <p:cNvPr id="71" name="図 70" descr="アイコン&#10;&#10;自動的に生成された説明">
            <a:extLst>
              <a:ext uri="{FF2B5EF4-FFF2-40B4-BE49-F238E27FC236}">
                <a16:creationId xmlns:a16="http://schemas.microsoft.com/office/drawing/2014/main" id="{CF13BA53-C37F-B426-CE41-79DCB5AC6C34}"/>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387026" y="1198340"/>
            <a:ext cx="296093" cy="296093"/>
          </a:xfrm>
          <a:prstGeom prst="rect">
            <a:avLst/>
          </a:prstGeom>
        </p:spPr>
      </p:pic>
      <p:pic>
        <p:nvPicPr>
          <p:cNvPr id="72" name="図 71" descr="停止の標識&#10;&#10;自動的に生成された説明">
            <a:extLst>
              <a:ext uri="{FF2B5EF4-FFF2-40B4-BE49-F238E27FC236}">
                <a16:creationId xmlns:a16="http://schemas.microsoft.com/office/drawing/2014/main" id="{5E630B46-F217-660E-375A-DFA1AF02A8DE}"/>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6709170" y="1201140"/>
            <a:ext cx="296093" cy="296093"/>
          </a:xfrm>
          <a:prstGeom prst="rect">
            <a:avLst/>
          </a:prstGeom>
        </p:spPr>
      </p:pic>
      <p:pic>
        <p:nvPicPr>
          <p:cNvPr id="75" name="グラフィックス 74" descr="絵筆 枠線">
            <a:extLst>
              <a:ext uri="{FF2B5EF4-FFF2-40B4-BE49-F238E27FC236}">
                <a16:creationId xmlns:a16="http://schemas.microsoft.com/office/drawing/2014/main" id="{A9DE81E3-3302-3E8A-EB67-4BF59EB06470}"/>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410365" y="3806991"/>
            <a:ext cx="422805" cy="422805"/>
          </a:xfrm>
          <a:prstGeom prst="rect">
            <a:avLst/>
          </a:prstGeom>
        </p:spPr>
      </p:pic>
      <p:pic>
        <p:nvPicPr>
          <p:cNvPr id="77" name="グラフィックス 76" descr="考え 枠線">
            <a:extLst>
              <a:ext uri="{FF2B5EF4-FFF2-40B4-BE49-F238E27FC236}">
                <a16:creationId xmlns:a16="http://schemas.microsoft.com/office/drawing/2014/main" id="{2173CC93-40AA-04A6-6420-4B6B7A72C535}"/>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10365" y="4982707"/>
            <a:ext cx="422805" cy="422805"/>
          </a:xfrm>
          <a:prstGeom prst="rect">
            <a:avLst/>
          </a:prstGeom>
        </p:spPr>
      </p:pic>
      <p:sp>
        <p:nvSpPr>
          <p:cNvPr id="101" name="コンテンツ プレースホルダー 8">
            <a:extLst>
              <a:ext uri="{FF2B5EF4-FFF2-40B4-BE49-F238E27FC236}">
                <a16:creationId xmlns:a16="http://schemas.microsoft.com/office/drawing/2014/main" id="{00E11535-80E4-360A-6619-7B45FBF0737E}"/>
              </a:ext>
            </a:extLst>
          </p:cNvPr>
          <p:cNvSpPr txBox="1">
            <a:spLocks/>
          </p:cNvSpPr>
          <p:nvPr/>
        </p:nvSpPr>
        <p:spPr>
          <a:xfrm>
            <a:off x="357819" y="2772957"/>
            <a:ext cx="2382401" cy="924648"/>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江戸時代に人気を博した宿場町「大津宿」の名産、現地の伝統文化（産業・工芸）を学びます。</a:t>
            </a:r>
          </a:p>
        </p:txBody>
      </p:sp>
      <p:sp>
        <p:nvSpPr>
          <p:cNvPr id="102" name="コンテンツ プレースホルダー 8">
            <a:extLst>
              <a:ext uri="{FF2B5EF4-FFF2-40B4-BE49-F238E27FC236}">
                <a16:creationId xmlns:a16="http://schemas.microsoft.com/office/drawing/2014/main" id="{C4846689-003D-BE6A-BC34-44713C677C62}"/>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107" name="直線矢印コネクタ 106">
            <a:extLst>
              <a:ext uri="{FF2B5EF4-FFF2-40B4-BE49-F238E27FC236}">
                <a16:creationId xmlns:a16="http://schemas.microsoft.com/office/drawing/2014/main" id="{6438B005-5015-4836-C35B-B63DBE6C9F7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108" name="直線矢印コネクタ 107">
            <a:extLst>
              <a:ext uri="{FF2B5EF4-FFF2-40B4-BE49-F238E27FC236}">
                <a16:creationId xmlns:a16="http://schemas.microsoft.com/office/drawing/2014/main" id="{91EF89C0-9592-E6F4-44A7-6D5EE00D9A28}"/>
              </a:ext>
            </a:extLst>
          </p:cNvPr>
          <p:cNvCxnSpPr>
            <a:cxnSpLocks/>
          </p:cNvCxnSpPr>
          <p:nvPr/>
        </p:nvCxnSpPr>
        <p:spPr>
          <a:xfrm>
            <a:off x="421044" y="3716152"/>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109" name="コンテンツ プレースホルダー 8">
            <a:extLst>
              <a:ext uri="{FF2B5EF4-FFF2-40B4-BE49-F238E27FC236}">
                <a16:creationId xmlns:a16="http://schemas.microsoft.com/office/drawing/2014/main" id="{21585686-8467-9652-3A8F-E2DCE81791B5}"/>
              </a:ext>
            </a:extLst>
          </p:cNvPr>
          <p:cNvSpPr txBox="1">
            <a:spLocks/>
          </p:cNvSpPr>
          <p:nvPr/>
        </p:nvSpPr>
        <p:spPr>
          <a:xfrm>
            <a:off x="357819" y="3734703"/>
            <a:ext cx="2382401" cy="567381"/>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絵が苦手な方でも、楽しく</a:t>
            </a:r>
            <a:b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体験できます。</a:t>
            </a:r>
          </a:p>
        </p:txBody>
      </p:sp>
      <p:sp>
        <p:nvSpPr>
          <p:cNvPr id="110" name="コンテンツ プレースホルダー 8">
            <a:extLst>
              <a:ext uri="{FF2B5EF4-FFF2-40B4-BE49-F238E27FC236}">
                <a16:creationId xmlns:a16="http://schemas.microsoft.com/office/drawing/2014/main" id="{D834B449-61DF-FD3D-11F6-EA9A0C1D5E95}"/>
              </a:ext>
            </a:extLst>
          </p:cNvPr>
          <p:cNvSpPr txBox="1">
            <a:spLocks/>
          </p:cNvSpPr>
          <p:nvPr/>
        </p:nvSpPr>
        <p:spPr>
          <a:xfrm>
            <a:off x="357819" y="4289666"/>
            <a:ext cx="2382401" cy="567381"/>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旅の思い出「自分だけのオリジナル大津絵」が完成します。</a:t>
            </a:r>
          </a:p>
        </p:txBody>
      </p:sp>
      <p:sp>
        <p:nvSpPr>
          <p:cNvPr id="111" name="コンテンツ プレースホルダー 8">
            <a:extLst>
              <a:ext uri="{FF2B5EF4-FFF2-40B4-BE49-F238E27FC236}">
                <a16:creationId xmlns:a16="http://schemas.microsoft.com/office/drawing/2014/main" id="{8EB4B442-3AE9-BDE2-0432-ED718EB9BBB2}"/>
              </a:ext>
            </a:extLst>
          </p:cNvPr>
          <p:cNvSpPr txBox="1">
            <a:spLocks/>
          </p:cNvSpPr>
          <p:nvPr/>
        </p:nvSpPr>
        <p:spPr>
          <a:xfrm>
            <a:off x="357819" y="4841617"/>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自身が住む地域の伝統文化・産業・工芸の継承について考える機会に。</a:t>
            </a:r>
          </a:p>
        </p:txBody>
      </p:sp>
      <p:cxnSp>
        <p:nvCxnSpPr>
          <p:cNvPr id="112" name="直線矢印コネクタ 111">
            <a:extLst>
              <a:ext uri="{FF2B5EF4-FFF2-40B4-BE49-F238E27FC236}">
                <a16:creationId xmlns:a16="http://schemas.microsoft.com/office/drawing/2014/main" id="{AFF811CA-EF6A-DC83-ACE0-F890BD0417F6}"/>
              </a:ext>
            </a:extLst>
          </p:cNvPr>
          <p:cNvCxnSpPr>
            <a:cxnSpLocks/>
          </p:cNvCxnSpPr>
          <p:nvPr/>
        </p:nvCxnSpPr>
        <p:spPr>
          <a:xfrm>
            <a:off x="421044" y="429587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113" name="直線矢印コネクタ 112">
            <a:extLst>
              <a:ext uri="{FF2B5EF4-FFF2-40B4-BE49-F238E27FC236}">
                <a16:creationId xmlns:a16="http://schemas.microsoft.com/office/drawing/2014/main" id="{A82F2DF6-2DBD-5F89-3CEC-D10B1DF0CEC4}"/>
              </a:ext>
            </a:extLst>
          </p:cNvPr>
          <p:cNvCxnSpPr>
            <a:cxnSpLocks/>
          </p:cNvCxnSpPr>
          <p:nvPr/>
        </p:nvCxnSpPr>
        <p:spPr>
          <a:xfrm>
            <a:off x="421044" y="4849332"/>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114" name="テキスト ボックス 113">
            <a:extLst>
              <a:ext uri="{FF2B5EF4-FFF2-40B4-BE49-F238E27FC236}">
                <a16:creationId xmlns:a16="http://schemas.microsoft.com/office/drawing/2014/main" id="{7EB3FD36-5716-AB34-0DA9-E68AB3A78006}"/>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（公社）びわ湖大津観光協会</a:t>
            </a:r>
            <a:endPar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077-528-2772</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077-521-7330</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Mail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info@otsu.or.jp</a:t>
            </a:r>
            <a:endParaRPr kumimoji="0" lang="ja-JP" altLang="en-US" sz="881"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630444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E6771-E95E-F857-9E16-43B84D43A810}"/>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B38EC325-906A-5866-ECB6-DD50A1C367FE}"/>
              </a:ext>
            </a:extLst>
          </p:cNvPr>
          <p:cNvSpPr>
            <a:spLocks noGrp="1"/>
          </p:cNvSpPr>
          <p:nvPr>
            <p:ph type="title"/>
          </p:nvPr>
        </p:nvSpPr>
        <p:spPr/>
        <p:txBody>
          <a:bodyPr>
            <a:normAutofit/>
          </a:bodyPr>
          <a:lstStyle/>
          <a:p>
            <a:r>
              <a:rPr lang="ja-JP" altLang="en-US" sz="1567" dirty="0"/>
              <a:t>びわ湖大津教育プログラム：</a:t>
            </a:r>
            <a:r>
              <a:rPr lang="en-US" altLang="ja-JP" sz="1567" dirty="0"/>
              <a:t>05</a:t>
            </a:r>
            <a:endParaRPr lang="ja-JP" altLang="en-US" sz="1567" dirty="0"/>
          </a:p>
        </p:txBody>
      </p:sp>
      <p:sp>
        <p:nvSpPr>
          <p:cNvPr id="6" name="コンテンツ プレースホルダー 5">
            <a:extLst>
              <a:ext uri="{FF2B5EF4-FFF2-40B4-BE49-F238E27FC236}">
                <a16:creationId xmlns:a16="http://schemas.microsoft.com/office/drawing/2014/main" id="{4DE4203A-07C4-21A9-21B3-B4D5F400C52B}"/>
              </a:ext>
            </a:extLst>
          </p:cNvPr>
          <p:cNvSpPr>
            <a:spLocks noGrp="1"/>
          </p:cNvSpPr>
          <p:nvPr>
            <p:ph idx="1"/>
          </p:nvPr>
        </p:nvSpPr>
        <p:spPr/>
        <p:txBody>
          <a:bodyPr/>
          <a:lstStyle/>
          <a:p>
            <a:r>
              <a:rPr lang="ja-JP" altLang="en-US" dirty="0"/>
              <a:t>町人文化の華 </a:t>
            </a:r>
            <a:r>
              <a:rPr lang="en-US" altLang="ja-JP" dirty="0"/>
              <a:t>-</a:t>
            </a:r>
            <a:r>
              <a:rPr lang="ja-JP" altLang="en-US" dirty="0"/>
              <a:t>大津祭 お囃子体験と大津百町散策</a:t>
            </a:r>
          </a:p>
        </p:txBody>
      </p:sp>
      <p:sp>
        <p:nvSpPr>
          <p:cNvPr id="8" name="コンテンツ プレースホルダー 7">
            <a:extLst>
              <a:ext uri="{FF2B5EF4-FFF2-40B4-BE49-F238E27FC236}">
                <a16:creationId xmlns:a16="http://schemas.microsoft.com/office/drawing/2014/main" id="{BFF38050-C378-6AEE-7F89-FBDC95757039}"/>
              </a:ext>
            </a:extLst>
          </p:cNvPr>
          <p:cNvSpPr>
            <a:spLocks noGrp="1"/>
          </p:cNvSpPr>
          <p:nvPr>
            <p:ph idx="14"/>
          </p:nvPr>
        </p:nvSpPr>
        <p:spPr>
          <a:xfrm>
            <a:off x="440596" y="1601034"/>
            <a:ext cx="9024810" cy="844357"/>
          </a:xfrm>
        </p:spPr>
        <p:txBody>
          <a:bodyPr/>
          <a:lstStyle/>
          <a:p>
            <a:r>
              <a:rPr lang="ja-JP" altLang="en-US" sz="1175" dirty="0"/>
              <a:t>四百年の歴史と伝統を持つ湖国三大祭のひとつ「大津祭」、町人文化の華といわれる大津祭の歴史や現在の取組を現地の方から学び、曳山展示館でお囃子を体験します。町人文化として継承されてきた地域文化の保護について考えるプログラムです。</a:t>
            </a:r>
            <a:endParaRPr lang="en-US" altLang="ja-JP" sz="1175" dirty="0"/>
          </a:p>
          <a:p>
            <a:r>
              <a:rPr lang="ja-JP" altLang="en-US" sz="1175" dirty="0"/>
              <a:t>曳山展示館での体験後は、通常は一般の方が立入ることが出来ない大津百町の町家の練習場所を見学します。</a:t>
            </a:r>
          </a:p>
        </p:txBody>
      </p:sp>
      <p:pic>
        <p:nvPicPr>
          <p:cNvPr id="17" name="図 16">
            <a:extLst>
              <a:ext uri="{FF2B5EF4-FFF2-40B4-BE49-F238E27FC236}">
                <a16:creationId xmlns:a16="http://schemas.microsoft.com/office/drawing/2014/main" id="{6C0EA894-D667-4FB5-5746-413183A5862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AA52148D-03EA-356E-A795-CD8AA2588325}"/>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2FA8C514-47A8-1F7B-1C1D-D35F12BABE4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9BE502BE-F92B-9452-1D44-97EC9A10F040}"/>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52852A90-6635-7BD1-9128-9D6DB5FF9C8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sp>
        <p:nvSpPr>
          <p:cNvPr id="43" name="正方形/長方形 42">
            <a:extLst>
              <a:ext uri="{FF2B5EF4-FFF2-40B4-BE49-F238E27FC236}">
                <a16:creationId xmlns:a16="http://schemas.microsoft.com/office/drawing/2014/main" id="{85556D28-970F-50C4-A2CB-CA4AFFF275A1}"/>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大津祭について調べてみる。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地域のお祭や伝統文化について調べてみる。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“受け継ぐべき文化” とはどういったものなのか定義づける。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CD1903E0-2851-2115-D79A-28796DB25067}"/>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大津祭の曳山を見学、曳山のからくりについて学ぶ。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大津祭のお囃子を体験する。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現地の方からお話を聞き、どのように伝統文化が継承されてきたのかを理解する。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61845F11-BD93-CEC2-323E-88269B6DFFD6}"/>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自分の身の回りにある伝統文化・産業・工芸についてまとめる。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体験してみて感じたこと、気づいたこと、自分の住んでいる地域との違いを発表する。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の観点で、自分が伝統継承にどう関われるのかを発表する。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aphicFrame>
        <p:nvGraphicFramePr>
          <p:cNvPr id="7" name="表 6">
            <a:extLst>
              <a:ext uri="{FF2B5EF4-FFF2-40B4-BE49-F238E27FC236}">
                <a16:creationId xmlns:a16="http://schemas.microsoft.com/office/drawing/2014/main" id="{7755F784-8C16-C7B1-B82D-976F07CE9A76}"/>
              </a:ext>
            </a:extLst>
          </p:cNvPr>
          <p:cNvGraphicFramePr>
            <a:graphicFrameLocks noGrp="1"/>
          </p:cNvGraphicFramePr>
          <p:nvPr/>
        </p:nvGraphicFramePr>
        <p:xfrm>
          <a:off x="2867950" y="4368000"/>
          <a:ext cx="6705063" cy="116363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387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大津百町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387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9387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387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2.5</a:t>
                      </a:r>
                      <a:r>
                        <a:rPr lang="ja-JP" altLang="en-US" sz="80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387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15</a:t>
                      </a:r>
                      <a:r>
                        <a:rPr lang="ja-JP" altLang="en-US" sz="800" u="none" strike="noStrike" dirty="0">
                          <a:effectLst/>
                          <a:latin typeface="+mn-ea"/>
                          <a:ea typeface="+mn-ea"/>
                        </a:rPr>
                        <a:t>～</a:t>
                      </a:r>
                      <a:r>
                        <a:rPr lang="en-US" altLang="ja-JP" sz="800" u="none" strike="noStrike" dirty="0">
                          <a:effectLst/>
                          <a:latin typeface="+mn-ea"/>
                          <a:ea typeface="+mn-ea"/>
                        </a:rPr>
                        <a:t>35</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9427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4C7EDD08-3651-6147-3705-83D3B8D44345}"/>
              </a:ext>
            </a:extLst>
          </p:cNvPr>
          <p:cNvGrpSpPr/>
          <p:nvPr/>
        </p:nvGrpSpPr>
        <p:grpSpPr>
          <a:xfrm>
            <a:off x="2839523" y="5505689"/>
            <a:ext cx="6726919" cy="509183"/>
            <a:chOff x="321177" y="5870745"/>
            <a:chExt cx="9338540" cy="520028"/>
          </a:xfrm>
        </p:grpSpPr>
        <p:sp>
          <p:nvSpPr>
            <p:cNvPr id="59" name="コンテンツ プレースホルダー 8">
              <a:extLst>
                <a:ext uri="{FF2B5EF4-FFF2-40B4-BE49-F238E27FC236}">
                  <a16:creationId xmlns:a16="http://schemas.microsoft.com/office/drawing/2014/main" id="{96012A26-A0C4-A368-97E5-53B6B61B71B8}"/>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大津市曳山展示館までは、公共の交通機関利用をおすすめします。</a:t>
              </a:r>
              <a:b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b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JR</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大津駅から徒歩</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11</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分。京阪電車びわ湖浜大津駅から徒歩５分。</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大津市曳山展示館の休業日（月曜休館）、大津祭当日は体験できません。実施可能日は、事前にびわ湖大津観光協会までお問合せください。</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人数によりお囃子体験と町家見学を、入替制で実施する場合がございます。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大津百町散策は、地元ガイドが同行します。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A603042F-0C4D-2C99-879C-6481D6ACCB2B}"/>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8FCD6D16-53C6-BD9D-A8E2-389BE44E6B92}"/>
              </a:ext>
            </a:extLst>
          </p:cNvPr>
          <p:cNvSpPr txBox="1">
            <a:spLocks/>
          </p:cNvSpPr>
          <p:nvPr/>
        </p:nvSpPr>
        <p:spPr>
          <a:xfrm>
            <a:off x="5813264" y="4403943"/>
            <a:ext cx="3533255"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9:15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大津市曳山展示館集合</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9:20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大津祭に関するレクチャー</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9:50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大津祭お囃子体験</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終了、館内見学</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10:40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曳山町の町家（練習場所）と蔵の見学</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261137" marR="0" lvl="1" indent="-172538" algn="l" defTabSz="895327" rtl="0" eaLnBrk="1" fontAlgn="auto" latinLnBrk="0" hangingPunct="1">
              <a:lnSpc>
                <a:spcPct val="125000"/>
              </a:lnSpc>
              <a:spcBef>
                <a:spcPts val="0"/>
              </a:spcBef>
              <a:spcAft>
                <a:spcPts val="0"/>
              </a:spcAft>
              <a:buClrTx/>
              <a:buSzTx/>
              <a:buFont typeface="メイリオ" panose="020B0604030504040204" pitchFamily="50" charset="-128"/>
              <a:buChar char="※"/>
              <a:tabLst>
                <a:tab pos="351291" algn="r"/>
                <a:tab pos="530046"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散策時間の調整は可能です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pic>
        <p:nvPicPr>
          <p:cNvPr id="3" name="グラフィックス 2" descr="靴の足跡 枠線">
            <a:extLst>
              <a:ext uri="{FF2B5EF4-FFF2-40B4-BE49-F238E27FC236}">
                <a16:creationId xmlns:a16="http://schemas.microsoft.com/office/drawing/2014/main" id="{438032BF-4542-F69B-1EF3-E109F17F989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55708" y="4434669"/>
            <a:ext cx="422805" cy="422805"/>
          </a:xfrm>
          <a:prstGeom prst="rect">
            <a:avLst/>
          </a:prstGeom>
        </p:spPr>
      </p:pic>
      <p:sp>
        <p:nvSpPr>
          <p:cNvPr id="52" name="コンテンツ プレースホルダー 8">
            <a:extLst>
              <a:ext uri="{FF2B5EF4-FFF2-40B4-BE49-F238E27FC236}">
                <a16:creationId xmlns:a16="http://schemas.microsoft.com/office/drawing/2014/main" id="{EC8CE155-1318-73DB-2D06-AE7B0D48A958}"/>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74C36E62-2A4B-4535-7585-FA8472EC5C1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61A40B0A-3D70-A9CB-EA28-F18CDC4D756E}"/>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D82BBFAD-64DE-C7A0-6E6C-07CC928FABF9}"/>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143D33C1-FBB8-F571-5E0C-D810AEE1E36F}"/>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54" name="二等辺三角形 53">
            <a:extLst>
              <a:ext uri="{FF2B5EF4-FFF2-40B4-BE49-F238E27FC236}">
                <a16:creationId xmlns:a16="http://schemas.microsoft.com/office/drawing/2014/main" id="{1519DFB4-6AD6-EDC2-E8B4-AC7F3982ACCC}"/>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406A19C7-FFA2-A207-79B1-999ECF8C7B3E}"/>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cxnSp>
        <p:nvCxnSpPr>
          <p:cNvPr id="78" name="直線コネクタ 77">
            <a:extLst>
              <a:ext uri="{FF2B5EF4-FFF2-40B4-BE49-F238E27FC236}">
                <a16:creationId xmlns:a16="http://schemas.microsoft.com/office/drawing/2014/main" id="{6D6E0781-8806-355F-B888-89D9B9552EB2}"/>
              </a:ext>
            </a:extLst>
          </p:cNvPr>
          <p:cNvCxnSpPr>
            <a:cxnSpLocks/>
          </p:cNvCxnSpPr>
          <p:nvPr/>
        </p:nvCxnSpPr>
        <p:spPr>
          <a:xfrm>
            <a:off x="4978661"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25C38998-119C-D6D3-EF4F-7E8C988F6556}"/>
              </a:ext>
            </a:extLst>
          </p:cNvPr>
          <p:cNvCxnSpPr>
            <a:cxnSpLocks/>
          </p:cNvCxnSpPr>
          <p:nvPr/>
        </p:nvCxnSpPr>
        <p:spPr>
          <a:xfrm>
            <a:off x="7295840"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20" name="図 19" descr="アイコン が含まれている画像&#10;&#10;自動的に生成された説明">
            <a:extLst>
              <a:ext uri="{FF2B5EF4-FFF2-40B4-BE49-F238E27FC236}">
                <a16:creationId xmlns:a16="http://schemas.microsoft.com/office/drawing/2014/main" id="{0B342040-0CC2-D08E-4956-95BA8F806AD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875184" y="1203377"/>
            <a:ext cx="264369" cy="264369"/>
          </a:xfrm>
          <a:prstGeom prst="rect">
            <a:avLst/>
          </a:prstGeom>
        </p:spPr>
      </p:pic>
      <p:pic>
        <p:nvPicPr>
          <p:cNvPr id="56" name="図 55">
            <a:extLst>
              <a:ext uri="{FF2B5EF4-FFF2-40B4-BE49-F238E27FC236}">
                <a16:creationId xmlns:a16="http://schemas.microsoft.com/office/drawing/2014/main" id="{94FC2918-8D4C-B7D2-8FB1-4D6EF46E73D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60" name="図 59">
            <a:extLst>
              <a:ext uri="{FF2B5EF4-FFF2-40B4-BE49-F238E27FC236}">
                <a16:creationId xmlns:a16="http://schemas.microsoft.com/office/drawing/2014/main" id="{764FC3E4-1192-B9D2-F126-1EC891F0F83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579795" y="1203377"/>
            <a:ext cx="264369" cy="264369"/>
          </a:xfrm>
          <a:prstGeom prst="rect">
            <a:avLst/>
          </a:prstGeom>
        </p:spPr>
      </p:pic>
      <p:pic>
        <p:nvPicPr>
          <p:cNvPr id="35" name="図 34" descr="文字の書かれた紙&#10;&#10;自動的に生成された説明">
            <a:extLst>
              <a:ext uri="{FF2B5EF4-FFF2-40B4-BE49-F238E27FC236}">
                <a16:creationId xmlns:a16="http://schemas.microsoft.com/office/drawing/2014/main" id="{049F83A0-4A8B-80D0-9FFF-DC179B5175C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026062" y="1200565"/>
            <a:ext cx="296093" cy="296093"/>
          </a:xfrm>
          <a:prstGeom prst="rect">
            <a:avLst/>
          </a:prstGeom>
        </p:spPr>
      </p:pic>
      <p:pic>
        <p:nvPicPr>
          <p:cNvPr id="36" name="図 35" descr="アイコン&#10;&#10;自動的に生成された説明">
            <a:extLst>
              <a:ext uri="{FF2B5EF4-FFF2-40B4-BE49-F238E27FC236}">
                <a16:creationId xmlns:a16="http://schemas.microsoft.com/office/drawing/2014/main" id="{80B8EC0A-87B1-44ED-ED54-4E8876E61400}"/>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387026" y="1198340"/>
            <a:ext cx="296093" cy="296093"/>
          </a:xfrm>
          <a:prstGeom prst="rect">
            <a:avLst/>
          </a:prstGeom>
        </p:spPr>
      </p:pic>
      <p:pic>
        <p:nvPicPr>
          <p:cNvPr id="37" name="図 36" descr="停止の標識&#10;&#10;自動的に生成された説明">
            <a:extLst>
              <a:ext uri="{FF2B5EF4-FFF2-40B4-BE49-F238E27FC236}">
                <a16:creationId xmlns:a16="http://schemas.microsoft.com/office/drawing/2014/main" id="{90367672-EA43-D328-F5F0-BC41456DA52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709170" y="1201140"/>
            <a:ext cx="296093" cy="296093"/>
          </a:xfrm>
          <a:prstGeom prst="rect">
            <a:avLst/>
          </a:prstGeom>
        </p:spPr>
      </p:pic>
      <p:grpSp>
        <p:nvGrpSpPr>
          <p:cNvPr id="38" name="グループ化 37">
            <a:extLst>
              <a:ext uri="{FF2B5EF4-FFF2-40B4-BE49-F238E27FC236}">
                <a16:creationId xmlns:a16="http://schemas.microsoft.com/office/drawing/2014/main" id="{83A452A4-25F6-78F4-C971-38602E9E2F4E}"/>
              </a:ext>
            </a:extLst>
          </p:cNvPr>
          <p:cNvGrpSpPr/>
          <p:nvPr/>
        </p:nvGrpSpPr>
        <p:grpSpPr>
          <a:xfrm>
            <a:off x="440595" y="1141301"/>
            <a:ext cx="1265221" cy="410075"/>
            <a:chOff x="771224" y="904272"/>
            <a:chExt cx="1292168" cy="418809"/>
          </a:xfrm>
        </p:grpSpPr>
        <p:sp>
          <p:nvSpPr>
            <p:cNvPr id="45" name="角丸四角形 23">
              <a:extLst>
                <a:ext uri="{FF2B5EF4-FFF2-40B4-BE49-F238E27FC236}">
                  <a16:creationId xmlns:a16="http://schemas.microsoft.com/office/drawing/2014/main" id="{12E0F883-2430-AC45-8B7C-759037B8C835}"/>
                </a:ext>
              </a:extLst>
            </p:cNvPr>
            <p:cNvSpPr/>
            <p:nvPr userDrawn="1"/>
          </p:nvSpPr>
          <p:spPr>
            <a:xfrm>
              <a:off x="771224"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51" name="角丸四角形 27">
              <a:extLst>
                <a:ext uri="{FF2B5EF4-FFF2-40B4-BE49-F238E27FC236}">
                  <a16:creationId xmlns:a16="http://schemas.microsoft.com/office/drawing/2014/main" id="{4073308B-1175-B559-2A8B-6C41FA6A1090}"/>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2" name="角丸四角形 49">
              <a:extLst>
                <a:ext uri="{FF2B5EF4-FFF2-40B4-BE49-F238E27FC236}">
                  <a16:creationId xmlns:a16="http://schemas.microsoft.com/office/drawing/2014/main" id="{951B7AD3-89A2-5B6A-E5D6-A3C47EE4FF4C}"/>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3" name="角丸四角形 24">
              <a:extLst>
                <a:ext uri="{FF2B5EF4-FFF2-40B4-BE49-F238E27FC236}">
                  <a16:creationId xmlns:a16="http://schemas.microsoft.com/office/drawing/2014/main" id="{9CF1B63A-6984-6BD3-283D-770D7CFD5EC2}"/>
                </a:ext>
              </a:extLst>
            </p:cNvPr>
            <p:cNvSpPr/>
            <p:nvPr/>
          </p:nvSpPr>
          <p:spPr>
            <a:xfrm>
              <a:off x="1211640"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64" name="角丸四角形 28">
              <a:extLst>
                <a:ext uri="{FF2B5EF4-FFF2-40B4-BE49-F238E27FC236}">
                  <a16:creationId xmlns:a16="http://schemas.microsoft.com/office/drawing/2014/main" id="{FB36AF84-5DB5-F68F-89F0-5C59BD6B1262}"/>
                </a:ext>
              </a:extLst>
            </p:cNvPr>
            <p:cNvSpPr/>
            <p:nvPr/>
          </p:nvSpPr>
          <p:spPr>
            <a:xfrm>
              <a:off x="1652056"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80" name="角丸四角形 31">
              <a:extLst>
                <a:ext uri="{FF2B5EF4-FFF2-40B4-BE49-F238E27FC236}">
                  <a16:creationId xmlns:a16="http://schemas.microsoft.com/office/drawing/2014/main" id="{6FEB633E-D0A9-2061-5D14-2626FF45A010}"/>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83" name="コンテンツ プレースホルダー 8">
            <a:extLst>
              <a:ext uri="{FF2B5EF4-FFF2-40B4-BE49-F238E27FC236}">
                <a16:creationId xmlns:a16="http://schemas.microsoft.com/office/drawing/2014/main" id="{E9FEBC4E-EA11-5BEA-1952-2069124A9FEF}"/>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4" name="直線矢印コネクタ 83">
            <a:extLst>
              <a:ext uri="{FF2B5EF4-FFF2-40B4-BE49-F238E27FC236}">
                <a16:creationId xmlns:a16="http://schemas.microsoft.com/office/drawing/2014/main" id="{A083909D-4115-4E2B-F852-2BDC53B075DA}"/>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5" name="コンテンツ プレースホルダー 8">
            <a:extLst>
              <a:ext uri="{FF2B5EF4-FFF2-40B4-BE49-F238E27FC236}">
                <a16:creationId xmlns:a16="http://schemas.microsoft.com/office/drawing/2014/main" id="{BE6C1690-7C36-9613-F556-35C8950EDBA3}"/>
              </a:ext>
            </a:extLst>
          </p:cNvPr>
          <p:cNvSpPr txBox="1">
            <a:spLocks/>
          </p:cNvSpPr>
          <p:nvPr/>
        </p:nvSpPr>
        <p:spPr>
          <a:xfrm>
            <a:off x="357819" y="2772958"/>
            <a:ext cx="2382401" cy="65461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湖国三大祭の一つ、国指定重要無形民俗文化財「大津祭」について学びます。</a:t>
            </a:r>
          </a:p>
        </p:txBody>
      </p:sp>
      <p:sp>
        <p:nvSpPr>
          <p:cNvPr id="86" name="コンテンツ プレースホルダー 8">
            <a:extLst>
              <a:ext uri="{FF2B5EF4-FFF2-40B4-BE49-F238E27FC236}">
                <a16:creationId xmlns:a16="http://schemas.microsoft.com/office/drawing/2014/main" id="{AA875E45-8D30-B8C1-A580-3DBAC92027F5}"/>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pic>
        <p:nvPicPr>
          <p:cNvPr id="87" name="グラフィックス 86" descr="プレゼント 枠線">
            <a:extLst>
              <a:ext uri="{FF2B5EF4-FFF2-40B4-BE49-F238E27FC236}">
                <a16:creationId xmlns:a16="http://schemas.microsoft.com/office/drawing/2014/main" id="{A96E653E-4BB6-7259-978B-BEEABAEA4BE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55708" y="5037424"/>
            <a:ext cx="422805" cy="422805"/>
          </a:xfrm>
          <a:prstGeom prst="rect">
            <a:avLst/>
          </a:prstGeom>
        </p:spPr>
      </p:pic>
      <p:pic>
        <p:nvPicPr>
          <p:cNvPr id="88" name="グラフィックス 87" descr="電球と鉛筆 枠線">
            <a:extLst>
              <a:ext uri="{FF2B5EF4-FFF2-40B4-BE49-F238E27FC236}">
                <a16:creationId xmlns:a16="http://schemas.microsoft.com/office/drawing/2014/main" id="{D97D906F-55A6-7F5E-3762-0F77AD8E7734}"/>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455708" y="3674357"/>
            <a:ext cx="422805" cy="422805"/>
          </a:xfrm>
          <a:prstGeom prst="rect">
            <a:avLst/>
          </a:prstGeom>
        </p:spPr>
      </p:pic>
      <p:cxnSp>
        <p:nvCxnSpPr>
          <p:cNvPr id="90" name="直線矢印コネクタ 89">
            <a:extLst>
              <a:ext uri="{FF2B5EF4-FFF2-40B4-BE49-F238E27FC236}">
                <a16:creationId xmlns:a16="http://schemas.microsoft.com/office/drawing/2014/main" id="{9526B9DC-DE85-6DD7-D963-003FE81C0720}"/>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91" name="直線矢印コネクタ 90">
            <a:extLst>
              <a:ext uri="{FF2B5EF4-FFF2-40B4-BE49-F238E27FC236}">
                <a16:creationId xmlns:a16="http://schemas.microsoft.com/office/drawing/2014/main" id="{187D6B12-2B54-9194-3E04-96F876A57F06}"/>
              </a:ext>
            </a:extLst>
          </p:cNvPr>
          <p:cNvCxnSpPr>
            <a:cxnSpLocks/>
          </p:cNvCxnSpPr>
          <p:nvPr/>
        </p:nvCxnSpPr>
        <p:spPr>
          <a:xfrm>
            <a:off x="421044" y="345418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2" name="コンテンツ プレースホルダー 8">
            <a:extLst>
              <a:ext uri="{FF2B5EF4-FFF2-40B4-BE49-F238E27FC236}">
                <a16:creationId xmlns:a16="http://schemas.microsoft.com/office/drawing/2014/main" id="{655C3175-3470-C942-7E9C-B4EAB22E0AF6}"/>
              </a:ext>
            </a:extLst>
          </p:cNvPr>
          <p:cNvSpPr txBox="1">
            <a:spLocks/>
          </p:cNvSpPr>
          <p:nvPr/>
        </p:nvSpPr>
        <p:spPr>
          <a:xfrm>
            <a:off x="357819" y="3430428"/>
            <a:ext cx="2382401" cy="91066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大津祭の歴史、地域の伝統、曳山のからくりについて現地の方から学び、大津祭のお囃子を体験します。</a:t>
            </a:r>
          </a:p>
        </p:txBody>
      </p:sp>
      <p:sp>
        <p:nvSpPr>
          <p:cNvPr id="93" name="コンテンツ プレースホルダー 8">
            <a:extLst>
              <a:ext uri="{FF2B5EF4-FFF2-40B4-BE49-F238E27FC236}">
                <a16:creationId xmlns:a16="http://schemas.microsoft.com/office/drawing/2014/main" id="{FC333238-06A8-C692-7C5E-376DFB8C2E5C}"/>
              </a:ext>
            </a:extLst>
          </p:cNvPr>
          <p:cNvSpPr txBox="1">
            <a:spLocks/>
          </p:cNvSpPr>
          <p:nvPr/>
        </p:nvSpPr>
        <p:spPr>
          <a:xfrm>
            <a:off x="357819" y="4293579"/>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宿場町の面影が残る、通常は立入ることが出来ない町家の</a:t>
            </a:r>
            <a:endParaRPr kumimoji="1" lang="en-US" altLang="ja-JP" sz="1077"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練習場所を見学します。</a:t>
            </a:r>
          </a:p>
        </p:txBody>
      </p:sp>
      <p:sp>
        <p:nvSpPr>
          <p:cNvPr id="94" name="コンテンツ プレースホルダー 8">
            <a:extLst>
              <a:ext uri="{FF2B5EF4-FFF2-40B4-BE49-F238E27FC236}">
                <a16:creationId xmlns:a16="http://schemas.microsoft.com/office/drawing/2014/main" id="{1D32236C-2FB2-E6FB-448A-7C8A21D048A6}"/>
              </a:ext>
            </a:extLst>
          </p:cNvPr>
          <p:cNvSpPr txBox="1">
            <a:spLocks/>
          </p:cNvSpPr>
          <p:nvPr/>
        </p:nvSpPr>
        <p:spPr>
          <a:xfrm>
            <a:off x="357819" y="4951052"/>
            <a:ext cx="2382401" cy="595549"/>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自身が住む地域の伝統文化の継承について考える機会に。</a:t>
            </a:r>
          </a:p>
        </p:txBody>
      </p:sp>
      <p:cxnSp>
        <p:nvCxnSpPr>
          <p:cNvPr id="95" name="直線矢印コネクタ 94">
            <a:extLst>
              <a:ext uri="{FF2B5EF4-FFF2-40B4-BE49-F238E27FC236}">
                <a16:creationId xmlns:a16="http://schemas.microsoft.com/office/drawing/2014/main" id="{95C4BF69-E0D2-2086-9B75-1EF7715571B4}"/>
              </a:ext>
            </a:extLst>
          </p:cNvPr>
          <p:cNvCxnSpPr>
            <a:cxnSpLocks/>
          </p:cNvCxnSpPr>
          <p:nvPr/>
        </p:nvCxnSpPr>
        <p:spPr>
          <a:xfrm>
            <a:off x="421044" y="4317336"/>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96" name="直線矢印コネクタ 95">
            <a:extLst>
              <a:ext uri="{FF2B5EF4-FFF2-40B4-BE49-F238E27FC236}">
                <a16:creationId xmlns:a16="http://schemas.microsoft.com/office/drawing/2014/main" id="{53771481-56E0-DDBE-F938-74C64019EC05}"/>
              </a:ext>
            </a:extLst>
          </p:cNvPr>
          <p:cNvCxnSpPr>
            <a:cxnSpLocks/>
          </p:cNvCxnSpPr>
          <p:nvPr/>
        </p:nvCxnSpPr>
        <p:spPr>
          <a:xfrm>
            <a:off x="421044" y="497480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7" name="テキスト ボックス 96">
            <a:extLst>
              <a:ext uri="{FF2B5EF4-FFF2-40B4-BE49-F238E27FC236}">
                <a16:creationId xmlns:a16="http://schemas.microsoft.com/office/drawing/2014/main" id="{33FEC434-529B-BB2F-621F-77D11C9F4544}"/>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（公社）びわ湖大津観光協会</a:t>
            </a:r>
            <a:endPar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077-528-2772</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077-521-7330</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Mail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info@otsu.or.jp</a:t>
            </a:r>
            <a:endParaRPr kumimoji="0" lang="ja-JP" altLang="en-US" sz="881"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98" name="グラフィックス 97" descr="電球と鉛筆 枠線">
            <a:extLst>
              <a:ext uri="{FF2B5EF4-FFF2-40B4-BE49-F238E27FC236}">
                <a16:creationId xmlns:a16="http://schemas.microsoft.com/office/drawing/2014/main" id="{1B125C13-DA05-E26F-9648-6A7296BF4B2B}"/>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455708" y="2904812"/>
            <a:ext cx="422805" cy="422805"/>
          </a:xfrm>
          <a:prstGeom prst="rect">
            <a:avLst/>
          </a:prstGeom>
        </p:spPr>
      </p:pic>
      <p:pic>
        <p:nvPicPr>
          <p:cNvPr id="10" name="図プレースホルダー 8">
            <a:extLst>
              <a:ext uri="{FF2B5EF4-FFF2-40B4-BE49-F238E27FC236}">
                <a16:creationId xmlns:a16="http://schemas.microsoft.com/office/drawing/2014/main" id="{4555CD3F-C833-77B8-6E61-96905F749FFA}"/>
              </a:ext>
            </a:extLst>
          </p:cNvPr>
          <p:cNvPicPr>
            <a:picLocks noChangeAspect="1"/>
          </p:cNvPicPr>
          <p:nvPr/>
        </p:nvPicPr>
        <p:blipFill>
          <a:blip r:embed="rId15" cstate="print">
            <a:extLst>
              <a:ext uri="{28A0092B-C50C-407E-A947-70E740481C1C}">
                <a14:useLocalDpi xmlns:a14="http://schemas.microsoft.com/office/drawing/2010/main"/>
              </a:ext>
            </a:extLst>
          </a:blip>
          <a:srcRect/>
          <a:stretch>
            <a:fillRect/>
          </a:stretch>
        </p:blipFill>
        <p:spPr>
          <a:xfrm>
            <a:off x="8075003" y="4620247"/>
            <a:ext cx="1459330" cy="874920"/>
          </a:xfrm>
          <a:prstGeom prst="rect">
            <a:avLst/>
          </a:prstGeom>
        </p:spPr>
      </p:pic>
    </p:spTree>
    <p:extLst>
      <p:ext uri="{BB962C8B-B14F-4D97-AF65-F5344CB8AC3E}">
        <p14:creationId xmlns:p14="http://schemas.microsoft.com/office/powerpoint/2010/main" val="3376168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2AA85-4C5D-AC62-5480-E0F2D7DB7A1E}"/>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02EACCDE-1E43-D489-AC29-2F8A0E61B3EF}"/>
              </a:ext>
            </a:extLst>
          </p:cNvPr>
          <p:cNvSpPr>
            <a:spLocks noGrp="1"/>
          </p:cNvSpPr>
          <p:nvPr>
            <p:ph type="title"/>
          </p:nvPr>
        </p:nvSpPr>
        <p:spPr/>
        <p:txBody>
          <a:bodyPr>
            <a:normAutofit/>
          </a:bodyPr>
          <a:lstStyle/>
          <a:p>
            <a:r>
              <a:rPr lang="ja-JP" altLang="en-US" sz="1567" dirty="0"/>
              <a:t>びわ湖大津教育プログラム：</a:t>
            </a:r>
            <a:r>
              <a:rPr lang="en-US" altLang="ja-JP" sz="1567" dirty="0"/>
              <a:t>06</a:t>
            </a:r>
            <a:endParaRPr lang="ja-JP" altLang="en-US" sz="1567" dirty="0"/>
          </a:p>
        </p:txBody>
      </p:sp>
      <p:sp>
        <p:nvSpPr>
          <p:cNvPr id="6" name="コンテンツ プレースホルダー 5">
            <a:extLst>
              <a:ext uri="{FF2B5EF4-FFF2-40B4-BE49-F238E27FC236}">
                <a16:creationId xmlns:a16="http://schemas.microsoft.com/office/drawing/2014/main" id="{59EBEB23-22F4-4991-8F56-484801347355}"/>
              </a:ext>
            </a:extLst>
          </p:cNvPr>
          <p:cNvSpPr>
            <a:spLocks noGrp="1"/>
          </p:cNvSpPr>
          <p:nvPr>
            <p:ph idx="1"/>
          </p:nvPr>
        </p:nvSpPr>
        <p:spPr/>
        <p:txBody>
          <a:bodyPr/>
          <a:lstStyle/>
          <a:p>
            <a:r>
              <a:rPr lang="en-US" altLang="ja-JP" dirty="0"/>
              <a:t>1300</a:t>
            </a:r>
            <a:r>
              <a:rPr lang="ja-JP" altLang="en-US" dirty="0"/>
              <a:t>年の歴史、三井寺（園城寺）の森・森林修復体験と特別公開見学</a:t>
            </a:r>
          </a:p>
        </p:txBody>
      </p:sp>
      <p:sp>
        <p:nvSpPr>
          <p:cNvPr id="8" name="コンテンツ プレースホルダー 7">
            <a:extLst>
              <a:ext uri="{FF2B5EF4-FFF2-40B4-BE49-F238E27FC236}">
                <a16:creationId xmlns:a16="http://schemas.microsoft.com/office/drawing/2014/main" id="{3DA3909A-CF63-E71F-9D67-D5392C4AE639}"/>
              </a:ext>
            </a:extLst>
          </p:cNvPr>
          <p:cNvSpPr>
            <a:spLocks noGrp="1"/>
          </p:cNvSpPr>
          <p:nvPr>
            <p:ph idx="14"/>
          </p:nvPr>
        </p:nvSpPr>
        <p:spPr>
          <a:xfrm>
            <a:off x="440596" y="1601034"/>
            <a:ext cx="9024810" cy="844357"/>
          </a:xfrm>
        </p:spPr>
        <p:txBody>
          <a:bodyPr/>
          <a:lstStyle/>
          <a:p>
            <a:r>
              <a:rPr lang="ja-JP" altLang="en-US" sz="1175" dirty="0"/>
              <a:t>天台寺門宗の総本山、多くの苦難を乗り越えてきた歴史から不死鳥の寺と呼ばれる三井寺（園城寺）で体験する</a:t>
            </a:r>
            <a:r>
              <a:rPr lang="en-US" altLang="ja-JP" sz="1175" dirty="0"/>
              <a:t>SDG</a:t>
            </a:r>
            <a:r>
              <a:rPr lang="ja-JP" altLang="en-US" sz="1175" dirty="0"/>
              <a:t>ｓ学習。</a:t>
            </a:r>
            <a:endParaRPr lang="en-US" altLang="ja-JP" sz="1175" dirty="0"/>
          </a:p>
          <a:p>
            <a:r>
              <a:rPr lang="en-US" altLang="ja-JP" sz="1175" dirty="0"/>
              <a:t>1300</a:t>
            </a:r>
            <a:r>
              <a:rPr lang="ja-JP" altLang="en-US" sz="1175" dirty="0"/>
              <a:t>余年続く「森から生まれた日本の文化」をテーマに、三井寺の森林修復作業を体験し、国宝をはじめとする貴重な文化財の修復や保存について</a:t>
            </a:r>
            <a:endParaRPr lang="en-US" altLang="ja-JP" sz="1175" dirty="0"/>
          </a:p>
          <a:p>
            <a:r>
              <a:rPr lang="ja-JP" altLang="en-US" sz="1175" dirty="0"/>
              <a:t>考えるプログラムです。</a:t>
            </a:r>
          </a:p>
        </p:txBody>
      </p:sp>
      <p:grpSp>
        <p:nvGrpSpPr>
          <p:cNvPr id="10" name="グループ化 9">
            <a:extLst>
              <a:ext uri="{FF2B5EF4-FFF2-40B4-BE49-F238E27FC236}">
                <a16:creationId xmlns:a16="http://schemas.microsoft.com/office/drawing/2014/main" id="{178C3C5B-C78B-BC6B-4274-301E9925CD7A}"/>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B083D782-34BB-3D8C-232A-560EBB08890C}"/>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7F673338-7572-4A51-52AC-977B52CE60CE}"/>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BB201224-7B94-8DAA-CCE8-354F47EC3AD4}"/>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0765482E-DEB1-0D97-9B17-0E6060A7CB39}"/>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B6FBA9CC-A275-63D5-8089-FD379007E90F}"/>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241FA665-B3FF-1F87-154A-4E02FD8DF4DB}"/>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350F20DC-90DE-D812-1EA0-F5894745B1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64527865-24B6-12CD-C71E-22CAA798D313}"/>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6A9AF852-9252-6DBF-4EF9-B92DA07E41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E32ED084-48E1-498F-835A-A800B037EA4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F08DE6D2-0455-B6D5-E00D-9C054F6033C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sp>
        <p:nvSpPr>
          <p:cNvPr id="43" name="正方形/長方形 42">
            <a:extLst>
              <a:ext uri="{FF2B5EF4-FFF2-40B4-BE49-F238E27FC236}">
                <a16:creationId xmlns:a16="http://schemas.microsoft.com/office/drawing/2014/main" id="{91F2F174-FDD5-75DE-BA1E-F778A4A936C2}"/>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三井寺の歴史について調べてみる。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三井寺の文化財（国宝・重要文化財）について調べてみる。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地域の文化財について調べてみる。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地域の文化財保護に関する課題や取組を調べてみる。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1C962993-277C-E7FF-CD39-34B0B84D6896}"/>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三井寺の歴史や文化財保護について学ぶ。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三井寺の森林修復作業を体験する。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僧侶からお話を聞き、境内と特別公開の文化財を見学する。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1F261BC9-B42B-FB7B-3692-D7EE5F89DD98}"/>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地域の文化財保護について自分の意見をまとめる。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森林の保護と日本文化の関連性について調べる。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日本の文化財の特色について発表する。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p:txBody>
      </p:sp>
      <p:graphicFrame>
        <p:nvGraphicFramePr>
          <p:cNvPr id="7" name="表 6">
            <a:extLst>
              <a:ext uri="{FF2B5EF4-FFF2-40B4-BE49-F238E27FC236}">
                <a16:creationId xmlns:a16="http://schemas.microsoft.com/office/drawing/2014/main" id="{51784648-FF5D-C1E6-EA3C-8645D2E0B28A}"/>
              </a:ext>
            </a:extLst>
          </p:cNvPr>
          <p:cNvGraphicFramePr>
            <a:graphicFrameLocks noGrp="1"/>
          </p:cNvGraphicFramePr>
          <p:nvPr/>
        </p:nvGraphicFramePr>
        <p:xfrm>
          <a:off x="2867950" y="4569642"/>
          <a:ext cx="6705063" cy="116363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387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TW" altLang="en-US" sz="800" u="none" strike="noStrike" dirty="0">
                          <a:effectLst/>
                          <a:latin typeface="+mn-ea"/>
                          <a:ea typeface="+mn-ea"/>
                        </a:rPr>
                        <a:t>園城寺（三井寺）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387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9387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387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2.5</a:t>
                      </a:r>
                      <a:r>
                        <a:rPr lang="ja-JP" altLang="en-US" sz="80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387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a:t>
                      </a:r>
                      <a:r>
                        <a:rPr lang="ja-JP" altLang="en-US" sz="800" u="none" strike="noStrike" dirty="0">
                          <a:effectLst/>
                          <a:latin typeface="+mn-ea"/>
                          <a:ea typeface="+mn-ea"/>
                        </a:rPr>
                        <a:t>～</a:t>
                      </a:r>
                      <a:r>
                        <a:rPr lang="en-US" altLang="ja-JP" sz="800" u="none" strike="noStrike" dirty="0">
                          <a:effectLst/>
                          <a:latin typeface="+mn-ea"/>
                          <a:ea typeface="+mn-ea"/>
                        </a:rPr>
                        <a:t>40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9427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動きやすい服装</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30BBFC56-9782-549C-5105-CBF2E58C0424}"/>
              </a:ext>
            </a:extLst>
          </p:cNvPr>
          <p:cNvGrpSpPr/>
          <p:nvPr/>
        </p:nvGrpSpPr>
        <p:grpSpPr>
          <a:xfrm>
            <a:off x="2839523" y="5773258"/>
            <a:ext cx="6726919" cy="509183"/>
            <a:chOff x="321177" y="5870745"/>
            <a:chExt cx="9338540" cy="520028"/>
          </a:xfrm>
        </p:grpSpPr>
        <p:sp>
          <p:nvSpPr>
            <p:cNvPr id="59" name="コンテンツ プレースホルダー 8">
              <a:extLst>
                <a:ext uri="{FF2B5EF4-FFF2-40B4-BE49-F238E27FC236}">
                  <a16:creationId xmlns:a16="http://schemas.microsoft.com/office/drawing/2014/main" id="{0F588EC4-BF8F-3833-DEEC-26226B94C0A1}"/>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雨天荒天時の中止は、前日</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12:00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段階での気象予報により判断いたします。　 雨天時の対応（作業のみ中止等）は、事前にご相談させていただきます。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実施希望日の４ケ月前までに仮予約をお願いいたします。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685A3135-DCF8-7D95-A577-F69B6B7F802E}"/>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E7CF5631-A62B-129B-D2A1-053D0D350E3D}"/>
              </a:ext>
            </a:extLst>
          </p:cNvPr>
          <p:cNvSpPr txBox="1">
            <a:spLocks/>
          </p:cNvSpPr>
          <p:nvPr/>
        </p:nvSpPr>
        <p:spPr>
          <a:xfrm>
            <a:off x="5813264" y="4605586"/>
            <a:ext cx="3533255"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三井寺集合、僧侶による境内案内と文化財、保護についてのレクチャー</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国宝金堂の檜皮葺屋根</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国宝勧学院障壁画</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森林修復作業</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12:00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52" name="コンテンツ プレースホルダー 8">
            <a:extLst>
              <a:ext uri="{FF2B5EF4-FFF2-40B4-BE49-F238E27FC236}">
                <a16:creationId xmlns:a16="http://schemas.microsoft.com/office/drawing/2014/main" id="{F94A52FF-9713-3B8B-5686-0EDF6F178F5A}"/>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15FA932E-7637-7FB9-2DF1-4786496076E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0DC36484-4A33-B85F-DB10-A96B6588253D}"/>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375B2DB5-F16D-1A2A-4415-F2A5016B8218}"/>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D457D760-D1BE-11A9-35D4-1A2DAD7CBCA5}"/>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54" name="二等辺三角形 53">
            <a:extLst>
              <a:ext uri="{FF2B5EF4-FFF2-40B4-BE49-F238E27FC236}">
                <a16:creationId xmlns:a16="http://schemas.microsoft.com/office/drawing/2014/main" id="{6F5D13F2-C880-BAE5-BABE-8048E4A46FD8}"/>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FB37F16C-0B02-55E3-F175-7787AF5673EA}"/>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pic>
        <p:nvPicPr>
          <p:cNvPr id="47" name="グラフィックス 46" descr="電球と鉛筆 枠線">
            <a:extLst>
              <a:ext uri="{FF2B5EF4-FFF2-40B4-BE49-F238E27FC236}">
                <a16:creationId xmlns:a16="http://schemas.microsoft.com/office/drawing/2014/main" id="{DFDB6FE3-FAAC-9AAB-DB71-3FAB873A244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49022" y="2927012"/>
            <a:ext cx="422805" cy="422805"/>
          </a:xfrm>
          <a:prstGeom prst="rect">
            <a:avLst/>
          </a:prstGeom>
        </p:spPr>
      </p:pic>
      <p:cxnSp>
        <p:nvCxnSpPr>
          <p:cNvPr id="78" name="直線コネクタ 77">
            <a:extLst>
              <a:ext uri="{FF2B5EF4-FFF2-40B4-BE49-F238E27FC236}">
                <a16:creationId xmlns:a16="http://schemas.microsoft.com/office/drawing/2014/main" id="{C19BBB93-9AAA-167C-9803-002948B07152}"/>
              </a:ext>
            </a:extLst>
          </p:cNvPr>
          <p:cNvCxnSpPr>
            <a:cxnSpLocks/>
          </p:cNvCxnSpPr>
          <p:nvPr/>
        </p:nvCxnSpPr>
        <p:spPr>
          <a:xfrm>
            <a:off x="4978661"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FE9D2F2D-154F-005F-1BFB-CD1D4143C3B7}"/>
              </a:ext>
            </a:extLst>
          </p:cNvPr>
          <p:cNvCxnSpPr>
            <a:cxnSpLocks/>
          </p:cNvCxnSpPr>
          <p:nvPr/>
        </p:nvCxnSpPr>
        <p:spPr>
          <a:xfrm>
            <a:off x="7295840"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75" name="グラフィックス 74" descr="フラグ 1 枠線">
            <a:extLst>
              <a:ext uri="{FF2B5EF4-FFF2-40B4-BE49-F238E27FC236}">
                <a16:creationId xmlns:a16="http://schemas.microsoft.com/office/drawing/2014/main" id="{1834D2B6-0E7B-74E9-981E-8BD0816ED5A7}"/>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49022" y="3603599"/>
            <a:ext cx="422805" cy="422805"/>
          </a:xfrm>
          <a:prstGeom prst="rect">
            <a:avLst/>
          </a:prstGeom>
        </p:spPr>
      </p:pic>
      <p:pic>
        <p:nvPicPr>
          <p:cNvPr id="77" name="グラフィックス 76" descr="落葉樹 枠線">
            <a:extLst>
              <a:ext uri="{FF2B5EF4-FFF2-40B4-BE49-F238E27FC236}">
                <a16:creationId xmlns:a16="http://schemas.microsoft.com/office/drawing/2014/main" id="{CD077816-E839-AE9B-2920-7DCFEFA02FA3}"/>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449022" y="4982707"/>
            <a:ext cx="422805" cy="422805"/>
          </a:xfrm>
          <a:prstGeom prst="rect">
            <a:avLst/>
          </a:prstGeom>
        </p:spPr>
      </p:pic>
      <p:pic>
        <p:nvPicPr>
          <p:cNvPr id="23" name="図 22" descr="アイコン が含まれている画像&#10;&#10;自動的に生成された説明">
            <a:extLst>
              <a:ext uri="{FF2B5EF4-FFF2-40B4-BE49-F238E27FC236}">
                <a16:creationId xmlns:a16="http://schemas.microsoft.com/office/drawing/2014/main" id="{D0AABB6C-E86F-85F8-4860-B4ADA86DD44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875184" y="1203377"/>
            <a:ext cx="264369" cy="264369"/>
          </a:xfrm>
          <a:prstGeom prst="rect">
            <a:avLst/>
          </a:prstGeom>
        </p:spPr>
      </p:pic>
      <p:pic>
        <p:nvPicPr>
          <p:cNvPr id="24" name="図 23">
            <a:extLst>
              <a:ext uri="{FF2B5EF4-FFF2-40B4-BE49-F238E27FC236}">
                <a16:creationId xmlns:a16="http://schemas.microsoft.com/office/drawing/2014/main" id="{BB85BD40-63FB-064B-186E-7273C0A84CD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25" name="図 24">
            <a:extLst>
              <a:ext uri="{FF2B5EF4-FFF2-40B4-BE49-F238E27FC236}">
                <a16:creationId xmlns:a16="http://schemas.microsoft.com/office/drawing/2014/main" id="{189662FB-1453-661B-0991-DEF629C1230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579795" y="1203377"/>
            <a:ext cx="264369" cy="264369"/>
          </a:xfrm>
          <a:prstGeom prst="rect">
            <a:avLst/>
          </a:prstGeom>
        </p:spPr>
      </p:pic>
      <p:pic>
        <p:nvPicPr>
          <p:cNvPr id="26" name="図 25" descr="アイコン が含まれている画像&#10;&#10;自動的に生成された説明">
            <a:extLst>
              <a:ext uri="{FF2B5EF4-FFF2-40B4-BE49-F238E27FC236}">
                <a16:creationId xmlns:a16="http://schemas.microsoft.com/office/drawing/2014/main" id="{EFAC770C-2DFB-851C-28EE-9B105214E4A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182917" y="1204454"/>
            <a:ext cx="264369" cy="264369"/>
          </a:xfrm>
          <a:prstGeom prst="rect">
            <a:avLst/>
          </a:prstGeom>
        </p:spPr>
      </p:pic>
      <p:pic>
        <p:nvPicPr>
          <p:cNvPr id="27" name="図 26">
            <a:extLst>
              <a:ext uri="{FF2B5EF4-FFF2-40B4-BE49-F238E27FC236}">
                <a16:creationId xmlns:a16="http://schemas.microsoft.com/office/drawing/2014/main" id="{B6AA5F83-7041-E921-9345-DB22495B97DF}"/>
              </a:ext>
            </a:extLst>
          </p:cNvPr>
          <p:cNvPicPr>
            <a:picLocks noChangeAspect="1"/>
          </p:cNvPicPr>
          <p:nvPr/>
        </p:nvPicPr>
        <p:blipFill>
          <a:blip r:embed="rId13" cstate="print">
            <a:extLst>
              <a:ext uri="{28A0092B-C50C-407E-A947-70E740481C1C}">
                <a14:useLocalDpi xmlns:a14="http://schemas.microsoft.com/office/drawing/2010/main"/>
              </a:ext>
            </a:extLst>
          </a:blip>
          <a:srcRect/>
          <a:stretch/>
        </p:blipFill>
        <p:spPr>
          <a:xfrm>
            <a:off x="4496251" y="1202643"/>
            <a:ext cx="263332" cy="264369"/>
          </a:xfrm>
          <a:prstGeom prst="rect">
            <a:avLst/>
          </a:prstGeom>
        </p:spPr>
      </p:pic>
      <p:pic>
        <p:nvPicPr>
          <p:cNvPr id="28" name="図 27">
            <a:extLst>
              <a:ext uri="{FF2B5EF4-FFF2-40B4-BE49-F238E27FC236}">
                <a16:creationId xmlns:a16="http://schemas.microsoft.com/office/drawing/2014/main" id="{B127ABD1-E659-8B0E-C2C5-31F9ABFF3FFE}"/>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7026062" y="1202751"/>
            <a:ext cx="296093" cy="296093"/>
          </a:xfrm>
          <a:prstGeom prst="rect">
            <a:avLst/>
          </a:prstGeom>
        </p:spPr>
      </p:pic>
      <p:pic>
        <p:nvPicPr>
          <p:cNvPr id="29" name="図 28">
            <a:extLst>
              <a:ext uri="{FF2B5EF4-FFF2-40B4-BE49-F238E27FC236}">
                <a16:creationId xmlns:a16="http://schemas.microsoft.com/office/drawing/2014/main" id="{305625C7-6BDB-5712-9F6B-096607AD2322}"/>
              </a:ext>
            </a:extLst>
          </p:cNvPr>
          <p:cNvPicPr>
            <a:picLocks noChangeAspect="1"/>
          </p:cNvPicPr>
          <p:nvPr/>
        </p:nvPicPr>
        <p:blipFill>
          <a:blip r:embed="rId15" cstate="print">
            <a:extLst>
              <a:ext uri="{28A0092B-C50C-407E-A947-70E740481C1C}">
                <a14:useLocalDpi xmlns:a14="http://schemas.microsoft.com/office/drawing/2010/main"/>
              </a:ext>
            </a:extLst>
          </a:blip>
          <a:srcRect/>
          <a:stretch/>
        </p:blipFill>
        <p:spPr>
          <a:xfrm>
            <a:off x="7348206" y="1205552"/>
            <a:ext cx="296093" cy="296093"/>
          </a:xfrm>
          <a:prstGeom prst="rect">
            <a:avLst/>
          </a:prstGeom>
        </p:spPr>
      </p:pic>
      <p:pic>
        <p:nvPicPr>
          <p:cNvPr id="35" name="図 34">
            <a:extLst>
              <a:ext uri="{FF2B5EF4-FFF2-40B4-BE49-F238E27FC236}">
                <a16:creationId xmlns:a16="http://schemas.microsoft.com/office/drawing/2014/main" id="{57373EFC-279D-E8B1-E097-C247369CAF10}"/>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7664616" y="1203067"/>
            <a:ext cx="295468" cy="295468"/>
          </a:xfrm>
          <a:prstGeom prst="rect">
            <a:avLst/>
          </a:prstGeom>
        </p:spPr>
      </p:pic>
      <p:pic>
        <p:nvPicPr>
          <p:cNvPr id="36" name="図 35">
            <a:extLst>
              <a:ext uri="{FF2B5EF4-FFF2-40B4-BE49-F238E27FC236}">
                <a16:creationId xmlns:a16="http://schemas.microsoft.com/office/drawing/2014/main" id="{7C47A730-42BB-1846-3281-4DA199EC5ECD}"/>
              </a:ext>
            </a:extLst>
          </p:cNvPr>
          <p:cNvPicPr>
            <a:picLocks noChangeAspect="1"/>
          </p:cNvPicPr>
          <p:nvPr/>
        </p:nvPicPr>
        <p:blipFill>
          <a:blip r:embed="rId17" cstate="print">
            <a:extLst>
              <a:ext uri="{28A0092B-C50C-407E-A947-70E740481C1C}">
                <a14:useLocalDpi xmlns:a14="http://schemas.microsoft.com/office/drawing/2010/main"/>
              </a:ext>
            </a:extLst>
          </a:blip>
          <a:srcRect/>
          <a:stretch/>
        </p:blipFill>
        <p:spPr>
          <a:xfrm>
            <a:off x="6388695" y="1198340"/>
            <a:ext cx="296093" cy="296093"/>
          </a:xfrm>
          <a:prstGeom prst="rect">
            <a:avLst/>
          </a:prstGeom>
        </p:spPr>
      </p:pic>
      <p:pic>
        <p:nvPicPr>
          <p:cNvPr id="37" name="図 36" descr="アイコン&#10;&#10;自動的に生成された説明">
            <a:extLst>
              <a:ext uri="{FF2B5EF4-FFF2-40B4-BE49-F238E27FC236}">
                <a16:creationId xmlns:a16="http://schemas.microsoft.com/office/drawing/2014/main" id="{922234B2-D848-ACAA-8A10-8764487715BA}"/>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6709798" y="1198340"/>
            <a:ext cx="295468" cy="296093"/>
          </a:xfrm>
          <a:prstGeom prst="rect">
            <a:avLst/>
          </a:prstGeom>
        </p:spPr>
      </p:pic>
      <p:grpSp>
        <p:nvGrpSpPr>
          <p:cNvPr id="63" name="グループ化 62">
            <a:extLst>
              <a:ext uri="{FF2B5EF4-FFF2-40B4-BE49-F238E27FC236}">
                <a16:creationId xmlns:a16="http://schemas.microsoft.com/office/drawing/2014/main" id="{9F926188-E98C-41F8-C3CA-FB50DE2E4B5F}"/>
              </a:ext>
            </a:extLst>
          </p:cNvPr>
          <p:cNvGrpSpPr/>
          <p:nvPr/>
        </p:nvGrpSpPr>
        <p:grpSpPr>
          <a:xfrm>
            <a:off x="7348208" y="5007222"/>
            <a:ext cx="2164286" cy="682164"/>
            <a:chOff x="1161541" y="2933161"/>
            <a:chExt cx="3891686" cy="1226627"/>
          </a:xfrm>
        </p:grpSpPr>
        <p:pic>
          <p:nvPicPr>
            <p:cNvPr id="64" name="図プレースホルダー 19">
              <a:extLst>
                <a:ext uri="{FF2B5EF4-FFF2-40B4-BE49-F238E27FC236}">
                  <a16:creationId xmlns:a16="http://schemas.microsoft.com/office/drawing/2014/main" id="{13514E8C-8BBB-49AE-7605-570DE76E01F9}"/>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1161541" y="2934959"/>
              <a:ext cx="1783487" cy="1223032"/>
            </a:xfrm>
            <a:prstGeom prst="rect">
              <a:avLst/>
            </a:prstGeom>
          </p:spPr>
        </p:pic>
        <p:pic>
          <p:nvPicPr>
            <p:cNvPr id="80" name="図プレースホルダー 24">
              <a:extLst>
                <a:ext uri="{FF2B5EF4-FFF2-40B4-BE49-F238E27FC236}">
                  <a16:creationId xmlns:a16="http://schemas.microsoft.com/office/drawing/2014/main" id="{4815CDA8-3A70-E676-51EF-355F83A780F0}"/>
                </a:ext>
              </a:extLst>
            </p:cNvPr>
            <p:cNvPicPr>
              <a:picLocks noChangeAspect="1"/>
            </p:cNvPicPr>
            <p:nvPr/>
          </p:nvPicPr>
          <p:blipFill>
            <a:blip r:embed="rId20">
              <a:extLst>
                <a:ext uri="{28A0092B-C50C-407E-A947-70E740481C1C}">
                  <a14:useLocalDpi xmlns:a14="http://schemas.microsoft.com/office/drawing/2010/main"/>
                </a:ext>
              </a:extLst>
            </a:blip>
            <a:srcRect/>
            <a:stretch/>
          </p:blipFill>
          <p:spPr>
            <a:xfrm>
              <a:off x="3003770" y="2933161"/>
              <a:ext cx="2049457" cy="1226627"/>
            </a:xfrm>
            <a:prstGeom prst="rect">
              <a:avLst/>
            </a:prstGeom>
          </p:spPr>
        </p:pic>
      </p:grpSp>
      <p:pic>
        <p:nvPicPr>
          <p:cNvPr id="84" name="グラフィックス 83" descr="電球と鉛筆 枠線">
            <a:extLst>
              <a:ext uri="{FF2B5EF4-FFF2-40B4-BE49-F238E27FC236}">
                <a16:creationId xmlns:a16="http://schemas.microsoft.com/office/drawing/2014/main" id="{4A375415-7573-3C87-5944-3291CFF7085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49022" y="4293153"/>
            <a:ext cx="422805" cy="422805"/>
          </a:xfrm>
          <a:prstGeom prst="rect">
            <a:avLst/>
          </a:prstGeom>
        </p:spPr>
      </p:pic>
      <p:sp>
        <p:nvSpPr>
          <p:cNvPr id="85" name="コンテンツ プレースホルダー 8">
            <a:extLst>
              <a:ext uri="{FF2B5EF4-FFF2-40B4-BE49-F238E27FC236}">
                <a16:creationId xmlns:a16="http://schemas.microsoft.com/office/drawing/2014/main" id="{632E7F16-3FDB-CD2E-2818-B76B410EB9D9}"/>
              </a:ext>
            </a:extLst>
          </p:cNvPr>
          <p:cNvSpPr txBox="1">
            <a:spLocks/>
          </p:cNvSpPr>
          <p:nvPr/>
        </p:nvSpPr>
        <p:spPr>
          <a:xfrm>
            <a:off x="357819" y="2772956"/>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三井寺</a:t>
            </a: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1300</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余年の歴史、「森から生まれた日本の文化」について学びます。</a:t>
            </a:r>
          </a:p>
        </p:txBody>
      </p:sp>
      <p:sp>
        <p:nvSpPr>
          <p:cNvPr id="86" name="コンテンツ プレースホルダー 8">
            <a:extLst>
              <a:ext uri="{FF2B5EF4-FFF2-40B4-BE49-F238E27FC236}">
                <a16:creationId xmlns:a16="http://schemas.microsoft.com/office/drawing/2014/main" id="{608E813D-240C-3547-2542-A9E8F9E38C37}"/>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91" name="直線矢印コネクタ 90">
            <a:extLst>
              <a:ext uri="{FF2B5EF4-FFF2-40B4-BE49-F238E27FC236}">
                <a16:creationId xmlns:a16="http://schemas.microsoft.com/office/drawing/2014/main" id="{FDFF89A6-B308-F1D9-3F23-D71AB7EEDD52}"/>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92" name="直線矢印コネクタ 91">
            <a:extLst>
              <a:ext uri="{FF2B5EF4-FFF2-40B4-BE49-F238E27FC236}">
                <a16:creationId xmlns:a16="http://schemas.microsoft.com/office/drawing/2014/main" id="{613BF6E0-8B26-977F-7568-36DB238D8BDE}"/>
              </a:ext>
            </a:extLst>
          </p:cNvPr>
          <p:cNvCxnSpPr>
            <a:cxnSpLocks/>
          </p:cNvCxnSpPr>
          <p:nvPr/>
        </p:nvCxnSpPr>
        <p:spPr>
          <a:xfrm>
            <a:off x="421044" y="347022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3" name="コンテンツ プレースホルダー 8">
            <a:extLst>
              <a:ext uri="{FF2B5EF4-FFF2-40B4-BE49-F238E27FC236}">
                <a16:creationId xmlns:a16="http://schemas.microsoft.com/office/drawing/2014/main" id="{5F6C2535-DF33-ECB2-21BF-DC7233809367}"/>
              </a:ext>
            </a:extLst>
          </p:cNvPr>
          <p:cNvSpPr txBox="1">
            <a:spLocks/>
          </p:cNvSpPr>
          <p:nvPr/>
        </p:nvSpPr>
        <p:spPr>
          <a:xfrm>
            <a:off x="357819" y="3462510"/>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僧侶による境内案内と特別公開文化財の見学。</a:t>
            </a:r>
          </a:p>
        </p:txBody>
      </p:sp>
      <p:sp>
        <p:nvSpPr>
          <p:cNvPr id="94" name="コンテンツ プレースホルダー 8">
            <a:extLst>
              <a:ext uri="{FF2B5EF4-FFF2-40B4-BE49-F238E27FC236}">
                <a16:creationId xmlns:a16="http://schemas.microsoft.com/office/drawing/2014/main" id="{4F0DB3F5-470C-F2DE-3BE7-0A3E4DCA243A}"/>
              </a:ext>
            </a:extLst>
          </p:cNvPr>
          <p:cNvSpPr txBox="1">
            <a:spLocks/>
          </p:cNvSpPr>
          <p:nvPr/>
        </p:nvSpPr>
        <p:spPr>
          <a:xfrm>
            <a:off x="357819" y="4152063"/>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国宝金堂の檜皮葺屋根、国宝勧学院障壁画等文化財保護について学びます。</a:t>
            </a:r>
          </a:p>
        </p:txBody>
      </p:sp>
      <p:sp>
        <p:nvSpPr>
          <p:cNvPr id="95" name="コンテンツ プレースホルダー 8">
            <a:extLst>
              <a:ext uri="{FF2B5EF4-FFF2-40B4-BE49-F238E27FC236}">
                <a16:creationId xmlns:a16="http://schemas.microsoft.com/office/drawing/2014/main" id="{EB349341-8091-90ED-7449-97CCFC66E389}"/>
              </a:ext>
            </a:extLst>
          </p:cNvPr>
          <p:cNvSpPr txBox="1">
            <a:spLocks/>
          </p:cNvSpPr>
          <p:nvPr/>
        </p:nvSpPr>
        <p:spPr>
          <a:xfrm>
            <a:off x="357819" y="4841617"/>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三井寺の森林修復および</a:t>
            </a:r>
            <a:b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保存のための作業を体験。</a:t>
            </a:r>
          </a:p>
        </p:txBody>
      </p:sp>
      <p:cxnSp>
        <p:nvCxnSpPr>
          <p:cNvPr id="96" name="直線矢印コネクタ 95">
            <a:extLst>
              <a:ext uri="{FF2B5EF4-FFF2-40B4-BE49-F238E27FC236}">
                <a16:creationId xmlns:a16="http://schemas.microsoft.com/office/drawing/2014/main" id="{475E3540-43C9-B0AB-F064-368ED5FA9DBD}"/>
              </a:ext>
            </a:extLst>
          </p:cNvPr>
          <p:cNvCxnSpPr>
            <a:cxnSpLocks/>
          </p:cNvCxnSpPr>
          <p:nvPr/>
        </p:nvCxnSpPr>
        <p:spPr>
          <a:xfrm>
            <a:off x="421044" y="415977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97" name="直線矢印コネクタ 96">
            <a:extLst>
              <a:ext uri="{FF2B5EF4-FFF2-40B4-BE49-F238E27FC236}">
                <a16:creationId xmlns:a16="http://schemas.microsoft.com/office/drawing/2014/main" id="{02A6623D-7E21-CCED-43D5-852121354683}"/>
              </a:ext>
            </a:extLst>
          </p:cNvPr>
          <p:cNvCxnSpPr>
            <a:cxnSpLocks/>
          </p:cNvCxnSpPr>
          <p:nvPr/>
        </p:nvCxnSpPr>
        <p:spPr>
          <a:xfrm>
            <a:off x="421044" y="4849332"/>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8" name="テキスト ボックス 97">
            <a:extLst>
              <a:ext uri="{FF2B5EF4-FFF2-40B4-BE49-F238E27FC236}">
                <a16:creationId xmlns:a16="http://schemas.microsoft.com/office/drawing/2014/main" id="{93EAAB26-2B4D-4ED6-E76B-1A42C01933C7}"/>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（公社）びわ湖大津観光協会</a:t>
            </a:r>
            <a:endPar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077-528-2772</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077-521-7330</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Mail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info@otsu.or.jp</a:t>
            </a:r>
            <a:endParaRPr kumimoji="0" lang="ja-JP" altLang="en-US" sz="881"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915119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9F7C6-C6F2-385C-1D6C-42AF7AE4A8C8}"/>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8C07B0C2-18D7-0C72-75B6-8B1DB640B806}"/>
              </a:ext>
            </a:extLst>
          </p:cNvPr>
          <p:cNvSpPr>
            <a:spLocks noGrp="1"/>
          </p:cNvSpPr>
          <p:nvPr>
            <p:ph type="title"/>
          </p:nvPr>
        </p:nvSpPr>
        <p:spPr/>
        <p:txBody>
          <a:bodyPr>
            <a:normAutofit/>
          </a:bodyPr>
          <a:lstStyle/>
          <a:p>
            <a:r>
              <a:rPr lang="ja-JP" altLang="en-US" sz="1567" dirty="0"/>
              <a:t>びわ湖大津教育プログラム：</a:t>
            </a:r>
            <a:r>
              <a:rPr lang="en-US" altLang="ja-JP" sz="1567" dirty="0"/>
              <a:t>07</a:t>
            </a:r>
            <a:endParaRPr lang="ja-JP" altLang="en-US" sz="1567" dirty="0"/>
          </a:p>
        </p:txBody>
      </p:sp>
      <p:sp>
        <p:nvSpPr>
          <p:cNvPr id="6" name="コンテンツ プレースホルダー 5">
            <a:extLst>
              <a:ext uri="{FF2B5EF4-FFF2-40B4-BE49-F238E27FC236}">
                <a16:creationId xmlns:a16="http://schemas.microsoft.com/office/drawing/2014/main" id="{AF90AD75-B865-F9EC-3CCA-7E4101A36409}"/>
              </a:ext>
            </a:extLst>
          </p:cNvPr>
          <p:cNvSpPr>
            <a:spLocks noGrp="1"/>
          </p:cNvSpPr>
          <p:nvPr>
            <p:ph idx="1"/>
          </p:nvPr>
        </p:nvSpPr>
        <p:spPr/>
        <p:txBody>
          <a:bodyPr/>
          <a:lstStyle/>
          <a:p>
            <a:r>
              <a:rPr lang="ja-JP" altLang="en-US" dirty="0"/>
              <a:t>かるたの聖地・近江神宮での競技かるた体験</a:t>
            </a:r>
          </a:p>
        </p:txBody>
      </p:sp>
      <p:sp>
        <p:nvSpPr>
          <p:cNvPr id="8" name="コンテンツ プレースホルダー 7">
            <a:extLst>
              <a:ext uri="{FF2B5EF4-FFF2-40B4-BE49-F238E27FC236}">
                <a16:creationId xmlns:a16="http://schemas.microsoft.com/office/drawing/2014/main" id="{A9B1548D-4A0F-1659-C323-7509EE733E5F}"/>
              </a:ext>
            </a:extLst>
          </p:cNvPr>
          <p:cNvSpPr>
            <a:spLocks noGrp="1"/>
          </p:cNvSpPr>
          <p:nvPr>
            <p:ph idx="14"/>
          </p:nvPr>
        </p:nvSpPr>
        <p:spPr>
          <a:xfrm>
            <a:off x="440596" y="1601034"/>
            <a:ext cx="9024810" cy="844357"/>
          </a:xfrm>
        </p:spPr>
        <p:txBody>
          <a:bodyPr/>
          <a:lstStyle/>
          <a:p>
            <a:r>
              <a:rPr lang="ja-JP" altLang="en-US" sz="1175" dirty="0"/>
              <a:t>漫画や映画の「ちはやふる」で知られる競技かるた、大津は「ちはやふる」の舞台にもなっており、多くの大会が行われています。</a:t>
            </a:r>
            <a:endParaRPr lang="en-US" altLang="ja-JP" sz="1175" dirty="0"/>
          </a:p>
          <a:p>
            <a:r>
              <a:rPr lang="ja-JP" altLang="en-US" sz="1175" dirty="0"/>
              <a:t>「競技かるたの殿堂」といわれる近江勧学館で競技かるたの世界に触れる体験です。</a:t>
            </a:r>
            <a:endParaRPr lang="en-US" altLang="ja-JP" sz="1175" dirty="0"/>
          </a:p>
          <a:p>
            <a:r>
              <a:rPr lang="ja-JP" altLang="en-US" sz="1175" dirty="0"/>
              <a:t>上の句の「きまり字」の書いたかるたを使用するため、ひらがなさえ読めれば百人一首を覚えていなくても、気軽に体験することができます。</a:t>
            </a:r>
          </a:p>
        </p:txBody>
      </p:sp>
      <p:grpSp>
        <p:nvGrpSpPr>
          <p:cNvPr id="10" name="グループ化 9">
            <a:extLst>
              <a:ext uri="{FF2B5EF4-FFF2-40B4-BE49-F238E27FC236}">
                <a16:creationId xmlns:a16="http://schemas.microsoft.com/office/drawing/2014/main" id="{93F2BFD8-146B-8D24-9CF7-6F730375966F}"/>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01AA69AB-196C-F80A-B674-16387FCA69F5}"/>
                </a:ext>
              </a:extLst>
            </p:cNvPr>
            <p:cNvSpPr/>
            <p:nvPr userDrawn="1"/>
          </p:nvSpPr>
          <p:spPr>
            <a:xfrm>
              <a:off x="771224"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C6E3FF6F-F996-9772-CB54-5855ACE3DA0B}"/>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3A598CE3-E1D8-4FB9-339A-A50A2A93405F}"/>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49787C02-6579-3F35-1DF6-02FF81365DB6}"/>
                </a:ext>
              </a:extLst>
            </p:cNvPr>
            <p:cNvSpPr/>
            <p:nvPr/>
          </p:nvSpPr>
          <p:spPr>
            <a:xfrm>
              <a:off x="1211640"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0C530BA4-6B5D-AA0B-B1E4-0BDC9152BFFF}"/>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1CEA97CC-3F69-96C2-795A-17CCA175CE26}"/>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9F51DF33-858D-AC67-D61B-B5DA34FF0CF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D25EE9D7-9673-30F6-C4B8-CD4663F7F51D}"/>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74BF6A36-70AF-D546-79C0-64D6A76AF2B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3A10776D-C2B0-0E84-1A81-02A780A272AB}"/>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00A36253-025B-C61E-F91F-A58EF42F4F1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sp>
        <p:nvSpPr>
          <p:cNvPr id="43" name="正方形/長方形 42">
            <a:extLst>
              <a:ext uri="{FF2B5EF4-FFF2-40B4-BE49-F238E27FC236}">
                <a16:creationId xmlns:a16="http://schemas.microsoft.com/office/drawing/2014/main" id="{76C8599E-3DE5-48F3-B209-080868C8E45A}"/>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かるたの聖地、近江神宮について調べてみる。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競技かるた、小倉百人一首について調べてみる。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大津市の競技かるたのような地域に根付いた文化を調べてみる。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1F290B0F-4C93-5EF1-C048-A545C9C99403}"/>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かるたの聖地で競技かるたを体験する。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現地の方から、競技かるたの魅力や歴史について学ぶ。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現地ではどんな課題があるかを理解する。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FF0914D9-13F6-2B39-FD92-BF30D5A0E387}"/>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自分の身の回りにある伝統文化・産業等についてまとめる。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経験してみて感じたこと、気づいたことを発表する。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地域の特色を地域活性化につなげる手法を考えてみる。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の観点で、自分が伝統継承にどう関われるのかを発表する。</a:t>
            </a:r>
          </a:p>
        </p:txBody>
      </p:sp>
      <p:graphicFrame>
        <p:nvGraphicFramePr>
          <p:cNvPr id="7" name="表 6">
            <a:extLst>
              <a:ext uri="{FF2B5EF4-FFF2-40B4-BE49-F238E27FC236}">
                <a16:creationId xmlns:a16="http://schemas.microsoft.com/office/drawing/2014/main" id="{88202612-0AEC-FB7E-DE93-15896577A10D}"/>
              </a:ext>
            </a:extLst>
          </p:cNvPr>
          <p:cNvGraphicFramePr>
            <a:graphicFrameLocks noGrp="1"/>
          </p:cNvGraphicFramePr>
          <p:nvPr/>
        </p:nvGraphicFramePr>
        <p:xfrm>
          <a:off x="2867950" y="4544770"/>
          <a:ext cx="6705063" cy="114560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352493">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①近江神宮（近江勧学館）</a:t>
                      </a:r>
                    </a:p>
                    <a:p>
                      <a:pPr algn="ctr" fontAlgn="ctr"/>
                      <a:r>
                        <a:rPr lang="ja-JP" altLang="en-US" sz="800" u="none" strike="noStrike" dirty="0">
                          <a:effectLst/>
                          <a:latin typeface="+mn-ea"/>
                          <a:ea typeface="+mn-ea"/>
                        </a:rPr>
                        <a:t>または②宿泊ホテル</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58622">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58622">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58622">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1</a:t>
                      </a:r>
                      <a:r>
                        <a:rPr lang="ja-JP" altLang="en-US" sz="800" u="none" strike="noStrike" dirty="0">
                          <a:effectLst/>
                          <a:latin typeface="+mn-ea"/>
                          <a:ea typeface="+mn-ea"/>
                        </a:rPr>
                        <a:t>時間</a:t>
                      </a:r>
                      <a:r>
                        <a:rPr lang="en-US" altLang="ja-JP" sz="800" u="none" strike="noStrike" dirty="0">
                          <a:effectLst/>
                          <a:latin typeface="+mn-ea"/>
                          <a:ea typeface="+mn-ea"/>
                        </a:rPr>
                        <a:t>30</a:t>
                      </a:r>
                      <a:r>
                        <a:rPr lang="ja-JP" altLang="en-US" sz="800" u="none" strike="noStrike" dirty="0">
                          <a:effectLst/>
                          <a:latin typeface="+mn-ea"/>
                          <a:ea typeface="+mn-ea"/>
                        </a:rPr>
                        <a:t>分</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58622">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a:effectLst/>
                          <a:latin typeface="+mn-ea"/>
                          <a:ea typeface="+mn-ea"/>
                        </a:rPr>
                        <a:t>25</a:t>
                      </a:r>
                      <a:r>
                        <a:rPr lang="ja-JP" altLang="en-US" sz="800" u="none" strike="noStrike">
                          <a:effectLst/>
                          <a:latin typeface="+mn-ea"/>
                          <a:ea typeface="+mn-ea"/>
                        </a:rPr>
                        <a:t>～</a:t>
                      </a:r>
                      <a:r>
                        <a:rPr lang="en-US" altLang="ja-JP" sz="800" u="none" strike="noStrike" dirty="0">
                          <a:effectLst/>
                          <a:latin typeface="+mn-ea"/>
                          <a:ea typeface="+mn-ea"/>
                        </a:rPr>
                        <a:t>100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58622">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5321BD6F-5D8C-ADBA-2E3B-74A31B34E91D}"/>
              </a:ext>
            </a:extLst>
          </p:cNvPr>
          <p:cNvGrpSpPr/>
          <p:nvPr/>
        </p:nvGrpSpPr>
        <p:grpSpPr>
          <a:xfrm>
            <a:off x="2839523" y="5659241"/>
            <a:ext cx="6726919" cy="509183"/>
            <a:chOff x="321177" y="5870745"/>
            <a:chExt cx="9338540" cy="520028"/>
          </a:xfrm>
        </p:grpSpPr>
        <p:sp>
          <p:nvSpPr>
            <p:cNvPr id="59" name="コンテンツ プレースホルダー 8">
              <a:extLst>
                <a:ext uri="{FF2B5EF4-FFF2-40B4-BE49-F238E27FC236}">
                  <a16:creationId xmlns:a16="http://schemas.microsoft.com/office/drawing/2014/main" id="{9D30B56C-7F4A-5846-D943-D2FCB1D1C146}"/>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実施希望日の４ケ月前までに仮予約いただき、ご相談ください。 日程調整のうえ、詳しい実施条件をご案内いたします。　 </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かるた体験が</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17</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時以降にかかる場合は別途夜間料金が必要となります。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ご希望に応じてアレンジ可能です。</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例）有段者の実演観覧、有段者と対戦してみたい等。</a:t>
              </a: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0A648904-A409-CE17-8DAC-5886E761170E}"/>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D23B3AAF-D37C-F888-BFB9-64D04849A9F5}"/>
              </a:ext>
            </a:extLst>
          </p:cNvPr>
          <p:cNvSpPr txBox="1">
            <a:spLocks/>
          </p:cNvSpPr>
          <p:nvPr/>
        </p:nvSpPr>
        <p:spPr>
          <a:xfrm>
            <a:off x="5813263" y="4580716"/>
            <a:ext cx="3699232"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近江勧学館集合、競技かるたについてのレクチャー、ルール説明、</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競技かるたの体験</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a:t>
            </a:r>
          </a:p>
          <a:p>
            <a:pPr marL="0" marR="0" lvl="1" indent="0" algn="l" defTabSz="895327" rtl="0" eaLnBrk="1" fontAlgn="auto" latinLnBrk="0" hangingPunct="1">
              <a:lnSpc>
                <a:spcPct val="125000"/>
              </a:lnSpc>
              <a:spcBef>
                <a:spcPts val="0"/>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終了後、近江神宮</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自由見学</a:t>
            </a:r>
          </a:p>
          <a:p>
            <a:pPr marL="261137" marR="0" lvl="1" indent="-172538" algn="l" defTabSz="895327" rtl="0" eaLnBrk="1" fontAlgn="auto" latinLnBrk="0" hangingPunct="1">
              <a:lnSpc>
                <a:spcPct val="125000"/>
              </a:lnSpc>
              <a:spcBef>
                <a:spcPts val="0"/>
              </a:spcBef>
              <a:spcAft>
                <a:spcPts val="0"/>
              </a:spcAft>
              <a:buClrTx/>
              <a:buSzTx/>
              <a:buFont typeface="メイリオ" panose="020B0604030504040204" pitchFamily="50" charset="-128"/>
              <a:buChar char="※"/>
              <a:tabLst>
                <a:tab pos="351291" algn="r"/>
                <a:tab pos="530046"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宿泊ホテルでの実施も可能</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52" name="コンテンツ プレースホルダー 8">
            <a:extLst>
              <a:ext uri="{FF2B5EF4-FFF2-40B4-BE49-F238E27FC236}">
                <a16:creationId xmlns:a16="http://schemas.microsoft.com/office/drawing/2014/main" id="{C748E6F2-7D50-7354-1749-2EB19598FD06}"/>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546CC5FA-A52D-FD81-0F3E-7ABD6105050A}"/>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F8CC1427-D959-9E46-E2E8-4D6D222EA623}"/>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7048F178-0E57-615A-58E9-6D7A23333C4F}"/>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389F4D71-9D95-D00B-332E-46922EF0A7EF}"/>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54" name="二等辺三角形 53">
            <a:extLst>
              <a:ext uri="{FF2B5EF4-FFF2-40B4-BE49-F238E27FC236}">
                <a16:creationId xmlns:a16="http://schemas.microsoft.com/office/drawing/2014/main" id="{C45C4941-FAAF-0C03-A6CF-A1DFCA617701}"/>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F6BF0C60-8C82-F7E5-CF74-4014FBD489D6}"/>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pic>
        <p:nvPicPr>
          <p:cNvPr id="47" name="グラフィックス 46" descr="電球と鉛筆 枠線">
            <a:extLst>
              <a:ext uri="{FF2B5EF4-FFF2-40B4-BE49-F238E27FC236}">
                <a16:creationId xmlns:a16="http://schemas.microsoft.com/office/drawing/2014/main" id="{15EBF847-E876-2861-7D25-ADD347FC2E6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49022" y="2914044"/>
            <a:ext cx="422805" cy="422805"/>
          </a:xfrm>
          <a:prstGeom prst="rect">
            <a:avLst/>
          </a:prstGeom>
        </p:spPr>
      </p:pic>
      <p:cxnSp>
        <p:nvCxnSpPr>
          <p:cNvPr id="78" name="直線コネクタ 77">
            <a:extLst>
              <a:ext uri="{FF2B5EF4-FFF2-40B4-BE49-F238E27FC236}">
                <a16:creationId xmlns:a16="http://schemas.microsoft.com/office/drawing/2014/main" id="{60313347-6A11-7917-E5DC-6DB4BB421475}"/>
              </a:ext>
            </a:extLst>
          </p:cNvPr>
          <p:cNvCxnSpPr>
            <a:cxnSpLocks/>
          </p:cNvCxnSpPr>
          <p:nvPr/>
        </p:nvCxnSpPr>
        <p:spPr>
          <a:xfrm>
            <a:off x="4978661"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7BD8A023-658D-DBEC-8850-86645BE8A58C}"/>
              </a:ext>
            </a:extLst>
          </p:cNvPr>
          <p:cNvCxnSpPr>
            <a:cxnSpLocks/>
          </p:cNvCxnSpPr>
          <p:nvPr/>
        </p:nvCxnSpPr>
        <p:spPr>
          <a:xfrm>
            <a:off x="7295840" y="2877151"/>
            <a:ext cx="0" cy="144522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23" name="図 22" descr="アイコン が含まれている画像&#10;&#10;自動的に生成された説明">
            <a:extLst>
              <a:ext uri="{FF2B5EF4-FFF2-40B4-BE49-F238E27FC236}">
                <a16:creationId xmlns:a16="http://schemas.microsoft.com/office/drawing/2014/main" id="{5EF145CA-7FA6-2290-9BE4-2FE28FE4E01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579795" y="1203377"/>
            <a:ext cx="264369" cy="264369"/>
          </a:xfrm>
          <a:prstGeom prst="rect">
            <a:avLst/>
          </a:prstGeom>
        </p:spPr>
      </p:pic>
      <p:pic>
        <p:nvPicPr>
          <p:cNvPr id="24" name="図 23">
            <a:extLst>
              <a:ext uri="{FF2B5EF4-FFF2-40B4-BE49-F238E27FC236}">
                <a16:creationId xmlns:a16="http://schemas.microsoft.com/office/drawing/2014/main" id="{67629774-ADAA-28A4-FB0D-8832DA3C389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30" name="図 29" descr="文字の書かれた紙&#10;&#10;自動的に生成された説明">
            <a:extLst>
              <a:ext uri="{FF2B5EF4-FFF2-40B4-BE49-F238E27FC236}">
                <a16:creationId xmlns:a16="http://schemas.microsoft.com/office/drawing/2014/main" id="{C0A916DA-8194-2E6D-BBFC-392C88087A5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26062" y="1198498"/>
            <a:ext cx="296093" cy="296093"/>
          </a:xfrm>
          <a:prstGeom prst="rect">
            <a:avLst/>
          </a:prstGeom>
        </p:spPr>
      </p:pic>
      <p:pic>
        <p:nvPicPr>
          <p:cNvPr id="31" name="図 30" descr="アイコン&#10;&#10;自動的に生成された説明">
            <a:extLst>
              <a:ext uri="{FF2B5EF4-FFF2-40B4-BE49-F238E27FC236}">
                <a16:creationId xmlns:a16="http://schemas.microsoft.com/office/drawing/2014/main" id="{C38D8818-0A70-0FD4-C77E-0A64B2CA61E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387026" y="1196273"/>
            <a:ext cx="296093" cy="296093"/>
          </a:xfrm>
          <a:prstGeom prst="rect">
            <a:avLst/>
          </a:prstGeom>
        </p:spPr>
      </p:pic>
      <p:pic>
        <p:nvPicPr>
          <p:cNvPr id="32" name="図 31" descr="停止の標識&#10;&#10;自動的に生成された説明">
            <a:extLst>
              <a:ext uri="{FF2B5EF4-FFF2-40B4-BE49-F238E27FC236}">
                <a16:creationId xmlns:a16="http://schemas.microsoft.com/office/drawing/2014/main" id="{3251D3AF-6199-4224-9500-1EFD0482E87B}"/>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709170" y="1199073"/>
            <a:ext cx="296093" cy="296093"/>
          </a:xfrm>
          <a:prstGeom prst="rect">
            <a:avLst/>
          </a:prstGeom>
        </p:spPr>
      </p:pic>
      <p:pic>
        <p:nvPicPr>
          <p:cNvPr id="33" name="グラフィックス 32" descr="電球と鉛筆 枠線">
            <a:extLst>
              <a:ext uri="{FF2B5EF4-FFF2-40B4-BE49-F238E27FC236}">
                <a16:creationId xmlns:a16="http://schemas.microsoft.com/office/drawing/2014/main" id="{18877808-F2B1-3030-30D4-1B568C19589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49022" y="3602898"/>
            <a:ext cx="422805" cy="422805"/>
          </a:xfrm>
          <a:prstGeom prst="rect">
            <a:avLst/>
          </a:prstGeom>
        </p:spPr>
      </p:pic>
      <p:pic>
        <p:nvPicPr>
          <p:cNvPr id="34" name="グラフィックス 33" descr="考え 枠線">
            <a:extLst>
              <a:ext uri="{FF2B5EF4-FFF2-40B4-BE49-F238E27FC236}">
                <a16:creationId xmlns:a16="http://schemas.microsoft.com/office/drawing/2014/main" id="{B12E2B75-DA99-BF40-6C5F-BB561C21FB25}"/>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449022" y="4291750"/>
            <a:ext cx="422805" cy="422805"/>
          </a:xfrm>
          <a:prstGeom prst="rect">
            <a:avLst/>
          </a:prstGeom>
        </p:spPr>
      </p:pic>
      <p:pic>
        <p:nvPicPr>
          <p:cNvPr id="38" name="グラフィックス 37" descr="考え 枠線">
            <a:extLst>
              <a:ext uri="{FF2B5EF4-FFF2-40B4-BE49-F238E27FC236}">
                <a16:creationId xmlns:a16="http://schemas.microsoft.com/office/drawing/2014/main" id="{3E8629E1-B038-BD80-6CB6-46E920620700}"/>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449022" y="4980601"/>
            <a:ext cx="422805" cy="422805"/>
          </a:xfrm>
          <a:prstGeom prst="rect">
            <a:avLst/>
          </a:prstGeom>
        </p:spPr>
      </p:pic>
      <p:sp>
        <p:nvSpPr>
          <p:cNvPr id="57" name="コンテンツ プレースホルダー 8">
            <a:extLst>
              <a:ext uri="{FF2B5EF4-FFF2-40B4-BE49-F238E27FC236}">
                <a16:creationId xmlns:a16="http://schemas.microsoft.com/office/drawing/2014/main" id="{38E18F79-4254-054B-AA2F-8712F9413C5A}"/>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58" name="直線矢印コネクタ 57">
            <a:extLst>
              <a:ext uri="{FF2B5EF4-FFF2-40B4-BE49-F238E27FC236}">
                <a16:creationId xmlns:a16="http://schemas.microsoft.com/office/drawing/2014/main" id="{4B8CFDD0-77EA-1A63-22FF-6F7F7432756C}"/>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60" name="コンテンツ プレースホルダー 8">
            <a:extLst>
              <a:ext uri="{FF2B5EF4-FFF2-40B4-BE49-F238E27FC236}">
                <a16:creationId xmlns:a16="http://schemas.microsoft.com/office/drawing/2014/main" id="{F7FC02B6-019A-7983-3F58-5BD9DFAF1755}"/>
              </a:ext>
            </a:extLst>
          </p:cNvPr>
          <p:cNvSpPr txBox="1">
            <a:spLocks/>
          </p:cNvSpPr>
          <p:nvPr/>
        </p:nvSpPr>
        <p:spPr>
          <a:xfrm>
            <a:off x="357819" y="2772955"/>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びわ湖大津ならではの体験。かるたの聖地で、楽しく競技かるたを体験。</a:t>
            </a:r>
          </a:p>
        </p:txBody>
      </p:sp>
      <p:sp>
        <p:nvSpPr>
          <p:cNvPr id="62" name="コンテンツ プレースホルダー 8">
            <a:extLst>
              <a:ext uri="{FF2B5EF4-FFF2-40B4-BE49-F238E27FC236}">
                <a16:creationId xmlns:a16="http://schemas.microsoft.com/office/drawing/2014/main" id="{FF016526-E4D6-718A-D01D-B49742FDC54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2" name="直線矢印コネクタ 71">
            <a:extLst>
              <a:ext uri="{FF2B5EF4-FFF2-40B4-BE49-F238E27FC236}">
                <a16:creationId xmlns:a16="http://schemas.microsoft.com/office/drawing/2014/main" id="{4291D33E-6B3A-FE95-90F0-B9A3CCECDB4B}"/>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3" name="直線矢印コネクタ 82">
            <a:extLst>
              <a:ext uri="{FF2B5EF4-FFF2-40B4-BE49-F238E27FC236}">
                <a16:creationId xmlns:a16="http://schemas.microsoft.com/office/drawing/2014/main" id="{F8DAD8FE-AB6E-A06C-B2E0-8EC272CE2266}"/>
              </a:ext>
            </a:extLst>
          </p:cNvPr>
          <p:cNvCxnSpPr>
            <a:cxnSpLocks/>
          </p:cNvCxnSpPr>
          <p:nvPr/>
        </p:nvCxnSpPr>
        <p:spPr>
          <a:xfrm>
            <a:off x="421044" y="346987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5" name="コンテンツ プレースホルダー 8">
            <a:extLst>
              <a:ext uri="{FF2B5EF4-FFF2-40B4-BE49-F238E27FC236}">
                <a16:creationId xmlns:a16="http://schemas.microsoft.com/office/drawing/2014/main" id="{A6133790-CB03-B1F2-7BE4-D2A4708DE706}"/>
              </a:ext>
            </a:extLst>
          </p:cNvPr>
          <p:cNvSpPr txBox="1">
            <a:spLocks/>
          </p:cNvSpPr>
          <p:nvPr/>
        </p:nvSpPr>
        <p:spPr>
          <a:xfrm>
            <a:off x="357819" y="3461808"/>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漫画・映画「ちはやふる」の舞台、天智天皇ゆかりの近江神宮で競技かるたの歴史を学びます。</a:t>
            </a:r>
          </a:p>
        </p:txBody>
      </p:sp>
      <p:sp>
        <p:nvSpPr>
          <p:cNvPr id="86" name="コンテンツ プレースホルダー 8">
            <a:extLst>
              <a:ext uri="{FF2B5EF4-FFF2-40B4-BE49-F238E27FC236}">
                <a16:creationId xmlns:a16="http://schemas.microsoft.com/office/drawing/2014/main" id="{6B7EA52B-A432-85CF-4ACF-1C94F365C136}"/>
              </a:ext>
            </a:extLst>
          </p:cNvPr>
          <p:cNvSpPr txBox="1">
            <a:spLocks/>
          </p:cNvSpPr>
          <p:nvPr/>
        </p:nvSpPr>
        <p:spPr>
          <a:xfrm>
            <a:off x="357819" y="4150661"/>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地域に根付いたコンテンツを、どうやって地域活性化につなげるかを考えます。</a:t>
            </a:r>
          </a:p>
        </p:txBody>
      </p:sp>
      <p:sp>
        <p:nvSpPr>
          <p:cNvPr id="87" name="コンテンツ プレースホルダー 8">
            <a:extLst>
              <a:ext uri="{FF2B5EF4-FFF2-40B4-BE49-F238E27FC236}">
                <a16:creationId xmlns:a16="http://schemas.microsoft.com/office/drawing/2014/main" id="{BAF7F4BC-39BE-B5A2-1D74-4BA5B0BF75B3}"/>
              </a:ext>
            </a:extLst>
          </p:cNvPr>
          <p:cNvSpPr txBox="1">
            <a:spLocks/>
          </p:cNvSpPr>
          <p:nvPr/>
        </p:nvSpPr>
        <p:spPr>
          <a:xfrm>
            <a:off x="357819" y="4839512"/>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自分の住む地域の伝統文化・産業等の継承について考える機会に。</a:t>
            </a:r>
          </a:p>
        </p:txBody>
      </p:sp>
      <p:cxnSp>
        <p:nvCxnSpPr>
          <p:cNvPr id="88" name="直線矢印コネクタ 87">
            <a:extLst>
              <a:ext uri="{FF2B5EF4-FFF2-40B4-BE49-F238E27FC236}">
                <a16:creationId xmlns:a16="http://schemas.microsoft.com/office/drawing/2014/main" id="{EB38F9DA-DBE3-B281-5DD6-BAB98D582050}"/>
              </a:ext>
            </a:extLst>
          </p:cNvPr>
          <p:cNvCxnSpPr>
            <a:cxnSpLocks/>
          </p:cNvCxnSpPr>
          <p:nvPr/>
        </p:nvCxnSpPr>
        <p:spPr>
          <a:xfrm>
            <a:off x="421044" y="4158726"/>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9" name="直線矢印コネクタ 88">
            <a:extLst>
              <a:ext uri="{FF2B5EF4-FFF2-40B4-BE49-F238E27FC236}">
                <a16:creationId xmlns:a16="http://schemas.microsoft.com/office/drawing/2014/main" id="{330DBD2B-807F-E8B3-9CEF-A284F9EE2FB3}"/>
              </a:ext>
            </a:extLst>
          </p:cNvPr>
          <p:cNvCxnSpPr>
            <a:cxnSpLocks/>
          </p:cNvCxnSpPr>
          <p:nvPr/>
        </p:nvCxnSpPr>
        <p:spPr>
          <a:xfrm>
            <a:off x="421044" y="484757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0" name="テキスト ボックス 89">
            <a:extLst>
              <a:ext uri="{FF2B5EF4-FFF2-40B4-BE49-F238E27FC236}">
                <a16:creationId xmlns:a16="http://schemas.microsoft.com/office/drawing/2014/main" id="{D08E5C05-F479-6C85-2B3D-0B6CB8BA87EF}"/>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（公社）びわ湖大津観光協会</a:t>
            </a:r>
            <a:endPar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077-528-2772</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077-521-7330</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Mail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info@otsu.or.jp</a:t>
            </a:r>
            <a:endParaRPr kumimoji="0" lang="ja-JP" altLang="en-US" sz="881"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2" name="グループ化 1">
            <a:extLst>
              <a:ext uri="{FF2B5EF4-FFF2-40B4-BE49-F238E27FC236}">
                <a16:creationId xmlns:a16="http://schemas.microsoft.com/office/drawing/2014/main" id="{3A3FC17B-8E65-AAF2-E602-CA9C26BBB880}"/>
              </a:ext>
            </a:extLst>
          </p:cNvPr>
          <p:cNvGrpSpPr/>
          <p:nvPr/>
        </p:nvGrpSpPr>
        <p:grpSpPr>
          <a:xfrm>
            <a:off x="7348209" y="5007222"/>
            <a:ext cx="2164286" cy="682164"/>
            <a:chOff x="1161541" y="2933161"/>
            <a:chExt cx="3891684" cy="1226627"/>
          </a:xfrm>
        </p:grpSpPr>
        <p:pic>
          <p:nvPicPr>
            <p:cNvPr id="3" name="図プレースホルダー 19">
              <a:extLst>
                <a:ext uri="{FF2B5EF4-FFF2-40B4-BE49-F238E27FC236}">
                  <a16:creationId xmlns:a16="http://schemas.microsoft.com/office/drawing/2014/main" id="{7E11B345-5BB7-59F5-0CAD-A0414DA1AF96}"/>
                </a:ext>
              </a:extLst>
            </p:cNvPr>
            <p:cNvPicPr>
              <a:picLocks noChangeAspect="1"/>
            </p:cNvPicPr>
            <p:nvPr/>
          </p:nvPicPr>
          <p:blipFill>
            <a:blip r:embed="rId13" cstate="print">
              <a:extLst>
                <a:ext uri="{28A0092B-C50C-407E-A947-70E740481C1C}">
                  <a14:useLocalDpi xmlns:a14="http://schemas.microsoft.com/office/drawing/2010/main"/>
                </a:ext>
              </a:extLst>
            </a:blip>
            <a:srcRect/>
            <a:stretch/>
          </p:blipFill>
          <p:spPr>
            <a:xfrm>
              <a:off x="1161541" y="2934959"/>
              <a:ext cx="1783487" cy="1223032"/>
            </a:xfrm>
            <a:prstGeom prst="rect">
              <a:avLst/>
            </a:prstGeom>
          </p:spPr>
        </p:pic>
        <p:pic>
          <p:nvPicPr>
            <p:cNvPr id="9" name="図プレースホルダー 24">
              <a:extLst>
                <a:ext uri="{FF2B5EF4-FFF2-40B4-BE49-F238E27FC236}">
                  <a16:creationId xmlns:a16="http://schemas.microsoft.com/office/drawing/2014/main" id="{24DED2CA-F78E-693B-AD0F-E34CE3DFAD0C}"/>
                </a:ext>
              </a:extLst>
            </p:cNvPr>
            <p:cNvPicPr>
              <a:picLocks noChangeAspect="1"/>
            </p:cNvPicPr>
            <p:nvPr/>
          </p:nvPicPr>
          <p:blipFill>
            <a:blip r:embed="rId14">
              <a:extLst>
                <a:ext uri="{28A0092B-C50C-407E-A947-70E740481C1C}">
                  <a14:useLocalDpi xmlns:a14="http://schemas.microsoft.com/office/drawing/2010/main"/>
                </a:ext>
              </a:extLst>
            </a:blip>
            <a:srcRect/>
            <a:stretch/>
          </p:blipFill>
          <p:spPr>
            <a:xfrm>
              <a:off x="3003772" y="2933161"/>
              <a:ext cx="2049453" cy="1226627"/>
            </a:xfrm>
            <a:prstGeom prst="rect">
              <a:avLst/>
            </a:prstGeom>
          </p:spPr>
        </p:pic>
      </p:grpSp>
    </p:spTree>
    <p:extLst>
      <p:ext uri="{BB962C8B-B14F-4D97-AF65-F5344CB8AC3E}">
        <p14:creationId xmlns:p14="http://schemas.microsoft.com/office/powerpoint/2010/main" val="3687043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CE694-9BF9-CBA0-7737-2C3B9F8593EF}"/>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9EBF3B0C-CF81-EF5A-C91F-38810BEB2A57}"/>
              </a:ext>
            </a:extLst>
          </p:cNvPr>
          <p:cNvSpPr>
            <a:spLocks noGrp="1"/>
          </p:cNvSpPr>
          <p:nvPr>
            <p:ph type="title"/>
          </p:nvPr>
        </p:nvSpPr>
        <p:spPr/>
        <p:txBody>
          <a:bodyPr>
            <a:normAutofit/>
          </a:bodyPr>
          <a:lstStyle/>
          <a:p>
            <a:r>
              <a:rPr lang="ja-JP" altLang="en-US" sz="1567" dirty="0"/>
              <a:t>びわ湖大津教育プログラム：</a:t>
            </a:r>
            <a:r>
              <a:rPr lang="en-US" altLang="ja-JP" sz="1567" dirty="0"/>
              <a:t>08</a:t>
            </a:r>
            <a:endParaRPr lang="ja-JP" altLang="en-US" sz="1567" dirty="0"/>
          </a:p>
        </p:txBody>
      </p:sp>
      <p:sp>
        <p:nvSpPr>
          <p:cNvPr id="6" name="コンテンツ プレースホルダー 5">
            <a:extLst>
              <a:ext uri="{FF2B5EF4-FFF2-40B4-BE49-F238E27FC236}">
                <a16:creationId xmlns:a16="http://schemas.microsoft.com/office/drawing/2014/main" id="{D4E95EDC-3B3F-E17B-9A49-10691203C55C}"/>
              </a:ext>
            </a:extLst>
          </p:cNvPr>
          <p:cNvSpPr>
            <a:spLocks noGrp="1"/>
          </p:cNvSpPr>
          <p:nvPr>
            <p:ph idx="1"/>
          </p:nvPr>
        </p:nvSpPr>
        <p:spPr/>
        <p:txBody>
          <a:bodyPr/>
          <a:lstStyle/>
          <a:p>
            <a:r>
              <a:rPr lang="ja-JP" altLang="en-US" dirty="0"/>
              <a:t>環境体験によるびわ湖の自然を学ぶ</a:t>
            </a:r>
          </a:p>
        </p:txBody>
      </p:sp>
      <p:sp>
        <p:nvSpPr>
          <p:cNvPr id="8" name="コンテンツ プレースホルダー 7">
            <a:extLst>
              <a:ext uri="{FF2B5EF4-FFF2-40B4-BE49-F238E27FC236}">
                <a16:creationId xmlns:a16="http://schemas.microsoft.com/office/drawing/2014/main" id="{316177A9-B0C0-67CC-07F7-9FDD7E638505}"/>
              </a:ext>
            </a:extLst>
          </p:cNvPr>
          <p:cNvSpPr>
            <a:spLocks noGrp="1"/>
          </p:cNvSpPr>
          <p:nvPr>
            <p:ph idx="14"/>
          </p:nvPr>
        </p:nvSpPr>
        <p:spPr>
          <a:xfrm>
            <a:off x="440596" y="1601034"/>
            <a:ext cx="9024810" cy="844357"/>
          </a:xfrm>
        </p:spPr>
        <p:txBody>
          <a:bodyPr/>
          <a:lstStyle/>
          <a:p>
            <a:pPr>
              <a:lnSpc>
                <a:spcPct val="114000"/>
              </a:lnSpc>
              <a:tabLst>
                <a:tab pos="1313457" algn="l"/>
              </a:tabLst>
            </a:pPr>
            <a:r>
              <a:rPr lang="ja-JP" altLang="en-US" sz="1175" dirty="0"/>
              <a:t>下記</a:t>
            </a:r>
            <a:r>
              <a:rPr lang="en-US" altLang="ja-JP" sz="1175" dirty="0"/>
              <a:t>3</a:t>
            </a:r>
            <a:r>
              <a:rPr lang="ja-JP" altLang="en-US" sz="1175" dirty="0"/>
              <a:t>つの体験で、自ら考えて行動する力、協調性、人と自然の繋がりを感じる力を養うプログラムです。</a:t>
            </a:r>
          </a:p>
          <a:p>
            <a:pPr marL="435228" indent="-256475">
              <a:lnSpc>
                <a:spcPct val="114000"/>
              </a:lnSpc>
              <a:buFont typeface="+mj-ea"/>
              <a:buAutoNum type="circleNumDbPlain"/>
              <a:tabLst>
                <a:tab pos="1577702" algn="l"/>
              </a:tabLst>
            </a:pPr>
            <a:r>
              <a:rPr lang="ja-JP" altLang="en-US" sz="1077" dirty="0"/>
              <a:t>カヌーでヨシ帯観察</a:t>
            </a:r>
            <a:r>
              <a:rPr lang="en-US" altLang="ja-JP" sz="1077" dirty="0"/>
              <a:t>	</a:t>
            </a:r>
            <a:r>
              <a:rPr lang="ja-JP" altLang="en-US" sz="1077" dirty="0"/>
              <a:t>：</a:t>
            </a:r>
            <a:r>
              <a:rPr lang="en-US" altLang="ja-JP" sz="1077" dirty="0"/>
              <a:t>1</a:t>
            </a:r>
            <a:r>
              <a:rPr lang="ja-JP" altLang="en-US" sz="1077" dirty="0"/>
              <a:t>人乗りまたは</a:t>
            </a:r>
            <a:r>
              <a:rPr lang="en-US" altLang="ja-JP" sz="1077" dirty="0"/>
              <a:t>2</a:t>
            </a:r>
            <a:r>
              <a:rPr lang="ja-JP" altLang="en-US" sz="1077" dirty="0"/>
              <a:t>人乗りのカヌーを使い、湖上を漕ぎ進み、水上でヨシ帯など水環境を観察します。</a:t>
            </a:r>
            <a:endParaRPr lang="en-US" altLang="ja-JP" sz="1077" dirty="0"/>
          </a:p>
          <a:p>
            <a:pPr marL="435228" indent="-256475">
              <a:lnSpc>
                <a:spcPct val="114000"/>
              </a:lnSpc>
              <a:buFont typeface="+mj-ea"/>
              <a:buAutoNum type="circleNumDbPlain"/>
              <a:tabLst>
                <a:tab pos="1577702" algn="l"/>
              </a:tabLst>
            </a:pPr>
            <a:r>
              <a:rPr lang="ja-JP" altLang="en-US" sz="1077" dirty="0"/>
              <a:t>ドラゴンボート体験</a:t>
            </a:r>
            <a:r>
              <a:rPr lang="en-US" altLang="ja-JP" sz="1077" dirty="0"/>
              <a:t>	</a:t>
            </a:r>
            <a:r>
              <a:rPr lang="ja-JP" altLang="en-US" sz="1077" dirty="0"/>
              <a:t>：約</a:t>
            </a:r>
            <a:r>
              <a:rPr lang="en-US" altLang="ja-JP" sz="1077" dirty="0"/>
              <a:t>20</a:t>
            </a:r>
            <a:r>
              <a:rPr lang="ja-JP" altLang="en-US" sz="1077" dirty="0"/>
              <a:t>人で</a:t>
            </a:r>
            <a:r>
              <a:rPr lang="en-US" altLang="ja-JP" sz="1077" dirty="0"/>
              <a:t>1</a:t>
            </a:r>
            <a:r>
              <a:rPr lang="ja-JP" altLang="en-US" sz="1077" dirty="0"/>
              <a:t>艇のボートに乗り込み、力を合わせて漕ぎ進みます。</a:t>
            </a:r>
            <a:endParaRPr lang="en-US" altLang="ja-JP" sz="1077" dirty="0"/>
          </a:p>
          <a:p>
            <a:pPr marL="435228" indent="-256475">
              <a:lnSpc>
                <a:spcPct val="114000"/>
              </a:lnSpc>
              <a:buFont typeface="+mj-ea"/>
              <a:buAutoNum type="circleNumDbPlain"/>
              <a:tabLst>
                <a:tab pos="1577702" algn="l"/>
              </a:tabLst>
            </a:pPr>
            <a:r>
              <a:rPr lang="ja-JP" altLang="en-US" sz="1077" dirty="0"/>
              <a:t>ヨシ紙笛づくり</a:t>
            </a:r>
            <a:r>
              <a:rPr lang="en-US" altLang="ja-JP" sz="1077" dirty="0"/>
              <a:t>	</a:t>
            </a:r>
            <a:r>
              <a:rPr lang="ja-JP" altLang="en-US" sz="1077" dirty="0"/>
              <a:t>：びわ湖の環境について重要な役割を担っているヨシのヨシ紙を使った笛づくり（クラフト）。</a:t>
            </a:r>
            <a:endParaRPr lang="en-US" altLang="ja-JP" sz="1077" dirty="0"/>
          </a:p>
          <a:p>
            <a:pPr>
              <a:lnSpc>
                <a:spcPct val="114000"/>
              </a:lnSpc>
            </a:pPr>
            <a:endParaRPr lang="ja-JP" altLang="en-US" sz="1077" dirty="0"/>
          </a:p>
        </p:txBody>
      </p:sp>
      <p:grpSp>
        <p:nvGrpSpPr>
          <p:cNvPr id="10" name="グループ化 9">
            <a:extLst>
              <a:ext uri="{FF2B5EF4-FFF2-40B4-BE49-F238E27FC236}">
                <a16:creationId xmlns:a16="http://schemas.microsoft.com/office/drawing/2014/main" id="{F3B73D7D-8025-1DBF-9661-956614125990}"/>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C27E0270-D005-EFA2-B069-908A67A1C403}"/>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BCD7FA7A-CB7B-1203-0475-9A03BAE0A8B5}"/>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BC64B573-9222-468A-A0DE-26C1046BAFA2}"/>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53120C01-4217-81F0-9D00-95B427F958DF}"/>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30E93656-7A35-DD1C-B1C3-F9FF96AE7CD1}"/>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450729B5-CACA-AD12-5AF8-F1546EAECDD4}"/>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B6FAD236-8640-2E38-E259-3772BD4D2E7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D4066C88-595D-199C-699A-DE5A426E91B1}"/>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2B4B7F98-45DA-BE6A-D423-641014B7BF2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C02FE69A-9C7B-E356-FD9D-3A7226338C7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2F9DD72D-A779-FCD8-E7E5-5FC75738035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4" name="図 23" descr="ロゴ&#10;&#10;自動的に生成された説明">
            <a:extLst>
              <a:ext uri="{FF2B5EF4-FFF2-40B4-BE49-F238E27FC236}">
                <a16:creationId xmlns:a16="http://schemas.microsoft.com/office/drawing/2014/main" id="{C92D1455-B7E6-B3E0-C8AA-3FEB917A9B1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174814" y="1203993"/>
            <a:ext cx="264369" cy="264369"/>
          </a:xfrm>
          <a:prstGeom prst="rect">
            <a:avLst/>
          </a:prstGeom>
        </p:spPr>
      </p:pic>
      <p:pic>
        <p:nvPicPr>
          <p:cNvPr id="26" name="図 25">
            <a:extLst>
              <a:ext uri="{FF2B5EF4-FFF2-40B4-BE49-F238E27FC236}">
                <a16:creationId xmlns:a16="http://schemas.microsoft.com/office/drawing/2014/main" id="{A08226F8-3026-2EE9-B742-ECAF536959F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8" name="図 27">
            <a:extLst>
              <a:ext uri="{FF2B5EF4-FFF2-40B4-BE49-F238E27FC236}">
                <a16:creationId xmlns:a16="http://schemas.microsoft.com/office/drawing/2014/main" id="{33606C56-4EC8-5BA1-491D-CBF972A6C58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78011"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03309506-C302-FBA8-4905-E7684BDB3BB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E329D41A-B2D4-02E5-80FE-A7D663EB839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19673A2F-B6A1-F00A-802A-582330CE307A}"/>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8470BE5E-C2BA-19E3-16E0-71F346C23E6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FC2E9E0A-CDCD-38BD-F4B3-93B49A2A904A}"/>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77075E7-B583-83BC-81D5-6026B31E8953}"/>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331C2CB6-9A8C-CB39-9728-AEDAE08641FE}"/>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F2CD8505-AB0B-3C44-9ADD-B87C27755C07}"/>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534DC89D-63CF-9816-C348-BB91A18644F8}"/>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30A0D18C-4AA6-8858-9207-72F5C938D693}"/>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1B72C5D1-FB7F-56C4-A036-C50FC345AE9F}"/>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びわ湖の環境保全について調べてみる。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地域と現地の環境についての課題や取組について調べてみる。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EFA0E069-5A7F-E379-F432-CC6BB2C08C14}"/>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びわ湖で人気のウォータースポーツを体験。</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びわ湖のヨシについて学ぶ。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F2F5926E-4721-AC20-D1A7-A15B108DC42C}"/>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p:txBody>
      </p:sp>
      <p:graphicFrame>
        <p:nvGraphicFramePr>
          <p:cNvPr id="7" name="表 6">
            <a:extLst>
              <a:ext uri="{FF2B5EF4-FFF2-40B4-BE49-F238E27FC236}">
                <a16:creationId xmlns:a16="http://schemas.microsoft.com/office/drawing/2014/main" id="{A8B4D282-F46A-C9EE-59AB-FFF288B0D5E9}"/>
              </a:ext>
            </a:extLst>
          </p:cNvPr>
          <p:cNvGraphicFramePr>
            <a:graphicFrameLocks noGrp="1"/>
          </p:cNvGraphicFramePr>
          <p:nvPr/>
        </p:nvGraphicFramePr>
        <p:xfrm>
          <a:off x="2867950" y="4368896"/>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びわ湖・雄琴</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a:t>
                      </a:r>
                      <a:r>
                        <a:rPr lang="ja-JP" altLang="en-US" sz="800" u="none" strike="noStrike" dirty="0">
                          <a:effectLst/>
                          <a:latin typeface="+mn-ea"/>
                          <a:ea typeface="+mn-ea"/>
                        </a:rPr>
                        <a:t>～</a:t>
                      </a:r>
                      <a:r>
                        <a:rPr lang="en-US" altLang="ja-JP" sz="800" u="none" strike="noStrike" dirty="0">
                          <a:effectLst/>
                          <a:latin typeface="+mn-ea"/>
                          <a:ea typeface="+mn-ea"/>
                        </a:rPr>
                        <a:t>11</a:t>
                      </a:r>
                      <a:r>
                        <a:rPr lang="ja-JP" altLang="en-US" sz="800" u="none" strike="noStrike" dirty="0">
                          <a:effectLst/>
                          <a:latin typeface="+mn-ea"/>
                          <a:ea typeface="+mn-ea"/>
                        </a:rPr>
                        <a:t>月末</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lnSpc>
                          <a:spcPct val="125000"/>
                        </a:lnSpc>
                      </a:pP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約</a:t>
                      </a:r>
                      <a:r>
                        <a:rPr lang="en-US" altLang="ja-JP" sz="800" u="none" strike="noStrike" dirty="0">
                          <a:effectLst/>
                          <a:latin typeface="+mn-ea"/>
                          <a:ea typeface="+mn-ea"/>
                        </a:rPr>
                        <a:t>5</a:t>
                      </a:r>
                      <a:r>
                        <a:rPr lang="ja-JP" altLang="en-US" sz="80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a:t>
                      </a:r>
                      <a:r>
                        <a:rPr lang="ja-JP" altLang="en-US" sz="800" u="none" strike="noStrike" dirty="0">
                          <a:effectLst/>
                          <a:latin typeface="+mn-ea"/>
                          <a:ea typeface="+mn-ea"/>
                        </a:rPr>
                        <a:t>～</a:t>
                      </a:r>
                      <a:r>
                        <a:rPr lang="en-US" altLang="ja-JP" sz="800" u="none" strike="noStrike" dirty="0">
                          <a:effectLst/>
                          <a:latin typeface="+mn-ea"/>
                          <a:ea typeface="+mn-ea"/>
                        </a:rPr>
                        <a:t>320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濡れても良い服装と履き物</a:t>
                      </a:r>
                    </a:p>
                    <a:p>
                      <a:pPr algn="ctr" fontAlgn="ctr"/>
                      <a:r>
                        <a:rPr lang="ja-JP" altLang="en-US" sz="800" u="none" strike="noStrike" dirty="0">
                          <a:effectLst/>
                          <a:latin typeface="+mn-ea"/>
                          <a:ea typeface="+mn-ea"/>
                        </a:rPr>
                        <a:t>（体操服・サンダル等）</a:t>
                      </a:r>
                      <a:br>
                        <a:rPr lang="ja-JP" altLang="en-US" sz="800" u="none" strike="noStrike" dirty="0">
                          <a:effectLst/>
                          <a:latin typeface="+mn-ea"/>
                          <a:ea typeface="+mn-ea"/>
                        </a:rPr>
                      </a:br>
                      <a:r>
                        <a:rPr lang="ja-JP" altLang="en-US" sz="800" u="none" strike="noStrike" dirty="0">
                          <a:effectLst/>
                          <a:latin typeface="+mn-ea"/>
                          <a:ea typeface="+mn-ea"/>
                        </a:rPr>
                        <a:t>ライフジャケットは貸出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32A667EF-71F1-7B08-3CC8-FB15A1589E14}"/>
              </a:ext>
            </a:extLst>
          </p:cNvPr>
          <p:cNvGrpSpPr/>
          <p:nvPr/>
        </p:nvGrpSpPr>
        <p:grpSpPr>
          <a:xfrm>
            <a:off x="2839523" y="5642691"/>
            <a:ext cx="6726919" cy="732604"/>
            <a:chOff x="321177" y="5870744"/>
            <a:chExt cx="9338540" cy="748207"/>
          </a:xfrm>
        </p:grpSpPr>
        <p:sp>
          <p:nvSpPr>
            <p:cNvPr id="59" name="コンテンツ プレースホルダー 8">
              <a:extLst>
                <a:ext uri="{FF2B5EF4-FFF2-40B4-BE49-F238E27FC236}">
                  <a16:creationId xmlns:a16="http://schemas.microsoft.com/office/drawing/2014/main" id="{842B9952-ABFB-E35E-E932-4E75CE1B7B84}"/>
                </a:ext>
              </a:extLst>
            </p:cNvPr>
            <p:cNvSpPr txBox="1">
              <a:spLocks/>
            </p:cNvSpPr>
            <p:nvPr/>
          </p:nvSpPr>
          <p:spPr>
            <a:xfrm>
              <a:off x="321177" y="5870744"/>
              <a:ext cx="9338540" cy="748207"/>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強風時は水上活動が実施できない場合があります。雨天時は雨合羽を着用して活動を実施します。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体験場所までの移動は貸切バスをおすすめします。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昼食手配も対応可能です。事前にご相談ください。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ご利用に関するお問い合わせ、体験内容詳細はお気軽にご相談ください。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FF89D400-FBDF-F3D4-AF6C-66AF534B7B6F}"/>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graphicFrame>
        <p:nvGraphicFramePr>
          <p:cNvPr id="901" name="行程ローテーション表"/>
          <p:cNvGraphicFramePr>
            <a:graphicFrameLocks noGrp="1"/>
          </p:cNvGraphicFramePr>
          <p:nvPr/>
        </p:nvGraphicFramePr>
        <p:xfrm>
          <a:off x="5813261" y="4460000"/>
          <a:ext cx="2100000" cy="600000"/>
        </p:xfrm>
        <a:graphic>
          <a:graphicData uri="http://schemas.openxmlformats.org/drawingml/2006/table">
            <a:tbl>
              <a:tblPr firstRow="1"/>
              <a:tblGrid>
                <a:gridCol w="560000">
                  <a:extLst>
                    <a:ext uri="{9D8B030D-6E8A-4147-A177-3AD203B41FA5}">
                      <a16:colId xmlns:a16="http://schemas.microsoft.com/office/drawing/2014/main" val="20000"/>
                    </a:ext>
                  </a:extLst>
                </a:gridCol>
                <a:gridCol w="513333">
                  <a:extLst>
                    <a:ext uri="{9D8B030D-6E8A-4147-A177-3AD203B41FA5}">
                      <a16:colId xmlns:a16="http://schemas.microsoft.com/office/drawing/2014/main" val="20001"/>
                    </a:ext>
                  </a:extLst>
                </a:gridCol>
                <a:gridCol w="513333">
                  <a:extLst>
                    <a:ext uri="{9D8B030D-6E8A-4147-A177-3AD203B41FA5}">
                      <a16:colId xmlns:a16="http://schemas.microsoft.com/office/drawing/2014/main" val="20002"/>
                    </a:ext>
                  </a:extLst>
                </a:gridCol>
                <a:gridCol w="513334">
                  <a:extLst>
                    <a:ext uri="{9D8B030D-6E8A-4147-A177-3AD203B41FA5}">
                      <a16:colId xmlns:a16="http://schemas.microsoft.com/office/drawing/2014/main" val="20003"/>
                    </a:ext>
                  </a:extLst>
                </a:gridCol>
              </a:tblGrid>
              <a:tr h="150000">
                <a:tc>
                  <a:txBody>
                    <a:bodyPr/>
                    <a:lstStyle/>
                    <a:p>
                      <a:pPr algn="ctr"/>
                      <a:r>
                        <a:rPr lang="ja-JP" altLang="en-US" sz="680" b="1" dirty="0">
                          <a:solidFill>
                            <a:srgbClr val="000000"/>
                          </a:solidFill>
                          <a:latin typeface="Meiryo UI"/>
                          <a:ea typeface="Meiryo UI"/>
                        </a:rPr>
                        <a:t>時間</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50" b="1" dirty="0">
                          <a:solidFill>
                            <a:srgbClr val="000000"/>
                          </a:solidFill>
                          <a:latin typeface="Meiryo UI"/>
                          <a:ea typeface="Meiryo UI"/>
                        </a:rPr>
                        <a:t>1・2組</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50" b="1" dirty="0">
                          <a:solidFill>
                            <a:srgbClr val="000000"/>
                          </a:solidFill>
                          <a:latin typeface="Meiryo UI"/>
                          <a:ea typeface="Meiryo UI"/>
                        </a:rPr>
                        <a:t>3・4組</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50" b="1" dirty="0">
                          <a:solidFill>
                            <a:srgbClr val="000000"/>
                          </a:solidFill>
                          <a:latin typeface="Meiryo UI"/>
                          <a:ea typeface="Meiryo UI"/>
                        </a:rPr>
                        <a:t>5・6組</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extLst>
                  <a:ext uri="{0D108BD9-81ED-4DB2-BD59-A6C34878D82A}">
                    <a16:rowId xmlns:a16="http://schemas.microsoft.com/office/drawing/2014/main" val="10000"/>
                  </a:ext>
                </a:extLst>
              </a:tr>
              <a:tr h="150000">
                <a:tc>
                  <a:txBody>
                    <a:bodyPr/>
                    <a:lstStyle/>
                    <a:p>
                      <a:pPr algn="ctr"/>
                      <a:r>
                        <a:rPr lang="ja-JP" altLang="en-US" sz="680" dirty="0">
                          <a:solidFill>
                            <a:srgbClr val="000000"/>
                          </a:solidFill>
                          <a:latin typeface="Meiryo UI"/>
                          <a:ea typeface="Meiryo UI"/>
                        </a:rPr>
                        <a:t>10:20</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①</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②</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③</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1"/>
                  </a:ext>
                </a:extLst>
              </a:tr>
              <a:tr h="150000">
                <a:tc>
                  <a:txBody>
                    <a:bodyPr/>
                    <a:lstStyle/>
                    <a:p>
                      <a:pPr algn="ctr"/>
                      <a:r>
                        <a:rPr lang="ja-JP" altLang="en-US" sz="680" dirty="0">
                          <a:solidFill>
                            <a:srgbClr val="000000"/>
                          </a:solidFill>
                          <a:latin typeface="Meiryo UI"/>
                          <a:ea typeface="Meiryo UI"/>
                        </a:rPr>
                        <a:t>11:30</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③</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①</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②</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2"/>
                  </a:ext>
                </a:extLst>
              </a:tr>
              <a:tr h="150000">
                <a:tc>
                  <a:txBody>
                    <a:bodyPr/>
                    <a:lstStyle/>
                    <a:p>
                      <a:pPr algn="ctr"/>
                      <a:r>
                        <a:rPr lang="ja-JP" altLang="en-US" sz="680" dirty="0">
                          <a:solidFill>
                            <a:srgbClr val="000000"/>
                          </a:solidFill>
                          <a:latin typeface="Meiryo UI"/>
                          <a:ea typeface="Meiryo UI"/>
                        </a:rPr>
                        <a:t>13:20</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②</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③</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①</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3"/>
                  </a:ext>
                </a:extLst>
              </a:tr>
            </a:tbl>
          </a:graphicData>
        </a:graphic>
      </p:graphicFrame>
      <p:sp>
        <p:nvSpPr>
          <p:cNvPr id="40" name="コンテンツ プレースホルダー 8">
            <a:extLst>
              <a:ext uri="{FF2B5EF4-FFF2-40B4-BE49-F238E27FC236}">
                <a16:creationId xmlns:a16="http://schemas.microsoft.com/office/drawing/2014/main" id="{7D247529-EA32-2D26-0D03-B666BE1E0D9E}"/>
              </a:ext>
            </a:extLst>
          </p:cNvPr>
          <p:cNvSpPr txBox="1">
            <a:spLocks/>
          </p:cNvSpPr>
          <p:nvPr/>
        </p:nvSpPr>
        <p:spPr>
          <a:xfrm>
            <a:off x="5813261" y="5090000"/>
            <a:ext cx="2100000" cy="1250000"/>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r>
              <a:rPr kumimoji="1" lang="ja-JP" altLang="en-US" sz="680" b="0" i="0" u="none" strike="noStrike" kern="1200" cap="none" spc="0" normalizeH="0" baseline="0" noProof="0" dirty="0">
                <a:ln>
                  <a:noFill/>
                </a:ln>
                <a:solidFill>
                  <a:prstClr val="black"/>
                </a:solidFill>
                <a:effectLst/>
                <a:uLnTx/>
                <a:uFillTx/>
                <a:latin typeface="Meiryo UI"/>
                <a:ea typeface="Meiryo UI"/>
                <a:cs typeface="+mn-cs"/>
              </a:rPr>
              <a:t>10:00 開校式／11:20・12:30 休憩・昼食／14:20 閉校式・15:00 出発</a:t>
            </a:r>
          </a:p>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r>
              <a:rPr kumimoji="1" lang="ja-JP" altLang="en-US" sz="680" b="0" i="0" u="none" strike="noStrike" kern="1200" cap="none" spc="0" normalizeH="0" baseline="0" noProof="0" dirty="0">
                <a:ln>
                  <a:noFill/>
                </a:ln>
                <a:solidFill>
                  <a:prstClr val="black"/>
                </a:solidFill>
                <a:effectLst/>
                <a:uLnTx/>
                <a:uFillTx/>
                <a:latin typeface="Meiryo UI"/>
                <a:ea typeface="Meiryo UI"/>
                <a:cs typeface="+mn-cs"/>
              </a:rPr>
              <a:t>①ドラゴンボート ②カヌーでヨシ帯観察 ③ヨシ紙笛づくり</a:t>
            </a:r>
          </a:p>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r>
              <a:rPr kumimoji="1" lang="ja-JP" altLang="en-US" sz="650" b="0" i="0" u="none" strike="noStrike" kern="1200" cap="none" spc="0" normalizeH="0" baseline="0" noProof="0" dirty="0">
                <a:ln>
                  <a:noFill/>
                </a:ln>
                <a:solidFill>
                  <a:prstClr val="black"/>
                </a:solidFill>
                <a:effectLst/>
                <a:uLnTx/>
                <a:uFillTx/>
                <a:latin typeface="Meiryo UI"/>
                <a:ea typeface="Meiryo UI"/>
                <a:cs typeface="+mn-cs"/>
              </a:rPr>
              <a:t>※クラス数により①〜③をローテーション</a:t>
            </a:r>
          </a:p>
        </p:txBody>
      </p:sp>
      <p:sp>
        <p:nvSpPr>
          <p:cNvPr id="52" name="コンテンツ プレースホルダー 8">
            <a:extLst>
              <a:ext uri="{FF2B5EF4-FFF2-40B4-BE49-F238E27FC236}">
                <a16:creationId xmlns:a16="http://schemas.microsoft.com/office/drawing/2014/main" id="{7CE86A2B-1943-1D51-0A57-8EC8B6B55BB1}"/>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6877C6F0-D7CB-E502-C539-B5BFF67DCB8E}"/>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60B8A7CE-639B-60A8-408D-1FC75C2639C5}"/>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DE5883A9-610B-CA91-BFA8-F6825927E022}"/>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730EB928-096C-6F74-F436-079AE18CFA3E}"/>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0DBD76D8-00F3-F7E3-1965-BE6B60CCBCDD}"/>
              </a:ext>
            </a:extLst>
          </p:cNvPr>
          <p:cNvCxnSpPr>
            <a:cxnSpLocks/>
          </p:cNvCxnSpPr>
          <p:nvPr/>
        </p:nvCxnSpPr>
        <p:spPr>
          <a:xfrm>
            <a:off x="4978661" y="2877153"/>
            <a:ext cx="0" cy="1459616"/>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275BD331-731B-8F36-FE8F-F9064CD21316}"/>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FB7DB4E3-4A4C-BF4E-FA13-F5F9936EB478}"/>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pic>
        <p:nvPicPr>
          <p:cNvPr id="47" name="図 46">
            <a:extLst>
              <a:ext uri="{FF2B5EF4-FFF2-40B4-BE49-F238E27FC236}">
                <a16:creationId xmlns:a16="http://schemas.microsoft.com/office/drawing/2014/main" id="{23B709FA-4F39-061C-80C5-38E2666B05D2}"/>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4471621" y="1203993"/>
            <a:ext cx="263927" cy="264369"/>
          </a:xfrm>
          <a:prstGeom prst="rect">
            <a:avLst/>
          </a:prstGeom>
        </p:spPr>
      </p:pic>
      <p:sp>
        <p:nvSpPr>
          <p:cNvPr id="27" name="コンテンツ プレースホルダー 8">
            <a:extLst>
              <a:ext uri="{FF2B5EF4-FFF2-40B4-BE49-F238E27FC236}">
                <a16:creationId xmlns:a16="http://schemas.microsoft.com/office/drawing/2014/main" id="{5ECD879D-2AF4-B84C-BB93-DC1FFE06523C}"/>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63" name="直線矢印コネクタ 62">
            <a:extLst>
              <a:ext uri="{FF2B5EF4-FFF2-40B4-BE49-F238E27FC236}">
                <a16:creationId xmlns:a16="http://schemas.microsoft.com/office/drawing/2014/main" id="{C33A9819-C1BB-E0D7-1CE8-BFF35CFBD92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65" name="コンテンツ プレースホルダー 8">
            <a:extLst>
              <a:ext uri="{FF2B5EF4-FFF2-40B4-BE49-F238E27FC236}">
                <a16:creationId xmlns:a16="http://schemas.microsoft.com/office/drawing/2014/main" id="{DCCF55BA-A212-E01F-5AC4-C2D1EB215218}"/>
              </a:ext>
            </a:extLst>
          </p:cNvPr>
          <p:cNvSpPr txBox="1">
            <a:spLocks/>
          </p:cNvSpPr>
          <p:nvPr/>
        </p:nvSpPr>
        <p:spPr>
          <a:xfrm>
            <a:off x="357819" y="2772955"/>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滋賀県ならではのびわ湖ウォータースポーツを通じ、子どもたちの「生きる力」を育みます。</a:t>
            </a:r>
          </a:p>
        </p:txBody>
      </p:sp>
      <p:sp>
        <p:nvSpPr>
          <p:cNvPr id="71" name="コンテンツ プレースホルダー 8">
            <a:extLst>
              <a:ext uri="{FF2B5EF4-FFF2-40B4-BE49-F238E27FC236}">
                <a16:creationId xmlns:a16="http://schemas.microsoft.com/office/drawing/2014/main" id="{D15DF3B5-AB21-A147-5BA8-4372CF2C1B9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2" name="直線矢印コネクタ 71">
            <a:extLst>
              <a:ext uri="{FF2B5EF4-FFF2-40B4-BE49-F238E27FC236}">
                <a16:creationId xmlns:a16="http://schemas.microsoft.com/office/drawing/2014/main" id="{D723C28F-45BB-6ADB-667B-D46FDA05994A}"/>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75" name="直線矢印コネクタ 74">
            <a:extLst>
              <a:ext uri="{FF2B5EF4-FFF2-40B4-BE49-F238E27FC236}">
                <a16:creationId xmlns:a16="http://schemas.microsoft.com/office/drawing/2014/main" id="{D51A22B1-BDDA-5F17-DA46-1A9E0F7FE8D3}"/>
              </a:ext>
            </a:extLst>
          </p:cNvPr>
          <p:cNvCxnSpPr>
            <a:cxnSpLocks/>
          </p:cNvCxnSpPr>
          <p:nvPr/>
        </p:nvCxnSpPr>
        <p:spPr>
          <a:xfrm>
            <a:off x="421044" y="3477940"/>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77" name="コンテンツ プレースホルダー 8">
            <a:extLst>
              <a:ext uri="{FF2B5EF4-FFF2-40B4-BE49-F238E27FC236}">
                <a16:creationId xmlns:a16="http://schemas.microsoft.com/office/drawing/2014/main" id="{EF9B0364-FF69-2996-F01B-E3406304C11C}"/>
              </a:ext>
            </a:extLst>
          </p:cNvPr>
          <p:cNvSpPr txBox="1">
            <a:spLocks/>
          </p:cNvSpPr>
          <p:nvPr/>
        </p:nvSpPr>
        <p:spPr>
          <a:xfrm>
            <a:off x="357819" y="3477941"/>
            <a:ext cx="2382401" cy="56389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びわ湖での人気アクティビティ、カヌーとドラゴンボートを体験。</a:t>
            </a:r>
          </a:p>
        </p:txBody>
      </p:sp>
      <p:sp>
        <p:nvSpPr>
          <p:cNvPr id="78" name="コンテンツ プレースホルダー 8">
            <a:extLst>
              <a:ext uri="{FF2B5EF4-FFF2-40B4-BE49-F238E27FC236}">
                <a16:creationId xmlns:a16="http://schemas.microsoft.com/office/drawing/2014/main" id="{ECE29F16-D83A-A0E1-922B-35BFC9487FCB}"/>
              </a:ext>
            </a:extLst>
          </p:cNvPr>
          <p:cNvSpPr txBox="1">
            <a:spLocks/>
          </p:cNvSpPr>
          <p:nvPr/>
        </p:nvSpPr>
        <p:spPr>
          <a:xfrm>
            <a:off x="357819" y="4041835"/>
            <a:ext cx="2382401" cy="56389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びわ湖の環境で重要な役割を担っているヨシの学習。</a:t>
            </a:r>
            <a:endParaRPr kumimoji="1" lang="en-US" altLang="ja-JP" sz="1077"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79" name="コンテンツ プレースホルダー 8">
            <a:extLst>
              <a:ext uri="{FF2B5EF4-FFF2-40B4-BE49-F238E27FC236}">
                <a16:creationId xmlns:a16="http://schemas.microsoft.com/office/drawing/2014/main" id="{0B5FDDED-A017-C3F9-29EE-F04DA0DD9061}"/>
              </a:ext>
            </a:extLst>
          </p:cNvPr>
          <p:cNvSpPr txBox="1">
            <a:spLocks/>
          </p:cNvSpPr>
          <p:nvPr/>
        </p:nvSpPr>
        <p:spPr>
          <a:xfrm>
            <a:off x="357819" y="4605728"/>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自ら考えて行動する力、協調性、人と自然の繋がりを感じる力を養うプログラム。</a:t>
            </a:r>
          </a:p>
        </p:txBody>
      </p:sp>
      <p:cxnSp>
        <p:nvCxnSpPr>
          <p:cNvPr id="80" name="直線矢印コネクタ 79">
            <a:extLst>
              <a:ext uri="{FF2B5EF4-FFF2-40B4-BE49-F238E27FC236}">
                <a16:creationId xmlns:a16="http://schemas.microsoft.com/office/drawing/2014/main" id="{3F2C9D88-7322-528A-B505-933B88D2FA35}"/>
              </a:ext>
            </a:extLst>
          </p:cNvPr>
          <p:cNvCxnSpPr>
            <a:cxnSpLocks/>
          </p:cNvCxnSpPr>
          <p:nvPr/>
        </p:nvCxnSpPr>
        <p:spPr>
          <a:xfrm>
            <a:off x="421044" y="404183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1" name="直線矢印コネクタ 80">
            <a:extLst>
              <a:ext uri="{FF2B5EF4-FFF2-40B4-BE49-F238E27FC236}">
                <a16:creationId xmlns:a16="http://schemas.microsoft.com/office/drawing/2014/main" id="{02F0B5EB-1EC4-F1AE-7CCC-7491E1AACE4E}"/>
              </a:ext>
            </a:extLst>
          </p:cNvPr>
          <p:cNvCxnSpPr>
            <a:cxnSpLocks/>
          </p:cNvCxnSpPr>
          <p:nvPr/>
        </p:nvCxnSpPr>
        <p:spPr>
          <a:xfrm>
            <a:off x="421044" y="4605727"/>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1" name="テキスト ボックス 90">
            <a:extLst>
              <a:ext uri="{FF2B5EF4-FFF2-40B4-BE49-F238E27FC236}">
                <a16:creationId xmlns:a16="http://schemas.microsoft.com/office/drawing/2014/main" id="{3A9EDBC5-DE2D-A01C-43B3-391C991DC09C}"/>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オーパルオプテックス株式会社</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：大津市雄琴</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5-265-1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077-579-7111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9:30</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17:30</a:t>
            </a:r>
            <a:b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定休日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：木曜日、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月は水・木曜、夏季無休</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https://www.o-pal.com/</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83" name="グラフィックス 82" descr="電球と鉛筆 枠線">
            <a:extLst>
              <a:ext uri="{FF2B5EF4-FFF2-40B4-BE49-F238E27FC236}">
                <a16:creationId xmlns:a16="http://schemas.microsoft.com/office/drawing/2014/main" id="{3CF2AC22-9C3D-31E9-7A60-8D436CB448D9}"/>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458565" y="4114972"/>
            <a:ext cx="422805" cy="422805"/>
          </a:xfrm>
          <a:prstGeom prst="rect">
            <a:avLst/>
          </a:prstGeom>
        </p:spPr>
      </p:pic>
      <p:pic>
        <p:nvPicPr>
          <p:cNvPr id="84" name="グラフィックス 83" descr="カヌー 枠線">
            <a:extLst>
              <a:ext uri="{FF2B5EF4-FFF2-40B4-BE49-F238E27FC236}">
                <a16:creationId xmlns:a16="http://schemas.microsoft.com/office/drawing/2014/main" id="{A8290417-283D-EB87-96D8-FCF46C1507C0}"/>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458565" y="3527353"/>
            <a:ext cx="422805" cy="422805"/>
          </a:xfrm>
          <a:prstGeom prst="rect">
            <a:avLst/>
          </a:prstGeom>
        </p:spPr>
      </p:pic>
      <p:pic>
        <p:nvPicPr>
          <p:cNvPr id="85" name="グラフィックス 84" descr="熱望 枠線">
            <a:extLst>
              <a:ext uri="{FF2B5EF4-FFF2-40B4-BE49-F238E27FC236}">
                <a16:creationId xmlns:a16="http://schemas.microsoft.com/office/drawing/2014/main" id="{5D6700EC-DA6E-2416-2590-0EFD4F17E8B5}"/>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478612" y="2905993"/>
            <a:ext cx="382711" cy="382711"/>
          </a:xfrm>
          <a:prstGeom prst="rect">
            <a:avLst/>
          </a:prstGeom>
        </p:spPr>
      </p:pic>
      <p:pic>
        <p:nvPicPr>
          <p:cNvPr id="86" name="グラフィックス 85" descr="考え 枠線">
            <a:extLst>
              <a:ext uri="{FF2B5EF4-FFF2-40B4-BE49-F238E27FC236}">
                <a16:creationId xmlns:a16="http://schemas.microsoft.com/office/drawing/2014/main" id="{E6946F96-745D-88A5-880D-A95485E6F520}"/>
              </a:ext>
            </a:extLst>
          </p:cNvPr>
          <p:cNvPicPr>
            <a:picLocks noChangeAspect="1"/>
          </p:cNvPicPr>
          <p:nvPr/>
        </p:nvPicPr>
        <p:blipFill>
          <a:blip>
            <a:extLst>
              <a:ext uri="{96DAC541-7B7A-43D3-8B79-37D633B846F1}">
                <asvg:svgBlip xmlns:asvg="http://schemas.microsoft.com/office/drawing/2016/SVG/main" r:embed="rId23"/>
              </a:ext>
            </a:extLst>
          </a:blip>
          <a:srcRect/>
          <a:stretch/>
        </p:blipFill>
        <p:spPr>
          <a:xfrm>
            <a:off x="458565" y="4803823"/>
            <a:ext cx="422805" cy="422805"/>
          </a:xfrm>
          <a:prstGeom prst="rect">
            <a:avLst/>
          </a:prstGeom>
        </p:spPr>
      </p:pic>
      <p:cxnSp>
        <p:nvCxnSpPr>
          <p:cNvPr id="3" name="直線コネクタ 2">
            <a:extLst>
              <a:ext uri="{FF2B5EF4-FFF2-40B4-BE49-F238E27FC236}">
                <a16:creationId xmlns:a16="http://schemas.microsoft.com/office/drawing/2014/main" id="{DB77CD4F-54E8-796F-64C4-9C9C26140505}"/>
              </a:ext>
            </a:extLst>
          </p:cNvPr>
          <p:cNvCxnSpPr>
            <a:cxnSpLocks/>
          </p:cNvCxnSpPr>
          <p:nvPr/>
        </p:nvCxnSpPr>
        <p:spPr>
          <a:xfrm>
            <a:off x="7299893" y="2877153"/>
            <a:ext cx="0" cy="1459616"/>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nvGrpSpPr>
          <p:cNvPr id="9" name="グループ化 8">
            <a:extLst>
              <a:ext uri="{FF2B5EF4-FFF2-40B4-BE49-F238E27FC236}">
                <a16:creationId xmlns:a16="http://schemas.microsoft.com/office/drawing/2014/main" id="{AD2BDF47-DA3D-0651-9478-01AA4C9A2EB3}"/>
              </a:ext>
            </a:extLst>
          </p:cNvPr>
          <p:cNvGrpSpPr/>
          <p:nvPr/>
        </p:nvGrpSpPr>
        <p:grpSpPr>
          <a:xfrm>
            <a:off x="8121115" y="4439582"/>
            <a:ext cx="1330738" cy="1178456"/>
            <a:chOff x="8102436" y="4384809"/>
            <a:chExt cx="1445235" cy="1279852"/>
          </a:xfrm>
        </p:grpSpPr>
        <p:pic>
          <p:nvPicPr>
            <p:cNvPr id="64" name="図プレースホルダー 18">
              <a:extLst>
                <a:ext uri="{FF2B5EF4-FFF2-40B4-BE49-F238E27FC236}">
                  <a16:creationId xmlns:a16="http://schemas.microsoft.com/office/drawing/2014/main" id="{36DC3836-ABC4-B60C-E67F-CA5200BD452E}"/>
                </a:ext>
              </a:extLst>
            </p:cNvPr>
            <p:cNvPicPr>
              <a:picLocks noChangeAspect="1"/>
            </p:cNvPicPr>
            <p:nvPr/>
          </p:nvPicPr>
          <p:blipFill>
            <a:blip r:embed="rId24" cstate="print">
              <a:extLst>
                <a:ext uri="{28A0092B-C50C-407E-A947-70E740481C1C}">
                  <a14:useLocalDpi xmlns:a14="http://schemas.microsoft.com/office/drawing/2010/main"/>
                </a:ext>
              </a:extLst>
            </a:blip>
            <a:srcRect/>
            <a:stretch/>
          </p:blipFill>
          <p:spPr>
            <a:xfrm>
              <a:off x="8107811" y="4384809"/>
              <a:ext cx="1439860" cy="542658"/>
            </a:xfrm>
            <a:prstGeom prst="rect">
              <a:avLst/>
            </a:prstGeom>
          </p:spPr>
        </p:pic>
        <p:pic>
          <p:nvPicPr>
            <p:cNvPr id="2" name="図プレースホルダー 74" descr="人, 屋内, テーブル, 女性 が含まれている画像&#10;&#10;自動的に生成された説明">
              <a:extLst>
                <a:ext uri="{FF2B5EF4-FFF2-40B4-BE49-F238E27FC236}">
                  <a16:creationId xmlns:a16="http://schemas.microsoft.com/office/drawing/2014/main" id="{CC9BD0A9-68E0-461F-5C73-CA20699EA007}"/>
                </a:ext>
              </a:extLst>
            </p:cNvPr>
            <p:cNvPicPr>
              <a:picLocks noChangeAspect="1"/>
            </p:cNvPicPr>
            <p:nvPr/>
          </p:nvPicPr>
          <p:blipFill>
            <a:blip r:embed="rId25" cstate="print">
              <a:extLst>
                <a:ext uri="{28A0092B-C50C-407E-A947-70E740481C1C}">
                  <a14:useLocalDpi xmlns:a14="http://schemas.microsoft.com/office/drawing/2010/main"/>
                </a:ext>
              </a:extLst>
            </a:blip>
            <a:srcRect/>
            <a:stretch/>
          </p:blipFill>
          <p:spPr>
            <a:xfrm>
              <a:off x="8102436" y="4984484"/>
              <a:ext cx="1439625" cy="680177"/>
            </a:xfrm>
            <a:prstGeom prst="rect">
              <a:avLst/>
            </a:prstGeom>
          </p:spPr>
        </p:pic>
      </p:grpSp>
      <p:pic>
        <p:nvPicPr>
          <p:cNvPr id="23" name="図 22">
            <a:extLst>
              <a:ext uri="{FF2B5EF4-FFF2-40B4-BE49-F238E27FC236}">
                <a16:creationId xmlns:a16="http://schemas.microsoft.com/office/drawing/2014/main" id="{ECDBC80E-C225-C3C7-0538-287D43E5DC9A}"/>
              </a:ext>
            </a:extLst>
          </p:cNvPr>
          <p:cNvPicPr>
            <a:picLocks noChangeAspect="1"/>
          </p:cNvPicPr>
          <p:nvPr/>
        </p:nvPicPr>
        <p:blipFill>
          <a:blip r:embed="rId26" cstate="print">
            <a:extLst>
              <a:ext uri="{28A0092B-C50C-407E-A947-70E740481C1C}">
                <a14:useLocalDpi xmlns:a14="http://schemas.microsoft.com/office/drawing/2010/main"/>
              </a:ext>
            </a:extLst>
          </a:blip>
          <a:srcRect/>
          <a:stretch/>
        </p:blipFill>
        <p:spPr>
          <a:xfrm>
            <a:off x="3581433" y="1203993"/>
            <a:ext cx="263927" cy="264369"/>
          </a:xfrm>
          <a:prstGeom prst="rect">
            <a:avLst/>
          </a:prstGeom>
        </p:spPr>
      </p:pic>
    </p:spTree>
    <p:extLst>
      <p:ext uri="{BB962C8B-B14F-4D97-AF65-F5344CB8AC3E}">
        <p14:creationId xmlns:p14="http://schemas.microsoft.com/office/powerpoint/2010/main" val="4293263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CE694-9BF9-CBA0-7737-2C3B9F8593EF}"/>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9EBF3B0C-CF81-EF5A-C91F-38810BEB2A57}"/>
              </a:ext>
            </a:extLst>
          </p:cNvPr>
          <p:cNvSpPr>
            <a:spLocks noGrp="1"/>
          </p:cNvSpPr>
          <p:nvPr>
            <p:ph type="title"/>
          </p:nvPr>
        </p:nvSpPr>
        <p:spPr/>
        <p:txBody>
          <a:bodyPr>
            <a:normAutofit/>
          </a:bodyPr>
          <a:lstStyle/>
          <a:p>
            <a:r>
              <a:rPr lang="ja-JP" altLang="en-US" sz="1567" dirty="0"/>
              <a:t>びわ湖大津教育プログラム：</a:t>
            </a:r>
            <a:r>
              <a:rPr lang="en-US" altLang="ja-JP" sz="1567" dirty="0"/>
              <a:t>09</a:t>
            </a:r>
            <a:endParaRPr lang="ja-JP" altLang="en-US" sz="1567" dirty="0"/>
          </a:p>
        </p:txBody>
      </p:sp>
      <p:sp>
        <p:nvSpPr>
          <p:cNvPr id="6" name="コンテンツ プレースホルダー 5">
            <a:extLst>
              <a:ext uri="{FF2B5EF4-FFF2-40B4-BE49-F238E27FC236}">
                <a16:creationId xmlns:a16="http://schemas.microsoft.com/office/drawing/2014/main" id="{D4E95EDC-3B3F-E17B-9A49-10691203C55C}"/>
              </a:ext>
            </a:extLst>
          </p:cNvPr>
          <p:cNvSpPr>
            <a:spLocks noGrp="1"/>
          </p:cNvSpPr>
          <p:nvPr>
            <p:ph idx="1"/>
          </p:nvPr>
        </p:nvSpPr>
        <p:spPr/>
        <p:txBody>
          <a:bodyPr/>
          <a:lstStyle/>
          <a:p>
            <a:r>
              <a:rPr lang="ja-JP" altLang="en-US" dirty="0"/>
              <a:t>防災学習プログラム</a:t>
            </a:r>
          </a:p>
        </p:txBody>
      </p:sp>
      <p:sp>
        <p:nvSpPr>
          <p:cNvPr id="8" name="コンテンツ プレースホルダー 7">
            <a:extLst>
              <a:ext uri="{FF2B5EF4-FFF2-40B4-BE49-F238E27FC236}">
                <a16:creationId xmlns:a16="http://schemas.microsoft.com/office/drawing/2014/main" id="{316177A9-B0C0-67CC-07F7-9FDD7E638505}"/>
              </a:ext>
            </a:extLst>
          </p:cNvPr>
          <p:cNvSpPr>
            <a:spLocks noGrp="1"/>
          </p:cNvSpPr>
          <p:nvPr>
            <p:ph idx="14"/>
          </p:nvPr>
        </p:nvSpPr>
        <p:spPr>
          <a:xfrm>
            <a:off x="440598" y="1574174"/>
            <a:ext cx="8647774" cy="844357"/>
          </a:xfrm>
        </p:spPr>
        <p:txBody>
          <a:bodyPr/>
          <a:lstStyle/>
          <a:p>
            <a:pPr>
              <a:lnSpc>
                <a:spcPct val="120000"/>
              </a:lnSpc>
              <a:tabLst>
                <a:tab pos="1313457" algn="l"/>
              </a:tabLst>
            </a:pPr>
            <a:r>
              <a:rPr lang="ja-JP" altLang="en-US" sz="1077" dirty="0"/>
              <a:t>災害時に「生きる力」を育てる、体験型の防災学習プログラムです。防災知識・被災時対応力を養います。</a:t>
            </a:r>
          </a:p>
          <a:p>
            <a:pPr marL="435228" indent="-256475">
              <a:lnSpc>
                <a:spcPct val="114000"/>
              </a:lnSpc>
              <a:buFont typeface="+mj-ea"/>
              <a:buAutoNum type="circleNumDbPlain"/>
              <a:tabLst>
                <a:tab pos="1577702" algn="l"/>
              </a:tabLst>
            </a:pPr>
            <a:r>
              <a:rPr lang="ja-JP" altLang="en-US" sz="1077" dirty="0"/>
              <a:t>火と防災体験	：火起こしや湯沸かしを体験し、防災食調理を行います。</a:t>
            </a:r>
          </a:p>
          <a:p>
            <a:pPr marL="435228" indent="-256475">
              <a:lnSpc>
                <a:spcPct val="114000"/>
              </a:lnSpc>
              <a:buFont typeface="+mj-ea"/>
              <a:buAutoNum type="circleNumDbPlain"/>
              <a:tabLst>
                <a:tab pos="1577702" algn="l"/>
              </a:tabLst>
            </a:pPr>
            <a:r>
              <a:rPr lang="ja-JP" altLang="en-US" sz="1077" dirty="0"/>
              <a:t>防災グッズ体験	：備蓄品や防災グッズを活用する方法を学びます。</a:t>
            </a:r>
          </a:p>
          <a:p>
            <a:pPr marL="435228" indent="-256475">
              <a:lnSpc>
                <a:spcPct val="114000"/>
              </a:lnSpc>
              <a:buFont typeface="+mj-ea"/>
              <a:buAutoNum type="circleNumDbPlain"/>
              <a:tabLst>
                <a:tab pos="1577702" algn="l"/>
              </a:tabLst>
            </a:pPr>
            <a:r>
              <a:rPr lang="ja-JP" altLang="en-US" sz="1077" dirty="0"/>
              <a:t>防災工作教室	：防災クイズや、段ボールでのイスづくりを体験します。</a:t>
            </a:r>
          </a:p>
        </p:txBody>
      </p:sp>
      <p:grpSp>
        <p:nvGrpSpPr>
          <p:cNvPr id="10" name="グループ化 9">
            <a:extLst>
              <a:ext uri="{FF2B5EF4-FFF2-40B4-BE49-F238E27FC236}">
                <a16:creationId xmlns:a16="http://schemas.microsoft.com/office/drawing/2014/main" id="{F3B73D7D-8025-1DBF-9661-956614125990}"/>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C27E0270-D005-EFA2-B069-908A67A1C403}"/>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BCD7FA7A-CB7B-1203-0475-9A03BAE0A8B5}"/>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BC64B573-9222-468A-A0DE-26C1046BAFA2}"/>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53120C01-4217-81F0-9D00-95B427F958DF}"/>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30E93656-7A35-DD1C-B1C3-F9FF96AE7CD1}"/>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450729B5-CACA-AD12-5AF8-F1546EAECDD4}"/>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B6FAD236-8640-2E38-E259-3772BD4D2E7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D4066C88-595D-199C-699A-DE5A426E91B1}"/>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2B4B7F98-45DA-BE6A-D423-641014B7BF2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C02FE69A-9C7B-E356-FD9D-3A7226338C7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2F9DD72D-A779-FCD8-E7E5-5FC75738035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A08226F8-3026-2EE9-B742-ECAF536959F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03309506-C302-FBA8-4905-E7684BDB3BB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E329D41A-B2D4-02E5-80FE-A7D663EB839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19673A2F-B6A1-F00A-802A-582330CE307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8470BE5E-C2BA-19E3-16E0-71F346C23E6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FC2E9E0A-CDCD-38BD-F4B3-93B49A2A904A}"/>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77075E7-B583-83BC-81D5-6026B31E8953}"/>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331C2CB6-9A8C-CB39-9728-AEDAE08641FE}"/>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F2CD8505-AB0B-3C44-9ADD-B87C27755C07}"/>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534DC89D-63CF-9816-C348-BB91A18644F8}"/>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30A0D18C-4AA6-8858-9207-72F5C938D693}"/>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1B72C5D1-FB7F-56C4-A036-C50FC345AE9F}"/>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自然災害について調べてみる。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自然災害発生時の対処について考えてみる。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家庭や地域の備えについて調べてみる。</a:t>
            </a:r>
          </a:p>
        </p:txBody>
      </p:sp>
      <p:sp>
        <p:nvSpPr>
          <p:cNvPr id="48" name="正方形/長方形 47">
            <a:extLst>
              <a:ext uri="{FF2B5EF4-FFF2-40B4-BE49-F238E27FC236}">
                <a16:creationId xmlns:a16="http://schemas.microsoft.com/office/drawing/2014/main" id="{EFA0E069-5A7F-E379-F432-CC6BB2C08C14}"/>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火起こし・湯沸かし・防災食調理を体験する。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防災グッズや備蓄品の活用方法を学ぶ。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段ボールでイスをつくり、避難所での工夫を学ぶ。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役割分担して協力し、被災時の対応を考える。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F2F5926E-4721-AC20-D1A7-A15B108DC42C}"/>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地域の自然災害について自分の意見をまとめる。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本プログラムで学んだ防災知識を発表する。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自分の命を守る行動、他者と支え合う行動について考える。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aphicFrame>
        <p:nvGraphicFramePr>
          <p:cNvPr id="7" name="表 6">
            <a:extLst>
              <a:ext uri="{FF2B5EF4-FFF2-40B4-BE49-F238E27FC236}">
                <a16:creationId xmlns:a16="http://schemas.microsoft.com/office/drawing/2014/main" id="{A8B4D282-F46A-C9EE-59AB-FFF288B0D5E9}"/>
              </a:ext>
            </a:extLst>
          </p:cNvPr>
          <p:cNvGraphicFramePr>
            <a:graphicFrameLocks noGrp="1"/>
          </p:cNvGraphicFramePr>
          <p:nvPr/>
        </p:nvGraphicFramePr>
        <p:xfrm>
          <a:off x="2867950" y="4348912"/>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雄琴</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u="none" strike="noStrike" dirty="0">
                          <a:effectLst/>
                          <a:latin typeface="+mn-ea"/>
                          <a:ea typeface="+mn-ea"/>
                        </a:rPr>
                        <a:t>通年（冬季推奨）</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mn-ea"/>
                          <a:ea typeface="+mn-ea"/>
                        </a:rPr>
                        <a:t>約</a:t>
                      </a:r>
                      <a:r>
                        <a:rPr lang="en-US" altLang="ja-JP" sz="800" b="0" i="0" u="none" strike="noStrike" dirty="0">
                          <a:effectLst/>
                          <a:latin typeface="+mn-ea"/>
                          <a:ea typeface="+mn-ea"/>
                        </a:rPr>
                        <a:t>5</a:t>
                      </a:r>
                      <a:r>
                        <a:rPr lang="ja-JP" altLang="en-US" sz="8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a:t>
                      </a:r>
                      <a:r>
                        <a:rPr lang="ja-JP" altLang="en-US" sz="800" u="none" strike="noStrike" dirty="0">
                          <a:effectLst/>
                          <a:latin typeface="+mn-ea"/>
                          <a:ea typeface="+mn-ea"/>
                        </a:rPr>
                        <a:t>～</a:t>
                      </a:r>
                      <a:r>
                        <a:rPr lang="en-US" altLang="ja-JP" sz="800" u="none" strike="noStrike" dirty="0">
                          <a:effectLst/>
                          <a:latin typeface="+mn-ea"/>
                          <a:ea typeface="+mn-ea"/>
                        </a:rPr>
                        <a:t>160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kumimoji="1" lang="ja-JP" altLang="en-US" sz="800" b="0" i="0" kern="1200" dirty="0">
                          <a:solidFill>
                            <a:schemeClr val="dk1"/>
                          </a:solidFill>
                          <a:effectLst/>
                          <a:latin typeface="+mn-ea"/>
                          <a:ea typeface="+mn-ea"/>
                          <a:cs typeface="+mn-cs"/>
                        </a:rPr>
                        <a:t>汚れても良い服装</a:t>
                      </a:r>
                      <a:endParaRPr kumimoji="1" lang="en-US" altLang="ja-JP" sz="800" b="0" i="0" kern="1200" dirty="0">
                        <a:solidFill>
                          <a:schemeClr val="dk1"/>
                        </a:solidFill>
                        <a:effectLst/>
                        <a:latin typeface="+mn-ea"/>
                        <a:ea typeface="+mn-ea"/>
                        <a:cs typeface="+mn-cs"/>
                      </a:endParaRPr>
                    </a:p>
                    <a:p>
                      <a:pPr algn="ctr" fontAlgn="ctr"/>
                      <a:br>
                        <a:rPr lang="ja-JP" altLang="en-US" sz="800" dirty="0">
                          <a:latin typeface="+mn-ea"/>
                          <a:ea typeface="+mn-ea"/>
                        </a:rPr>
                      </a:br>
                      <a:endParaRPr lang="ja-JP" altLang="en-US" sz="80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32A667EF-71F1-7B08-3CC8-FB15A1589E14}"/>
              </a:ext>
            </a:extLst>
          </p:cNvPr>
          <p:cNvGrpSpPr/>
          <p:nvPr/>
        </p:nvGrpSpPr>
        <p:grpSpPr>
          <a:xfrm>
            <a:off x="2840359" y="5767765"/>
            <a:ext cx="6726919" cy="771505"/>
            <a:chOff x="322338" y="6010275"/>
            <a:chExt cx="9338540" cy="787937"/>
          </a:xfrm>
        </p:grpSpPr>
        <p:sp>
          <p:nvSpPr>
            <p:cNvPr id="59" name="コンテンツ プレースホルダー 8">
              <a:extLst>
                <a:ext uri="{FF2B5EF4-FFF2-40B4-BE49-F238E27FC236}">
                  <a16:creationId xmlns:a16="http://schemas.microsoft.com/office/drawing/2014/main" id="{842B9952-ABFB-E35E-E932-4E75CE1B7B84}"/>
                </a:ext>
              </a:extLst>
            </p:cNvPr>
            <p:cNvSpPr txBox="1">
              <a:spLocks/>
            </p:cNvSpPr>
            <p:nvPr/>
          </p:nvSpPr>
          <p:spPr>
            <a:xfrm>
              <a:off x="322338" y="6050005"/>
              <a:ext cx="9338540" cy="748207"/>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学校では実施が難しい、火を使った体験活動を行います。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火と防災体験のみの実施も可能です（所要時間約2.5時間）。</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昼食手配も対応可能です。事前にご相談ください。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ご利用に関するお問い合わせ、体験内容詳細はお気軽にご相談ください。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FF89D400-FBDF-F3D4-AF6C-66AF534B7B6F}"/>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7D247529-EA32-2D26-0D03-B666BE1E0D9E}"/>
              </a:ext>
            </a:extLst>
          </p:cNvPr>
          <p:cNvSpPr txBox="1">
            <a:spLocks/>
          </p:cNvSpPr>
          <p:nvPr/>
        </p:nvSpPr>
        <p:spPr>
          <a:xfrm>
            <a:off x="5813261" y="4990000"/>
            <a:ext cx="2200000" cy="1250000"/>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r>
              <a:rPr kumimoji="1" lang="ja-JP" altLang="en-US" sz="660" b="0" i="0" u="none" strike="noStrike" kern="1200" cap="none" spc="0" normalizeH="0" baseline="0" noProof="0" dirty="0">
                <a:ln>
                  <a:noFill/>
                </a:ln>
                <a:solidFill>
                  <a:prstClr val="black"/>
                </a:solidFill>
                <a:effectLst/>
                <a:uLnTx/>
                <a:uFillTx/>
                <a:latin typeface="Meiryo UI"/>
                <a:ea typeface="Meiryo UI"/>
                <a:cs typeface="+mn-cs"/>
              </a:rPr>
              <a:t>10:00 開校式／12:20 昼休憩／15:10 閉校式・15:30 出発</a:t>
            </a:r>
          </a:p>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r>
              <a:rPr kumimoji="1" lang="ja-JP" altLang="en-US" sz="660" b="0" i="0" u="none" strike="noStrike" kern="1200" cap="none" spc="0" normalizeH="0" baseline="0" noProof="0" dirty="0">
                <a:ln>
                  <a:noFill/>
                </a:ln>
                <a:solidFill>
                  <a:prstClr val="black"/>
                </a:solidFill>
                <a:effectLst/>
                <a:uLnTx/>
                <a:uFillTx/>
                <a:latin typeface="Meiryo UI"/>
                <a:ea typeface="Meiryo UI"/>
                <a:cs typeface="+mn-cs"/>
              </a:rPr>
              <a:t>①火と防災体験　②防災グッズ体験と防災工作教室</a:t>
            </a:r>
          </a:p>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r>
              <a:rPr kumimoji="1" lang="ja-JP" altLang="en-US" sz="640" b="0" i="0" u="none" strike="noStrike" kern="1200" cap="none" spc="0" normalizeH="0" baseline="0" noProof="0" dirty="0">
                <a:ln>
                  <a:noFill/>
                </a:ln>
                <a:solidFill>
                  <a:prstClr val="black"/>
                </a:solidFill>
                <a:effectLst/>
                <a:uLnTx/>
                <a:uFillTx/>
                <a:latin typeface="Meiryo UI"/>
                <a:ea typeface="Meiryo UI"/>
                <a:cs typeface="+mn-cs"/>
              </a:rPr>
              <a:t>※クラス数により①②を入替</a:t>
            </a:r>
          </a:p>
        </p:txBody>
      </p:sp>
      <p:sp>
        <p:nvSpPr>
          <p:cNvPr id="52" name="コンテンツ プレースホルダー 8">
            <a:extLst>
              <a:ext uri="{FF2B5EF4-FFF2-40B4-BE49-F238E27FC236}">
                <a16:creationId xmlns:a16="http://schemas.microsoft.com/office/drawing/2014/main" id="{7CE86A2B-1943-1D51-0A57-8EC8B6B55BB1}"/>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6877C6F0-D7CB-E502-C539-B5BFF67DCB8E}"/>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60B8A7CE-639B-60A8-408D-1FC75C2639C5}"/>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DE5883A9-610B-CA91-BFA8-F6825927E022}"/>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730EB928-096C-6F74-F436-079AE18CFA3E}"/>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0DBD76D8-00F3-F7E3-1965-BE6B60CCBCDD}"/>
              </a:ext>
            </a:extLst>
          </p:cNvPr>
          <p:cNvCxnSpPr>
            <a:cxnSpLocks/>
          </p:cNvCxnSpPr>
          <p:nvPr/>
        </p:nvCxnSpPr>
        <p:spPr>
          <a:xfrm>
            <a:off x="4978661" y="2877154"/>
            <a:ext cx="0" cy="1417336"/>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275BD331-731B-8F36-FE8F-F9064CD21316}"/>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FB7DB4E3-4A4C-BF4E-FA13-F5F9936EB478}"/>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77" name="コンテンツ プレースホルダー 8">
            <a:extLst>
              <a:ext uri="{FF2B5EF4-FFF2-40B4-BE49-F238E27FC236}">
                <a16:creationId xmlns:a16="http://schemas.microsoft.com/office/drawing/2014/main" id="{C53FA059-D3C9-DBFE-73B2-5676BA2D6B1D}"/>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F1381975-6DB1-647A-548D-BE319B928729}"/>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9" name="コンテンツ プレースホルダー 8">
            <a:extLst>
              <a:ext uri="{FF2B5EF4-FFF2-40B4-BE49-F238E27FC236}">
                <a16:creationId xmlns:a16="http://schemas.microsoft.com/office/drawing/2014/main" id="{AF6810CB-90FB-5B4C-1EAB-9395DD48BB2E}"/>
              </a:ext>
            </a:extLst>
          </p:cNvPr>
          <p:cNvSpPr txBox="1">
            <a:spLocks/>
          </p:cNvSpPr>
          <p:nvPr/>
        </p:nvSpPr>
        <p:spPr>
          <a:xfrm>
            <a:off x="357819" y="2772955"/>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学校では実施が難しい、火を使った体験活動を行います。</a:t>
            </a:r>
          </a:p>
        </p:txBody>
      </p:sp>
      <p:sp>
        <p:nvSpPr>
          <p:cNvPr id="80" name="コンテンツ プレースホルダー 8">
            <a:extLst>
              <a:ext uri="{FF2B5EF4-FFF2-40B4-BE49-F238E27FC236}">
                <a16:creationId xmlns:a16="http://schemas.microsoft.com/office/drawing/2014/main" id="{B2E906F4-128B-91F5-9951-24256314D84C}"/>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585CE6E8-278B-B13E-0AE5-82EBC95AFBC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429E99F4-2096-FC1A-E848-21AA33DCA2FA}"/>
              </a:ext>
            </a:extLst>
          </p:cNvPr>
          <p:cNvCxnSpPr>
            <a:cxnSpLocks/>
          </p:cNvCxnSpPr>
          <p:nvPr/>
        </p:nvCxnSpPr>
        <p:spPr>
          <a:xfrm>
            <a:off x="421044" y="3477940"/>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ADBE0DA3-263B-9A4C-D707-BD2310B7A034}"/>
              </a:ext>
            </a:extLst>
          </p:cNvPr>
          <p:cNvSpPr txBox="1">
            <a:spLocks/>
          </p:cNvSpPr>
          <p:nvPr/>
        </p:nvSpPr>
        <p:spPr>
          <a:xfrm>
            <a:off x="357819" y="3499562"/>
            <a:ext cx="2382401" cy="404336"/>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火起こしやお湯の確保を学び、生きる力を育みます。</a:t>
            </a:r>
          </a:p>
        </p:txBody>
      </p:sp>
      <p:sp>
        <p:nvSpPr>
          <p:cNvPr id="84" name="コンテンツ プレースホルダー 8">
            <a:extLst>
              <a:ext uri="{FF2B5EF4-FFF2-40B4-BE49-F238E27FC236}">
                <a16:creationId xmlns:a16="http://schemas.microsoft.com/office/drawing/2014/main" id="{2072CCE0-71E3-621B-3912-5A3518D21762}"/>
              </a:ext>
            </a:extLst>
          </p:cNvPr>
          <p:cNvSpPr txBox="1">
            <a:spLocks/>
          </p:cNvSpPr>
          <p:nvPr/>
        </p:nvSpPr>
        <p:spPr>
          <a:xfrm>
            <a:off x="357819" y="3947144"/>
            <a:ext cx="2382401" cy="694204"/>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防災グッズや備蓄品の使い方を学び、備える力を高めます。</a:t>
            </a:r>
          </a:p>
        </p:txBody>
      </p:sp>
      <p:sp>
        <p:nvSpPr>
          <p:cNvPr id="85" name="コンテンツ プレースホルダー 8">
            <a:extLst>
              <a:ext uri="{FF2B5EF4-FFF2-40B4-BE49-F238E27FC236}">
                <a16:creationId xmlns:a16="http://schemas.microsoft.com/office/drawing/2014/main" id="{10576DAD-77F1-9201-1EA2-82984C6A7678}"/>
              </a:ext>
            </a:extLst>
          </p:cNvPr>
          <p:cNvSpPr txBox="1">
            <a:spLocks/>
          </p:cNvSpPr>
          <p:nvPr/>
        </p:nvSpPr>
        <p:spPr>
          <a:xfrm>
            <a:off x="357819" y="4684589"/>
            <a:ext cx="2382401" cy="59923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役割分担して活動し、協働する喜びを感じます。</a:t>
            </a:r>
          </a:p>
        </p:txBody>
      </p:sp>
      <p:cxnSp>
        <p:nvCxnSpPr>
          <p:cNvPr id="86" name="直線矢印コネクタ 85">
            <a:extLst>
              <a:ext uri="{FF2B5EF4-FFF2-40B4-BE49-F238E27FC236}">
                <a16:creationId xmlns:a16="http://schemas.microsoft.com/office/drawing/2014/main" id="{034DC607-90CA-3798-B5FA-EA0A395206CE}"/>
              </a:ext>
            </a:extLst>
          </p:cNvPr>
          <p:cNvCxnSpPr>
            <a:cxnSpLocks/>
          </p:cNvCxnSpPr>
          <p:nvPr/>
        </p:nvCxnSpPr>
        <p:spPr>
          <a:xfrm>
            <a:off x="421044" y="392551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7" name="直線矢印コネクタ 86">
            <a:extLst>
              <a:ext uri="{FF2B5EF4-FFF2-40B4-BE49-F238E27FC236}">
                <a16:creationId xmlns:a16="http://schemas.microsoft.com/office/drawing/2014/main" id="{1622E521-8466-8DA2-780A-B4F7DD3F9211}"/>
              </a:ext>
            </a:extLst>
          </p:cNvPr>
          <p:cNvCxnSpPr>
            <a:cxnSpLocks/>
          </p:cNvCxnSpPr>
          <p:nvPr/>
        </p:nvCxnSpPr>
        <p:spPr>
          <a:xfrm>
            <a:off x="421044" y="4662966"/>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11A8D649-5642-960C-2A23-3597FBBECDD8}"/>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オーパルオプテックス株式会社</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：大津市雄琴</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5-265-1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077-579-7111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9:30</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17:30</a:t>
            </a:r>
            <a:b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定休日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：木曜日、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月は水・木曜、夏季無休</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https://www.o-pal.com/</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89" name="グラフィックス 88" descr="電球と鉛筆 枠線">
            <a:extLst>
              <a:ext uri="{FF2B5EF4-FFF2-40B4-BE49-F238E27FC236}">
                <a16:creationId xmlns:a16="http://schemas.microsoft.com/office/drawing/2014/main" id="{29D606C3-2E4A-CCBC-6E75-D1F3E8197593}"/>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58565" y="4082839"/>
            <a:ext cx="422805" cy="422805"/>
          </a:xfrm>
          <a:prstGeom prst="rect">
            <a:avLst/>
          </a:prstGeom>
        </p:spPr>
      </p:pic>
      <p:pic>
        <p:nvPicPr>
          <p:cNvPr id="90" name="グラフィックス 89" descr="救命胴衣 枠線">
            <a:extLst>
              <a:ext uri="{FF2B5EF4-FFF2-40B4-BE49-F238E27FC236}">
                <a16:creationId xmlns:a16="http://schemas.microsoft.com/office/drawing/2014/main" id="{1F7C3937-BBCF-03E7-7D85-BBD1ED15658F}"/>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67895" y="3487718"/>
            <a:ext cx="384788" cy="384788"/>
          </a:xfrm>
          <a:prstGeom prst="rect">
            <a:avLst/>
          </a:prstGeom>
        </p:spPr>
      </p:pic>
      <p:pic>
        <p:nvPicPr>
          <p:cNvPr id="91" name="グラフィックス 90" descr="熱望 枠線">
            <a:extLst>
              <a:ext uri="{FF2B5EF4-FFF2-40B4-BE49-F238E27FC236}">
                <a16:creationId xmlns:a16="http://schemas.microsoft.com/office/drawing/2014/main" id="{0ED1E8A8-26C2-BD5A-0F3C-7338508C6FC5}"/>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478612" y="2934091"/>
            <a:ext cx="382711" cy="382711"/>
          </a:xfrm>
          <a:prstGeom prst="rect">
            <a:avLst/>
          </a:prstGeom>
        </p:spPr>
      </p:pic>
      <p:pic>
        <p:nvPicPr>
          <p:cNvPr id="92" name="グラフィックス 91" descr="考え 枠線">
            <a:extLst>
              <a:ext uri="{FF2B5EF4-FFF2-40B4-BE49-F238E27FC236}">
                <a16:creationId xmlns:a16="http://schemas.microsoft.com/office/drawing/2014/main" id="{DEBF4B8E-1752-E834-74EA-9F24372E7354}"/>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458565" y="4772805"/>
            <a:ext cx="422805" cy="422805"/>
          </a:xfrm>
          <a:prstGeom prst="rect">
            <a:avLst/>
          </a:prstGeom>
        </p:spPr>
      </p:pic>
      <p:cxnSp>
        <p:nvCxnSpPr>
          <p:cNvPr id="25" name="直線コネクタ 24">
            <a:extLst>
              <a:ext uri="{FF2B5EF4-FFF2-40B4-BE49-F238E27FC236}">
                <a16:creationId xmlns:a16="http://schemas.microsoft.com/office/drawing/2014/main" id="{137F5717-73EB-F88D-ACD0-992AD1D0ACA9}"/>
              </a:ext>
            </a:extLst>
          </p:cNvPr>
          <p:cNvCxnSpPr>
            <a:cxnSpLocks/>
          </p:cNvCxnSpPr>
          <p:nvPr/>
        </p:nvCxnSpPr>
        <p:spPr>
          <a:xfrm>
            <a:off x="7299893" y="2877154"/>
            <a:ext cx="0" cy="1417336"/>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23" name="図プレースホルダー 74">
            <a:extLst>
              <a:ext uri="{FF2B5EF4-FFF2-40B4-BE49-F238E27FC236}">
                <a16:creationId xmlns:a16="http://schemas.microsoft.com/office/drawing/2014/main" id="{F2900786-20DB-7535-07EE-AE3DF68400DD}"/>
              </a:ext>
            </a:extLst>
          </p:cNvPr>
          <p:cNvPicPr>
            <a:picLocks noChangeAspect="1"/>
          </p:cNvPicPr>
          <p:nvPr/>
        </p:nvPicPr>
        <p:blipFill>
          <a:blip r:embed="rId21" cstate="print">
            <a:extLst>
              <a:ext uri="{28A0092B-C50C-407E-A947-70E740481C1C}">
                <a14:useLocalDpi xmlns:a14="http://schemas.microsoft.com/office/drawing/2010/main"/>
              </a:ext>
            </a:extLst>
          </a:blip>
          <a:srcRect r="-838"/>
          <a:stretch>
            <a:fillRect/>
          </a:stretch>
        </p:blipFill>
        <p:spPr>
          <a:xfrm>
            <a:off x="8121116" y="4991747"/>
            <a:ext cx="1325571" cy="626291"/>
          </a:xfrm>
          <a:prstGeom prst="rect">
            <a:avLst/>
          </a:prstGeom>
        </p:spPr>
      </p:pic>
      <p:pic>
        <p:nvPicPr>
          <p:cNvPr id="41" name="図プレースホルダー 19" descr="水に浮かんでいるボート&#10;&#10;低い精度で自動的に生成された説明">
            <a:extLst>
              <a:ext uri="{FF2B5EF4-FFF2-40B4-BE49-F238E27FC236}">
                <a16:creationId xmlns:a16="http://schemas.microsoft.com/office/drawing/2014/main" id="{6BE4A6AD-D341-F8FB-6C0C-5384EC91E526}"/>
              </a:ext>
            </a:extLst>
          </p:cNvPr>
          <p:cNvPicPr>
            <a:picLocks noChangeAspect="1"/>
          </p:cNvPicPr>
          <p:nvPr/>
        </p:nvPicPr>
        <p:blipFill>
          <a:blip r:embed="rId22" cstate="print">
            <a:extLst>
              <a:ext uri="{28A0092B-C50C-407E-A947-70E740481C1C}">
                <a14:useLocalDpi xmlns:a14="http://schemas.microsoft.com/office/drawing/2010/main"/>
              </a:ext>
            </a:extLst>
          </a:blip>
          <a:srcRect/>
          <a:stretch>
            <a:fillRect/>
          </a:stretch>
        </p:blipFill>
        <p:spPr>
          <a:xfrm>
            <a:off x="8121116" y="4446135"/>
            <a:ext cx="1332422" cy="499667"/>
          </a:xfrm>
          <a:prstGeom prst="rect">
            <a:avLst/>
          </a:prstGeom>
        </p:spPr>
      </p:pic>
      <p:pic>
        <p:nvPicPr>
          <p:cNvPr id="45" name="図 44" descr="アイコン が含まれている画像&#10;&#10;自動的に生成された説明">
            <a:extLst>
              <a:ext uri="{FF2B5EF4-FFF2-40B4-BE49-F238E27FC236}">
                <a16:creationId xmlns:a16="http://schemas.microsoft.com/office/drawing/2014/main" id="{4E54ADCE-E8A4-7457-E4E2-7423E25B9423}"/>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3583811" y="1203993"/>
            <a:ext cx="264369" cy="264369"/>
          </a:xfrm>
          <a:prstGeom prst="rect">
            <a:avLst/>
          </a:prstGeom>
        </p:spPr>
      </p:pic>
      <p:pic>
        <p:nvPicPr>
          <p:cNvPr id="53" name="図 52" descr="ロゴ&#10;&#10;自動的に生成された説明">
            <a:extLst>
              <a:ext uri="{FF2B5EF4-FFF2-40B4-BE49-F238E27FC236}">
                <a16:creationId xmlns:a16="http://schemas.microsoft.com/office/drawing/2014/main" id="{BA1C04FB-84C2-CC91-4A64-0293C91B0DBC}"/>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4481586" y="1203993"/>
            <a:ext cx="264369" cy="264369"/>
          </a:xfrm>
          <a:prstGeom prst="rect">
            <a:avLst/>
          </a:prstGeom>
        </p:spPr>
      </p:pic>
      <p:pic>
        <p:nvPicPr>
          <p:cNvPr id="56" name="図 55">
            <a:extLst>
              <a:ext uri="{FF2B5EF4-FFF2-40B4-BE49-F238E27FC236}">
                <a16:creationId xmlns:a16="http://schemas.microsoft.com/office/drawing/2014/main" id="{F1D944A7-34C5-69C9-8987-18180CAB9258}"/>
              </a:ext>
            </a:extLst>
          </p:cNvPr>
          <p:cNvPicPr>
            <a:picLocks noChangeAspect="1"/>
          </p:cNvPicPr>
          <p:nvPr/>
        </p:nvPicPr>
        <p:blipFill>
          <a:blip r:embed="rId25" cstate="print">
            <a:extLst>
              <a:ext uri="{28A0092B-C50C-407E-A947-70E740481C1C}">
                <a14:useLocalDpi xmlns:a14="http://schemas.microsoft.com/office/drawing/2010/main"/>
              </a:ext>
            </a:extLst>
          </a:blip>
          <a:srcRect/>
          <a:stretch/>
        </p:blipFill>
        <p:spPr>
          <a:xfrm>
            <a:off x="4780994" y="1203993"/>
            <a:ext cx="263927" cy="264369"/>
          </a:xfrm>
          <a:prstGeom prst="rect">
            <a:avLst/>
          </a:prstGeom>
        </p:spPr>
      </p:pic>
      <p:pic>
        <p:nvPicPr>
          <p:cNvPr id="65" name="図 64" descr="アイコン が含まれている画像&#10;&#10;自動的に生成された説明">
            <a:extLst>
              <a:ext uri="{FF2B5EF4-FFF2-40B4-BE49-F238E27FC236}">
                <a16:creationId xmlns:a16="http://schemas.microsoft.com/office/drawing/2014/main" id="{9631416F-D154-93DF-ACD9-8348AE260FE4}"/>
              </a:ext>
            </a:extLst>
          </p:cNvPr>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4182180" y="1203993"/>
            <a:ext cx="264369" cy="264369"/>
          </a:xfrm>
          <a:prstGeom prst="rect">
            <a:avLst/>
          </a:prstGeom>
        </p:spPr>
      </p:pic>
      <p:pic>
        <p:nvPicPr>
          <p:cNvPr id="3" name="図 2">
            <a:extLst>
              <a:ext uri="{FF2B5EF4-FFF2-40B4-BE49-F238E27FC236}">
                <a16:creationId xmlns:a16="http://schemas.microsoft.com/office/drawing/2014/main" id="{C5E4D280-9E14-1752-37E2-6F14AACE1C5D}"/>
              </a:ext>
            </a:extLst>
          </p:cNvPr>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3880464" y="1203993"/>
            <a:ext cx="264369" cy="264369"/>
          </a:xfrm>
          <a:prstGeom prst="rect">
            <a:avLst/>
          </a:prstGeom>
        </p:spPr>
      </p:pic>
      <p:graphicFrame>
        <p:nvGraphicFramePr>
          <p:cNvPr id="961" name="行程表D"/>
          <p:cNvGraphicFramePr>
            <a:graphicFrameLocks noGrp="1"/>
          </p:cNvGraphicFramePr>
          <p:nvPr/>
        </p:nvGraphicFramePr>
        <p:xfrm>
          <a:off x="5813261" y="4360000"/>
          <a:ext cx="2100000" cy="450000"/>
        </p:xfrm>
        <a:graphic>
          <a:graphicData uri="http://schemas.openxmlformats.org/drawingml/2006/table">
            <a:tbl>
              <a:tblPr firstRow="1"/>
              <a:tblGrid>
                <a:gridCol w="600000">
                  <a:extLst>
                    <a:ext uri="{9D8B030D-6E8A-4147-A177-3AD203B41FA5}">
                      <a16:colId xmlns:a16="http://schemas.microsoft.com/office/drawing/2014/main" val="20000"/>
                    </a:ext>
                  </a:extLst>
                </a:gridCol>
                <a:gridCol w="750000">
                  <a:extLst>
                    <a:ext uri="{9D8B030D-6E8A-4147-A177-3AD203B41FA5}">
                      <a16:colId xmlns:a16="http://schemas.microsoft.com/office/drawing/2014/main" val="20001"/>
                    </a:ext>
                  </a:extLst>
                </a:gridCol>
                <a:gridCol w="750000">
                  <a:extLst>
                    <a:ext uri="{9D8B030D-6E8A-4147-A177-3AD203B41FA5}">
                      <a16:colId xmlns:a16="http://schemas.microsoft.com/office/drawing/2014/main" val="20002"/>
                    </a:ext>
                  </a:extLst>
                </a:gridCol>
              </a:tblGrid>
              <a:tr h="150000">
                <a:tc>
                  <a:txBody>
                    <a:bodyPr/>
                    <a:lstStyle/>
                    <a:p>
                      <a:pPr algn="ctr"/>
                      <a:r>
                        <a:rPr lang="ja-JP" altLang="en-US" sz="660" b="1" dirty="0">
                          <a:solidFill>
                            <a:srgbClr val="000000"/>
                          </a:solidFill>
                          <a:latin typeface="Meiryo UI"/>
                          <a:ea typeface="Meiryo UI"/>
                        </a:rPr>
                        <a:t>時間</a:t>
                      </a:r>
                    </a:p>
                  </a:txBody>
                  <a:tcPr marL="9525"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40" b="1" dirty="0">
                          <a:solidFill>
                            <a:srgbClr val="000000"/>
                          </a:solidFill>
                          <a:latin typeface="Meiryo UI"/>
                          <a:ea typeface="Meiryo UI"/>
                        </a:rPr>
                        <a:t>1・2組</a:t>
                      </a:r>
                    </a:p>
                  </a:txBody>
                  <a:tcPr marL="9525"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40" b="1" dirty="0">
                          <a:solidFill>
                            <a:srgbClr val="000000"/>
                          </a:solidFill>
                          <a:latin typeface="Meiryo UI"/>
                          <a:ea typeface="Meiryo UI"/>
                        </a:rPr>
                        <a:t>3・4組</a:t>
                      </a:r>
                    </a:p>
                  </a:txBody>
                  <a:tcPr marL="9525"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extLst>
                  <a:ext uri="{0D108BD9-81ED-4DB2-BD59-A6C34878D82A}">
                    <a16:rowId xmlns:a16="http://schemas.microsoft.com/office/drawing/2014/main" val="10000"/>
                  </a:ext>
                </a:extLst>
              </a:tr>
              <a:tr h="150000">
                <a:tc>
                  <a:txBody>
                    <a:bodyPr/>
                    <a:lstStyle/>
                    <a:p>
                      <a:pPr algn="ctr"/>
                      <a:r>
                        <a:rPr lang="ja-JP" altLang="en-US" sz="660" dirty="0">
                          <a:solidFill>
                            <a:srgbClr val="000000"/>
                          </a:solidFill>
                          <a:latin typeface="Meiryo UI"/>
                          <a:ea typeface="Meiryo UI"/>
                        </a:rPr>
                        <a:t>10:20</a:t>
                      </a:r>
                    </a:p>
                  </a:txBody>
                  <a:tcPr marL="9525"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680" dirty="0">
                          <a:solidFill>
                            <a:srgbClr val="000000"/>
                          </a:solidFill>
                          <a:latin typeface="Meiryo UI"/>
                          <a:ea typeface="Meiryo UI"/>
                        </a:rPr>
                        <a:t>①</a:t>
                      </a:r>
                    </a:p>
                  </a:txBody>
                  <a:tcPr marL="9525"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680" dirty="0">
                          <a:solidFill>
                            <a:srgbClr val="000000"/>
                          </a:solidFill>
                          <a:latin typeface="Meiryo UI"/>
                          <a:ea typeface="Meiryo UI"/>
                        </a:rPr>
                        <a:t>②</a:t>
                      </a:r>
                    </a:p>
                  </a:txBody>
                  <a:tcPr marL="9525"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1"/>
                  </a:ext>
                </a:extLst>
              </a:tr>
              <a:tr h="150000">
                <a:tc>
                  <a:txBody>
                    <a:bodyPr/>
                    <a:lstStyle/>
                    <a:p>
                      <a:pPr algn="ctr"/>
                      <a:r>
                        <a:rPr lang="ja-JP" altLang="en-US" sz="660" dirty="0">
                          <a:solidFill>
                            <a:srgbClr val="000000"/>
                          </a:solidFill>
                          <a:latin typeface="Meiryo UI"/>
                          <a:ea typeface="Meiryo UI"/>
                        </a:rPr>
                        <a:t>13:10</a:t>
                      </a:r>
                    </a:p>
                  </a:txBody>
                  <a:tcPr marL="9525"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680" dirty="0">
                          <a:solidFill>
                            <a:srgbClr val="000000"/>
                          </a:solidFill>
                          <a:latin typeface="Meiryo UI"/>
                          <a:ea typeface="Meiryo UI"/>
                        </a:rPr>
                        <a:t>②</a:t>
                      </a:r>
                    </a:p>
                  </a:txBody>
                  <a:tcPr marL="9525"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680" dirty="0">
                          <a:solidFill>
                            <a:srgbClr val="000000"/>
                          </a:solidFill>
                          <a:latin typeface="Meiryo UI"/>
                          <a:ea typeface="Meiryo UI"/>
                        </a:rPr>
                        <a:t>①</a:t>
                      </a:r>
                    </a:p>
                  </a:txBody>
                  <a:tcPr marL="9525"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96419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CE694-9BF9-CBA0-7737-2C3B9F8593EF}"/>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9EBF3B0C-CF81-EF5A-C91F-38810BEB2A57}"/>
              </a:ext>
            </a:extLst>
          </p:cNvPr>
          <p:cNvSpPr>
            <a:spLocks noGrp="1"/>
          </p:cNvSpPr>
          <p:nvPr>
            <p:ph type="title"/>
          </p:nvPr>
        </p:nvSpPr>
        <p:spPr/>
        <p:txBody>
          <a:bodyPr>
            <a:normAutofit/>
          </a:bodyPr>
          <a:lstStyle/>
          <a:p>
            <a:r>
              <a:rPr lang="ja-JP" altLang="en-US" sz="1567" dirty="0"/>
              <a:t>びわ湖大津教育プログラム：</a:t>
            </a:r>
            <a:r>
              <a:rPr lang="en-US" altLang="ja-JP" sz="1567" dirty="0"/>
              <a:t>10</a:t>
            </a:r>
            <a:endParaRPr lang="ja-JP" altLang="en-US" sz="1567" dirty="0"/>
          </a:p>
        </p:txBody>
      </p:sp>
      <p:sp>
        <p:nvSpPr>
          <p:cNvPr id="6" name="コンテンツ プレースホルダー 5">
            <a:extLst>
              <a:ext uri="{FF2B5EF4-FFF2-40B4-BE49-F238E27FC236}">
                <a16:creationId xmlns:a16="http://schemas.microsoft.com/office/drawing/2014/main" id="{D4E95EDC-3B3F-E17B-9A49-10691203C55C}"/>
              </a:ext>
            </a:extLst>
          </p:cNvPr>
          <p:cNvSpPr>
            <a:spLocks noGrp="1"/>
          </p:cNvSpPr>
          <p:nvPr>
            <p:ph idx="1"/>
          </p:nvPr>
        </p:nvSpPr>
        <p:spPr/>
        <p:txBody>
          <a:bodyPr/>
          <a:lstStyle/>
          <a:p>
            <a:r>
              <a:rPr lang="ja-JP" altLang="en-US" dirty="0"/>
              <a:t>チームビルドによる共生力など非認知能力を養う</a:t>
            </a:r>
          </a:p>
        </p:txBody>
      </p:sp>
      <p:sp>
        <p:nvSpPr>
          <p:cNvPr id="8" name="コンテンツ プレースホルダー 7">
            <a:extLst>
              <a:ext uri="{FF2B5EF4-FFF2-40B4-BE49-F238E27FC236}">
                <a16:creationId xmlns:a16="http://schemas.microsoft.com/office/drawing/2014/main" id="{316177A9-B0C0-67CC-07F7-9FDD7E638505}"/>
              </a:ext>
            </a:extLst>
          </p:cNvPr>
          <p:cNvSpPr>
            <a:spLocks noGrp="1"/>
          </p:cNvSpPr>
          <p:nvPr>
            <p:ph idx="14"/>
          </p:nvPr>
        </p:nvSpPr>
        <p:spPr>
          <a:xfrm>
            <a:off x="440597" y="1574174"/>
            <a:ext cx="4193070" cy="844357"/>
          </a:xfrm>
        </p:spPr>
        <p:txBody>
          <a:bodyPr/>
          <a:lstStyle/>
          <a:p>
            <a:pPr>
              <a:lnSpc>
                <a:spcPct val="120000"/>
              </a:lnSpc>
              <a:tabLst>
                <a:tab pos="1313457" algn="l"/>
              </a:tabLst>
            </a:pPr>
            <a:r>
              <a:rPr lang="ja-JP" altLang="en-US" sz="900" dirty="0"/>
              <a:t>びわ湖の自然のなか、ドラゴンボート・チームビルディング・カヌーの体験を通じて非認知能力を高めるプログラムです。</a:t>
            </a:r>
          </a:p>
          <a:p>
            <a:pPr>
              <a:lnSpc>
                <a:spcPct val="120000"/>
              </a:lnSpc>
              <a:tabLst>
                <a:tab pos="1313457" algn="l"/>
              </a:tabLst>
            </a:pPr>
            <a:r>
              <a:rPr lang="ja-JP" altLang="en-US" sz="900" dirty="0"/>
              <a:t>ドラゴンボート・チームビルディング体験では「協力する力（団結力、高め合う力、思考力など）」を、カヌー体験では「自ら考えて行動する力」を養うことを狙いとしています。</a:t>
            </a:r>
          </a:p>
        </p:txBody>
      </p:sp>
      <p:grpSp>
        <p:nvGrpSpPr>
          <p:cNvPr id="10" name="グループ化 9">
            <a:extLst>
              <a:ext uri="{FF2B5EF4-FFF2-40B4-BE49-F238E27FC236}">
                <a16:creationId xmlns:a16="http://schemas.microsoft.com/office/drawing/2014/main" id="{F3B73D7D-8025-1DBF-9661-956614125990}"/>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C27E0270-D005-EFA2-B069-908A67A1C403}"/>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BCD7FA7A-CB7B-1203-0475-9A03BAE0A8B5}"/>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BC64B573-9222-468A-A0DE-26C1046BAFA2}"/>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53120C01-4217-81F0-9D00-95B427F958DF}"/>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30E93656-7A35-DD1C-B1C3-F9FF96AE7CD1}"/>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450729B5-CACA-AD12-5AF8-F1546EAECDD4}"/>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B6FAD236-8640-2E38-E259-3772BD4D2E7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D4066C88-595D-199C-699A-DE5A426E91B1}"/>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2B4B7F98-45DA-BE6A-D423-641014B7BF2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C02FE69A-9C7B-E356-FD9D-3A7226338C7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2F9DD72D-A779-FCD8-E7E5-5FC75738035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4" name="図 23" descr="ロゴ&#10;&#10;自動的に生成された説明">
            <a:extLst>
              <a:ext uri="{FF2B5EF4-FFF2-40B4-BE49-F238E27FC236}">
                <a16:creationId xmlns:a16="http://schemas.microsoft.com/office/drawing/2014/main" id="{C92D1455-B7E6-B3E0-C8AA-3FEB917A9B1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881831" y="1203993"/>
            <a:ext cx="264369" cy="264369"/>
          </a:xfrm>
          <a:prstGeom prst="rect">
            <a:avLst/>
          </a:prstGeom>
        </p:spPr>
      </p:pic>
      <p:pic>
        <p:nvPicPr>
          <p:cNvPr id="26" name="図 25">
            <a:extLst>
              <a:ext uri="{FF2B5EF4-FFF2-40B4-BE49-F238E27FC236}">
                <a16:creationId xmlns:a16="http://schemas.microsoft.com/office/drawing/2014/main" id="{A08226F8-3026-2EE9-B742-ECAF536959F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03309506-C302-FBA8-4905-E7684BDB3BB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E329D41A-B2D4-02E5-80FE-A7D663EB839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19673A2F-B6A1-F00A-802A-582330CE307A}"/>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8470BE5E-C2BA-19E3-16E0-71F346C23E6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FC2E9E0A-CDCD-38BD-F4B3-93B49A2A904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77075E7-B583-83BC-81D5-6026B31E8953}"/>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331C2CB6-9A8C-CB39-9728-AEDAE08641FE}"/>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F2CD8505-AB0B-3C44-9ADD-B87C27755C07}"/>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534DC89D-63CF-9816-C348-BB91A18644F8}"/>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30A0D18C-4AA6-8858-9207-72F5C938D693}"/>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1B72C5D1-FB7F-56C4-A036-C50FC345AE9F}"/>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非認知能力について調べてみる。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他者との関わり、自らの行動について考えてみる。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の観点で、地域や現地の課題や取組について調べてみる。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EFA0E069-5A7F-E379-F432-CC6BB2C08C14}"/>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びわ湖で人気のウォータースポーツを通して協力する力を学ぶ。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現地での活動を通して、自ら学んだことを振り返る。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仲間とのチーム活動を通じて、非認知能力について考える。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F2F5926E-4721-AC20-D1A7-A15B108DC42C}"/>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非認知能力について自分の意見をまとめる。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本プログラムで学んだ成果を発表する。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ｓの観点で、他者との関わり、自らの行動について、自分たちにできることを発表する。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52" name="コンテンツ プレースホルダー 8">
            <a:extLst>
              <a:ext uri="{FF2B5EF4-FFF2-40B4-BE49-F238E27FC236}">
                <a16:creationId xmlns:a16="http://schemas.microsoft.com/office/drawing/2014/main" id="{7CE86A2B-1943-1D51-0A57-8EC8B6B55BB1}"/>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6877C6F0-D7CB-E502-C539-B5BFF67DCB8E}"/>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60B8A7CE-639B-60A8-408D-1FC75C2639C5}"/>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DE5883A9-610B-CA91-BFA8-F6825927E022}"/>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730EB928-096C-6F74-F436-079AE18CFA3E}"/>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0DBD76D8-00F3-F7E3-1965-BE6B60CCBCDD}"/>
              </a:ext>
            </a:extLst>
          </p:cNvPr>
          <p:cNvCxnSpPr>
            <a:cxnSpLocks/>
          </p:cNvCxnSpPr>
          <p:nvPr/>
        </p:nvCxnSpPr>
        <p:spPr>
          <a:xfrm>
            <a:off x="4987987" y="2877150"/>
            <a:ext cx="0" cy="116468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3" name="直線コネクタ 52">
            <a:extLst>
              <a:ext uri="{FF2B5EF4-FFF2-40B4-BE49-F238E27FC236}">
                <a16:creationId xmlns:a16="http://schemas.microsoft.com/office/drawing/2014/main" id="{69BD1F54-FB03-4AE9-DD2C-50429C7E3C8C}"/>
              </a:ext>
            </a:extLst>
          </p:cNvPr>
          <p:cNvCxnSpPr>
            <a:cxnSpLocks/>
          </p:cNvCxnSpPr>
          <p:nvPr/>
        </p:nvCxnSpPr>
        <p:spPr>
          <a:xfrm>
            <a:off x="7295840" y="2877150"/>
            <a:ext cx="0" cy="1163225"/>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275BD331-731B-8F36-FE8F-F9064CD21316}"/>
              </a:ext>
            </a:extLst>
          </p:cNvPr>
          <p:cNvSpPr/>
          <p:nvPr/>
        </p:nvSpPr>
        <p:spPr>
          <a:xfrm rot="5400000">
            <a:off x="4920593" y="3385229"/>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FB7DB4E3-4A4C-BF4E-FA13-F5F9936EB478}"/>
              </a:ext>
            </a:extLst>
          </p:cNvPr>
          <p:cNvSpPr/>
          <p:nvPr/>
        </p:nvSpPr>
        <p:spPr>
          <a:xfrm rot="5400000">
            <a:off x="7235799" y="3385229"/>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pic>
        <p:nvPicPr>
          <p:cNvPr id="47" name="図 46">
            <a:extLst>
              <a:ext uri="{FF2B5EF4-FFF2-40B4-BE49-F238E27FC236}">
                <a16:creationId xmlns:a16="http://schemas.microsoft.com/office/drawing/2014/main" id="{23B709FA-4F39-061C-80C5-38E2666B05D2}"/>
              </a:ext>
            </a:extLst>
          </p:cNvPr>
          <p:cNvPicPr>
            <a:picLocks noChangeAspect="1"/>
          </p:cNvPicPr>
          <p:nvPr/>
        </p:nvPicPr>
        <p:blipFill>
          <a:blip r:embed="rId18" cstate="print">
            <a:extLst>
              <a:ext uri="{28A0092B-C50C-407E-A947-70E740481C1C}">
                <a14:useLocalDpi xmlns:a14="http://schemas.microsoft.com/office/drawing/2010/main"/>
              </a:ext>
            </a:extLst>
          </a:blip>
          <a:srcRect/>
          <a:stretch/>
        </p:blipFill>
        <p:spPr>
          <a:xfrm>
            <a:off x="4178638" y="1203993"/>
            <a:ext cx="263927" cy="264369"/>
          </a:xfrm>
          <a:prstGeom prst="rect">
            <a:avLst/>
          </a:prstGeom>
        </p:spPr>
      </p:pic>
      <p:pic>
        <p:nvPicPr>
          <p:cNvPr id="75" name="図 74">
            <a:extLst>
              <a:ext uri="{FF2B5EF4-FFF2-40B4-BE49-F238E27FC236}">
                <a16:creationId xmlns:a16="http://schemas.microsoft.com/office/drawing/2014/main" id="{801BD9BF-ABED-B1BD-F03A-94C8E5DA565F}"/>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3581433" y="1203993"/>
            <a:ext cx="263927" cy="264369"/>
          </a:xfrm>
          <a:prstGeom prst="rect">
            <a:avLst/>
          </a:prstGeom>
        </p:spPr>
      </p:pic>
      <p:sp>
        <p:nvSpPr>
          <p:cNvPr id="77" name="コンテンツ プレースホルダー 8">
            <a:extLst>
              <a:ext uri="{FF2B5EF4-FFF2-40B4-BE49-F238E27FC236}">
                <a16:creationId xmlns:a16="http://schemas.microsoft.com/office/drawing/2014/main" id="{C53FA059-D3C9-DBFE-73B2-5676BA2D6B1D}"/>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F1381975-6DB1-647A-548D-BE319B928729}"/>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9" name="コンテンツ プレースホルダー 8">
            <a:extLst>
              <a:ext uri="{FF2B5EF4-FFF2-40B4-BE49-F238E27FC236}">
                <a16:creationId xmlns:a16="http://schemas.microsoft.com/office/drawing/2014/main" id="{AF6810CB-90FB-5B4C-1EAB-9395DD48BB2E}"/>
              </a:ext>
            </a:extLst>
          </p:cNvPr>
          <p:cNvSpPr txBox="1">
            <a:spLocks/>
          </p:cNvSpPr>
          <p:nvPr/>
        </p:nvSpPr>
        <p:spPr>
          <a:xfrm>
            <a:off x="357819" y="2772955"/>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滋賀県ならではのびわ湖ウォータースポーツを通じ、子どもたちの「生きる力」を育みます。</a:t>
            </a:r>
          </a:p>
        </p:txBody>
      </p:sp>
      <p:sp>
        <p:nvSpPr>
          <p:cNvPr id="80" name="コンテンツ プレースホルダー 8">
            <a:extLst>
              <a:ext uri="{FF2B5EF4-FFF2-40B4-BE49-F238E27FC236}">
                <a16:creationId xmlns:a16="http://schemas.microsoft.com/office/drawing/2014/main" id="{B2E906F4-128B-91F5-9951-24256314D84C}"/>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585CE6E8-278B-B13E-0AE5-82EBC95AFBC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429E99F4-2096-FC1A-E848-21AA33DCA2FA}"/>
              </a:ext>
            </a:extLst>
          </p:cNvPr>
          <p:cNvCxnSpPr>
            <a:cxnSpLocks/>
          </p:cNvCxnSpPr>
          <p:nvPr/>
        </p:nvCxnSpPr>
        <p:spPr>
          <a:xfrm>
            <a:off x="421044" y="3477940"/>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ADBE0DA3-263B-9A4C-D707-BD2310B7A034}"/>
              </a:ext>
            </a:extLst>
          </p:cNvPr>
          <p:cNvSpPr txBox="1">
            <a:spLocks/>
          </p:cNvSpPr>
          <p:nvPr/>
        </p:nvSpPr>
        <p:spPr>
          <a:xfrm>
            <a:off x="357819" y="3477941"/>
            <a:ext cx="2382401" cy="56389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びわ湖での人気アクティビティ、ドラゴンボートを体験。</a:t>
            </a:r>
          </a:p>
        </p:txBody>
      </p:sp>
      <p:sp>
        <p:nvSpPr>
          <p:cNvPr id="84" name="コンテンツ プレースホルダー 8">
            <a:extLst>
              <a:ext uri="{FF2B5EF4-FFF2-40B4-BE49-F238E27FC236}">
                <a16:creationId xmlns:a16="http://schemas.microsoft.com/office/drawing/2014/main" id="{2072CCE0-71E3-621B-3912-5A3518D21762}"/>
              </a:ext>
            </a:extLst>
          </p:cNvPr>
          <p:cNvSpPr txBox="1">
            <a:spLocks/>
          </p:cNvSpPr>
          <p:nvPr/>
        </p:nvSpPr>
        <p:spPr>
          <a:xfrm>
            <a:off x="357819" y="4041835"/>
            <a:ext cx="2382401" cy="694204"/>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チーム活動後の振り返りを通して、「自ら学んだこと」とその重要性を考える機会に。</a:t>
            </a:r>
          </a:p>
        </p:txBody>
      </p:sp>
      <p:sp>
        <p:nvSpPr>
          <p:cNvPr id="85" name="コンテンツ プレースホルダー 8">
            <a:extLst>
              <a:ext uri="{FF2B5EF4-FFF2-40B4-BE49-F238E27FC236}">
                <a16:creationId xmlns:a16="http://schemas.microsoft.com/office/drawing/2014/main" id="{10576DAD-77F1-9201-1EA2-82984C6A7678}"/>
              </a:ext>
            </a:extLst>
          </p:cNvPr>
          <p:cNvSpPr txBox="1">
            <a:spLocks/>
          </p:cNvSpPr>
          <p:nvPr/>
        </p:nvSpPr>
        <p:spPr>
          <a:xfrm>
            <a:off x="357819" y="4736039"/>
            <a:ext cx="2382401" cy="59923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びわ湖の自然のなかで非認知能力を養うプログラム。</a:t>
            </a:r>
          </a:p>
        </p:txBody>
      </p:sp>
      <p:cxnSp>
        <p:nvCxnSpPr>
          <p:cNvPr id="86" name="直線矢印コネクタ 85">
            <a:extLst>
              <a:ext uri="{FF2B5EF4-FFF2-40B4-BE49-F238E27FC236}">
                <a16:creationId xmlns:a16="http://schemas.microsoft.com/office/drawing/2014/main" id="{034DC607-90CA-3798-B5FA-EA0A395206CE}"/>
              </a:ext>
            </a:extLst>
          </p:cNvPr>
          <p:cNvCxnSpPr>
            <a:cxnSpLocks/>
          </p:cNvCxnSpPr>
          <p:nvPr/>
        </p:nvCxnSpPr>
        <p:spPr>
          <a:xfrm>
            <a:off x="421044" y="404183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7" name="直線矢印コネクタ 86">
            <a:extLst>
              <a:ext uri="{FF2B5EF4-FFF2-40B4-BE49-F238E27FC236}">
                <a16:creationId xmlns:a16="http://schemas.microsoft.com/office/drawing/2014/main" id="{1622E521-8466-8DA2-780A-B4F7DD3F9211}"/>
              </a:ext>
            </a:extLst>
          </p:cNvPr>
          <p:cNvCxnSpPr>
            <a:cxnSpLocks/>
          </p:cNvCxnSpPr>
          <p:nvPr/>
        </p:nvCxnSpPr>
        <p:spPr>
          <a:xfrm>
            <a:off x="421044" y="473603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11A8D649-5642-960C-2A23-3597FBBECDD8}"/>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オーパルオプテックス株式会社</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：大津市雄琴</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5-265-1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077-579-7111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9:30</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17:30</a:t>
            </a:r>
            <a:b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定休日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：木曜日、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月は水・木曜、夏季無休</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https://www.o-pal.com/</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89" name="グラフィックス 88" descr="電球と鉛筆 枠線">
            <a:extLst>
              <a:ext uri="{FF2B5EF4-FFF2-40B4-BE49-F238E27FC236}">
                <a16:creationId xmlns:a16="http://schemas.microsoft.com/office/drawing/2014/main" id="{29D606C3-2E4A-CCBC-6E75-D1F3E8197593}"/>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458565" y="4191185"/>
            <a:ext cx="422805" cy="422805"/>
          </a:xfrm>
          <a:prstGeom prst="rect">
            <a:avLst/>
          </a:prstGeom>
        </p:spPr>
      </p:pic>
      <p:pic>
        <p:nvPicPr>
          <p:cNvPr id="90" name="グラフィックス 89" descr="救命胴衣 枠線">
            <a:extLst>
              <a:ext uri="{FF2B5EF4-FFF2-40B4-BE49-F238E27FC236}">
                <a16:creationId xmlns:a16="http://schemas.microsoft.com/office/drawing/2014/main" id="{1F7C3937-BBCF-03E7-7D85-BBD1ED15658F}"/>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467895" y="3565372"/>
            <a:ext cx="384788" cy="384788"/>
          </a:xfrm>
          <a:prstGeom prst="rect">
            <a:avLst/>
          </a:prstGeom>
        </p:spPr>
      </p:pic>
      <p:pic>
        <p:nvPicPr>
          <p:cNvPr id="91" name="グラフィックス 90" descr="熱望 枠線">
            <a:extLst>
              <a:ext uri="{FF2B5EF4-FFF2-40B4-BE49-F238E27FC236}">
                <a16:creationId xmlns:a16="http://schemas.microsoft.com/office/drawing/2014/main" id="{0ED1E8A8-26C2-BD5A-0F3C-7338508C6FC5}"/>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478612" y="2905993"/>
            <a:ext cx="382711" cy="382711"/>
          </a:xfrm>
          <a:prstGeom prst="rect">
            <a:avLst/>
          </a:prstGeom>
        </p:spPr>
      </p:pic>
      <p:pic>
        <p:nvPicPr>
          <p:cNvPr id="92" name="グラフィックス 91" descr="考え 枠線">
            <a:extLst>
              <a:ext uri="{FF2B5EF4-FFF2-40B4-BE49-F238E27FC236}">
                <a16:creationId xmlns:a16="http://schemas.microsoft.com/office/drawing/2014/main" id="{DEBF4B8E-1752-E834-74EA-9F24372E7354}"/>
              </a:ext>
            </a:extLst>
          </p:cNvPr>
          <p:cNvPicPr>
            <a:picLocks noChangeAspect="1"/>
          </p:cNvPicPr>
          <p:nvPr/>
        </p:nvPicPr>
        <p:blipFill>
          <a:blip>
            <a:extLst>
              <a:ext uri="{96DAC541-7B7A-43D3-8B79-37D633B846F1}">
                <asvg:svgBlip xmlns:asvg="http://schemas.microsoft.com/office/drawing/2016/SVG/main" r:embed="rId23"/>
              </a:ext>
            </a:extLst>
          </a:blip>
          <a:srcRect/>
          <a:stretch/>
        </p:blipFill>
        <p:spPr>
          <a:xfrm>
            <a:off x="458565" y="4803823"/>
            <a:ext cx="422805" cy="422805"/>
          </a:xfrm>
          <a:prstGeom prst="rect">
            <a:avLst/>
          </a:prstGeom>
        </p:spPr>
      </p:pic>
      <p:pic>
        <p:nvPicPr>
          <p:cNvPr id="9" name="図 8">
            <a:extLst>
              <a:ext uri="{FF2B5EF4-FFF2-40B4-BE49-F238E27FC236}">
                <a16:creationId xmlns:a16="http://schemas.microsoft.com/office/drawing/2014/main" id="{F23771E6-9845-E69D-1D2C-32F531F4A5CE}"/>
              </a:ext>
            </a:extLst>
          </p:cNvPr>
          <p:cNvPicPr>
            <a:picLocks noChangeAspect="1"/>
          </p:cNvPicPr>
          <p:nvPr/>
        </p:nvPicPr>
        <p:blipFill>
          <a:blip r:embed="rId24">
            <a:extLst>
              <a:ext uri="{28A0092B-C50C-407E-A947-70E740481C1C}">
                <a14:useLocalDpi xmlns:a14="http://schemas.microsoft.com/office/drawing/2010/main"/>
              </a:ext>
            </a:extLst>
          </a:blip>
          <a:srcRect/>
          <a:stretch/>
        </p:blipFill>
        <p:spPr>
          <a:xfrm>
            <a:off x="4475000" y="1203993"/>
            <a:ext cx="270517" cy="264369"/>
          </a:xfrm>
          <a:prstGeom prst="rect">
            <a:avLst/>
          </a:prstGeom>
        </p:spPr>
      </p:pic>
      <p:sp>
        <p:nvSpPr>
          <p:cNvPr id="20" name="コンテンツ プレースホルダー 7">
            <a:extLst>
              <a:ext uri="{FF2B5EF4-FFF2-40B4-BE49-F238E27FC236}">
                <a16:creationId xmlns:a16="http://schemas.microsoft.com/office/drawing/2014/main" id="{EA15F61E-0E28-711F-6AD0-3286D1B3C5D1}"/>
              </a:ext>
            </a:extLst>
          </p:cNvPr>
          <p:cNvSpPr txBox="1">
            <a:spLocks/>
          </p:cNvSpPr>
          <p:nvPr/>
        </p:nvSpPr>
        <p:spPr>
          <a:xfrm>
            <a:off x="4745516" y="1574174"/>
            <a:ext cx="4834506" cy="844357"/>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0000"/>
              </a:lnSpc>
              <a:spcBef>
                <a:spcPts val="0"/>
              </a:spcBef>
              <a:spcAft>
                <a:spcPts val="0"/>
              </a:spcAft>
              <a:buClrTx/>
              <a:buSzTx/>
              <a:buFont typeface="Arial" panose="020B0604020202020204" pitchFamily="34" charset="0"/>
              <a:buNone/>
              <a:tabLst/>
              <a:defRPr/>
            </a:pPr>
            <a:r>
              <a:rPr kumimoji="1" lang="ja-JP" altLang="en-US" sz="1077" b="1" i="0" u="none" strike="noStrike" kern="1200" cap="none" spc="0" normalizeH="0" baseline="0" noProof="0" dirty="0">
                <a:ln>
                  <a:noFill/>
                </a:ln>
                <a:solidFill>
                  <a:prstClr val="black"/>
                </a:solidFill>
                <a:effectLst/>
                <a:uLnTx/>
                <a:uFillTx/>
                <a:latin typeface="Meiryo UI"/>
                <a:ea typeface="Meiryo UI"/>
                <a:cs typeface="+mn-cs"/>
              </a:rPr>
              <a:t>「非認知能力」とは</a:t>
            </a:r>
            <a:endParaRPr kumimoji="1" lang="en-US" altLang="ja-JP" sz="1077" b="1"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0000"/>
              </a:lnSpc>
              <a:spcBef>
                <a:spcPts val="0"/>
              </a:spcBef>
              <a:spcAft>
                <a:spcPts val="0"/>
              </a:spcAft>
              <a:buClrTx/>
              <a:buSzTx/>
              <a:buFont typeface="Arial" panose="020B0604020202020204" pitchFamily="34" charset="0"/>
              <a:buNone/>
              <a:tabLst/>
              <a:defRPr/>
            </a:pPr>
            <a:r>
              <a:rPr kumimoji="1" lang="ja-JP" altLang="en-US" sz="1077" b="0" i="0" u="none" strike="noStrike" kern="1200" cap="none" spc="0" normalizeH="0" baseline="0" noProof="0" dirty="0">
                <a:ln>
                  <a:noFill/>
                </a:ln>
                <a:solidFill>
                  <a:srgbClr val="3F3F3F"/>
                </a:solidFill>
                <a:effectLst/>
                <a:uLnTx/>
                <a:uFillTx/>
                <a:latin typeface="Meiryo UI"/>
                <a:ea typeface="Meiryo UI"/>
                <a:cs typeface="+mn-cs"/>
              </a:rPr>
              <a:t>数値化できる学力とは別に、仲間と共に様々な体験・挑戦をすることで育まれる、協調性や自立性、やり抜く力や創造力などの能力。目標に向かって頑張る力や他者とうまく関わる力なども含まれ、人生を豊かにする能力と言われています。</a:t>
            </a:r>
            <a:endParaRPr kumimoji="1" lang="ja-JP" altLang="en-US" sz="1077" b="0" i="0" u="none" strike="noStrike" kern="1200" cap="none" spc="0" normalizeH="0" baseline="0" noProof="0" dirty="0">
              <a:ln>
                <a:noFill/>
              </a:ln>
              <a:solidFill>
                <a:prstClr val="black"/>
              </a:solidFill>
              <a:effectLst/>
              <a:uLnTx/>
              <a:uFillTx/>
              <a:latin typeface="Meiryo UI"/>
              <a:ea typeface="Meiryo UI"/>
              <a:cs typeface="+mn-cs"/>
            </a:endParaRPr>
          </a:p>
        </p:txBody>
      </p:sp>
      <p:cxnSp>
        <p:nvCxnSpPr>
          <p:cNvPr id="27" name="直線コネクタ 26">
            <a:extLst>
              <a:ext uri="{FF2B5EF4-FFF2-40B4-BE49-F238E27FC236}">
                <a16:creationId xmlns:a16="http://schemas.microsoft.com/office/drawing/2014/main" id="{C8C5EA8B-B734-AAFC-2130-81DE55A6E6B8}"/>
              </a:ext>
            </a:extLst>
          </p:cNvPr>
          <p:cNvCxnSpPr>
            <a:cxnSpLocks/>
          </p:cNvCxnSpPr>
          <p:nvPr/>
        </p:nvCxnSpPr>
        <p:spPr>
          <a:xfrm>
            <a:off x="4692731" y="1700517"/>
            <a:ext cx="0" cy="63718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aphicFrame>
        <p:nvGraphicFramePr>
          <p:cNvPr id="28" name="表 27">
            <a:extLst>
              <a:ext uri="{FF2B5EF4-FFF2-40B4-BE49-F238E27FC236}">
                <a16:creationId xmlns:a16="http://schemas.microsoft.com/office/drawing/2014/main" id="{52AA566C-B202-06B0-10E8-FDF1DA77B550}"/>
              </a:ext>
            </a:extLst>
          </p:cNvPr>
          <p:cNvGraphicFramePr>
            <a:graphicFrameLocks noGrp="1"/>
          </p:cNvGraphicFramePr>
          <p:nvPr/>
        </p:nvGraphicFramePr>
        <p:xfrm>
          <a:off x="2867950" y="4215526"/>
          <a:ext cx="6711209" cy="1451800"/>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6715">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6131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びわ湖・雄琴</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6131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u="none" strike="noStrike" dirty="0">
                          <a:effectLst/>
                          <a:latin typeface="+mn-ea"/>
                          <a:ea typeface="+mn-ea"/>
                        </a:rPr>
                        <a:t>4</a:t>
                      </a:r>
                      <a:r>
                        <a:rPr lang="ja-JP" altLang="en-US" sz="800" u="none" strike="noStrike" dirty="0">
                          <a:effectLst/>
                          <a:latin typeface="+mn-ea"/>
                          <a:ea typeface="+mn-ea"/>
                        </a:rPr>
                        <a:t>～</a:t>
                      </a:r>
                      <a:r>
                        <a:rPr lang="en-US" altLang="ja-JP" sz="800" u="none" strike="noStrike" dirty="0">
                          <a:effectLst/>
                          <a:latin typeface="+mn-ea"/>
                          <a:ea typeface="+mn-ea"/>
                        </a:rPr>
                        <a:t>11</a:t>
                      </a:r>
                      <a:r>
                        <a:rPr lang="ja-JP" altLang="en-US" sz="800" u="none" strike="noStrike" dirty="0">
                          <a:effectLst/>
                          <a:latin typeface="+mn-ea"/>
                          <a:ea typeface="+mn-ea"/>
                        </a:rPr>
                        <a:t>月末</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6131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6131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effectLst/>
                          <a:latin typeface="+mn-ea"/>
                          <a:ea typeface="+mn-ea"/>
                        </a:rPr>
                        <a:t>約5</a:t>
                      </a:r>
                      <a:r>
                        <a:rPr lang="ja-JP" altLang="en-US" sz="8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6131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a:t>
                      </a:r>
                      <a:r>
                        <a:rPr lang="ja-JP" altLang="en-US" sz="800" u="none" strike="noStrike" dirty="0">
                          <a:effectLst/>
                          <a:latin typeface="+mn-ea"/>
                          <a:ea typeface="+mn-ea"/>
                        </a:rPr>
                        <a:t>～</a:t>
                      </a:r>
                      <a:r>
                        <a:rPr lang="en-US" altLang="ja-JP" sz="800" u="none" strike="noStrike" dirty="0">
                          <a:effectLst/>
                          <a:latin typeface="+mn-ea"/>
                          <a:ea typeface="+mn-ea"/>
                        </a:rPr>
                        <a:t>320</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645245">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濡れても良い服装と履き物</a:t>
                      </a:r>
                    </a:p>
                    <a:p>
                      <a:pPr algn="ctr" fontAlgn="ctr"/>
                      <a:r>
                        <a:rPr lang="ja-JP" altLang="en-US" sz="800" u="none" strike="noStrike" dirty="0">
                          <a:effectLst/>
                          <a:latin typeface="+mn-ea"/>
                          <a:ea typeface="+mn-ea"/>
                        </a:rPr>
                        <a:t>（体操服・サンダル等）</a:t>
                      </a:r>
                      <a:br>
                        <a:rPr lang="ja-JP" altLang="en-US" sz="800" u="none" strike="noStrike" dirty="0">
                          <a:effectLst/>
                          <a:latin typeface="+mn-ea"/>
                          <a:ea typeface="+mn-ea"/>
                        </a:rPr>
                      </a:br>
                      <a:r>
                        <a:rPr lang="ja-JP" altLang="en-US" sz="800" u="none" strike="noStrike" dirty="0">
                          <a:effectLst/>
                          <a:latin typeface="+mn-ea"/>
                          <a:ea typeface="+mn-ea"/>
                        </a:rPr>
                        <a:t>ライフジャケットは貸出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aphicFrame>
        <p:nvGraphicFramePr>
          <p:cNvPr id="902" name="行程ローテーション表"/>
          <p:cNvGraphicFramePr>
            <a:graphicFrameLocks noGrp="1"/>
          </p:cNvGraphicFramePr>
          <p:nvPr/>
        </p:nvGraphicFramePr>
        <p:xfrm>
          <a:off x="5813261" y="4340000"/>
          <a:ext cx="2100000" cy="600000"/>
        </p:xfrm>
        <a:graphic>
          <a:graphicData uri="http://schemas.openxmlformats.org/drawingml/2006/table">
            <a:tbl>
              <a:tblPr firstRow="1"/>
              <a:tblGrid>
                <a:gridCol w="560000">
                  <a:extLst>
                    <a:ext uri="{9D8B030D-6E8A-4147-A177-3AD203B41FA5}">
                      <a16:colId xmlns:a16="http://schemas.microsoft.com/office/drawing/2014/main" val="20000"/>
                    </a:ext>
                  </a:extLst>
                </a:gridCol>
                <a:gridCol w="513333">
                  <a:extLst>
                    <a:ext uri="{9D8B030D-6E8A-4147-A177-3AD203B41FA5}">
                      <a16:colId xmlns:a16="http://schemas.microsoft.com/office/drawing/2014/main" val="20001"/>
                    </a:ext>
                  </a:extLst>
                </a:gridCol>
                <a:gridCol w="513333">
                  <a:extLst>
                    <a:ext uri="{9D8B030D-6E8A-4147-A177-3AD203B41FA5}">
                      <a16:colId xmlns:a16="http://schemas.microsoft.com/office/drawing/2014/main" val="20002"/>
                    </a:ext>
                  </a:extLst>
                </a:gridCol>
                <a:gridCol w="513334">
                  <a:extLst>
                    <a:ext uri="{9D8B030D-6E8A-4147-A177-3AD203B41FA5}">
                      <a16:colId xmlns:a16="http://schemas.microsoft.com/office/drawing/2014/main" val="20003"/>
                    </a:ext>
                  </a:extLst>
                </a:gridCol>
              </a:tblGrid>
              <a:tr h="150000">
                <a:tc>
                  <a:txBody>
                    <a:bodyPr/>
                    <a:lstStyle/>
                    <a:p>
                      <a:pPr algn="ctr"/>
                      <a:r>
                        <a:rPr lang="ja-JP" altLang="en-US" sz="680" b="1" dirty="0">
                          <a:solidFill>
                            <a:srgbClr val="000000"/>
                          </a:solidFill>
                          <a:latin typeface="Meiryo UI"/>
                          <a:ea typeface="Meiryo UI"/>
                        </a:rPr>
                        <a:t>時間</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50" b="1" dirty="0">
                          <a:solidFill>
                            <a:srgbClr val="000000"/>
                          </a:solidFill>
                          <a:latin typeface="Meiryo UI"/>
                          <a:ea typeface="Meiryo UI"/>
                        </a:rPr>
                        <a:t>1・2組</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50" b="1" dirty="0">
                          <a:solidFill>
                            <a:srgbClr val="000000"/>
                          </a:solidFill>
                          <a:latin typeface="Meiryo UI"/>
                          <a:ea typeface="Meiryo UI"/>
                        </a:rPr>
                        <a:t>3・4組</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50" b="1" dirty="0">
                          <a:solidFill>
                            <a:srgbClr val="000000"/>
                          </a:solidFill>
                          <a:latin typeface="Meiryo UI"/>
                          <a:ea typeface="Meiryo UI"/>
                        </a:rPr>
                        <a:t>5・6組</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extLst>
                  <a:ext uri="{0D108BD9-81ED-4DB2-BD59-A6C34878D82A}">
                    <a16:rowId xmlns:a16="http://schemas.microsoft.com/office/drawing/2014/main" val="10000"/>
                  </a:ext>
                </a:extLst>
              </a:tr>
              <a:tr h="150000">
                <a:tc>
                  <a:txBody>
                    <a:bodyPr/>
                    <a:lstStyle/>
                    <a:p>
                      <a:pPr algn="ctr"/>
                      <a:r>
                        <a:rPr lang="ja-JP" altLang="en-US" sz="680" dirty="0">
                          <a:solidFill>
                            <a:srgbClr val="000000"/>
                          </a:solidFill>
                          <a:latin typeface="Meiryo UI"/>
                          <a:ea typeface="Meiryo UI"/>
                        </a:rPr>
                        <a:t>10:20</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①</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②</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③</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1"/>
                  </a:ext>
                </a:extLst>
              </a:tr>
              <a:tr h="150000">
                <a:tc>
                  <a:txBody>
                    <a:bodyPr/>
                    <a:lstStyle/>
                    <a:p>
                      <a:pPr algn="ctr"/>
                      <a:r>
                        <a:rPr lang="ja-JP" altLang="en-US" sz="680" dirty="0">
                          <a:solidFill>
                            <a:srgbClr val="000000"/>
                          </a:solidFill>
                          <a:latin typeface="Meiryo UI"/>
                          <a:ea typeface="Meiryo UI"/>
                        </a:rPr>
                        <a:t>11:30</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③</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①</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②</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2"/>
                  </a:ext>
                </a:extLst>
              </a:tr>
              <a:tr h="150000">
                <a:tc>
                  <a:txBody>
                    <a:bodyPr/>
                    <a:lstStyle/>
                    <a:p>
                      <a:pPr algn="ctr"/>
                      <a:r>
                        <a:rPr lang="ja-JP" altLang="en-US" sz="680" dirty="0">
                          <a:solidFill>
                            <a:srgbClr val="000000"/>
                          </a:solidFill>
                          <a:latin typeface="Meiryo UI"/>
                          <a:ea typeface="Meiryo UI"/>
                        </a:rPr>
                        <a:t>13:20</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②</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③</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ctr"/>
                      <a:r>
                        <a:rPr lang="ja-JP" altLang="en-US" sz="700" dirty="0">
                          <a:solidFill>
                            <a:srgbClr val="000000"/>
                          </a:solidFill>
                          <a:latin typeface="Meiryo UI"/>
                          <a:ea typeface="Meiryo UI"/>
                        </a:rPr>
                        <a:t>①</a:t>
                      </a:r>
                    </a:p>
                  </a:txBody>
                  <a:tcPr marL="9525" marR="9525" marT="4000" marB="4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3"/>
                  </a:ext>
                </a:extLst>
              </a:tr>
            </a:tbl>
          </a:graphicData>
        </a:graphic>
      </p:graphicFrame>
      <p:sp>
        <p:nvSpPr>
          <p:cNvPr id="39" name="コンテンツ プレースホルダー 8">
            <a:extLst>
              <a:ext uri="{FF2B5EF4-FFF2-40B4-BE49-F238E27FC236}">
                <a16:creationId xmlns:a16="http://schemas.microsoft.com/office/drawing/2014/main" id="{095850DF-863E-4B65-CA70-B0D06B4CB98B}"/>
              </a:ext>
            </a:extLst>
          </p:cNvPr>
          <p:cNvSpPr txBox="1">
            <a:spLocks/>
          </p:cNvSpPr>
          <p:nvPr/>
        </p:nvSpPr>
        <p:spPr>
          <a:xfrm>
            <a:off x="5813261" y="4970000"/>
            <a:ext cx="2100000" cy="1250000"/>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r>
              <a:rPr kumimoji="1" lang="ja-JP" altLang="en-US" sz="680" b="0" i="0" u="none" strike="noStrike" kern="1200" cap="none" spc="0" normalizeH="0" baseline="0" noProof="0" dirty="0">
                <a:ln>
                  <a:noFill/>
                </a:ln>
                <a:solidFill>
                  <a:prstClr val="black"/>
                </a:solidFill>
                <a:effectLst/>
                <a:uLnTx/>
                <a:uFillTx/>
                <a:latin typeface="Meiryo UI"/>
                <a:ea typeface="Meiryo UI"/>
                <a:cs typeface="+mn-cs"/>
              </a:rPr>
              <a:t>10:00 開校式／11:20・12:30 休憩・昼食／14:20 閉校式・15:00 出発</a:t>
            </a:r>
          </a:p>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r>
              <a:rPr kumimoji="1" lang="ja-JP" altLang="en-US" sz="680" b="0" i="0" u="none" strike="noStrike" kern="1200" cap="none" spc="0" normalizeH="0" baseline="0" noProof="0" dirty="0">
                <a:ln>
                  <a:noFill/>
                </a:ln>
                <a:solidFill>
                  <a:prstClr val="black"/>
                </a:solidFill>
                <a:effectLst/>
                <a:uLnTx/>
                <a:uFillTx/>
                <a:latin typeface="Meiryo UI"/>
                <a:ea typeface="Meiryo UI"/>
                <a:cs typeface="+mn-cs"/>
              </a:rPr>
              <a:t>①ドラゴンボート ②チームビルディング ③カヌー</a:t>
            </a:r>
          </a:p>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r>
              <a:rPr kumimoji="1" lang="ja-JP" altLang="en-US" sz="650" b="0" i="0" u="none" strike="noStrike" kern="1200" cap="none" spc="0" normalizeH="0" baseline="0" noProof="0" dirty="0">
                <a:ln>
                  <a:noFill/>
                </a:ln>
                <a:solidFill>
                  <a:prstClr val="black"/>
                </a:solidFill>
                <a:effectLst/>
                <a:uLnTx/>
                <a:uFillTx/>
                <a:latin typeface="Meiryo UI"/>
                <a:ea typeface="Meiryo UI"/>
                <a:cs typeface="+mn-cs"/>
              </a:rPr>
              <a:t>※クラス数により①〜③をローテーション</a:t>
            </a:r>
          </a:p>
        </p:txBody>
      </p:sp>
      <p:pic>
        <p:nvPicPr>
          <p:cNvPr id="41" name="図プレースホルダー 79" descr="海でボートに乗っている人たち&#10;&#10;自動的に生成された説明">
            <a:extLst>
              <a:ext uri="{FF2B5EF4-FFF2-40B4-BE49-F238E27FC236}">
                <a16:creationId xmlns:a16="http://schemas.microsoft.com/office/drawing/2014/main" id="{EDD652BC-7835-F91B-B6E9-8ABB7E1AD6E4}"/>
              </a:ext>
            </a:extLst>
          </p:cNvPr>
          <p:cNvPicPr>
            <a:picLocks noChangeAspect="1"/>
          </p:cNvPicPr>
          <p:nvPr/>
        </p:nvPicPr>
        <p:blipFill>
          <a:blip r:embed="rId25" cstate="print">
            <a:extLst>
              <a:ext uri="{28A0092B-C50C-407E-A947-70E740481C1C}">
                <a14:useLocalDpi xmlns:a14="http://schemas.microsoft.com/office/drawing/2010/main"/>
              </a:ext>
            </a:extLst>
          </a:blip>
          <a:srcRect/>
          <a:stretch/>
        </p:blipFill>
        <p:spPr>
          <a:xfrm>
            <a:off x="8121116" y="4413818"/>
            <a:ext cx="1332422" cy="614826"/>
          </a:xfrm>
          <a:prstGeom prst="rect">
            <a:avLst/>
          </a:prstGeom>
        </p:spPr>
      </p:pic>
      <p:pic>
        <p:nvPicPr>
          <p:cNvPr id="42" name="図プレースホルダー 81" descr="草, 建物, 屋外, 人 が含まれている画像&#10;&#10;自動的に生成された説明">
            <a:extLst>
              <a:ext uri="{FF2B5EF4-FFF2-40B4-BE49-F238E27FC236}">
                <a16:creationId xmlns:a16="http://schemas.microsoft.com/office/drawing/2014/main" id="{460B54EF-2265-120B-44CA-B49C25C77DF9}"/>
              </a:ext>
            </a:extLst>
          </p:cNvPr>
          <p:cNvPicPr>
            <a:picLocks noChangeAspect="1"/>
          </p:cNvPicPr>
          <p:nvPr/>
        </p:nvPicPr>
        <p:blipFill>
          <a:blip r:embed="rId26" cstate="print">
            <a:extLst>
              <a:ext uri="{28A0092B-C50C-407E-A947-70E740481C1C}">
                <a14:useLocalDpi xmlns:a14="http://schemas.microsoft.com/office/drawing/2010/main"/>
              </a:ext>
            </a:extLst>
          </a:blip>
          <a:srcRect/>
          <a:stretch/>
        </p:blipFill>
        <p:spPr>
          <a:xfrm>
            <a:off x="8121115" y="5084380"/>
            <a:ext cx="1325372" cy="533658"/>
          </a:xfrm>
          <a:prstGeom prst="rect">
            <a:avLst/>
          </a:prstGeom>
        </p:spPr>
      </p:pic>
      <p:grpSp>
        <p:nvGrpSpPr>
          <p:cNvPr id="45" name="グループ化 44">
            <a:extLst>
              <a:ext uri="{FF2B5EF4-FFF2-40B4-BE49-F238E27FC236}">
                <a16:creationId xmlns:a16="http://schemas.microsoft.com/office/drawing/2014/main" id="{333CFD1A-6695-8C1E-D524-6D8195CA3718}"/>
              </a:ext>
            </a:extLst>
          </p:cNvPr>
          <p:cNvGrpSpPr/>
          <p:nvPr/>
        </p:nvGrpSpPr>
        <p:grpSpPr>
          <a:xfrm>
            <a:off x="2813169" y="5767770"/>
            <a:ext cx="6732745" cy="739328"/>
            <a:chOff x="284591" y="6010275"/>
            <a:chExt cx="9346628" cy="755074"/>
          </a:xfrm>
        </p:grpSpPr>
        <p:sp>
          <p:nvSpPr>
            <p:cNvPr id="50" name="コンテンツ プレースホルダー 8">
              <a:extLst>
                <a:ext uri="{FF2B5EF4-FFF2-40B4-BE49-F238E27FC236}">
                  <a16:creationId xmlns:a16="http://schemas.microsoft.com/office/drawing/2014/main" id="{BE804387-78CA-C2F1-CF3E-9D1A8545827B}"/>
                </a:ext>
              </a:extLst>
            </p:cNvPr>
            <p:cNvSpPr txBox="1">
              <a:spLocks/>
            </p:cNvSpPr>
            <p:nvPr/>
          </p:nvSpPr>
          <p:spPr>
            <a:xfrm>
              <a:off x="284591" y="6017142"/>
              <a:ext cx="9338540" cy="748207"/>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強風時は水上活動が実施できない場合があります。雨天時は雨合羽を着用して活動を実施します。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体験場所までの移動は貸切バスをおすすめします。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昼食手配も対応可能です。事前にご相談ください。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ご利用に関するお問い合わせ、体験内容詳細はお気軽にご相談ください。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51" name="直線コネクタ 50">
              <a:extLst>
                <a:ext uri="{FF2B5EF4-FFF2-40B4-BE49-F238E27FC236}">
                  <a16:creationId xmlns:a16="http://schemas.microsoft.com/office/drawing/2014/main" id="{80EB8AE2-3C76-19D7-0ACC-E5D91C7FB87E}"/>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272205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2F52-4BB4-A5FF-E547-E2BF3E3E2609}"/>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03AC8184-450C-D339-F7DE-D3EA1465B87C}"/>
              </a:ext>
            </a:extLst>
          </p:cNvPr>
          <p:cNvSpPr>
            <a:spLocks noGrp="1"/>
          </p:cNvSpPr>
          <p:nvPr>
            <p:ph idx="1"/>
          </p:nvPr>
        </p:nvSpPr>
        <p:spPr/>
        <p:txBody>
          <a:bodyPr/>
          <a:lstStyle/>
          <a:p>
            <a:r>
              <a:rPr lang="ja-JP" altLang="en-US" dirty="0"/>
              <a:t>比叡山トレッキング</a:t>
            </a:r>
            <a:r>
              <a:rPr lang="en-US" altLang="ja-JP" dirty="0"/>
              <a:t>3</a:t>
            </a:r>
            <a:r>
              <a:rPr lang="ja-JP" altLang="en-US" dirty="0"/>
              <a:t>時間コース（難易度：やさしい）</a:t>
            </a:r>
          </a:p>
        </p:txBody>
      </p:sp>
      <p:grpSp>
        <p:nvGrpSpPr>
          <p:cNvPr id="10" name="グループ化 9">
            <a:extLst>
              <a:ext uri="{FF2B5EF4-FFF2-40B4-BE49-F238E27FC236}">
                <a16:creationId xmlns:a16="http://schemas.microsoft.com/office/drawing/2014/main" id="{192D374C-1686-FE0A-0ACB-9F368AE7FBE6}"/>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FD30FB9A-B585-1E03-DFAC-6FAC25BD8F47}"/>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615EC454-C389-88FC-28D2-6AD91C9036D5}"/>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A7061C17-4EE5-5163-60CB-EACCB315C206}"/>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50398B84-9A77-D736-D6B0-BCDD096CE0C0}"/>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AC006C17-22A0-3027-EC50-D2D5012BD02C}"/>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C0121DC8-5E85-816B-F508-D66FA66F177F}"/>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0F8D2CD9-F92B-BC45-AE37-B9E62A0D9ADE}"/>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729D00B6-6189-3FBA-D067-B1E6D87C793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6BECBB4C-9706-D927-93FC-156F3E084A1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CAC7F8E5-E113-CE55-3C87-C1BBE22301C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DB204EE2-EA16-506C-1AB7-3183A074D1B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C4D51F38-521C-05C4-1842-C179D7BC2A2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A76628B8-9955-D6E3-970C-5F35788074A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2F1A44B5-A28D-63F6-BE4F-B8CEC1C4654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A050B4C2-3E6B-C494-1700-86B3ED317EE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535380FA-2426-A521-92FC-7FCC4AA8326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0569BC7-91DB-1FB4-6E00-192FC66F8CE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EB802813-A690-76F8-9A8E-C49318184B16}"/>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DB71DCF6-803E-905B-BDA5-649D5A6909C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82BF6290-AB7C-F592-ED93-B5626EAD133B}"/>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1682E8C9-1ECF-D4E7-0DEC-4ACFF909929C}"/>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81A516D1-4A9F-C325-E0B6-0DAE04FE2C25}"/>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比叡山延暦寺の歴史について調べてみる。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びわ湖の源となる比叡山とその歴史について調べてみる。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地域と現地の環境についての課題や取組について調べてみる。</a:t>
            </a:r>
          </a:p>
        </p:txBody>
      </p:sp>
      <p:sp>
        <p:nvSpPr>
          <p:cNvPr id="48" name="正方形/長方形 47">
            <a:extLst>
              <a:ext uri="{FF2B5EF4-FFF2-40B4-BE49-F238E27FC236}">
                <a16:creationId xmlns:a16="http://schemas.microsoft.com/office/drawing/2014/main" id="{FA43ADD8-B91B-91CA-FD48-FBDD0501818E}"/>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比叡山で、歴史と自然に触れる。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仲間と協力しながら、比叡山トレッキングのゴールを目指す。</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p:txBody>
      </p:sp>
      <p:sp>
        <p:nvSpPr>
          <p:cNvPr id="49" name="正方形/長方形 48">
            <a:extLst>
              <a:ext uri="{FF2B5EF4-FFF2-40B4-BE49-F238E27FC236}">
                <a16:creationId xmlns:a16="http://schemas.microsoft.com/office/drawing/2014/main" id="{B9D61049-C1A0-8315-F24A-9870A9DD87B3}"/>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p:txBody>
      </p:sp>
      <p:grpSp>
        <p:nvGrpSpPr>
          <p:cNvPr id="4" name="グループ化 3">
            <a:extLst>
              <a:ext uri="{FF2B5EF4-FFF2-40B4-BE49-F238E27FC236}">
                <a16:creationId xmlns:a16="http://schemas.microsoft.com/office/drawing/2014/main" id="{4A468D3F-9FB8-983D-E0E9-5B9174229146}"/>
              </a:ext>
            </a:extLst>
          </p:cNvPr>
          <p:cNvGrpSpPr/>
          <p:nvPr/>
        </p:nvGrpSpPr>
        <p:grpSpPr>
          <a:xfrm>
            <a:off x="325980" y="5606040"/>
            <a:ext cx="9254041" cy="678382"/>
            <a:chOff x="-3168208" y="5699966"/>
            <a:chExt cx="12846776" cy="692830"/>
          </a:xfrm>
        </p:grpSpPr>
        <p:sp>
          <p:nvSpPr>
            <p:cNvPr id="59" name="コンテンツ プレースホルダー 8">
              <a:extLst>
                <a:ext uri="{FF2B5EF4-FFF2-40B4-BE49-F238E27FC236}">
                  <a16:creationId xmlns:a16="http://schemas.microsoft.com/office/drawing/2014/main" id="{9079142A-82A8-BAB3-3397-698755BE1F2C}"/>
                </a:ext>
              </a:extLst>
            </p:cNvPr>
            <p:cNvSpPr txBox="1">
              <a:spLocks/>
            </p:cNvSpPr>
            <p:nvPr/>
          </p:nvSpPr>
          <p:spPr>
            <a:xfrm>
              <a:off x="-3168208" y="5699966"/>
              <a:ext cx="12827925" cy="692830"/>
            </a:xfrm>
            <a:prstGeom prst="rect">
              <a:avLst/>
            </a:prstGeom>
          </p:spPr>
          <p:txBody>
            <a:bodyPr vert="horz" lIns="89533" tIns="44767" rIns="89533" bIns="44767" numCol="3" spcCol="72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約</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3</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時間　トレッキングは約</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2.5</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時間（約</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4.5Km</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a:t>
              </a:r>
            </a:p>
          </p:txBody>
        </p:sp>
        <p:cxnSp>
          <p:nvCxnSpPr>
            <p:cNvPr id="61" name="直線コネクタ 60">
              <a:extLst>
                <a:ext uri="{FF2B5EF4-FFF2-40B4-BE49-F238E27FC236}">
                  <a16:creationId xmlns:a16="http://schemas.microsoft.com/office/drawing/2014/main" id="{637058F1-C5F3-5705-512D-809A0019BFF4}"/>
                </a:ext>
              </a:extLst>
            </p:cNvPr>
            <p:cNvCxnSpPr>
              <a:cxnSpLocks/>
            </p:cNvCxnSpPr>
            <p:nvPr/>
          </p:nvCxnSpPr>
          <p:spPr>
            <a:xfrm>
              <a:off x="-2664441" y="5839497"/>
              <a:ext cx="12343009"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5DDA2328-7CA5-699C-D67E-3D0AC6D23E6A}"/>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7F73B555-25EA-89CB-84D5-6343FA07606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3CAEFB60-A94E-ECAD-09F7-C7FAB96E0B98}"/>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8E9A1996-F7F1-DF45-41C2-BCD4D1149DD3}"/>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91F4562F-B1C0-39AC-140E-A2BD6C28E2EC}"/>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77" name="コンテンツ プレースホルダー 8">
            <a:extLst>
              <a:ext uri="{FF2B5EF4-FFF2-40B4-BE49-F238E27FC236}">
                <a16:creationId xmlns:a16="http://schemas.microsoft.com/office/drawing/2014/main" id="{B16EF219-AA9E-A515-8114-DF2FF10181C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A7F70BD7-1364-B42B-EB50-A4F8DB33550F}"/>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64D9D55E-91C2-61FC-FA86-D5AB3AB7B138}"/>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C1A066A6-D026-16A2-EF65-850EA317BB9E}"/>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A14D5505-785C-74F7-4E27-703D200F3191}"/>
              </a:ext>
            </a:extLst>
          </p:cNvPr>
          <p:cNvCxnSpPr>
            <a:cxnSpLocks/>
          </p:cNvCxnSpPr>
          <p:nvPr/>
        </p:nvCxnSpPr>
        <p:spPr>
          <a:xfrm>
            <a:off x="421044" y="360356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864E4920-E80B-7FD0-5E49-373C240CDB89}"/>
              </a:ext>
            </a:extLst>
          </p:cNvPr>
          <p:cNvSpPr txBox="1">
            <a:spLocks/>
          </p:cNvSpPr>
          <p:nvPr/>
        </p:nvSpPr>
        <p:spPr>
          <a:xfrm>
            <a:off x="357819" y="2772957"/>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びわ湖の源となる山々で自然について学びます。</a:t>
            </a:r>
          </a:p>
        </p:txBody>
      </p:sp>
      <p:sp>
        <p:nvSpPr>
          <p:cNvPr id="84" name="コンテンツ プレースホルダー 8">
            <a:extLst>
              <a:ext uri="{FF2B5EF4-FFF2-40B4-BE49-F238E27FC236}">
                <a16:creationId xmlns:a16="http://schemas.microsoft.com/office/drawing/2014/main" id="{2A84D3D6-E0F7-C93E-17B8-7377F55E1EE3}"/>
              </a:ext>
            </a:extLst>
          </p:cNvPr>
          <p:cNvSpPr txBox="1">
            <a:spLocks/>
          </p:cNvSpPr>
          <p:nvPr/>
        </p:nvSpPr>
        <p:spPr>
          <a:xfrm>
            <a:off x="357819" y="3634048"/>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比叡山延暦寺の歴史や伝承文化を学びます。</a:t>
            </a:r>
          </a:p>
        </p:txBody>
      </p:sp>
      <p:sp>
        <p:nvSpPr>
          <p:cNvPr id="88" name="テキスト ボックス 87">
            <a:extLst>
              <a:ext uri="{FF2B5EF4-FFF2-40B4-BE49-F238E27FC236}">
                <a16:creationId xmlns:a16="http://schemas.microsoft.com/office/drawing/2014/main" id="{80A6A52C-8BE6-6AF8-AC4A-EF64EF12E476}"/>
              </a:ext>
            </a:extLst>
          </p:cNvPr>
          <p:cNvSpPr txBox="1"/>
          <p:nvPr/>
        </p:nvSpPr>
        <p:spPr>
          <a:xfrm>
            <a:off x="353767" y="4434181"/>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オーパルオプテックス株式会社</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：大津市雄琴</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5-265-1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077-579-7111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9:30</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17:30</a:t>
            </a:r>
            <a:b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定休日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：木曜日、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月は水・木曜、夏季無休</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https://www.o-pal.com/</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 name="タイトル 2">
            <a:extLst>
              <a:ext uri="{FF2B5EF4-FFF2-40B4-BE49-F238E27FC236}">
                <a16:creationId xmlns:a16="http://schemas.microsoft.com/office/drawing/2014/main" id="{82C34B2E-119E-99EB-B8DC-27622E85A771}"/>
              </a:ext>
            </a:extLst>
          </p:cNvPr>
          <p:cNvSpPr>
            <a:spLocks noGrp="1"/>
          </p:cNvSpPr>
          <p:nvPr>
            <p:ph type="title"/>
          </p:nvPr>
        </p:nvSpPr>
        <p:spPr/>
        <p:txBody>
          <a:bodyPr/>
          <a:lstStyle/>
          <a:p>
            <a:r>
              <a:rPr lang="ja-JP" altLang="en-US" sz="1567" dirty="0"/>
              <a:t>びわ湖大津教育プログラム：</a:t>
            </a:r>
            <a:r>
              <a:rPr lang="en-US" altLang="ja-JP" sz="1567" dirty="0"/>
              <a:t>11</a:t>
            </a:r>
            <a:endParaRPr lang="ja-JP" altLang="en-US" sz="1567" dirty="0"/>
          </a:p>
        </p:txBody>
      </p:sp>
      <p:sp>
        <p:nvSpPr>
          <p:cNvPr id="25" name="コンテンツ プレースホルダー 24">
            <a:extLst>
              <a:ext uri="{FF2B5EF4-FFF2-40B4-BE49-F238E27FC236}">
                <a16:creationId xmlns:a16="http://schemas.microsoft.com/office/drawing/2014/main" id="{8B77E2BD-341D-3738-BD53-5FF75BD73900}"/>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比叡山延暦寺を周辺を辿る</a:t>
            </a:r>
            <a:r>
              <a:rPr kumimoji="0" lang="en-US" altLang="ja-JP" sz="1175" dirty="0">
                <a:solidFill>
                  <a:prstClr val="black"/>
                </a:solidFill>
                <a:latin typeface="Meiryo UI"/>
                <a:ea typeface="Meiryo UI"/>
              </a:rPr>
              <a:t>3</a:t>
            </a:r>
            <a:r>
              <a:rPr kumimoji="0" lang="ja-JP" altLang="en-US" sz="1175" dirty="0">
                <a:solidFill>
                  <a:prstClr val="black"/>
                </a:solidFill>
                <a:latin typeface="Meiryo UI"/>
                <a:ea typeface="Meiryo UI"/>
              </a:rPr>
              <a:t>時間程度の比較的やさしい比叡山トレッキングです。ガイドが同行し、びわ湖の源となる山々の自然と、比叡山延暦寺の歴史や伝承文化を学びます。</a:t>
            </a:r>
          </a:p>
          <a:p>
            <a:pPr>
              <a:lnSpc>
                <a:spcPct val="114000"/>
              </a:lnSpc>
              <a:tabLst>
                <a:tab pos="1313457" algn="l"/>
              </a:tabLst>
              <a:defRPr/>
            </a:pPr>
            <a:r>
              <a:rPr kumimoji="0" lang="ja-JP" altLang="en-US" sz="1175" dirty="0">
                <a:solidFill>
                  <a:prstClr val="black"/>
                </a:solidFill>
                <a:latin typeface="Meiryo UI"/>
                <a:ea typeface="Meiryo UI"/>
              </a:rPr>
              <a:t>「自然に学ぶ」「歴史を学ぶ」「協調性を育む」をねらいとする自然体験学習プログラムです。</a:t>
            </a:r>
          </a:p>
        </p:txBody>
      </p:sp>
      <p:pic>
        <p:nvPicPr>
          <p:cNvPr id="9" name="図 8">
            <a:extLst>
              <a:ext uri="{FF2B5EF4-FFF2-40B4-BE49-F238E27FC236}">
                <a16:creationId xmlns:a16="http://schemas.microsoft.com/office/drawing/2014/main" id="{07C1F708-5F41-F905-0294-5E466CEB242F}"/>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4183098" y="1203993"/>
            <a:ext cx="263927" cy="264369"/>
          </a:xfrm>
          <a:prstGeom prst="rect">
            <a:avLst/>
          </a:prstGeom>
        </p:spPr>
      </p:pic>
      <p:graphicFrame>
        <p:nvGraphicFramePr>
          <p:cNvPr id="17" name="表 16">
            <a:extLst>
              <a:ext uri="{FF2B5EF4-FFF2-40B4-BE49-F238E27FC236}">
                <a16:creationId xmlns:a16="http://schemas.microsoft.com/office/drawing/2014/main" id="{3CB9642B-65DF-6D88-2F5B-273280C0DA85}"/>
              </a:ext>
            </a:extLst>
          </p:cNvPr>
          <p:cNvGraphicFramePr>
            <a:graphicFrameLocks noGrp="1"/>
          </p:cNvGraphicFramePr>
          <p:nvPr/>
        </p:nvGraphicFramePr>
        <p:xfrm>
          <a:off x="2867953" y="4434182"/>
          <a:ext cx="6703158" cy="1226593"/>
        </p:xfrm>
        <a:graphic>
          <a:graphicData uri="http://schemas.openxmlformats.org/drawingml/2006/table">
            <a:tbl>
              <a:tblPr>
                <a:tableStyleId>{69CF1AB2-1976-4502-BF36-3FF5EA218861}</a:tableStyleId>
              </a:tblPr>
              <a:tblGrid>
                <a:gridCol w="669446">
                  <a:extLst>
                    <a:ext uri="{9D8B030D-6E8A-4147-A177-3AD203B41FA5}">
                      <a16:colId xmlns:a16="http://schemas.microsoft.com/office/drawing/2014/main" val="741602752"/>
                    </a:ext>
                  </a:extLst>
                </a:gridCol>
                <a:gridCol w="669446">
                  <a:extLst>
                    <a:ext uri="{9D8B030D-6E8A-4147-A177-3AD203B41FA5}">
                      <a16:colId xmlns:a16="http://schemas.microsoft.com/office/drawing/2014/main" val="3389704294"/>
                    </a:ext>
                  </a:extLst>
                </a:gridCol>
                <a:gridCol w="669446">
                  <a:extLst>
                    <a:ext uri="{9D8B030D-6E8A-4147-A177-3AD203B41FA5}">
                      <a16:colId xmlns:a16="http://schemas.microsoft.com/office/drawing/2014/main" val="4204551638"/>
                    </a:ext>
                  </a:extLst>
                </a:gridCol>
                <a:gridCol w="669446">
                  <a:extLst>
                    <a:ext uri="{9D8B030D-6E8A-4147-A177-3AD203B41FA5}">
                      <a16:colId xmlns:a16="http://schemas.microsoft.com/office/drawing/2014/main" val="3304725556"/>
                    </a:ext>
                  </a:extLst>
                </a:gridCol>
                <a:gridCol w="607678">
                  <a:extLst>
                    <a:ext uri="{9D8B030D-6E8A-4147-A177-3AD203B41FA5}">
                      <a16:colId xmlns:a16="http://schemas.microsoft.com/office/drawing/2014/main" val="3252824643"/>
                    </a:ext>
                  </a:extLst>
                </a:gridCol>
                <a:gridCol w="3417696">
                  <a:extLst>
                    <a:ext uri="{9D8B030D-6E8A-4147-A177-3AD203B41FA5}">
                      <a16:colId xmlns:a16="http://schemas.microsoft.com/office/drawing/2014/main" val="1736356865"/>
                    </a:ext>
                  </a:extLst>
                </a:gridCol>
              </a:tblGrid>
              <a:tr h="185848">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b="0" i="0" u="none" strike="noStrike" dirty="0">
                          <a:effectLst/>
                          <a:latin typeface="+mn-ea"/>
                          <a:ea typeface="+mn-ea"/>
                        </a:rPr>
                        <a:t>比叡山</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u="none" strike="noStrike" dirty="0">
                          <a:effectLst/>
                          <a:latin typeface="+mn-ea"/>
                          <a:ea typeface="+mn-ea"/>
                        </a:rPr>
                        <a:t>通年</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4">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85848">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zh-CN" altLang="en-US" sz="900" u="none" strike="noStrike" dirty="0">
                          <a:effectLst/>
                          <a:latin typeface="+mn-ea"/>
                          <a:ea typeface="+mn-ea"/>
                        </a:rPr>
                        <a:t>小学</a:t>
                      </a:r>
                      <a:r>
                        <a:rPr lang="ja-JP" altLang="en-US" sz="900" u="none" strike="noStrike" dirty="0">
                          <a:effectLst/>
                          <a:latin typeface="+mn-ea"/>
                          <a:ea typeface="+mn-ea"/>
                        </a:rPr>
                        <a:t>生・中学生・</a:t>
                      </a:r>
                      <a:r>
                        <a:rPr lang="zh-CN" altLang="en-US" sz="900" u="none" strike="noStrike" dirty="0">
                          <a:effectLst/>
                          <a:latin typeface="+mn-ea"/>
                          <a:ea typeface="+mn-ea"/>
                        </a:rPr>
                        <a:t>高校生</a:t>
                      </a:r>
                      <a:endParaRPr lang="zh-CN"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85848">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b="0" i="0" u="none" strike="noStrike" dirty="0">
                          <a:effectLst/>
                          <a:latin typeface="+mn-ea"/>
                          <a:ea typeface="+mn-ea"/>
                        </a:rPr>
                        <a:t>3</a:t>
                      </a:r>
                      <a:r>
                        <a:rPr lang="ja-JP" altLang="en-US" sz="9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u="none" strike="noStrike" dirty="0">
                          <a:effectLst/>
                          <a:latin typeface="+mn-ea"/>
                          <a:ea typeface="+mn-ea"/>
                        </a:rPr>
                        <a:t>30</a:t>
                      </a:r>
                      <a:r>
                        <a:rPr lang="ja-JP" altLang="en-US" sz="900" u="none" strike="noStrike" dirty="0">
                          <a:effectLst/>
                          <a:latin typeface="+mn-ea"/>
                          <a:ea typeface="+mn-ea"/>
                        </a:rPr>
                        <a:t>～</a:t>
                      </a:r>
                      <a:r>
                        <a:rPr lang="en-US" altLang="ja-JP" sz="900" u="none" strike="noStrike" dirty="0">
                          <a:effectLst/>
                          <a:latin typeface="+mn-ea"/>
                          <a:ea typeface="+mn-ea"/>
                        </a:rPr>
                        <a:t>300</a:t>
                      </a:r>
                      <a:r>
                        <a:rPr lang="ja-JP" altLang="en-US" sz="900" u="none" strike="noStrike" dirty="0">
                          <a:effectLst/>
                          <a:latin typeface="+mn-ea"/>
                          <a:ea typeface="+mn-ea"/>
                        </a:rPr>
                        <a:t>人</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669049">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ja-JP" altLang="en-US" sz="800" u="none" strike="noStrike" dirty="0">
                          <a:effectLst/>
                          <a:latin typeface="+mn-ea"/>
                          <a:ea typeface="+mn-ea"/>
                        </a:rPr>
                        <a:t>動きやすい服装（体操服など）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運動靴・帽子・手袋（軍手など）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・飲み物・雨合羽・</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タオル・着替え（雨で濡れた場合に使用）</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bl>
          </a:graphicData>
        </a:graphic>
      </p:graphicFrame>
      <p:cxnSp>
        <p:nvCxnSpPr>
          <p:cNvPr id="20" name="直線コネクタ 19">
            <a:extLst>
              <a:ext uri="{FF2B5EF4-FFF2-40B4-BE49-F238E27FC236}">
                <a16:creationId xmlns:a16="http://schemas.microsoft.com/office/drawing/2014/main" id="{CA5E747A-2A4D-177D-C19C-0487D8942708}"/>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95AE752F-9D91-9DC5-8A3E-35D9B92E6780}"/>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7C8F8883-97AB-6185-15FF-6367AF5776FA}"/>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28" name="二等辺三角形 27">
            <a:extLst>
              <a:ext uri="{FF2B5EF4-FFF2-40B4-BE49-F238E27FC236}">
                <a16:creationId xmlns:a16="http://schemas.microsoft.com/office/drawing/2014/main" id="{DA678877-A346-898F-7F1F-4AA7E6CC1FB9}"/>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39" name="コンテンツ プレースホルダー 8">
            <a:extLst>
              <a:ext uri="{FF2B5EF4-FFF2-40B4-BE49-F238E27FC236}">
                <a16:creationId xmlns:a16="http://schemas.microsoft.com/office/drawing/2014/main" id="{1FC5582D-E8B5-2975-BE34-466500EED6FD}"/>
              </a:ext>
            </a:extLst>
          </p:cNvPr>
          <p:cNvSpPr txBox="1">
            <a:spLocks/>
          </p:cNvSpPr>
          <p:nvPr/>
        </p:nvSpPr>
        <p:spPr>
          <a:xfrm>
            <a:off x="6130462" y="4470126"/>
            <a:ext cx="1846423"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28491" marR="0" lvl="0" indent="-528491"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延暦寺バスセンター集合／出発準備（安全指導・準備体操・トイレ）</a:t>
            </a:r>
          </a:p>
          <a:p>
            <a:pPr marL="528491" marR="0" lvl="0" indent="-528491"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9:45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出発／東塔エリア根本中堂から西塔、横川エリアへ</a:t>
            </a:r>
          </a:p>
          <a:p>
            <a:pPr marL="528491" marR="0" lvl="0" indent="-528491"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12:30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延暦寺横川駐車場にて</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解散（トイレ有）</a:t>
            </a:r>
          </a:p>
        </p:txBody>
      </p:sp>
      <p:pic>
        <p:nvPicPr>
          <p:cNvPr id="40" name="図 39" descr="アイコン が含まれている画像&#10;&#10;自動的に生成された説明">
            <a:extLst>
              <a:ext uri="{FF2B5EF4-FFF2-40B4-BE49-F238E27FC236}">
                <a16:creationId xmlns:a16="http://schemas.microsoft.com/office/drawing/2014/main" id="{112436A6-3700-C973-6287-AA2FC89395D8}"/>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883532" y="1203993"/>
            <a:ext cx="264369" cy="264369"/>
          </a:xfrm>
          <a:prstGeom prst="rect">
            <a:avLst/>
          </a:prstGeom>
        </p:spPr>
      </p:pic>
      <p:pic>
        <p:nvPicPr>
          <p:cNvPr id="44" name="グラフィックス 43" descr="電球と鉛筆 枠線">
            <a:extLst>
              <a:ext uri="{FF2B5EF4-FFF2-40B4-BE49-F238E27FC236}">
                <a16:creationId xmlns:a16="http://schemas.microsoft.com/office/drawing/2014/main" id="{2F95788D-C95B-6A88-9891-E3C2C6590436}"/>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58565" y="3822712"/>
            <a:ext cx="422805" cy="422805"/>
          </a:xfrm>
          <a:prstGeom prst="rect">
            <a:avLst/>
          </a:prstGeom>
        </p:spPr>
      </p:pic>
      <p:pic>
        <p:nvPicPr>
          <p:cNvPr id="45" name="図 44">
            <a:extLst>
              <a:ext uri="{FF2B5EF4-FFF2-40B4-BE49-F238E27FC236}">
                <a16:creationId xmlns:a16="http://schemas.microsoft.com/office/drawing/2014/main" id="{D5CF3E9A-4232-A2E7-97F4-FB44DD936B1C}"/>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4482659" y="1203993"/>
            <a:ext cx="258026" cy="258026"/>
          </a:xfrm>
          <a:prstGeom prst="rect">
            <a:avLst/>
          </a:prstGeom>
        </p:spPr>
      </p:pic>
      <p:pic>
        <p:nvPicPr>
          <p:cNvPr id="46" name="図 45" descr="アイコン が含まれている画像&#10;&#10;自動的に生成された説明">
            <a:extLst>
              <a:ext uri="{FF2B5EF4-FFF2-40B4-BE49-F238E27FC236}">
                <a16:creationId xmlns:a16="http://schemas.microsoft.com/office/drawing/2014/main" id="{B7C9D219-F36E-1F80-2AD2-1A87D1AC6F07}"/>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583969" y="1203993"/>
            <a:ext cx="264369" cy="264369"/>
          </a:xfrm>
          <a:prstGeom prst="rect">
            <a:avLst/>
          </a:prstGeom>
        </p:spPr>
      </p:pic>
      <p:pic>
        <p:nvPicPr>
          <p:cNvPr id="51" name="グラフィックス 50" descr="丘の光景 枠線">
            <a:extLst>
              <a:ext uri="{FF2B5EF4-FFF2-40B4-BE49-F238E27FC236}">
                <a16:creationId xmlns:a16="http://schemas.microsoft.com/office/drawing/2014/main" id="{FCA7396F-70BE-8F11-9CD2-AEEE32680E03}"/>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458565" y="2997905"/>
            <a:ext cx="422805" cy="422805"/>
          </a:xfrm>
          <a:prstGeom prst="rect">
            <a:avLst/>
          </a:prstGeom>
        </p:spPr>
      </p:pic>
      <p:sp>
        <p:nvSpPr>
          <p:cNvPr id="62" name="テキスト ボックス 61">
            <a:extLst>
              <a:ext uri="{FF2B5EF4-FFF2-40B4-BE49-F238E27FC236}">
                <a16:creationId xmlns:a16="http://schemas.microsoft.com/office/drawing/2014/main" id="{6BFA7DAB-DAA0-F862-67E4-188B6CEF8A29}"/>
              </a:ext>
            </a:extLst>
          </p:cNvPr>
          <p:cNvSpPr txBox="1"/>
          <p:nvPr/>
        </p:nvSpPr>
        <p:spPr>
          <a:xfrm>
            <a:off x="2559832" y="5744505"/>
            <a:ext cx="3767712" cy="526491"/>
          </a:xfrm>
          <a:prstGeom prst="rect">
            <a:avLst/>
          </a:prstGeom>
          <a:noFill/>
        </p:spPr>
        <p:txBody>
          <a:bodyPr wrap="square">
            <a:spAutoFit/>
          </a:bodyPr>
          <a:lstStyle/>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足場の悪い道を歩行できない児童生徒はトレッキングに参加できません。</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トレッキング参加が難しい児童生徒は、バス（ドライブウェイを利用）ゴール地点へ移動が可能です。</a:t>
            </a:r>
            <a:endParaRPr kumimoji="0"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64" name="テキスト ボックス 63">
            <a:extLst>
              <a:ext uri="{FF2B5EF4-FFF2-40B4-BE49-F238E27FC236}">
                <a16:creationId xmlns:a16="http://schemas.microsoft.com/office/drawing/2014/main" id="{A63A57A3-B2C6-8B2D-EFEB-E79EFDE69B14}"/>
              </a:ext>
            </a:extLst>
          </p:cNvPr>
          <p:cNvSpPr txBox="1"/>
          <p:nvPr/>
        </p:nvSpPr>
        <p:spPr>
          <a:xfrm>
            <a:off x="6301963" y="5744505"/>
            <a:ext cx="3767712" cy="375872"/>
          </a:xfrm>
          <a:prstGeom prst="rect">
            <a:avLst/>
          </a:prstGeom>
          <a:noFill/>
        </p:spPr>
        <p:txBody>
          <a:bodyPr wrap="square">
            <a:spAutoFit/>
          </a:bodyPr>
          <a:lstStyle/>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雨天荒天時の中止は、前日</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12:00</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段階での気象予報により判断いたします。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体験場所までの移動は貸切バスをおすすめします</a:t>
            </a:r>
          </a:p>
        </p:txBody>
      </p:sp>
      <p:pic>
        <p:nvPicPr>
          <p:cNvPr id="41" name="図プレースホルダー 29" descr="森の中の道を歩く人々&#10;&#10;自動的に生成された説明">
            <a:extLst>
              <a:ext uri="{FF2B5EF4-FFF2-40B4-BE49-F238E27FC236}">
                <a16:creationId xmlns:a16="http://schemas.microsoft.com/office/drawing/2014/main" id="{62400FF0-472E-8228-DE71-D19A40FA209B}"/>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a:stretch/>
        </p:blipFill>
        <p:spPr>
          <a:xfrm>
            <a:off x="8127965" y="4501130"/>
            <a:ext cx="1325372" cy="475611"/>
          </a:xfrm>
          <a:prstGeom prst="rect">
            <a:avLst/>
          </a:prstGeom>
        </p:spPr>
      </p:pic>
      <p:pic>
        <p:nvPicPr>
          <p:cNvPr id="42" name="図プレースホルダー 31" descr="屋外, 建物, ウォーキング, 公園 が含まれている画像&#10;&#10;自動的に生成された説明">
            <a:extLst>
              <a:ext uri="{FF2B5EF4-FFF2-40B4-BE49-F238E27FC236}">
                <a16:creationId xmlns:a16="http://schemas.microsoft.com/office/drawing/2014/main" id="{07A5B649-067C-ECD6-33B7-6AB26A0CA93C}"/>
              </a:ext>
            </a:extLst>
          </p:cNvPr>
          <p:cNvPicPr>
            <a:picLocks noChangeAspect="1"/>
          </p:cNvPicPr>
          <p:nvPr/>
        </p:nvPicPr>
        <p:blipFill rotWithShape="1">
          <a:blip r:embed="rId23" cstate="print">
            <a:extLst>
              <a:ext uri="{28A0092B-C50C-407E-A947-70E740481C1C}">
                <a14:useLocalDpi xmlns:a14="http://schemas.microsoft.com/office/drawing/2010/main"/>
              </a:ext>
            </a:extLst>
          </a:blip>
          <a:srcRect/>
          <a:stretch/>
        </p:blipFill>
        <p:spPr>
          <a:xfrm>
            <a:off x="8128166" y="5021013"/>
            <a:ext cx="1325372" cy="503141"/>
          </a:xfrm>
          <a:prstGeom prst="rect">
            <a:avLst/>
          </a:prstGeom>
        </p:spPr>
      </p:pic>
    </p:spTree>
    <p:extLst>
      <p:ext uri="{BB962C8B-B14F-4D97-AF65-F5344CB8AC3E}">
        <p14:creationId xmlns:p14="http://schemas.microsoft.com/office/powerpoint/2010/main" val="1122148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2F52-4BB4-A5FF-E547-E2BF3E3E2609}"/>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03AC8184-450C-D339-F7DE-D3EA1465B87C}"/>
              </a:ext>
            </a:extLst>
          </p:cNvPr>
          <p:cNvSpPr>
            <a:spLocks noGrp="1"/>
          </p:cNvSpPr>
          <p:nvPr>
            <p:ph idx="1"/>
          </p:nvPr>
        </p:nvSpPr>
        <p:spPr/>
        <p:txBody>
          <a:bodyPr/>
          <a:lstStyle/>
          <a:p>
            <a:r>
              <a:rPr lang="ja-JP" altLang="en-US" dirty="0"/>
              <a:t>比叡山トレッキング</a:t>
            </a:r>
            <a:r>
              <a:rPr lang="en-US" altLang="ja-JP" dirty="0"/>
              <a:t>6</a:t>
            </a:r>
            <a:r>
              <a:rPr lang="ja-JP" altLang="en-US" dirty="0"/>
              <a:t>時間コース（難易度：ふつう）</a:t>
            </a:r>
          </a:p>
        </p:txBody>
      </p:sp>
      <p:grpSp>
        <p:nvGrpSpPr>
          <p:cNvPr id="10" name="グループ化 9">
            <a:extLst>
              <a:ext uri="{FF2B5EF4-FFF2-40B4-BE49-F238E27FC236}">
                <a16:creationId xmlns:a16="http://schemas.microsoft.com/office/drawing/2014/main" id="{192D374C-1686-FE0A-0ACB-9F368AE7FBE6}"/>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FD30FB9A-B585-1E03-DFAC-6FAC25BD8F47}"/>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615EC454-C389-88FC-28D2-6AD91C9036D5}"/>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A7061C17-4EE5-5163-60CB-EACCB315C206}"/>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50398B84-9A77-D736-D6B0-BCDD096CE0C0}"/>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AC006C17-22A0-3027-EC50-D2D5012BD02C}"/>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C0121DC8-5E85-816B-F508-D66FA66F177F}"/>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0F8D2CD9-F92B-BC45-AE37-B9E62A0D9ADE}"/>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729D00B6-6189-3FBA-D067-B1E6D87C793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6BECBB4C-9706-D927-93FC-156F3E084A1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CAC7F8E5-E113-CE55-3C87-C1BBE22301C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DB204EE2-EA16-506C-1AB7-3183A074D1B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C4D51F38-521C-05C4-1842-C179D7BC2A2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A76628B8-9955-D6E3-970C-5F35788074A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2F1A44B5-A28D-63F6-BE4F-B8CEC1C4654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A050B4C2-3E6B-C494-1700-86B3ED317EE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535380FA-2426-A521-92FC-7FCC4AA8326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0569BC7-91DB-1FB4-6E00-192FC66F8CE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EB802813-A690-76F8-9A8E-C49318184B16}"/>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DB71DCF6-803E-905B-BDA5-649D5A6909C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82BF6290-AB7C-F592-ED93-B5626EAD133B}"/>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1682E8C9-1ECF-D4E7-0DEC-4ACFF909929C}"/>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81A516D1-4A9F-C325-E0B6-0DAE04FE2C25}"/>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比叡山延暦寺の歴史について調べてみる。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びわ湖の源となる比叡山とその歴史について調べてみる。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地域と現地の環境についての課題や取組について調べてみる。</a:t>
            </a:r>
          </a:p>
        </p:txBody>
      </p:sp>
      <p:sp>
        <p:nvSpPr>
          <p:cNvPr id="48" name="正方形/長方形 47">
            <a:extLst>
              <a:ext uri="{FF2B5EF4-FFF2-40B4-BE49-F238E27FC236}">
                <a16:creationId xmlns:a16="http://schemas.microsoft.com/office/drawing/2014/main" id="{FA43ADD8-B91B-91CA-FD48-FBDD0501818E}"/>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比叡山で、歴史と自然に触れる。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仲間と協力しながら、比叡山トレッキングのゴールを目指す。</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p:txBody>
      </p:sp>
      <p:sp>
        <p:nvSpPr>
          <p:cNvPr id="49" name="正方形/長方形 48">
            <a:extLst>
              <a:ext uri="{FF2B5EF4-FFF2-40B4-BE49-F238E27FC236}">
                <a16:creationId xmlns:a16="http://schemas.microsoft.com/office/drawing/2014/main" id="{B9D61049-C1A0-8315-F24A-9870A9DD87B3}"/>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p:txBody>
      </p:sp>
      <p:sp>
        <p:nvSpPr>
          <p:cNvPr id="52" name="コンテンツ プレースホルダー 8">
            <a:extLst>
              <a:ext uri="{FF2B5EF4-FFF2-40B4-BE49-F238E27FC236}">
                <a16:creationId xmlns:a16="http://schemas.microsoft.com/office/drawing/2014/main" id="{5DDA2328-7CA5-699C-D67E-3D0AC6D23E6A}"/>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7F73B555-25EA-89CB-84D5-6343FA07606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3CAEFB60-A94E-ECAD-09F7-C7FAB96E0B98}"/>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8E9A1996-F7F1-DF45-41C2-BCD4D1149DD3}"/>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91F4562F-B1C0-39AC-140E-A2BD6C28E2EC}"/>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77" name="コンテンツ プレースホルダー 8">
            <a:extLst>
              <a:ext uri="{FF2B5EF4-FFF2-40B4-BE49-F238E27FC236}">
                <a16:creationId xmlns:a16="http://schemas.microsoft.com/office/drawing/2014/main" id="{B16EF219-AA9E-A515-8114-DF2FF10181C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A7F70BD7-1364-B42B-EB50-A4F8DB33550F}"/>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64D9D55E-91C2-61FC-FA86-D5AB3AB7B138}"/>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C1A066A6-D026-16A2-EF65-850EA317BB9E}"/>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A14D5505-785C-74F7-4E27-703D200F3191}"/>
              </a:ext>
            </a:extLst>
          </p:cNvPr>
          <p:cNvCxnSpPr>
            <a:cxnSpLocks/>
          </p:cNvCxnSpPr>
          <p:nvPr/>
        </p:nvCxnSpPr>
        <p:spPr>
          <a:xfrm>
            <a:off x="421044" y="360356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864E4920-E80B-7FD0-5E49-373C240CDB89}"/>
              </a:ext>
            </a:extLst>
          </p:cNvPr>
          <p:cNvSpPr txBox="1">
            <a:spLocks/>
          </p:cNvSpPr>
          <p:nvPr/>
        </p:nvSpPr>
        <p:spPr>
          <a:xfrm>
            <a:off x="357819" y="2772957"/>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びわ湖の源となる山々で自然について学びます。</a:t>
            </a:r>
          </a:p>
        </p:txBody>
      </p:sp>
      <p:sp>
        <p:nvSpPr>
          <p:cNvPr id="84" name="コンテンツ プレースホルダー 8">
            <a:extLst>
              <a:ext uri="{FF2B5EF4-FFF2-40B4-BE49-F238E27FC236}">
                <a16:creationId xmlns:a16="http://schemas.microsoft.com/office/drawing/2014/main" id="{2A84D3D6-E0F7-C93E-17B8-7377F55E1EE3}"/>
              </a:ext>
            </a:extLst>
          </p:cNvPr>
          <p:cNvSpPr txBox="1">
            <a:spLocks/>
          </p:cNvSpPr>
          <p:nvPr/>
        </p:nvSpPr>
        <p:spPr>
          <a:xfrm>
            <a:off x="357819" y="3634048"/>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比叡山延暦寺の歴史や伝承文化を学びます。</a:t>
            </a:r>
          </a:p>
        </p:txBody>
      </p:sp>
      <p:sp>
        <p:nvSpPr>
          <p:cNvPr id="88" name="テキスト ボックス 87">
            <a:extLst>
              <a:ext uri="{FF2B5EF4-FFF2-40B4-BE49-F238E27FC236}">
                <a16:creationId xmlns:a16="http://schemas.microsoft.com/office/drawing/2014/main" id="{80A6A52C-8BE6-6AF8-AC4A-EF64EF12E476}"/>
              </a:ext>
            </a:extLst>
          </p:cNvPr>
          <p:cNvSpPr txBox="1"/>
          <p:nvPr/>
        </p:nvSpPr>
        <p:spPr>
          <a:xfrm>
            <a:off x="353767" y="4434181"/>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オーパルオプテックス株式会社</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：大津市雄琴</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5-265-1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077-579-7111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9:30</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17:30</a:t>
            </a:r>
            <a:b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定休日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：木曜日、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月は水・木曜、夏季無休</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https://www.o-pal.com/</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 name="タイトル 2">
            <a:extLst>
              <a:ext uri="{FF2B5EF4-FFF2-40B4-BE49-F238E27FC236}">
                <a16:creationId xmlns:a16="http://schemas.microsoft.com/office/drawing/2014/main" id="{82C34B2E-119E-99EB-B8DC-27622E85A771}"/>
              </a:ext>
            </a:extLst>
          </p:cNvPr>
          <p:cNvSpPr>
            <a:spLocks noGrp="1"/>
          </p:cNvSpPr>
          <p:nvPr>
            <p:ph type="title"/>
          </p:nvPr>
        </p:nvSpPr>
        <p:spPr/>
        <p:txBody>
          <a:bodyPr/>
          <a:lstStyle/>
          <a:p>
            <a:r>
              <a:rPr lang="ja-JP" altLang="en-US" sz="1567" dirty="0"/>
              <a:t>びわ湖大津教育プログラム：</a:t>
            </a:r>
            <a:r>
              <a:rPr lang="en-US" altLang="ja-JP" sz="1567" dirty="0"/>
              <a:t>12</a:t>
            </a:r>
            <a:endParaRPr lang="ja-JP" altLang="en-US" sz="1567" dirty="0"/>
          </a:p>
        </p:txBody>
      </p:sp>
      <p:sp>
        <p:nvSpPr>
          <p:cNvPr id="25" name="コンテンツ プレースホルダー 24">
            <a:extLst>
              <a:ext uri="{FF2B5EF4-FFF2-40B4-BE49-F238E27FC236}">
                <a16:creationId xmlns:a16="http://schemas.microsoft.com/office/drawing/2014/main" id="{8B77E2BD-341D-3738-BD53-5FF75BD73900}"/>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びわ湖側、門前町の坂本を起点とした５時間程度の比叡山トレッキングです。</a:t>
            </a:r>
            <a:endParaRPr kumimoji="0" lang="en-US" altLang="ja-JP" sz="1175" dirty="0">
              <a:solidFill>
                <a:prstClr val="black"/>
              </a:solidFill>
              <a:latin typeface="Meiryo UI"/>
              <a:ea typeface="Meiryo UI"/>
            </a:endParaRPr>
          </a:p>
          <a:p>
            <a:pPr>
              <a:lnSpc>
                <a:spcPct val="114000"/>
              </a:lnSpc>
              <a:tabLst>
                <a:tab pos="1313457" algn="l"/>
              </a:tabLst>
              <a:defRPr/>
            </a:pPr>
            <a:r>
              <a:rPr kumimoji="0" lang="ja-JP" altLang="en-US" sz="1175" dirty="0">
                <a:solidFill>
                  <a:prstClr val="black"/>
                </a:solidFill>
                <a:latin typeface="Meiryo UI"/>
                <a:ea typeface="Meiryo UI"/>
              </a:rPr>
              <a:t>ガイドが同行し、びわ湖の源となる山々の自然と、比叡山延暦寺の歴史や伝承文化を学びます。</a:t>
            </a:r>
          </a:p>
          <a:p>
            <a:pPr>
              <a:lnSpc>
                <a:spcPct val="114000"/>
              </a:lnSpc>
              <a:tabLst>
                <a:tab pos="1313457" algn="l"/>
              </a:tabLst>
              <a:defRPr/>
            </a:pPr>
            <a:r>
              <a:rPr kumimoji="0" lang="ja-JP" altLang="en-US" sz="1175" dirty="0">
                <a:solidFill>
                  <a:prstClr val="black"/>
                </a:solidFill>
                <a:latin typeface="Meiryo UI"/>
                <a:ea typeface="Meiryo UI"/>
              </a:rPr>
              <a:t>「自然に学ぶ」「歴史を学ぶ」「協調性を育む」をねらいとする自然体験学習プログラムです。</a:t>
            </a:r>
          </a:p>
        </p:txBody>
      </p:sp>
      <p:pic>
        <p:nvPicPr>
          <p:cNvPr id="9" name="図 8">
            <a:extLst>
              <a:ext uri="{FF2B5EF4-FFF2-40B4-BE49-F238E27FC236}">
                <a16:creationId xmlns:a16="http://schemas.microsoft.com/office/drawing/2014/main" id="{07C1F708-5F41-F905-0294-5E466CEB242F}"/>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4183098" y="1203993"/>
            <a:ext cx="263927" cy="264369"/>
          </a:xfrm>
          <a:prstGeom prst="rect">
            <a:avLst/>
          </a:prstGeom>
        </p:spPr>
      </p:pic>
      <p:cxnSp>
        <p:nvCxnSpPr>
          <p:cNvPr id="20" name="直線コネクタ 19">
            <a:extLst>
              <a:ext uri="{FF2B5EF4-FFF2-40B4-BE49-F238E27FC236}">
                <a16:creationId xmlns:a16="http://schemas.microsoft.com/office/drawing/2014/main" id="{CA5E747A-2A4D-177D-C19C-0487D8942708}"/>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95AE752F-9D91-9DC5-8A3E-35D9B92E6780}"/>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7C8F8883-97AB-6185-15FF-6367AF5776FA}"/>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28" name="二等辺三角形 27">
            <a:extLst>
              <a:ext uri="{FF2B5EF4-FFF2-40B4-BE49-F238E27FC236}">
                <a16:creationId xmlns:a16="http://schemas.microsoft.com/office/drawing/2014/main" id="{DA678877-A346-898F-7F1F-4AA7E6CC1FB9}"/>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pic>
        <p:nvPicPr>
          <p:cNvPr id="40" name="図 39" descr="アイコン が含まれている画像&#10;&#10;自動的に生成された説明">
            <a:extLst>
              <a:ext uri="{FF2B5EF4-FFF2-40B4-BE49-F238E27FC236}">
                <a16:creationId xmlns:a16="http://schemas.microsoft.com/office/drawing/2014/main" id="{112436A6-3700-C973-6287-AA2FC89395D8}"/>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883532" y="1203993"/>
            <a:ext cx="264369" cy="264369"/>
          </a:xfrm>
          <a:prstGeom prst="rect">
            <a:avLst/>
          </a:prstGeom>
        </p:spPr>
      </p:pic>
      <p:pic>
        <p:nvPicPr>
          <p:cNvPr id="44" name="グラフィックス 43" descr="電球と鉛筆 枠線">
            <a:extLst>
              <a:ext uri="{FF2B5EF4-FFF2-40B4-BE49-F238E27FC236}">
                <a16:creationId xmlns:a16="http://schemas.microsoft.com/office/drawing/2014/main" id="{2F95788D-C95B-6A88-9891-E3C2C6590436}"/>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58565" y="3822712"/>
            <a:ext cx="422805" cy="422805"/>
          </a:xfrm>
          <a:prstGeom prst="rect">
            <a:avLst/>
          </a:prstGeom>
        </p:spPr>
      </p:pic>
      <p:pic>
        <p:nvPicPr>
          <p:cNvPr id="45" name="図 44">
            <a:extLst>
              <a:ext uri="{FF2B5EF4-FFF2-40B4-BE49-F238E27FC236}">
                <a16:creationId xmlns:a16="http://schemas.microsoft.com/office/drawing/2014/main" id="{D5CF3E9A-4232-A2E7-97F4-FB44DD936B1C}"/>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4482659" y="1203993"/>
            <a:ext cx="258026" cy="258026"/>
          </a:xfrm>
          <a:prstGeom prst="rect">
            <a:avLst/>
          </a:prstGeom>
        </p:spPr>
      </p:pic>
      <p:pic>
        <p:nvPicPr>
          <p:cNvPr id="46" name="図 45" descr="アイコン が含まれている画像&#10;&#10;自動的に生成された説明">
            <a:extLst>
              <a:ext uri="{FF2B5EF4-FFF2-40B4-BE49-F238E27FC236}">
                <a16:creationId xmlns:a16="http://schemas.microsoft.com/office/drawing/2014/main" id="{B7C9D219-F36E-1F80-2AD2-1A87D1AC6F07}"/>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583969" y="1203993"/>
            <a:ext cx="264369" cy="264369"/>
          </a:xfrm>
          <a:prstGeom prst="rect">
            <a:avLst/>
          </a:prstGeom>
        </p:spPr>
      </p:pic>
      <p:pic>
        <p:nvPicPr>
          <p:cNvPr id="51" name="グラフィックス 50" descr="丘の光景 枠線">
            <a:extLst>
              <a:ext uri="{FF2B5EF4-FFF2-40B4-BE49-F238E27FC236}">
                <a16:creationId xmlns:a16="http://schemas.microsoft.com/office/drawing/2014/main" id="{FCA7396F-70BE-8F11-9CD2-AEEE32680E03}"/>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458565" y="2997905"/>
            <a:ext cx="422805" cy="422805"/>
          </a:xfrm>
          <a:prstGeom prst="rect">
            <a:avLst/>
          </a:prstGeom>
        </p:spPr>
      </p:pic>
      <p:sp>
        <p:nvSpPr>
          <p:cNvPr id="68" name="テキスト ボックス 67">
            <a:extLst>
              <a:ext uri="{FF2B5EF4-FFF2-40B4-BE49-F238E27FC236}">
                <a16:creationId xmlns:a16="http://schemas.microsoft.com/office/drawing/2014/main" id="{E94F72AA-DE84-8A58-10C3-196E79F74580}"/>
              </a:ext>
            </a:extLst>
          </p:cNvPr>
          <p:cNvSpPr txBox="1"/>
          <p:nvPr/>
        </p:nvSpPr>
        <p:spPr>
          <a:xfrm>
            <a:off x="8741971" y="6679199"/>
            <a:ext cx="877501" cy="225254"/>
          </a:xfrm>
          <a:prstGeom prst="rect">
            <a:avLst/>
          </a:prstGeom>
          <a:noFill/>
        </p:spPr>
        <p:txBody>
          <a:bodyPr wrap="square">
            <a:spAutoFit/>
          </a:bodyPr>
          <a:lstStyle/>
          <a:p>
            <a:pPr marL="0" marR="0" lvl="0" indent="0" algn="r" defTabSz="895327" rtl="0" eaLnBrk="1" fontAlgn="auto" latinLnBrk="0" hangingPunct="1">
              <a:lnSpc>
                <a:spcPct val="125000"/>
              </a:lnSpc>
              <a:spcBef>
                <a:spcPts val="0"/>
              </a:spcBef>
              <a:spcAft>
                <a:spcPts val="0"/>
              </a:spcAft>
              <a:buClr>
                <a:srgbClr val="4B75BD"/>
              </a:buClr>
              <a:buSzTx/>
              <a:buFontTx/>
              <a:buNone/>
              <a:tabLst/>
              <a:defRPr/>
            </a:pPr>
            <a:r>
              <a:rPr kumimoji="0" lang="en-US" altLang="ja-JP" sz="783" b="0" i="0" u="none" strike="noStrike" kern="1200" cap="none" spc="0" normalizeH="0" baseline="0" noProof="0" dirty="0">
                <a:ln>
                  <a:noFill/>
                </a:ln>
                <a:solidFill>
                  <a:prstClr val="white">
                    <a:lumMod val="75000"/>
                  </a:prstClr>
                </a:solidFill>
                <a:effectLst/>
                <a:uLnTx/>
                <a:uFillTx/>
                <a:latin typeface="Meiryo UI"/>
                <a:ea typeface="Meiryo UI"/>
                <a:cs typeface="+mn-cs"/>
              </a:rPr>
              <a:t>B</a:t>
            </a:r>
            <a:r>
              <a:rPr kumimoji="0" lang="ja-JP" altLang="en-US" sz="783" b="0" i="0" u="none" strike="noStrike" kern="1200" cap="none" spc="0" normalizeH="0" baseline="0" noProof="0" dirty="0">
                <a:ln>
                  <a:noFill/>
                </a:ln>
                <a:solidFill>
                  <a:prstClr val="white">
                    <a:lumMod val="75000"/>
                  </a:prstClr>
                </a:solidFill>
                <a:effectLst/>
                <a:uLnTx/>
                <a:uFillTx/>
                <a:latin typeface="Meiryo UI"/>
                <a:ea typeface="Meiryo UI"/>
                <a:cs typeface="+mn-cs"/>
              </a:rPr>
              <a:t>コース</a:t>
            </a:r>
            <a:endParaRPr kumimoji="0" lang="en-US" altLang="ja-JP" sz="783" b="0" i="0" u="none" strike="noStrike" kern="1200" cap="none" spc="0" normalizeH="0" baseline="0" noProof="0" dirty="0">
              <a:ln>
                <a:noFill/>
              </a:ln>
              <a:solidFill>
                <a:prstClr val="white">
                  <a:lumMod val="75000"/>
                </a:prstClr>
              </a:solidFill>
              <a:effectLst/>
              <a:uLnTx/>
              <a:uFillTx/>
              <a:latin typeface="Meiryo UI"/>
              <a:ea typeface="Meiryo UI"/>
              <a:cs typeface="+mn-cs"/>
            </a:endParaRPr>
          </a:p>
        </p:txBody>
      </p:sp>
      <p:graphicFrame>
        <p:nvGraphicFramePr>
          <p:cNvPr id="69" name="表 68">
            <a:extLst>
              <a:ext uri="{FF2B5EF4-FFF2-40B4-BE49-F238E27FC236}">
                <a16:creationId xmlns:a16="http://schemas.microsoft.com/office/drawing/2014/main" id="{2B7018AE-C4BC-267B-9366-F16797DE4381}"/>
              </a:ext>
            </a:extLst>
          </p:cNvPr>
          <p:cNvGraphicFramePr>
            <a:graphicFrameLocks noGrp="1"/>
          </p:cNvGraphicFramePr>
          <p:nvPr/>
        </p:nvGraphicFramePr>
        <p:xfrm>
          <a:off x="2867953" y="4434184"/>
          <a:ext cx="6703158" cy="1219826"/>
        </p:xfrm>
        <a:graphic>
          <a:graphicData uri="http://schemas.openxmlformats.org/drawingml/2006/table">
            <a:tbl>
              <a:tblPr>
                <a:tableStyleId>{69CF1AB2-1976-4502-BF36-3FF5EA218861}</a:tableStyleId>
              </a:tblPr>
              <a:tblGrid>
                <a:gridCol w="669446">
                  <a:extLst>
                    <a:ext uri="{9D8B030D-6E8A-4147-A177-3AD203B41FA5}">
                      <a16:colId xmlns:a16="http://schemas.microsoft.com/office/drawing/2014/main" val="741602752"/>
                    </a:ext>
                  </a:extLst>
                </a:gridCol>
                <a:gridCol w="669446">
                  <a:extLst>
                    <a:ext uri="{9D8B030D-6E8A-4147-A177-3AD203B41FA5}">
                      <a16:colId xmlns:a16="http://schemas.microsoft.com/office/drawing/2014/main" val="3389704294"/>
                    </a:ext>
                  </a:extLst>
                </a:gridCol>
                <a:gridCol w="669446">
                  <a:extLst>
                    <a:ext uri="{9D8B030D-6E8A-4147-A177-3AD203B41FA5}">
                      <a16:colId xmlns:a16="http://schemas.microsoft.com/office/drawing/2014/main" val="4204551638"/>
                    </a:ext>
                  </a:extLst>
                </a:gridCol>
                <a:gridCol w="669446">
                  <a:extLst>
                    <a:ext uri="{9D8B030D-6E8A-4147-A177-3AD203B41FA5}">
                      <a16:colId xmlns:a16="http://schemas.microsoft.com/office/drawing/2014/main" val="3304725556"/>
                    </a:ext>
                  </a:extLst>
                </a:gridCol>
                <a:gridCol w="607678">
                  <a:extLst>
                    <a:ext uri="{9D8B030D-6E8A-4147-A177-3AD203B41FA5}">
                      <a16:colId xmlns:a16="http://schemas.microsoft.com/office/drawing/2014/main" val="3252824643"/>
                    </a:ext>
                  </a:extLst>
                </a:gridCol>
                <a:gridCol w="3417696">
                  <a:extLst>
                    <a:ext uri="{9D8B030D-6E8A-4147-A177-3AD203B41FA5}">
                      <a16:colId xmlns:a16="http://schemas.microsoft.com/office/drawing/2014/main" val="1736356865"/>
                    </a:ext>
                  </a:extLst>
                </a:gridCol>
              </a:tblGrid>
              <a:tr h="184822">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b="0" i="0" u="none" strike="noStrike" dirty="0">
                          <a:effectLst/>
                          <a:latin typeface="+mn-ea"/>
                          <a:ea typeface="+mn-ea"/>
                        </a:rPr>
                        <a:t>比叡山</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u="none" strike="noStrike" dirty="0">
                          <a:effectLst/>
                          <a:latin typeface="+mn-ea"/>
                          <a:ea typeface="+mn-ea"/>
                        </a:rPr>
                        <a:t>通年</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4">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84822">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zh-CN" altLang="en-US" sz="900" u="none" strike="noStrike" dirty="0">
                          <a:effectLst/>
                          <a:latin typeface="+mn-ea"/>
                          <a:ea typeface="+mn-ea"/>
                        </a:rPr>
                        <a:t>小学</a:t>
                      </a:r>
                      <a:r>
                        <a:rPr lang="ja-JP" altLang="en-US" sz="900" u="none" strike="noStrike" dirty="0">
                          <a:effectLst/>
                          <a:latin typeface="+mn-ea"/>
                          <a:ea typeface="+mn-ea"/>
                        </a:rPr>
                        <a:t>生・中学生・</a:t>
                      </a:r>
                      <a:r>
                        <a:rPr lang="zh-CN" altLang="en-US" sz="900" u="none" strike="noStrike" dirty="0">
                          <a:effectLst/>
                          <a:latin typeface="+mn-ea"/>
                          <a:ea typeface="+mn-ea"/>
                        </a:rPr>
                        <a:t>高校生</a:t>
                      </a:r>
                      <a:endParaRPr lang="zh-CN"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84822">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b="0" i="0" u="none" strike="noStrike" dirty="0">
                          <a:effectLst/>
                          <a:latin typeface="+mn-ea"/>
                          <a:ea typeface="+mn-ea"/>
                        </a:rPr>
                        <a:t>6</a:t>
                      </a:r>
                      <a:r>
                        <a:rPr lang="ja-JP" altLang="en-US" sz="9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u="none" strike="noStrike" dirty="0">
                          <a:effectLst/>
                          <a:latin typeface="+mn-ea"/>
                          <a:ea typeface="+mn-ea"/>
                        </a:rPr>
                        <a:t>30</a:t>
                      </a:r>
                      <a:r>
                        <a:rPr lang="ja-JP" altLang="en-US" sz="900" u="none" strike="noStrike" dirty="0">
                          <a:effectLst/>
                          <a:latin typeface="+mn-ea"/>
                          <a:ea typeface="+mn-ea"/>
                        </a:rPr>
                        <a:t>～</a:t>
                      </a:r>
                      <a:r>
                        <a:rPr lang="en-US" altLang="ja-JP" sz="900" u="none" strike="noStrike" dirty="0">
                          <a:effectLst/>
                          <a:latin typeface="+mn-ea"/>
                          <a:ea typeface="+mn-ea"/>
                        </a:rPr>
                        <a:t>300</a:t>
                      </a:r>
                      <a:r>
                        <a:rPr lang="ja-JP" altLang="en-US" sz="900" u="none" strike="noStrike" dirty="0">
                          <a:effectLst/>
                          <a:latin typeface="+mn-ea"/>
                          <a:ea typeface="+mn-ea"/>
                        </a:rPr>
                        <a:t>人</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665360">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ja-JP" altLang="en-US" sz="800" u="none" strike="noStrike" dirty="0">
                          <a:effectLst/>
                          <a:latin typeface="+mn-ea"/>
                          <a:ea typeface="+mn-ea"/>
                        </a:rPr>
                        <a:t>動きやすい服装（体操服など）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運動靴・帽子・手袋（軍手など）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・飲み物・雨合羽・</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タオル・着替え（雨で濡れた場合に使用）</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bl>
          </a:graphicData>
        </a:graphic>
      </p:graphicFrame>
      <p:sp>
        <p:nvSpPr>
          <p:cNvPr id="71" name="コンテンツ プレースホルダー 8">
            <a:extLst>
              <a:ext uri="{FF2B5EF4-FFF2-40B4-BE49-F238E27FC236}">
                <a16:creationId xmlns:a16="http://schemas.microsoft.com/office/drawing/2014/main" id="{3E020214-D7E7-7436-132D-83ABF28E1F08}"/>
              </a:ext>
            </a:extLst>
          </p:cNvPr>
          <p:cNvSpPr txBox="1">
            <a:spLocks/>
          </p:cNvSpPr>
          <p:nvPr/>
        </p:nvSpPr>
        <p:spPr>
          <a:xfrm>
            <a:off x="6130462" y="4477588"/>
            <a:ext cx="2923031"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28491" marR="0" lvl="0" indent="-528491"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Lst>
              <a:defRPr/>
            </a:pP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	9:30	</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大宮川観光駐車場集合／出発準備</a:t>
            </a:r>
            <a:b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（安全指導・準備体操・トイレ）</a:t>
            </a:r>
          </a:p>
          <a:p>
            <a:pPr marL="528491" marR="0" lvl="0" indent="-528491"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Lst>
              <a:defRPr/>
            </a:pP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	9:45	</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出発／坂本の石積みなどを抜けて比叡山トレッキング</a:t>
            </a:r>
          </a:p>
          <a:p>
            <a:pPr marL="528491" marR="0" lvl="0" indent="-528491"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Lst>
              <a:defRPr/>
            </a:pP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	12:00	</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延暦寺会館到着（昼休憩・トイレ休憩）</a:t>
            </a:r>
          </a:p>
          <a:p>
            <a:pPr marL="528491" marR="0" lvl="0" indent="-528491"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Lst>
              <a:defRPr/>
            </a:pP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	13:00	</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出発／比叡山延暦寺拝観</a:t>
            </a:r>
            <a:b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（根本中堂および東塔エリア～西塔エリア）</a:t>
            </a:r>
          </a:p>
          <a:p>
            <a:pPr marL="528491" marR="0" lvl="0" indent="-528491"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Lst>
              <a:defRPr/>
            </a:pP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	15:30	</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比叡山峰通レストランにて解散（トイレ有）</a:t>
            </a:r>
          </a:p>
        </p:txBody>
      </p:sp>
      <p:sp>
        <p:nvSpPr>
          <p:cNvPr id="72" name="テキスト ボックス 71">
            <a:extLst>
              <a:ext uri="{FF2B5EF4-FFF2-40B4-BE49-F238E27FC236}">
                <a16:creationId xmlns:a16="http://schemas.microsoft.com/office/drawing/2014/main" id="{C8078A4D-E72E-3923-36D6-E8DD10A3C28A}"/>
              </a:ext>
            </a:extLst>
          </p:cNvPr>
          <p:cNvSpPr txBox="1"/>
          <p:nvPr/>
        </p:nvSpPr>
        <p:spPr>
          <a:xfrm>
            <a:off x="2559832" y="5744505"/>
            <a:ext cx="3767712" cy="526491"/>
          </a:xfrm>
          <a:prstGeom prst="rect">
            <a:avLst/>
          </a:prstGeom>
          <a:noFill/>
        </p:spPr>
        <p:txBody>
          <a:bodyPr wrap="square">
            <a:spAutoFit/>
          </a:bodyPr>
          <a:lstStyle/>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足場の悪い道を歩行できない児童生徒はトレッキングに参加できません。</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トレッキング参加が難しい児童生徒は、バス（ドライブウェイを利用）ゴール地点へ移動が可能です。</a:t>
            </a:r>
            <a:endParaRPr kumimoji="0"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75" name="テキスト ボックス 74">
            <a:extLst>
              <a:ext uri="{FF2B5EF4-FFF2-40B4-BE49-F238E27FC236}">
                <a16:creationId xmlns:a16="http://schemas.microsoft.com/office/drawing/2014/main" id="{FBA47D32-1EA5-098E-D330-FE62126EEF51}"/>
              </a:ext>
            </a:extLst>
          </p:cNvPr>
          <p:cNvSpPr txBox="1"/>
          <p:nvPr/>
        </p:nvSpPr>
        <p:spPr>
          <a:xfrm>
            <a:off x="6301963" y="5744505"/>
            <a:ext cx="3767712" cy="375872"/>
          </a:xfrm>
          <a:prstGeom prst="rect">
            <a:avLst/>
          </a:prstGeom>
          <a:noFill/>
        </p:spPr>
        <p:txBody>
          <a:bodyPr wrap="square">
            <a:spAutoFit/>
          </a:bodyPr>
          <a:lstStyle/>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雨天荒天時の中止は、前日</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12:00</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段階での気象予報により判断いたします。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体験場所までの移動は貸切バスをおすすめします</a:t>
            </a:r>
          </a:p>
        </p:txBody>
      </p:sp>
      <p:sp>
        <p:nvSpPr>
          <p:cNvPr id="90" name="コンテンツ プレースホルダー 8">
            <a:extLst>
              <a:ext uri="{FF2B5EF4-FFF2-40B4-BE49-F238E27FC236}">
                <a16:creationId xmlns:a16="http://schemas.microsoft.com/office/drawing/2014/main" id="{311E544A-15D7-1922-B992-86B8AD2DE77D}"/>
              </a:ext>
            </a:extLst>
          </p:cNvPr>
          <p:cNvSpPr txBox="1">
            <a:spLocks/>
          </p:cNvSpPr>
          <p:nvPr/>
        </p:nvSpPr>
        <p:spPr>
          <a:xfrm>
            <a:off x="325980" y="5606040"/>
            <a:ext cx="9240461" cy="678382"/>
          </a:xfrm>
          <a:prstGeom prst="rect">
            <a:avLst/>
          </a:prstGeom>
        </p:spPr>
        <p:txBody>
          <a:bodyPr vert="horz" lIns="89533" tIns="44767" rIns="89533" bIns="44767" numCol="3" spcCol="72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約</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6</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時間　トレッキングは約</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4.5</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時間（約</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6Km</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a:t>
            </a:r>
          </a:p>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p:txBody>
      </p:sp>
      <p:cxnSp>
        <p:nvCxnSpPr>
          <p:cNvPr id="91" name="直線コネクタ 90">
            <a:extLst>
              <a:ext uri="{FF2B5EF4-FFF2-40B4-BE49-F238E27FC236}">
                <a16:creationId xmlns:a16="http://schemas.microsoft.com/office/drawing/2014/main" id="{A676034C-E0EC-BBA8-FB60-BB7D189119A0}"/>
              </a:ext>
            </a:extLst>
          </p:cNvPr>
          <p:cNvCxnSpPr>
            <a:cxnSpLocks/>
          </p:cNvCxnSpPr>
          <p:nvPr/>
        </p:nvCxnSpPr>
        <p:spPr>
          <a:xfrm>
            <a:off x="688863" y="5742662"/>
            <a:ext cx="8891157"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pic>
        <p:nvPicPr>
          <p:cNvPr id="5" name="図 4">
            <a:extLst>
              <a:ext uri="{FF2B5EF4-FFF2-40B4-BE49-F238E27FC236}">
                <a16:creationId xmlns:a16="http://schemas.microsoft.com/office/drawing/2014/main" id="{C1859C72-9AD0-83C1-8164-EA3E6B7DDFA4}"/>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a:stretch/>
        </p:blipFill>
        <p:spPr>
          <a:xfrm>
            <a:off x="8576004" y="4988090"/>
            <a:ext cx="936491" cy="624560"/>
          </a:xfrm>
          <a:prstGeom prst="rect">
            <a:avLst/>
          </a:prstGeom>
        </p:spPr>
      </p:pic>
    </p:spTree>
    <p:extLst>
      <p:ext uri="{BB962C8B-B14F-4D97-AF65-F5344CB8AC3E}">
        <p14:creationId xmlns:p14="http://schemas.microsoft.com/office/powerpoint/2010/main" val="2959035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7064C-0318-733E-3C8C-C25EE61E7752}"/>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6DA1BB73-A7C2-6F77-2955-67FEB659BCE9}"/>
              </a:ext>
            </a:extLst>
          </p:cNvPr>
          <p:cNvSpPr>
            <a:spLocks noGrp="1"/>
          </p:cNvSpPr>
          <p:nvPr>
            <p:ph idx="1"/>
          </p:nvPr>
        </p:nvSpPr>
        <p:spPr/>
        <p:txBody>
          <a:bodyPr/>
          <a:lstStyle/>
          <a:p>
            <a:r>
              <a:rPr lang="ja-JP" altLang="en-US" dirty="0"/>
              <a:t>木工と森のSDGs学習プログラム</a:t>
            </a:r>
          </a:p>
        </p:txBody>
      </p:sp>
      <p:grpSp>
        <p:nvGrpSpPr>
          <p:cNvPr id="10" name="グループ化 9">
            <a:extLst>
              <a:ext uri="{FF2B5EF4-FFF2-40B4-BE49-F238E27FC236}">
                <a16:creationId xmlns:a16="http://schemas.microsoft.com/office/drawing/2014/main" id="{6FA2998C-92CC-4784-3741-7688A5EFB927}"/>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BEB4AD59-6F96-E491-4094-B17C168F1624}"/>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12C6D90C-5848-FB86-481E-7D3EBB8CB5A9}"/>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AB3DFAD0-172D-2B07-E55B-625FED8D4629}"/>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8239D53B-AC94-E6D0-D539-DF59777446F9}"/>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CFA1AB48-BDE1-A9B7-4588-F4A29C19AFF5}"/>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0134C64F-482A-C615-8CA9-FA52AF8BF65A}"/>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ECEC48F1-F6A2-227F-6F7B-F1037619B533}"/>
              </a:ext>
            </a:extLst>
          </p:cNvPr>
          <p:cNvSpPr txBox="1"/>
          <p:nvPr/>
        </p:nvSpPr>
        <p:spPr>
          <a:xfrm>
            <a:off x="2400567" y="1141123"/>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2E00C0A4-CD58-03F6-5205-81FE15572C0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FEC3BF9A-BD4B-E4AB-8918-FA61AE16F273}"/>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6905E8DB-0C9C-2615-E2C5-85191563AB5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8D7855D6-9B7E-3B35-EA85-51DF2CF45A4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FECCF791-FF60-CA85-E6EB-B4C6EF6E961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99964710-AF0A-4D02-8C48-59917E7AC4C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6D938E2A-1471-F4A0-04C6-4E3005D46A4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274D04FE-EEDD-6C32-17BC-38BCDF256CB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4A60E461-3CE8-47B3-E321-9C03EBB22E6A}"/>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F948D139-8427-376B-FD92-82286D9CB920}"/>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E15D0887-8BFF-949B-119A-3F52AA15F57C}"/>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893071F0-135C-9846-6500-3C9D139D345B}"/>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BC3E1E97-CEBB-39CE-723D-29EDA90AD28E}"/>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5C0536F8-B4C3-55C5-C2BC-B1065C5F9D8B}"/>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1D9A8195-9F0A-E10C-0594-C44463B98082}"/>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森林の役割や間伐の意味について調べてみる。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木や森と暮らしの繋がりについて考えてみる。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地域の森林や林業の取組について調べてみる。</a:t>
            </a:r>
          </a:p>
        </p:txBody>
      </p:sp>
      <p:sp>
        <p:nvSpPr>
          <p:cNvPr id="48" name="正方形/長方形 47">
            <a:extLst>
              <a:ext uri="{FF2B5EF4-FFF2-40B4-BE49-F238E27FC236}">
                <a16:creationId xmlns:a16="http://schemas.microsoft.com/office/drawing/2014/main" id="{8607F5EF-D7A5-70D5-894C-A9901AC7C1B6}"/>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間伐材でスプーンやフォークづくりを体験。</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森の役割や間伐の必要性を学ぶ。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現地の方からお話を聞き、木材の活用について考える。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完成した作品を見せ合い、森や木への思いを共有する。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27FEB8F9-282D-9D0E-C2AB-B6E084787378}"/>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森林保全について自分の意見をまとめる。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木や森と暮らしの繋がりについて調べてみる。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pSp>
        <p:nvGrpSpPr>
          <p:cNvPr id="4" name="グループ化 3">
            <a:extLst>
              <a:ext uri="{FF2B5EF4-FFF2-40B4-BE49-F238E27FC236}">
                <a16:creationId xmlns:a16="http://schemas.microsoft.com/office/drawing/2014/main" id="{AD64EB7F-D6F4-BA66-D576-A9F4A88E2BC3}"/>
              </a:ext>
            </a:extLst>
          </p:cNvPr>
          <p:cNvGrpSpPr/>
          <p:nvPr/>
        </p:nvGrpSpPr>
        <p:grpSpPr>
          <a:xfrm>
            <a:off x="2839523" y="5773259"/>
            <a:ext cx="6726919" cy="617840"/>
            <a:chOff x="321177" y="5870744"/>
            <a:chExt cx="9338540" cy="630999"/>
          </a:xfrm>
        </p:grpSpPr>
        <p:sp>
          <p:nvSpPr>
            <p:cNvPr id="59" name="コンテンツ プレースホルダー 8">
              <a:extLst>
                <a:ext uri="{FF2B5EF4-FFF2-40B4-BE49-F238E27FC236}">
                  <a16:creationId xmlns:a16="http://schemas.microsoft.com/office/drawing/2014/main" id="{E1C9216F-1632-0B48-A37E-5D07C747AA6E}"/>
                </a:ext>
              </a:extLst>
            </p:cNvPr>
            <p:cNvSpPr txBox="1">
              <a:spLocks/>
            </p:cNvSpPr>
            <p:nvPr/>
          </p:nvSpPr>
          <p:spPr>
            <a:xfrm>
              <a:off x="321177" y="5870744"/>
              <a:ext cx="9338540" cy="630999"/>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体験場所までの移動は貸切バスをおすすめします。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昼食手配も対応可能です。事前にご相談ください。</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ご利用に関するお問い合わせ、体験内容詳細はお気軽にご相談ください。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3B2E5305-6961-5DB2-F06A-3C59400BC670}"/>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EBF9EA4E-12D6-866B-349E-116374F44F4E}"/>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9DD47651-8C69-EFDC-C31C-F42CD0A9A1BB}"/>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321F720B-3CB9-7517-1107-7F40140C6E51}"/>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FCBE5BA9-FFB8-A97F-80E7-0C86CCC30BAD}"/>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CE094776-8427-6320-B581-4362ABB6B858}"/>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77" name="コンテンツ プレースホルダー 8">
            <a:extLst>
              <a:ext uri="{FF2B5EF4-FFF2-40B4-BE49-F238E27FC236}">
                <a16:creationId xmlns:a16="http://schemas.microsoft.com/office/drawing/2014/main" id="{BB8FAEA0-066F-51ED-7400-7D3B3394E898}"/>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794BF39B-BEA6-5F6A-2AB6-FF69D1202B89}"/>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9" name="コンテンツ プレースホルダー 8">
            <a:extLst>
              <a:ext uri="{FF2B5EF4-FFF2-40B4-BE49-F238E27FC236}">
                <a16:creationId xmlns:a16="http://schemas.microsoft.com/office/drawing/2014/main" id="{F4568777-F808-C850-CD1B-E88E322CCDA1}"/>
              </a:ext>
            </a:extLst>
          </p:cNvPr>
          <p:cNvSpPr txBox="1">
            <a:spLocks/>
          </p:cNvSpPr>
          <p:nvPr/>
        </p:nvSpPr>
        <p:spPr>
          <a:xfrm>
            <a:off x="357819" y="2772955"/>
            <a:ext cx="2382401" cy="563988"/>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間伐材を使ってスプーンやフォークを作成します。</a:t>
            </a:r>
          </a:p>
        </p:txBody>
      </p:sp>
      <p:sp>
        <p:nvSpPr>
          <p:cNvPr id="80" name="コンテンツ プレースホルダー 8">
            <a:extLst>
              <a:ext uri="{FF2B5EF4-FFF2-40B4-BE49-F238E27FC236}">
                <a16:creationId xmlns:a16="http://schemas.microsoft.com/office/drawing/2014/main" id="{FBC0CED7-8E68-DCA8-E592-09378BFA4878}"/>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9E828E92-4FC2-564C-0441-9A30E3EB1FAD}"/>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F1A1B341-D977-E0EF-BD92-726EDAA7D02F}"/>
              </a:ext>
            </a:extLst>
          </p:cNvPr>
          <p:cNvCxnSpPr>
            <a:cxnSpLocks/>
          </p:cNvCxnSpPr>
          <p:nvPr/>
        </p:nvCxnSpPr>
        <p:spPr>
          <a:xfrm>
            <a:off x="421044" y="3364306"/>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AF455C5D-75BA-50C1-EDE4-F75ABA551215}"/>
              </a:ext>
            </a:extLst>
          </p:cNvPr>
          <p:cNvSpPr txBox="1">
            <a:spLocks/>
          </p:cNvSpPr>
          <p:nvPr/>
        </p:nvSpPr>
        <p:spPr>
          <a:xfrm>
            <a:off x="357819" y="3391672"/>
            <a:ext cx="2382401" cy="56389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森の役割や間伐の必要性を学びます。</a:t>
            </a:r>
          </a:p>
        </p:txBody>
      </p:sp>
      <p:sp>
        <p:nvSpPr>
          <p:cNvPr id="84" name="コンテンツ プレースホルダー 8">
            <a:extLst>
              <a:ext uri="{FF2B5EF4-FFF2-40B4-BE49-F238E27FC236}">
                <a16:creationId xmlns:a16="http://schemas.microsoft.com/office/drawing/2014/main" id="{70BF05A2-7198-09CD-8B58-AF6C54A7C020}"/>
              </a:ext>
            </a:extLst>
          </p:cNvPr>
          <p:cNvSpPr txBox="1">
            <a:spLocks/>
          </p:cNvSpPr>
          <p:nvPr/>
        </p:nvSpPr>
        <p:spPr>
          <a:xfrm>
            <a:off x="357819" y="4010292"/>
            <a:ext cx="2382401" cy="59923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作品を見せ合い、森や木への思いを共有します。</a:t>
            </a:r>
          </a:p>
        </p:txBody>
      </p:sp>
      <p:sp>
        <p:nvSpPr>
          <p:cNvPr id="85" name="コンテンツ プレースホルダー 8">
            <a:extLst>
              <a:ext uri="{FF2B5EF4-FFF2-40B4-BE49-F238E27FC236}">
                <a16:creationId xmlns:a16="http://schemas.microsoft.com/office/drawing/2014/main" id="{6A06BCF1-9CA5-6966-DEDE-C4D3C34D2FBC}"/>
              </a:ext>
            </a:extLst>
          </p:cNvPr>
          <p:cNvSpPr txBox="1">
            <a:spLocks/>
          </p:cNvSpPr>
          <p:nvPr/>
        </p:nvSpPr>
        <p:spPr>
          <a:xfrm>
            <a:off x="357820" y="4664256"/>
            <a:ext cx="2424717" cy="59923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カヌーやドラゴンボート体験との組み合わせも可能です。</a:t>
            </a:r>
          </a:p>
        </p:txBody>
      </p:sp>
      <p:cxnSp>
        <p:nvCxnSpPr>
          <p:cNvPr id="86" name="直線矢印コネクタ 85">
            <a:extLst>
              <a:ext uri="{FF2B5EF4-FFF2-40B4-BE49-F238E27FC236}">
                <a16:creationId xmlns:a16="http://schemas.microsoft.com/office/drawing/2014/main" id="{A249D815-1192-D6B5-AFDA-AB105D9FE7FC}"/>
              </a:ext>
            </a:extLst>
          </p:cNvPr>
          <p:cNvCxnSpPr>
            <a:cxnSpLocks/>
          </p:cNvCxnSpPr>
          <p:nvPr/>
        </p:nvCxnSpPr>
        <p:spPr>
          <a:xfrm>
            <a:off x="421044" y="398292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7" name="直線矢印コネクタ 86">
            <a:extLst>
              <a:ext uri="{FF2B5EF4-FFF2-40B4-BE49-F238E27FC236}">
                <a16:creationId xmlns:a16="http://schemas.microsoft.com/office/drawing/2014/main" id="{954A3CBC-B602-A4CF-743A-7A9D9A68CAE3}"/>
              </a:ext>
            </a:extLst>
          </p:cNvPr>
          <p:cNvCxnSpPr>
            <a:cxnSpLocks/>
          </p:cNvCxnSpPr>
          <p:nvPr/>
        </p:nvCxnSpPr>
        <p:spPr>
          <a:xfrm>
            <a:off x="421044" y="463689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A8338BC9-1375-5A98-C4DA-8EF8710F2C92}"/>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オーパルオプテックス株式会社</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：大津市雄琴</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5-265-1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077-579-7111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9:30</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17:30</a:t>
            </a:r>
            <a:b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定休日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：木曜日、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月は水・木曜、夏季無休</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https://www.o-pal.com/</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89" name="グラフィックス 88" descr="電球と鉛筆 枠線">
            <a:extLst>
              <a:ext uri="{FF2B5EF4-FFF2-40B4-BE49-F238E27FC236}">
                <a16:creationId xmlns:a16="http://schemas.microsoft.com/office/drawing/2014/main" id="{950954D6-4E18-C00D-CCC8-E0DAD6D20459}"/>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458565" y="4098508"/>
            <a:ext cx="422805" cy="422805"/>
          </a:xfrm>
          <a:prstGeom prst="rect">
            <a:avLst/>
          </a:prstGeom>
        </p:spPr>
      </p:pic>
      <p:pic>
        <p:nvPicPr>
          <p:cNvPr id="91" name="グラフィックス 90" descr="基本図形 枠線">
            <a:extLst>
              <a:ext uri="{FF2B5EF4-FFF2-40B4-BE49-F238E27FC236}">
                <a16:creationId xmlns:a16="http://schemas.microsoft.com/office/drawing/2014/main" id="{4B34BA8D-1DE4-32D5-065F-B218EC612512}"/>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78612" y="2863593"/>
            <a:ext cx="382711" cy="382711"/>
          </a:xfrm>
          <a:prstGeom prst="rect">
            <a:avLst/>
          </a:prstGeom>
        </p:spPr>
      </p:pic>
      <p:pic>
        <p:nvPicPr>
          <p:cNvPr id="92" name="グラフィックス 91" descr="考え 枠線">
            <a:extLst>
              <a:ext uri="{FF2B5EF4-FFF2-40B4-BE49-F238E27FC236}">
                <a16:creationId xmlns:a16="http://schemas.microsoft.com/office/drawing/2014/main" id="{41D1E3E7-74E9-BB94-C77B-D4B986093EF0}"/>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58565" y="4752472"/>
            <a:ext cx="422805" cy="422805"/>
          </a:xfrm>
          <a:prstGeom prst="rect">
            <a:avLst/>
          </a:prstGeom>
        </p:spPr>
      </p:pic>
      <p:sp>
        <p:nvSpPr>
          <p:cNvPr id="3" name="タイトル 2">
            <a:extLst>
              <a:ext uri="{FF2B5EF4-FFF2-40B4-BE49-F238E27FC236}">
                <a16:creationId xmlns:a16="http://schemas.microsoft.com/office/drawing/2014/main" id="{5E4BF5DE-08ED-59F1-8723-B4D77588437B}"/>
              </a:ext>
            </a:extLst>
          </p:cNvPr>
          <p:cNvSpPr>
            <a:spLocks noGrp="1"/>
          </p:cNvSpPr>
          <p:nvPr>
            <p:ph type="title"/>
          </p:nvPr>
        </p:nvSpPr>
        <p:spPr/>
        <p:txBody>
          <a:bodyPr/>
          <a:lstStyle/>
          <a:p>
            <a:r>
              <a:rPr lang="ja-JP" altLang="en-US" sz="1567" dirty="0"/>
              <a:t>びわ湖大津教育プログラム：</a:t>
            </a:r>
            <a:r>
              <a:rPr lang="en-US" altLang="ja-JP" sz="1567" dirty="0"/>
              <a:t>13</a:t>
            </a:r>
            <a:endParaRPr lang="ja-JP" altLang="en-US" sz="1567" dirty="0"/>
          </a:p>
        </p:txBody>
      </p:sp>
      <p:sp>
        <p:nvSpPr>
          <p:cNvPr id="25" name="コンテンツ プレースホルダー 24">
            <a:extLst>
              <a:ext uri="{FF2B5EF4-FFF2-40B4-BE49-F238E27FC236}">
                <a16:creationId xmlns:a16="http://schemas.microsoft.com/office/drawing/2014/main" id="{C94175C9-3C9D-5061-382C-4A8E6B7C03BF}"/>
              </a:ext>
            </a:extLst>
          </p:cNvPr>
          <p:cNvSpPr>
            <a:spLocks noGrp="1"/>
          </p:cNvSpPr>
          <p:nvPr>
            <p:ph idx="14"/>
          </p:nvPr>
        </p:nvSpPr>
        <p:spPr/>
        <p:txBody>
          <a:bodyPr/>
          <a:lstStyle/>
          <a:p>
            <a:pPr>
              <a:lnSpc>
                <a:spcPct val="114000"/>
              </a:lnSpc>
              <a:tabLst>
                <a:tab pos="1313457" algn="l"/>
              </a:tabLst>
              <a:defRPr/>
            </a:pPr>
            <a:r>
              <a:rPr kumimoji="0" lang="en-US" altLang="ja-JP" sz="1175" dirty="0">
                <a:solidFill>
                  <a:prstClr val="black"/>
                </a:solidFill>
                <a:latin typeface="Meiryo UI"/>
                <a:ea typeface="Meiryo UI"/>
              </a:rPr>
              <a:t>森の役割や間伐の意味を学び、木材に触れてものづくりを体験するプログラムです。</a:t>
            </a:r>
          </a:p>
          <a:p>
            <a:pPr marL="435228" indent="-256475">
              <a:lnSpc>
                <a:spcPct val="114000"/>
              </a:lnSpc>
              <a:buFont typeface="+mj-ea"/>
              <a:buAutoNum type="circleNumDbPlain"/>
              <a:tabLst>
                <a:tab pos="1577702" algn="l"/>
              </a:tabLst>
              <a:defRPr/>
            </a:pPr>
            <a:r>
              <a:rPr kumimoji="0" lang="ja-JP" altLang="en-US" sz="1077" dirty="0">
                <a:solidFill>
                  <a:prstClr val="black"/>
                </a:solidFill>
                <a:latin typeface="Meiryo UI"/>
                <a:ea typeface="Meiryo UI"/>
              </a:rPr>
              <a:t>間伐材を使ってスプーンやフォークを作成します。</a:t>
            </a:r>
            <a:endParaRPr kumimoji="0" lang="en-US" altLang="ja-JP" sz="1077" dirty="0">
              <a:solidFill>
                <a:prstClr val="black"/>
              </a:solidFill>
              <a:latin typeface="Meiryo UI"/>
              <a:ea typeface="Meiryo UI"/>
            </a:endParaRPr>
          </a:p>
          <a:p>
            <a:pPr marL="435228" indent="-256475">
              <a:lnSpc>
                <a:spcPct val="114000"/>
              </a:lnSpc>
              <a:buFont typeface="+mj-ea"/>
              <a:buAutoNum type="circleNumDbPlain"/>
              <a:tabLst>
                <a:tab pos="1577702" algn="l"/>
              </a:tabLst>
              <a:defRPr/>
            </a:pPr>
            <a:r>
              <a:rPr kumimoji="0" lang="ja-JP" altLang="en-US" sz="1077" dirty="0">
                <a:solidFill>
                  <a:prstClr val="black"/>
                </a:solidFill>
                <a:latin typeface="Meiryo UI"/>
                <a:ea typeface="Meiryo UI"/>
              </a:rPr>
              <a:t>完成した作品を見せ合い、森や木への思いを共有します。</a:t>
            </a:r>
            <a:endParaRPr kumimoji="0" lang="en-US" altLang="ja-JP" sz="1077" dirty="0">
              <a:solidFill>
                <a:prstClr val="black"/>
              </a:solidFill>
              <a:latin typeface="Meiryo UI"/>
              <a:ea typeface="Meiryo UI"/>
            </a:endParaRPr>
          </a:p>
          <a:p>
            <a:pPr>
              <a:lnSpc>
                <a:spcPct val="114000"/>
              </a:lnSpc>
              <a:defRPr/>
            </a:pPr>
            <a:endParaRPr kumimoji="0" lang="ja-JP" altLang="en-US" sz="1077" dirty="0">
              <a:solidFill>
                <a:prstClr val="black"/>
              </a:solidFill>
              <a:latin typeface="Meiryo UI"/>
              <a:ea typeface="Meiryo UI"/>
            </a:endParaRPr>
          </a:p>
          <a:p>
            <a:endParaRPr lang="ja-JP" altLang="en-US" dirty="0"/>
          </a:p>
        </p:txBody>
      </p:sp>
      <p:pic>
        <p:nvPicPr>
          <p:cNvPr id="8" name="図 7" descr="ロゴ&#10;&#10;自動的に生成された説明">
            <a:extLst>
              <a:ext uri="{FF2B5EF4-FFF2-40B4-BE49-F238E27FC236}">
                <a16:creationId xmlns:a16="http://schemas.microsoft.com/office/drawing/2014/main" id="{82C10948-1F4D-0978-D842-04C5DB09E916}"/>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4177240" y="1203993"/>
            <a:ext cx="264369" cy="264369"/>
          </a:xfrm>
          <a:prstGeom prst="rect">
            <a:avLst/>
          </a:prstGeom>
        </p:spPr>
      </p:pic>
      <p:pic>
        <p:nvPicPr>
          <p:cNvPr id="9" name="図 8">
            <a:extLst>
              <a:ext uri="{FF2B5EF4-FFF2-40B4-BE49-F238E27FC236}">
                <a16:creationId xmlns:a16="http://schemas.microsoft.com/office/drawing/2014/main" id="{B5854583-9993-6A4B-3A2D-14BA0308053C}"/>
              </a:ext>
            </a:extLst>
          </p:cNvPr>
          <p:cNvPicPr>
            <a:picLocks noChangeAspect="1"/>
          </p:cNvPicPr>
          <p:nvPr/>
        </p:nvPicPr>
        <p:blipFill>
          <a:blip r:embed="rId20" cstate="print">
            <a:extLst>
              <a:ext uri="{28A0092B-C50C-407E-A947-70E740481C1C}">
                <a14:useLocalDpi xmlns:a14="http://schemas.microsoft.com/office/drawing/2010/main"/>
              </a:ext>
            </a:extLst>
          </a:blip>
          <a:srcRect/>
          <a:stretch/>
        </p:blipFill>
        <p:spPr>
          <a:xfrm>
            <a:off x="4475000" y="1203993"/>
            <a:ext cx="263927" cy="264369"/>
          </a:xfrm>
          <a:prstGeom prst="rect">
            <a:avLst/>
          </a:prstGeom>
        </p:spPr>
      </p:pic>
      <p:graphicFrame>
        <p:nvGraphicFramePr>
          <p:cNvPr id="17" name="表 16">
            <a:extLst>
              <a:ext uri="{FF2B5EF4-FFF2-40B4-BE49-F238E27FC236}">
                <a16:creationId xmlns:a16="http://schemas.microsoft.com/office/drawing/2014/main" id="{E16EE774-C800-5204-1B59-97FA13EBD157}"/>
              </a:ext>
            </a:extLst>
          </p:cNvPr>
          <p:cNvGraphicFramePr>
            <a:graphicFrameLocks noGrp="1"/>
          </p:cNvGraphicFramePr>
          <p:nvPr/>
        </p:nvGraphicFramePr>
        <p:xfrm>
          <a:off x="2867950" y="4434180"/>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雄琴</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約1.5時間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20～160人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cxnSp>
        <p:nvCxnSpPr>
          <p:cNvPr id="20" name="直線コネクタ 19">
            <a:extLst>
              <a:ext uri="{FF2B5EF4-FFF2-40B4-BE49-F238E27FC236}">
                <a16:creationId xmlns:a16="http://schemas.microsoft.com/office/drawing/2014/main" id="{8558B217-4E05-1937-42CA-A871315FE5A9}"/>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1C1DC465-EE11-D3BA-6271-4348DD68E438}"/>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6CC75B5C-83E2-118B-0DA0-6B51FEC9AAAB}"/>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28" name="二等辺三角形 27">
            <a:extLst>
              <a:ext uri="{FF2B5EF4-FFF2-40B4-BE49-F238E27FC236}">
                <a16:creationId xmlns:a16="http://schemas.microsoft.com/office/drawing/2014/main" id="{3367B46B-8DB9-1A3E-4783-487CA81E3C95}"/>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39" name="コンテンツ プレースホルダー 8">
            <a:extLst>
              <a:ext uri="{FF2B5EF4-FFF2-40B4-BE49-F238E27FC236}">
                <a16:creationId xmlns:a16="http://schemas.microsoft.com/office/drawing/2014/main" id="{C4D923A6-F36C-E9E9-4984-6FDEBB6A47EF}"/>
              </a:ext>
            </a:extLst>
          </p:cNvPr>
          <p:cNvSpPr txBox="1">
            <a:spLocks/>
          </p:cNvSpPr>
          <p:nvPr/>
        </p:nvSpPr>
        <p:spPr>
          <a:xfrm>
            <a:off x="5813261" y="6000000"/>
            <a:ext cx="2100000" cy="200000"/>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endParaRPr kumimoji="1" sz="1400" b="0" i="0" u="none" strike="noStrike" kern="1200" cap="none" spc="0" normalizeH="0" baseline="0" noProof="0">
              <a:ln>
                <a:noFill/>
              </a:ln>
              <a:solidFill>
                <a:prstClr val="black"/>
              </a:solidFill>
              <a:effectLst/>
              <a:uLnTx/>
              <a:uFillTx/>
              <a:latin typeface="Meiryo UI"/>
              <a:ea typeface="Meiryo UI"/>
              <a:cs typeface="+mn-cs"/>
            </a:endParaRPr>
          </a:p>
        </p:txBody>
      </p:sp>
      <p:pic>
        <p:nvPicPr>
          <p:cNvPr id="96" name="図 95" descr="アイコン が含まれている画像&#10;&#10;自動的に生成された説明">
            <a:extLst>
              <a:ext uri="{FF2B5EF4-FFF2-40B4-BE49-F238E27FC236}">
                <a16:creationId xmlns:a16="http://schemas.microsoft.com/office/drawing/2014/main" id="{F8C53FE2-343A-1AAB-FE2A-ECBD20140046}"/>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3879481" y="1203993"/>
            <a:ext cx="264369" cy="264369"/>
          </a:xfrm>
          <a:prstGeom prst="rect">
            <a:avLst/>
          </a:prstGeom>
        </p:spPr>
      </p:pic>
      <p:pic>
        <p:nvPicPr>
          <p:cNvPr id="97" name="グラフィックス 96" descr="電球と鉛筆 枠線">
            <a:extLst>
              <a:ext uri="{FF2B5EF4-FFF2-40B4-BE49-F238E27FC236}">
                <a16:creationId xmlns:a16="http://schemas.microsoft.com/office/drawing/2014/main" id="{640F9BFB-A51C-301B-A371-99A0AD979047}"/>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458565" y="3462215"/>
            <a:ext cx="422805" cy="422805"/>
          </a:xfrm>
          <a:prstGeom prst="rect">
            <a:avLst/>
          </a:prstGeom>
        </p:spPr>
      </p:pic>
      <p:pic>
        <p:nvPicPr>
          <p:cNvPr id="24" name="図プレースホルダー 74" descr="人, 屋内, テーブル, 女性 が含まれている画像&#10;&#10;自動的に生成された説明">
            <a:extLst>
              <a:ext uri="{FF2B5EF4-FFF2-40B4-BE49-F238E27FC236}">
                <a16:creationId xmlns:a16="http://schemas.microsoft.com/office/drawing/2014/main" id="{D8C970A4-4DC3-6BC4-84CA-D985ED928366}"/>
              </a:ext>
            </a:extLst>
          </p:cNvPr>
          <p:cNvPicPr>
            <a:picLocks noChangeAspect="1"/>
          </p:cNvPicPr>
          <p:nvPr/>
        </p:nvPicPr>
        <p:blipFill>
          <a:blip r:embed="rId22" cstate="print">
            <a:extLst>
              <a:ext uri="{28A0092B-C50C-407E-A947-70E740481C1C}">
                <a14:useLocalDpi xmlns:a14="http://schemas.microsoft.com/office/drawing/2010/main"/>
              </a:ext>
            </a:extLst>
          </a:blip>
          <a:srcRect/>
          <a:stretch/>
        </p:blipFill>
        <p:spPr>
          <a:xfrm>
            <a:off x="8127967" y="4501126"/>
            <a:ext cx="1325571" cy="626291"/>
          </a:xfrm>
          <a:prstGeom prst="rect">
            <a:avLst/>
          </a:prstGeom>
        </p:spPr>
      </p:pic>
      <p:pic>
        <p:nvPicPr>
          <p:cNvPr id="41" name="図プレースホルダー 31" descr="座る, テーブル が含まれている画像&#10;&#10;自動的に生成された説明">
            <a:extLst>
              <a:ext uri="{FF2B5EF4-FFF2-40B4-BE49-F238E27FC236}">
                <a16:creationId xmlns:a16="http://schemas.microsoft.com/office/drawing/2014/main" id="{08980BC7-A0B6-2C6A-8D83-9C3E6B397988}"/>
              </a:ext>
            </a:extLst>
          </p:cNvPr>
          <p:cNvPicPr>
            <a:picLocks noChangeAspect="1"/>
          </p:cNvPicPr>
          <p:nvPr/>
        </p:nvPicPr>
        <p:blipFill>
          <a:blip r:embed="rId23" cstate="print">
            <a:extLst>
              <a:ext uri="{28A0092B-C50C-407E-A947-70E740481C1C}">
                <a14:useLocalDpi xmlns:a14="http://schemas.microsoft.com/office/drawing/2010/main"/>
              </a:ext>
            </a:extLst>
          </a:blip>
          <a:srcRect/>
          <a:stretch/>
        </p:blipFill>
        <p:spPr>
          <a:xfrm>
            <a:off x="8128166" y="5171691"/>
            <a:ext cx="1325372" cy="533659"/>
          </a:xfrm>
          <a:prstGeom prst="rect">
            <a:avLst/>
          </a:prstGeom>
        </p:spPr>
      </p:pic>
      <p:pic>
        <p:nvPicPr>
          <p:cNvPr id="2" name="図 1">
            <a:extLst>
              <a:ext uri="{FF2B5EF4-FFF2-40B4-BE49-F238E27FC236}">
                <a16:creationId xmlns:a16="http://schemas.microsoft.com/office/drawing/2014/main" id="{03163E8C-43C8-619F-9AAD-E0C62F16A50B}"/>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3581513" y="1203993"/>
            <a:ext cx="264369" cy="264369"/>
          </a:xfrm>
          <a:prstGeom prst="rect">
            <a:avLst/>
          </a:prstGeom>
        </p:spPr>
      </p:pic>
      <p:graphicFrame>
        <p:nvGraphicFramePr>
          <p:cNvPr id="950" name="行程表E"/>
          <p:cNvGraphicFramePr>
            <a:graphicFrameLocks noGrp="1"/>
          </p:cNvGraphicFramePr>
          <p:nvPr/>
        </p:nvGraphicFramePr>
        <p:xfrm>
          <a:off x="5813261" y="4380000"/>
          <a:ext cx="2200000" cy="1249338"/>
        </p:xfrm>
        <a:graphic>
          <a:graphicData uri="http://schemas.openxmlformats.org/drawingml/2006/table">
            <a:tbl>
              <a:tblPr firstRow="1"/>
              <a:tblGrid>
                <a:gridCol w="600000">
                  <a:extLst>
                    <a:ext uri="{9D8B030D-6E8A-4147-A177-3AD203B41FA5}">
                      <a16:colId xmlns:a16="http://schemas.microsoft.com/office/drawing/2014/main" val="20000"/>
                    </a:ext>
                  </a:extLst>
                </a:gridCol>
                <a:gridCol w="1600000">
                  <a:extLst>
                    <a:ext uri="{9D8B030D-6E8A-4147-A177-3AD203B41FA5}">
                      <a16:colId xmlns:a16="http://schemas.microsoft.com/office/drawing/2014/main" val="20001"/>
                    </a:ext>
                  </a:extLst>
                </a:gridCol>
              </a:tblGrid>
              <a:tr h="140000">
                <a:tc>
                  <a:txBody>
                    <a:bodyPr/>
                    <a:lstStyle/>
                    <a:p>
                      <a:pPr algn="ctr"/>
                      <a:r>
                        <a:rPr lang="ja-JP" altLang="en-US" sz="680" b="1" dirty="0">
                          <a:solidFill>
                            <a:srgbClr val="000000"/>
                          </a:solidFill>
                          <a:latin typeface="Meiryo UI"/>
                          <a:ea typeface="Meiryo UI"/>
                        </a:rPr>
                        <a:t>時間</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80" b="1" dirty="0">
                          <a:solidFill>
                            <a:srgbClr val="000000"/>
                          </a:solidFill>
                          <a:latin typeface="Meiryo UI"/>
                          <a:ea typeface="Meiryo UI"/>
                        </a:rPr>
                        <a:t>内容</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extLst>
                  <a:ext uri="{0D108BD9-81ED-4DB2-BD59-A6C34878D82A}">
                    <a16:rowId xmlns:a16="http://schemas.microsoft.com/office/drawing/2014/main" val="10000"/>
                  </a:ext>
                </a:extLst>
              </a:tr>
              <a:tr h="140000">
                <a:tc>
                  <a:txBody>
                    <a:bodyPr/>
                    <a:lstStyle/>
                    <a:p>
                      <a:pPr algn="ctr"/>
                      <a:r>
                        <a:rPr lang="ja-JP" altLang="en-US" sz="680" dirty="0">
                          <a:solidFill>
                            <a:srgbClr val="000000"/>
                          </a:solidFill>
                          <a:latin typeface="Meiryo UI"/>
                          <a:ea typeface="Meiryo UI"/>
                        </a:rPr>
                        <a:t>10:00</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開校式</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1"/>
                  </a:ext>
                </a:extLst>
              </a:tr>
              <a:tr h="140000">
                <a:tc>
                  <a:txBody>
                    <a:bodyPr/>
                    <a:lstStyle/>
                    <a:p>
                      <a:pPr algn="ctr"/>
                      <a:r>
                        <a:rPr lang="ja-JP" altLang="en-US" sz="680" dirty="0">
                          <a:solidFill>
                            <a:srgbClr val="000000"/>
                          </a:solidFill>
                          <a:latin typeface="Meiryo UI"/>
                          <a:ea typeface="Meiryo UI"/>
                        </a:rPr>
                        <a:t>10:15</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森の役割・間伐を学ぶ</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2"/>
                  </a:ext>
                </a:extLst>
              </a:tr>
              <a:tr h="140000">
                <a:tc>
                  <a:txBody>
                    <a:bodyPr/>
                    <a:lstStyle/>
                    <a:p>
                      <a:pPr algn="ctr"/>
                      <a:endParaRP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スプーン・フォークづくり</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3"/>
                  </a:ext>
                </a:extLst>
              </a:tr>
              <a:tr h="140000">
                <a:tc>
                  <a:txBody>
                    <a:bodyPr/>
                    <a:lstStyle/>
                    <a:p>
                      <a:pPr algn="ctr"/>
                      <a:endParaRP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作品を見せ合い共有</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4"/>
                  </a:ext>
                </a:extLst>
              </a:tr>
              <a:tr h="140000">
                <a:tc>
                  <a:txBody>
                    <a:bodyPr/>
                    <a:lstStyle/>
                    <a:p>
                      <a:pPr algn="ctr"/>
                      <a:r>
                        <a:rPr lang="ja-JP" altLang="en-US" sz="680" dirty="0">
                          <a:solidFill>
                            <a:srgbClr val="000000"/>
                          </a:solidFill>
                          <a:latin typeface="Meiryo UI"/>
                          <a:ea typeface="Meiryo UI"/>
                        </a:rPr>
                        <a:t>11:45</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閉校式</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5"/>
                  </a:ext>
                </a:extLst>
              </a:tr>
              <a:tr h="140000">
                <a:tc>
                  <a:txBody>
                    <a:bodyPr/>
                    <a:lstStyle/>
                    <a:p>
                      <a:pPr algn="ctr"/>
                      <a:r>
                        <a:rPr lang="ja-JP" altLang="en-US" sz="680" dirty="0">
                          <a:solidFill>
                            <a:srgbClr val="000000"/>
                          </a:solidFill>
                          <a:latin typeface="Meiryo UI"/>
                          <a:ea typeface="Meiryo UI"/>
                        </a:rPr>
                        <a:t>12:00</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オーパル出発</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057697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09AC7-5B2C-7992-8D7E-68EC4767C62C}"/>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AC4DD896-5015-A889-DE53-263D81197B69}"/>
              </a:ext>
            </a:extLst>
          </p:cNvPr>
          <p:cNvSpPr>
            <a:spLocks noGrp="1"/>
          </p:cNvSpPr>
          <p:nvPr>
            <p:ph idx="1"/>
          </p:nvPr>
        </p:nvSpPr>
        <p:spPr/>
        <p:txBody>
          <a:bodyPr/>
          <a:lstStyle/>
          <a:p>
            <a:r>
              <a:rPr lang="en-US" altLang="ja-JP" dirty="0"/>
              <a:t>【</a:t>
            </a:r>
            <a:r>
              <a:rPr lang="ja-JP" altLang="en-US" dirty="0"/>
              <a:t>宿泊施設で実施</a:t>
            </a:r>
            <a:r>
              <a:rPr lang="en-US" altLang="ja-JP" dirty="0"/>
              <a:t>】</a:t>
            </a:r>
            <a:r>
              <a:rPr lang="ja-JP" altLang="en-US" dirty="0"/>
              <a:t>ヨシ紙センサーランプづくり</a:t>
            </a:r>
          </a:p>
        </p:txBody>
      </p:sp>
      <p:grpSp>
        <p:nvGrpSpPr>
          <p:cNvPr id="10" name="グループ化 9">
            <a:extLst>
              <a:ext uri="{FF2B5EF4-FFF2-40B4-BE49-F238E27FC236}">
                <a16:creationId xmlns:a16="http://schemas.microsoft.com/office/drawing/2014/main" id="{C4521FDB-4098-4595-82DB-D34B4D32BE53}"/>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079F5BC3-803F-7642-DF46-C69632960814}"/>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FC09AA68-7D1E-29FA-FD58-9301CCA17F80}"/>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2AC1FD62-FD6C-CAF7-270D-040AA64BD0D2}"/>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FD54E516-A66A-3471-EA5E-D66FF35330AF}"/>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516764F4-8BB3-71D5-BCE9-93451DA15889}"/>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1F20D094-B6E0-4F1C-504A-2A28FC7304E1}"/>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31A64E4B-A9EF-7C13-BFE9-F6554964F3BA}"/>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918C4E60-9E66-914D-460F-D0F1563F572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9B9DC7A1-761B-064E-0FD3-389ABD37BAD1}"/>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6CBF97D4-2A3C-1831-3D7D-B1F3E9AD72A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6157220C-0451-C145-4870-0C974BC4A21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2040B22E-3AF4-B352-45A2-A59CEE8FF6C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301EB2CC-0DB0-3047-31BB-0B231ABF30D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8F349628-9752-7574-C60C-0AEB6E346282}"/>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C3DA0509-2C71-B8CA-DCA9-6AAF5E8FACE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AC709E3A-5A66-8A52-FAF9-E70E55EECCA9}"/>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FCFC3FBA-B795-D8ED-65C0-BDF165D23126}"/>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5C0E4F5C-F9A3-BD88-4BE7-263ECECE31C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7916271A-EF71-C413-AB1A-7E82DF6C8E9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850DA78A-A0E6-0C13-D650-4F26E1919DE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29511200-B8A9-F6CB-1D09-C3FB3AB677E8}"/>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AB21D448-5797-9779-D3D1-8BA2D41E04EE}"/>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びわ湖の環境保全について調べてみる。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地域と現地の環境についての課題や取組について調べてみる。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19CE90E8-051A-F0D4-5787-EC4E1A1C38B2}"/>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ヨシ紙を使った</a:t>
            </a: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LED</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センサーランプづくりを体験。</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びわ湖のヨシについて学ぶ。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F8FB3174-34B5-B59C-C53D-B4ED443C0755}"/>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pSp>
        <p:nvGrpSpPr>
          <p:cNvPr id="4" name="グループ化 3">
            <a:extLst>
              <a:ext uri="{FF2B5EF4-FFF2-40B4-BE49-F238E27FC236}">
                <a16:creationId xmlns:a16="http://schemas.microsoft.com/office/drawing/2014/main" id="{657098A1-AB63-3444-3B66-B89801038CC1}"/>
              </a:ext>
            </a:extLst>
          </p:cNvPr>
          <p:cNvGrpSpPr/>
          <p:nvPr/>
        </p:nvGrpSpPr>
        <p:grpSpPr>
          <a:xfrm>
            <a:off x="2839523" y="5606043"/>
            <a:ext cx="6726919" cy="617840"/>
            <a:chOff x="321177" y="5699966"/>
            <a:chExt cx="9338540" cy="630999"/>
          </a:xfrm>
        </p:grpSpPr>
        <p:sp>
          <p:nvSpPr>
            <p:cNvPr id="59" name="コンテンツ プレースホルダー 8">
              <a:extLst>
                <a:ext uri="{FF2B5EF4-FFF2-40B4-BE49-F238E27FC236}">
                  <a16:creationId xmlns:a16="http://schemas.microsoft.com/office/drawing/2014/main" id="{0EF152F1-C3C0-84CA-84A8-BD75B6D7A134}"/>
                </a:ext>
              </a:extLst>
            </p:cNvPr>
            <p:cNvSpPr txBox="1">
              <a:spLocks/>
            </p:cNvSpPr>
            <p:nvPr/>
          </p:nvSpPr>
          <p:spPr>
            <a:xfrm>
              <a:off x="321177" y="5699966"/>
              <a:ext cx="9338540" cy="630999"/>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会場使用料は別途、宿泊施設にご確認ください。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テーブルレイアウトは、班ごとに協力して活動するため「島型形式」をお薦めしますが、「スクール形式」での開催も可能です。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中学</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3</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年生以上を対象とした場合、体験時間は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60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分を標準とします。</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学年に応じて時間調整を行うことがあります。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ご利用に関するお問い合わせ、体験内容詳細はお気軽にご相談ください。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34263A93-4413-176C-0B0E-1F0B71B70DE9}"/>
                </a:ext>
              </a:extLst>
            </p:cNvPr>
            <p:cNvCxnSpPr>
              <a:cxnSpLocks/>
            </p:cNvCxnSpPr>
            <p:nvPr/>
          </p:nvCxnSpPr>
          <p:spPr>
            <a:xfrm>
              <a:off x="761323" y="5839497"/>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9C04388B-DD38-1FA6-7E10-4F27D4BD2FD2}"/>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24AFE66F-EB82-7EFF-026E-5834145F333D}"/>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F702F837-9577-6B11-2576-AB837A0D93EA}"/>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BF9897A7-363C-35BC-A677-E33E417C054E}"/>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40603F4C-75B2-1CFC-A315-6DE11942A35F}"/>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pic>
        <p:nvPicPr>
          <p:cNvPr id="75" name="図 74">
            <a:extLst>
              <a:ext uri="{FF2B5EF4-FFF2-40B4-BE49-F238E27FC236}">
                <a16:creationId xmlns:a16="http://schemas.microsoft.com/office/drawing/2014/main" id="{04E84B8C-121B-1A07-61D9-C114A5A6E78E}"/>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3582660" y="1203993"/>
            <a:ext cx="263927" cy="264369"/>
          </a:xfrm>
          <a:prstGeom prst="rect">
            <a:avLst/>
          </a:prstGeom>
        </p:spPr>
      </p:pic>
      <p:sp>
        <p:nvSpPr>
          <p:cNvPr id="77" name="コンテンツ プレースホルダー 8">
            <a:extLst>
              <a:ext uri="{FF2B5EF4-FFF2-40B4-BE49-F238E27FC236}">
                <a16:creationId xmlns:a16="http://schemas.microsoft.com/office/drawing/2014/main" id="{7C4FB3FD-611B-E618-3DC3-7A1A2D20B435}"/>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98BDB7BF-736F-85D6-C52D-6D17DFF396F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D7A32F2C-2C23-0DFD-F0FF-94F464D74E6A}"/>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F29E1F4C-B03E-767D-B03C-F33D9C50BFDC}"/>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7BC1B41A-0696-3EB6-632D-5A270774E926}"/>
              </a:ext>
            </a:extLst>
          </p:cNvPr>
          <p:cNvCxnSpPr>
            <a:cxnSpLocks/>
          </p:cNvCxnSpPr>
          <p:nvPr/>
        </p:nvCxnSpPr>
        <p:spPr>
          <a:xfrm>
            <a:off x="421044" y="361487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0FA126BE-791C-FB29-7BBF-29846DE56FA4}"/>
              </a:ext>
            </a:extLst>
          </p:cNvPr>
          <p:cNvSpPr txBox="1">
            <a:spLocks/>
          </p:cNvSpPr>
          <p:nvPr/>
        </p:nvSpPr>
        <p:spPr>
          <a:xfrm>
            <a:off x="357819" y="2772960"/>
            <a:ext cx="2382401"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びわ湖の環境で重要な役割を担っているヨシについて学びます。</a:t>
            </a:r>
          </a:p>
        </p:txBody>
      </p:sp>
      <p:sp>
        <p:nvSpPr>
          <p:cNvPr id="84" name="コンテンツ プレースホルダー 8">
            <a:extLst>
              <a:ext uri="{FF2B5EF4-FFF2-40B4-BE49-F238E27FC236}">
                <a16:creationId xmlns:a16="http://schemas.microsoft.com/office/drawing/2014/main" id="{4FAD1F81-3A6F-8655-4663-2574E0857F87}"/>
              </a:ext>
            </a:extLst>
          </p:cNvPr>
          <p:cNvSpPr txBox="1">
            <a:spLocks/>
          </p:cNvSpPr>
          <p:nvPr/>
        </p:nvSpPr>
        <p:spPr>
          <a:xfrm>
            <a:off x="357819" y="3645774"/>
            <a:ext cx="2382401"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センサーや</a:t>
            </a: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LED</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など先端技術の身近な利用についても学びます。</a:t>
            </a:r>
          </a:p>
        </p:txBody>
      </p:sp>
      <p:sp>
        <p:nvSpPr>
          <p:cNvPr id="85" name="コンテンツ プレースホルダー 8">
            <a:extLst>
              <a:ext uri="{FF2B5EF4-FFF2-40B4-BE49-F238E27FC236}">
                <a16:creationId xmlns:a16="http://schemas.microsoft.com/office/drawing/2014/main" id="{5D6FA274-FBB5-A464-C350-168DB411B05E}"/>
              </a:ext>
            </a:extLst>
          </p:cNvPr>
          <p:cNvSpPr txBox="1">
            <a:spLocks/>
          </p:cNvSpPr>
          <p:nvPr/>
        </p:nvSpPr>
        <p:spPr>
          <a:xfrm>
            <a:off x="357820" y="4493716"/>
            <a:ext cx="2424717"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自然素材を用いたクラフト体験で「人と自然の繋がりを感じる力」を養うプログラムです。</a:t>
            </a:r>
          </a:p>
        </p:txBody>
      </p:sp>
      <p:cxnSp>
        <p:nvCxnSpPr>
          <p:cNvPr id="87" name="直線矢印コネクタ 86">
            <a:extLst>
              <a:ext uri="{FF2B5EF4-FFF2-40B4-BE49-F238E27FC236}">
                <a16:creationId xmlns:a16="http://schemas.microsoft.com/office/drawing/2014/main" id="{16B2529E-E8CB-6110-4C0F-143D803D8F94}"/>
              </a:ext>
            </a:extLst>
          </p:cNvPr>
          <p:cNvCxnSpPr>
            <a:cxnSpLocks/>
          </p:cNvCxnSpPr>
          <p:nvPr/>
        </p:nvCxnSpPr>
        <p:spPr>
          <a:xfrm>
            <a:off x="421044" y="448768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4F1311C1-AFDB-CA76-7B9A-3565B5132091}"/>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オーパルオプテックス株式会社</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：大津市雄琴</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5-265-1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077-579-7111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9:30</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17:30</a:t>
            </a:r>
            <a:b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定休日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：木曜日、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月は水・木曜、夏季無休</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https://www.o-pal.com/</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89" name="グラフィックス 88" descr="蛍光電球 枠線">
            <a:extLst>
              <a:ext uri="{FF2B5EF4-FFF2-40B4-BE49-F238E27FC236}">
                <a16:creationId xmlns:a16="http://schemas.microsoft.com/office/drawing/2014/main" id="{E99A1466-EF82-F841-E3D1-8C134FB22066}"/>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58565" y="3858531"/>
            <a:ext cx="422805" cy="422805"/>
          </a:xfrm>
          <a:prstGeom prst="rect">
            <a:avLst/>
          </a:prstGeom>
        </p:spPr>
      </p:pic>
      <p:pic>
        <p:nvPicPr>
          <p:cNvPr id="92" name="グラフィックス 91" descr="考え 枠線">
            <a:extLst>
              <a:ext uri="{FF2B5EF4-FFF2-40B4-BE49-F238E27FC236}">
                <a16:creationId xmlns:a16="http://schemas.microsoft.com/office/drawing/2014/main" id="{8C7BE55C-C397-8D55-FAAC-370040BD6096}"/>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58565" y="4687822"/>
            <a:ext cx="422805" cy="422805"/>
          </a:xfrm>
          <a:prstGeom prst="rect">
            <a:avLst/>
          </a:prstGeom>
        </p:spPr>
      </p:pic>
      <p:sp>
        <p:nvSpPr>
          <p:cNvPr id="3" name="タイトル 2">
            <a:extLst>
              <a:ext uri="{FF2B5EF4-FFF2-40B4-BE49-F238E27FC236}">
                <a16:creationId xmlns:a16="http://schemas.microsoft.com/office/drawing/2014/main" id="{ED8625AF-C7BC-0043-0911-88D6E6675F8F}"/>
              </a:ext>
            </a:extLst>
          </p:cNvPr>
          <p:cNvSpPr>
            <a:spLocks noGrp="1"/>
          </p:cNvSpPr>
          <p:nvPr>
            <p:ph type="title"/>
          </p:nvPr>
        </p:nvSpPr>
        <p:spPr/>
        <p:txBody>
          <a:bodyPr/>
          <a:lstStyle/>
          <a:p>
            <a:r>
              <a:rPr lang="ja-JP" altLang="en-US" sz="1567" dirty="0"/>
              <a:t>びわ湖大津教育プログラム：</a:t>
            </a:r>
            <a:r>
              <a:rPr lang="en-US" altLang="ja-JP" sz="1567"/>
              <a:t>14</a:t>
            </a:r>
            <a:endParaRPr lang="ja-JP" altLang="en-US" sz="1567" dirty="0"/>
          </a:p>
        </p:txBody>
      </p:sp>
      <p:sp>
        <p:nvSpPr>
          <p:cNvPr id="25" name="コンテンツ プレースホルダー 24">
            <a:extLst>
              <a:ext uri="{FF2B5EF4-FFF2-40B4-BE49-F238E27FC236}">
                <a16:creationId xmlns:a16="http://schemas.microsoft.com/office/drawing/2014/main" id="{5E8E3223-3FE7-1F92-42A4-5AF70EFD529C}"/>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宿泊施設で実施するプログラムです。</a:t>
            </a:r>
            <a:endParaRPr kumimoji="0" lang="en-US" altLang="ja-JP" sz="1175" dirty="0">
              <a:solidFill>
                <a:prstClr val="black"/>
              </a:solidFill>
              <a:latin typeface="Meiryo UI"/>
              <a:ea typeface="Meiryo UI"/>
            </a:endParaRPr>
          </a:p>
          <a:p>
            <a:pPr>
              <a:lnSpc>
                <a:spcPct val="114000"/>
              </a:lnSpc>
              <a:tabLst>
                <a:tab pos="1313457" algn="l"/>
              </a:tabLst>
              <a:defRPr/>
            </a:pPr>
            <a:r>
              <a:rPr kumimoji="0" lang="ja-JP" altLang="en-US" sz="1175" dirty="0">
                <a:solidFill>
                  <a:prstClr val="black"/>
                </a:solidFill>
                <a:latin typeface="Meiryo UI"/>
                <a:ea typeface="Meiryo UI"/>
              </a:rPr>
              <a:t>びわ湖の環境で重要な役割を担っているヨシについて学び、センサーや</a:t>
            </a:r>
            <a:r>
              <a:rPr kumimoji="0" lang="en-US" altLang="ja-JP" sz="1175" dirty="0">
                <a:solidFill>
                  <a:prstClr val="black"/>
                </a:solidFill>
                <a:latin typeface="Meiryo UI"/>
                <a:ea typeface="Meiryo UI"/>
              </a:rPr>
              <a:t>LED</a:t>
            </a:r>
            <a:r>
              <a:rPr kumimoji="0" lang="ja-JP" altLang="en-US" sz="1175" dirty="0">
                <a:solidFill>
                  <a:prstClr val="black"/>
                </a:solidFill>
                <a:latin typeface="Meiryo UI"/>
                <a:ea typeface="Meiryo UI"/>
              </a:rPr>
              <a:t>など先端技術の身近な利用についても学びます。</a:t>
            </a:r>
          </a:p>
          <a:p>
            <a:pPr>
              <a:lnSpc>
                <a:spcPct val="114000"/>
              </a:lnSpc>
              <a:tabLst>
                <a:tab pos="1313457" algn="l"/>
              </a:tabLst>
              <a:defRPr/>
            </a:pPr>
            <a:r>
              <a:rPr kumimoji="0" lang="ja-JP" altLang="en-US" sz="1175" dirty="0">
                <a:solidFill>
                  <a:prstClr val="black"/>
                </a:solidFill>
                <a:latin typeface="Meiryo UI"/>
                <a:ea typeface="Meiryo UI"/>
              </a:rPr>
              <a:t>ヨシ紙</a:t>
            </a:r>
            <a:r>
              <a:rPr kumimoji="0" lang="en-US" altLang="ja-JP" sz="1175" dirty="0">
                <a:solidFill>
                  <a:prstClr val="black"/>
                </a:solidFill>
                <a:latin typeface="Meiryo UI"/>
                <a:ea typeface="Meiryo UI"/>
              </a:rPr>
              <a:t>LED</a:t>
            </a:r>
            <a:r>
              <a:rPr kumimoji="0" lang="ja-JP" altLang="en-US" sz="1175" dirty="0">
                <a:solidFill>
                  <a:prstClr val="black"/>
                </a:solidFill>
                <a:latin typeface="Meiryo UI"/>
                <a:ea typeface="Meiryo UI"/>
              </a:rPr>
              <a:t>センサーランプづくりを通して「人と自然の繋がりを感じる力」を養います。</a:t>
            </a:r>
          </a:p>
        </p:txBody>
      </p:sp>
      <p:pic>
        <p:nvPicPr>
          <p:cNvPr id="8" name="図 7" descr="ロゴ&#10;&#10;自動的に生成された説明">
            <a:extLst>
              <a:ext uri="{FF2B5EF4-FFF2-40B4-BE49-F238E27FC236}">
                <a16:creationId xmlns:a16="http://schemas.microsoft.com/office/drawing/2014/main" id="{12B9F326-B8B1-D06E-4C73-5509479FD62A}"/>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4476964" y="1203993"/>
            <a:ext cx="264369" cy="264369"/>
          </a:xfrm>
          <a:prstGeom prst="rect">
            <a:avLst/>
          </a:prstGeom>
        </p:spPr>
      </p:pic>
      <p:pic>
        <p:nvPicPr>
          <p:cNvPr id="9" name="図 8">
            <a:extLst>
              <a:ext uri="{FF2B5EF4-FFF2-40B4-BE49-F238E27FC236}">
                <a16:creationId xmlns:a16="http://schemas.microsoft.com/office/drawing/2014/main" id="{D6271303-8CF0-64F4-5C31-5A8F75CE10EA}"/>
              </a:ext>
            </a:extLst>
          </p:cNvPr>
          <p:cNvPicPr>
            <a:picLocks noChangeAspect="1"/>
          </p:cNvPicPr>
          <p:nvPr/>
        </p:nvPicPr>
        <p:blipFill>
          <a:blip r:embed="rId20" cstate="print">
            <a:extLst>
              <a:ext uri="{28A0092B-C50C-407E-A947-70E740481C1C}">
                <a14:useLocalDpi xmlns:a14="http://schemas.microsoft.com/office/drawing/2010/main"/>
              </a:ext>
            </a:extLst>
          </a:blip>
          <a:srcRect/>
          <a:stretch/>
        </p:blipFill>
        <p:spPr>
          <a:xfrm>
            <a:off x="4775216" y="1203993"/>
            <a:ext cx="263927" cy="264369"/>
          </a:xfrm>
          <a:prstGeom prst="rect">
            <a:avLst/>
          </a:prstGeom>
        </p:spPr>
      </p:pic>
      <p:graphicFrame>
        <p:nvGraphicFramePr>
          <p:cNvPr id="17" name="表 16">
            <a:extLst>
              <a:ext uri="{FF2B5EF4-FFF2-40B4-BE49-F238E27FC236}">
                <a16:creationId xmlns:a16="http://schemas.microsoft.com/office/drawing/2014/main" id="{3004B271-99CB-93DE-DDBF-4E556B466F44}"/>
              </a:ext>
            </a:extLst>
          </p:cNvPr>
          <p:cNvGraphicFramePr>
            <a:graphicFrameLocks noGrp="1"/>
          </p:cNvGraphicFramePr>
          <p:nvPr/>
        </p:nvGraphicFramePr>
        <p:xfrm>
          <a:off x="2867950" y="4434181"/>
          <a:ext cx="6705063" cy="1163224"/>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宿泊ホテル</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mn-ea"/>
                          <a:ea typeface="+mn-ea"/>
                        </a:rPr>
                        <a:t>通年</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b="0" i="0" u="none" strike="noStrike" dirty="0">
                          <a:effectLst/>
                          <a:latin typeface="+mn-ea"/>
                          <a:ea typeface="+mn-ea"/>
                        </a:rPr>
                        <a:t>1</a:t>
                      </a:r>
                      <a:r>
                        <a:rPr lang="ja-JP" altLang="en-US" sz="800" b="0" i="0" u="none" strike="noStrike" dirty="0">
                          <a:effectLst/>
                          <a:latin typeface="+mn-ea"/>
                          <a:ea typeface="+mn-ea"/>
                        </a:rPr>
                        <a:t>時間</a:t>
                      </a:r>
                      <a:r>
                        <a:rPr lang="en-US" altLang="ja-JP" sz="800" b="0" i="0" u="none" strike="noStrike" dirty="0">
                          <a:effectLst/>
                          <a:latin typeface="+mn-ea"/>
                          <a:ea typeface="+mn-ea"/>
                        </a:rPr>
                        <a:t>30</a:t>
                      </a:r>
                      <a:r>
                        <a:rPr lang="ja-JP" altLang="en-US" sz="800" b="0" i="0" u="none" strike="noStrike" dirty="0">
                          <a:effectLst/>
                          <a:latin typeface="+mn-ea"/>
                          <a:ea typeface="+mn-ea"/>
                        </a:rPr>
                        <a:t>分</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40</a:t>
                      </a:r>
                      <a:r>
                        <a:rPr lang="ja-JP" altLang="en-US" sz="800" u="none" strike="noStrike" dirty="0">
                          <a:effectLst/>
                          <a:latin typeface="+mn-ea"/>
                          <a:ea typeface="+mn-ea"/>
                        </a:rPr>
                        <a:t>～</a:t>
                      </a:r>
                      <a:r>
                        <a:rPr lang="en-US" altLang="ja-JP" sz="800" u="none" strike="noStrike" dirty="0">
                          <a:effectLst/>
                          <a:latin typeface="+mn-ea"/>
                          <a:ea typeface="+mn-ea"/>
                        </a:rPr>
                        <a:t>200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281994">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cxnSp>
        <p:nvCxnSpPr>
          <p:cNvPr id="20" name="直線コネクタ 19">
            <a:extLst>
              <a:ext uri="{FF2B5EF4-FFF2-40B4-BE49-F238E27FC236}">
                <a16:creationId xmlns:a16="http://schemas.microsoft.com/office/drawing/2014/main" id="{F67A0C02-2DAE-1403-B6BC-10A7E0C3D815}"/>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C1418BFA-51CB-3485-E508-2462D98F0BA4}"/>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EEC4BC50-2630-5904-0970-726311B87D3F}"/>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28" name="二等辺三角形 27">
            <a:extLst>
              <a:ext uri="{FF2B5EF4-FFF2-40B4-BE49-F238E27FC236}">
                <a16:creationId xmlns:a16="http://schemas.microsoft.com/office/drawing/2014/main" id="{30E1DC35-11C0-7B7A-CB67-1C4912C0765A}"/>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39" name="コンテンツ プレースホルダー 8">
            <a:extLst>
              <a:ext uri="{FF2B5EF4-FFF2-40B4-BE49-F238E27FC236}">
                <a16:creationId xmlns:a16="http://schemas.microsoft.com/office/drawing/2014/main" id="{5D35CACF-C15D-85BD-B525-0C3F4858AC61}"/>
              </a:ext>
            </a:extLst>
          </p:cNvPr>
          <p:cNvSpPr txBox="1">
            <a:spLocks/>
          </p:cNvSpPr>
          <p:nvPr/>
        </p:nvSpPr>
        <p:spPr>
          <a:xfrm>
            <a:off x="5813261" y="4470126"/>
            <a:ext cx="2942586"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宿泊施設で実施</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19:45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夕食後、会場移動。準備</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20:00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ヨシ紙センサーランプづくり（</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60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分）</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21:00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終了、片付け</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21:15</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解散</a:t>
            </a:r>
          </a:p>
        </p:txBody>
      </p:sp>
      <p:pic>
        <p:nvPicPr>
          <p:cNvPr id="40" name="図 39" descr="アイコン が含まれている画像&#10;&#10;自動的に生成された説明">
            <a:extLst>
              <a:ext uri="{FF2B5EF4-FFF2-40B4-BE49-F238E27FC236}">
                <a16:creationId xmlns:a16="http://schemas.microsoft.com/office/drawing/2014/main" id="{C91526EC-FFF4-ADC5-BABD-5B5363AB2215}"/>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4178714" y="1203993"/>
            <a:ext cx="264369" cy="264369"/>
          </a:xfrm>
          <a:prstGeom prst="rect">
            <a:avLst/>
          </a:prstGeom>
        </p:spPr>
      </p:pic>
      <p:pic>
        <p:nvPicPr>
          <p:cNvPr id="41" name="図 40">
            <a:extLst>
              <a:ext uri="{FF2B5EF4-FFF2-40B4-BE49-F238E27FC236}">
                <a16:creationId xmlns:a16="http://schemas.microsoft.com/office/drawing/2014/main" id="{26B7920F-A536-A897-AB08-A2D6B0C0611B}"/>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3880464" y="1203993"/>
            <a:ext cx="264369" cy="264369"/>
          </a:xfrm>
          <a:prstGeom prst="rect">
            <a:avLst/>
          </a:prstGeom>
        </p:spPr>
      </p:pic>
      <p:pic>
        <p:nvPicPr>
          <p:cNvPr id="44" name="グラフィックス 43" descr="電球と鉛筆 枠線">
            <a:extLst>
              <a:ext uri="{FF2B5EF4-FFF2-40B4-BE49-F238E27FC236}">
                <a16:creationId xmlns:a16="http://schemas.microsoft.com/office/drawing/2014/main" id="{42623D77-88FB-53E4-261F-2035E775B4FA}"/>
              </a:ext>
            </a:extLst>
          </p:cNvPr>
          <p:cNvPicPr>
            <a:picLocks noChangeAspect="1"/>
          </p:cNvPicPr>
          <p:nvPr/>
        </p:nvPicPr>
        <p:blipFill>
          <a:blip>
            <a:extLst>
              <a:ext uri="{96DAC541-7B7A-43D3-8B79-37D633B846F1}">
                <asvg:svgBlip xmlns:asvg="http://schemas.microsoft.com/office/drawing/2016/SVG/main" r:embed="rId23"/>
              </a:ext>
            </a:extLst>
          </a:blip>
          <a:srcRect/>
          <a:stretch/>
        </p:blipFill>
        <p:spPr>
          <a:xfrm>
            <a:off x="458565" y="2967066"/>
            <a:ext cx="422805" cy="422805"/>
          </a:xfrm>
          <a:prstGeom prst="rect">
            <a:avLst/>
          </a:prstGeom>
        </p:spPr>
      </p:pic>
      <p:pic>
        <p:nvPicPr>
          <p:cNvPr id="5" name="図プレースホルダー 74">
            <a:extLst>
              <a:ext uri="{FF2B5EF4-FFF2-40B4-BE49-F238E27FC236}">
                <a16:creationId xmlns:a16="http://schemas.microsoft.com/office/drawing/2014/main" id="{7B41A668-57B6-DD5A-8951-597DF89B3217}"/>
              </a:ext>
            </a:extLst>
          </p:cNvPr>
          <p:cNvPicPr>
            <a:picLocks noChangeAspect="1"/>
          </p:cNvPicPr>
          <p:nvPr/>
        </p:nvPicPr>
        <p:blipFill>
          <a:blip r:embed="rId24" cstate="print">
            <a:extLst>
              <a:ext uri="{28A0092B-C50C-407E-A947-70E740481C1C}">
                <a14:useLocalDpi xmlns:a14="http://schemas.microsoft.com/office/drawing/2010/main"/>
              </a:ext>
            </a:extLst>
          </a:blip>
          <a:srcRect/>
          <a:stretch/>
        </p:blipFill>
        <p:spPr>
          <a:xfrm>
            <a:off x="8127967" y="4501127"/>
            <a:ext cx="1325571" cy="991686"/>
          </a:xfrm>
          <a:prstGeom prst="rect">
            <a:avLst/>
          </a:prstGeom>
        </p:spPr>
      </p:pic>
    </p:spTree>
    <p:extLst>
      <p:ext uri="{BB962C8B-B14F-4D97-AF65-F5344CB8AC3E}">
        <p14:creationId xmlns:p14="http://schemas.microsoft.com/office/powerpoint/2010/main" val="2278149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A7FE3-972B-CB08-57C0-62FA671A29F5}"/>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C2A9305E-58E5-1531-0C19-28F291533CA8}"/>
              </a:ext>
            </a:extLst>
          </p:cNvPr>
          <p:cNvSpPr>
            <a:spLocks noGrp="1"/>
          </p:cNvSpPr>
          <p:nvPr>
            <p:ph idx="1"/>
          </p:nvPr>
        </p:nvSpPr>
        <p:spPr/>
        <p:txBody>
          <a:bodyPr/>
          <a:lstStyle/>
          <a:p>
            <a:r>
              <a:rPr lang="en-US" altLang="ja-JP" dirty="0">
                <a:latin typeface="+mn-ea"/>
              </a:rPr>
              <a:t>【</a:t>
            </a:r>
            <a:r>
              <a:rPr lang="ja-JP" altLang="en-US" dirty="0">
                <a:latin typeface="+mn-ea"/>
              </a:rPr>
              <a:t>宿泊施設で実施</a:t>
            </a:r>
            <a:r>
              <a:rPr lang="en-US" altLang="ja-JP" dirty="0">
                <a:latin typeface="+mn-ea"/>
              </a:rPr>
              <a:t>】</a:t>
            </a:r>
            <a:r>
              <a:rPr lang="ja-JP" altLang="en-US" dirty="0">
                <a:latin typeface="+mn-ea"/>
              </a:rPr>
              <a:t>ヨシ紙笛づくり</a:t>
            </a:r>
          </a:p>
        </p:txBody>
      </p:sp>
      <p:grpSp>
        <p:nvGrpSpPr>
          <p:cNvPr id="10" name="グループ化 9">
            <a:extLst>
              <a:ext uri="{FF2B5EF4-FFF2-40B4-BE49-F238E27FC236}">
                <a16:creationId xmlns:a16="http://schemas.microsoft.com/office/drawing/2014/main" id="{EB0585A4-BCA4-C53A-2A43-7BFAF3046AB0}"/>
              </a:ext>
            </a:extLst>
          </p:cNvPr>
          <p:cNvGrpSpPr/>
          <p:nvPr/>
        </p:nvGrpSpPr>
        <p:grpSpPr>
          <a:xfrm>
            <a:off x="698989" y="1272302"/>
            <a:ext cx="1192771" cy="386593"/>
            <a:chOff x="771224" y="904272"/>
            <a:chExt cx="1292168" cy="418809"/>
          </a:xfrm>
        </p:grpSpPr>
        <p:sp>
          <p:nvSpPr>
            <p:cNvPr id="11" name="角丸四角形 23">
              <a:extLst>
                <a:ext uri="{FF2B5EF4-FFF2-40B4-BE49-F238E27FC236}">
                  <a16:creationId xmlns:a16="http://schemas.microsoft.com/office/drawing/2014/main" id="{47FE61B7-489E-F402-62DA-09956CEE00BF}"/>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44048">
                <a:defRPr/>
              </a:pPr>
              <a:r>
                <a:rPr kumimoji="1" lang="ja-JP" altLang="en-US" sz="738" b="1" dirty="0">
                  <a:solidFill>
                    <a:srgbClr val="FFFFFF"/>
                  </a:solidFill>
                  <a:latin typeface="Meiryo UI"/>
                  <a:ea typeface="Meiryo UI"/>
                </a:rPr>
                <a:t>自 然</a:t>
              </a:r>
              <a:endParaRPr kumimoji="1" lang="en-US" altLang="ja-JP" sz="738" b="1" dirty="0">
                <a:solidFill>
                  <a:srgbClr val="FFFFFF"/>
                </a:solidFill>
                <a:latin typeface="Meiryo UI"/>
                <a:ea typeface="Meiryo UI"/>
              </a:endParaRPr>
            </a:p>
          </p:txBody>
        </p:sp>
        <p:sp>
          <p:nvSpPr>
            <p:cNvPr id="12" name="角丸四角形 27">
              <a:extLst>
                <a:ext uri="{FF2B5EF4-FFF2-40B4-BE49-F238E27FC236}">
                  <a16:creationId xmlns:a16="http://schemas.microsoft.com/office/drawing/2014/main" id="{A58430A5-1CF7-09B5-066C-34D98B09146A}"/>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44048">
                <a:defRPr/>
              </a:pPr>
              <a:r>
                <a:rPr kumimoji="1" lang="ja-JP" altLang="en-US" sz="738" b="1" dirty="0">
                  <a:solidFill>
                    <a:srgbClr val="FFFFFF"/>
                  </a:solidFill>
                  <a:latin typeface="Meiryo UI"/>
                  <a:ea typeface="Meiryo UI"/>
                </a:rPr>
                <a:t>歴 史</a:t>
              </a:r>
              <a:endParaRPr kumimoji="1" lang="en-US" altLang="ja-JP" sz="738" b="1" dirty="0">
                <a:solidFill>
                  <a:srgbClr val="FFFFFF"/>
                </a:solidFill>
                <a:latin typeface="Meiryo UI"/>
                <a:ea typeface="Meiryo UI"/>
              </a:endParaRPr>
            </a:p>
          </p:txBody>
        </p:sp>
        <p:sp>
          <p:nvSpPr>
            <p:cNvPr id="13" name="角丸四角形 49">
              <a:extLst>
                <a:ext uri="{FF2B5EF4-FFF2-40B4-BE49-F238E27FC236}">
                  <a16:creationId xmlns:a16="http://schemas.microsoft.com/office/drawing/2014/main" id="{57757996-77D4-3516-D5C1-BE24C41C392A}"/>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44048">
                <a:defRPr/>
              </a:pPr>
              <a:r>
                <a:rPr kumimoji="1" lang="ja-JP" altLang="en-US" sz="738" b="1" dirty="0">
                  <a:solidFill>
                    <a:srgbClr val="FFFFFF"/>
                  </a:solidFill>
                  <a:latin typeface="Meiryo UI"/>
                  <a:ea typeface="Meiryo UI"/>
                </a:rPr>
                <a:t>経 済</a:t>
              </a:r>
              <a:endParaRPr kumimoji="1" lang="en-US" altLang="ja-JP" sz="738" b="1" dirty="0">
                <a:solidFill>
                  <a:srgbClr val="FFFFFF"/>
                </a:solidFill>
                <a:latin typeface="Meiryo UI"/>
                <a:ea typeface="Meiryo UI"/>
              </a:endParaRPr>
            </a:p>
          </p:txBody>
        </p:sp>
        <p:sp>
          <p:nvSpPr>
            <p:cNvPr id="14" name="角丸四角形 24">
              <a:extLst>
                <a:ext uri="{FF2B5EF4-FFF2-40B4-BE49-F238E27FC236}">
                  <a16:creationId xmlns:a16="http://schemas.microsoft.com/office/drawing/2014/main" id="{031C5103-B7E5-2C93-BBA4-EE389D2B429B}"/>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44048">
                <a:defRPr/>
              </a:pPr>
              <a:r>
                <a:rPr kumimoji="1" lang="ja-JP" altLang="en-US" sz="738" b="1" dirty="0">
                  <a:solidFill>
                    <a:srgbClr val="FFFFFF"/>
                  </a:solidFill>
                  <a:latin typeface="Meiryo UI"/>
                  <a:ea typeface="Meiryo UI"/>
                </a:rPr>
                <a:t>環 境</a:t>
              </a:r>
              <a:endParaRPr kumimoji="1" lang="en-US" altLang="ja-JP" sz="738" b="1" dirty="0">
                <a:solidFill>
                  <a:srgbClr val="FFFFFF"/>
                </a:solidFill>
                <a:latin typeface="Meiryo UI"/>
                <a:ea typeface="Meiryo UI"/>
              </a:endParaRPr>
            </a:p>
          </p:txBody>
        </p:sp>
        <p:sp>
          <p:nvSpPr>
            <p:cNvPr id="15" name="角丸四角形 28">
              <a:extLst>
                <a:ext uri="{FF2B5EF4-FFF2-40B4-BE49-F238E27FC236}">
                  <a16:creationId xmlns:a16="http://schemas.microsoft.com/office/drawing/2014/main" id="{7FE11C08-42B4-0A78-764F-323065CC2C95}"/>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44048">
                <a:defRPr/>
              </a:pPr>
              <a:r>
                <a:rPr kumimoji="1" lang="ja-JP" altLang="en-US" sz="738" b="1" dirty="0">
                  <a:solidFill>
                    <a:srgbClr val="FFFFFF"/>
                  </a:solidFill>
                  <a:latin typeface="Meiryo UI"/>
                  <a:ea typeface="Meiryo UI"/>
                </a:rPr>
                <a:t>産 業</a:t>
              </a:r>
              <a:endParaRPr kumimoji="1" lang="en-US" altLang="ja-JP" sz="738" b="1" dirty="0">
                <a:solidFill>
                  <a:srgbClr val="FFFFFF"/>
                </a:solidFill>
                <a:latin typeface="Meiryo UI"/>
                <a:ea typeface="Meiryo UI"/>
              </a:endParaRPr>
            </a:p>
          </p:txBody>
        </p:sp>
        <p:sp>
          <p:nvSpPr>
            <p:cNvPr id="16" name="角丸四角形 31">
              <a:extLst>
                <a:ext uri="{FF2B5EF4-FFF2-40B4-BE49-F238E27FC236}">
                  <a16:creationId xmlns:a16="http://schemas.microsoft.com/office/drawing/2014/main" id="{CB44C854-B206-3F49-9A49-878F34BC5094}"/>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44048">
                <a:defRPr/>
              </a:pPr>
              <a:r>
                <a:rPr kumimoji="1" lang="ja-JP" altLang="en-US" sz="738" b="1" dirty="0">
                  <a:solidFill>
                    <a:srgbClr val="FFFFFF"/>
                  </a:solidFill>
                  <a:latin typeface="Meiryo UI"/>
                  <a:ea typeface="Meiryo UI"/>
                </a:rPr>
                <a:t>文 化</a:t>
              </a:r>
              <a:endParaRPr kumimoji="1" lang="en-US" altLang="ja-JP" sz="738" b="1" dirty="0">
                <a:solidFill>
                  <a:srgbClr val="FFFFFF"/>
                </a:solidFill>
                <a:latin typeface="Meiryo UI"/>
                <a:ea typeface="Meiryo UI"/>
              </a:endParaRPr>
            </a:p>
          </p:txBody>
        </p:sp>
      </p:grpSp>
      <p:sp>
        <p:nvSpPr>
          <p:cNvPr id="18" name="テキスト ボックス 17">
            <a:extLst>
              <a:ext uri="{FF2B5EF4-FFF2-40B4-BE49-F238E27FC236}">
                <a16:creationId xmlns:a16="http://schemas.microsoft.com/office/drawing/2014/main" id="{DA4D9ADD-ECD3-D03D-50E1-E80817B5A9EB}"/>
              </a:ext>
            </a:extLst>
          </p:cNvPr>
          <p:cNvSpPr txBox="1"/>
          <p:nvPr/>
        </p:nvSpPr>
        <p:spPr>
          <a:xfrm>
            <a:off x="2539503" y="1272299"/>
            <a:ext cx="2610446" cy="386594"/>
          </a:xfrm>
          <a:prstGeom prst="rect">
            <a:avLst/>
          </a:prstGeom>
          <a:solidFill>
            <a:schemeClr val="bg1">
              <a:lumMod val="95000"/>
            </a:schemeClr>
          </a:solidFill>
          <a:ln w="6350">
            <a:noFill/>
          </a:ln>
        </p:spPr>
        <p:txBody>
          <a:bodyPr wrap="none" rtlCol="0">
            <a:noAutofit/>
          </a:bodyPr>
          <a:lstStyle/>
          <a:p>
            <a:pPr defTabSz="844048"/>
            <a:endParaRPr kumimoji="1" lang="en-US" altLang="ja-JP" sz="738" dirty="0">
              <a:solidFill>
                <a:srgbClr val="000000"/>
              </a:solidFill>
              <a:latin typeface="Meiryo UI"/>
              <a:ea typeface="Meiryo UI"/>
            </a:endParaRPr>
          </a:p>
        </p:txBody>
      </p:sp>
      <p:pic>
        <p:nvPicPr>
          <p:cNvPr id="19" name="図 18" descr="テキスト&#10;&#10;中程度の精度で自動的に生成された説明">
            <a:extLst>
              <a:ext uri="{FF2B5EF4-FFF2-40B4-BE49-F238E27FC236}">
                <a16:creationId xmlns:a16="http://schemas.microsoft.com/office/drawing/2014/main" id="{60C7C13F-D42E-8FDE-7309-E9CDFDF7B68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22931" y="1279577"/>
            <a:ext cx="673602" cy="368073"/>
          </a:xfrm>
          <a:prstGeom prst="rect">
            <a:avLst/>
          </a:prstGeom>
          <a:noFill/>
        </p:spPr>
      </p:pic>
      <p:sp>
        <p:nvSpPr>
          <p:cNvPr id="22" name="テキスト ボックス 21">
            <a:extLst>
              <a:ext uri="{FF2B5EF4-FFF2-40B4-BE49-F238E27FC236}">
                <a16:creationId xmlns:a16="http://schemas.microsoft.com/office/drawing/2014/main" id="{20A2E04C-AC3D-BAFA-FA23-BB65915B37BA}"/>
              </a:ext>
            </a:extLst>
          </p:cNvPr>
          <p:cNvSpPr txBox="1"/>
          <p:nvPr/>
        </p:nvSpPr>
        <p:spPr>
          <a:xfrm>
            <a:off x="5220525" y="1272299"/>
            <a:ext cx="4220069" cy="386594"/>
          </a:xfrm>
          <a:prstGeom prst="rect">
            <a:avLst/>
          </a:prstGeom>
          <a:solidFill>
            <a:schemeClr val="bg1">
              <a:lumMod val="95000"/>
            </a:schemeClr>
          </a:solidFill>
          <a:ln w="6350">
            <a:noFill/>
          </a:ln>
        </p:spPr>
        <p:txBody>
          <a:bodyPr wrap="none" rtlCol="0">
            <a:noAutofit/>
          </a:bodyPr>
          <a:lstStyle/>
          <a:p>
            <a:pPr defTabSz="844048"/>
            <a:endParaRPr kumimoji="1" lang="en-US" altLang="ja-JP" sz="738" dirty="0">
              <a:solidFill>
                <a:srgbClr val="000000"/>
              </a:solidFill>
              <a:latin typeface="Meiryo UI"/>
              <a:ea typeface="Meiryo UI"/>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A7ECB75D-3898-20CF-DC36-0B4F20648B4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10041" y="1319520"/>
            <a:ext cx="905352" cy="276286"/>
          </a:xfrm>
          <a:prstGeom prst="rect">
            <a:avLst/>
          </a:prstGeom>
          <a:noFill/>
        </p:spPr>
      </p:pic>
      <p:pic>
        <p:nvPicPr>
          <p:cNvPr id="26" name="図 25">
            <a:extLst>
              <a:ext uri="{FF2B5EF4-FFF2-40B4-BE49-F238E27FC236}">
                <a16:creationId xmlns:a16="http://schemas.microsoft.com/office/drawing/2014/main" id="{B3EF23E7-1374-1DF0-D727-79111F823AE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379956" y="1331404"/>
            <a:ext cx="249231" cy="249231"/>
          </a:xfrm>
          <a:prstGeom prst="rect">
            <a:avLst/>
          </a:prstGeom>
        </p:spPr>
      </p:pic>
      <p:pic>
        <p:nvPicPr>
          <p:cNvPr id="29" name="図 28" descr="文字の書かれた紙&#10;&#10;自動的に生成された説明">
            <a:extLst>
              <a:ext uri="{FF2B5EF4-FFF2-40B4-BE49-F238E27FC236}">
                <a16:creationId xmlns:a16="http://schemas.microsoft.com/office/drawing/2014/main" id="{EB26A6E5-1CB0-4BFB-6B3F-DC26057BDD2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035927" y="1326028"/>
            <a:ext cx="279138" cy="279138"/>
          </a:xfrm>
          <a:prstGeom prst="rect">
            <a:avLst/>
          </a:prstGeom>
        </p:spPr>
      </p:pic>
      <p:pic>
        <p:nvPicPr>
          <p:cNvPr id="30" name="図 29" descr="アイコン&#10;&#10;自動的に生成された説明">
            <a:extLst>
              <a:ext uri="{FF2B5EF4-FFF2-40B4-BE49-F238E27FC236}">
                <a16:creationId xmlns:a16="http://schemas.microsoft.com/office/drawing/2014/main" id="{6E5CB397-15D0-14DA-D499-A805A4DBFEF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04911" y="1326028"/>
            <a:ext cx="278549" cy="279138"/>
          </a:xfrm>
          <a:prstGeom prst="rect">
            <a:avLst/>
          </a:prstGeom>
        </p:spPr>
      </p:pic>
      <p:pic>
        <p:nvPicPr>
          <p:cNvPr id="31" name="図 30" descr="アイコン&#10;&#10;自動的に生成された説明">
            <a:extLst>
              <a:ext uri="{FF2B5EF4-FFF2-40B4-BE49-F238E27FC236}">
                <a16:creationId xmlns:a16="http://schemas.microsoft.com/office/drawing/2014/main" id="{532DF8E9-2EB6-3FFE-B9D0-382B6854AFD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607962" y="1326028"/>
            <a:ext cx="279138" cy="279138"/>
          </a:xfrm>
          <a:prstGeom prst="rect">
            <a:avLst/>
          </a:prstGeom>
        </p:spPr>
      </p:pic>
      <p:pic>
        <p:nvPicPr>
          <p:cNvPr id="32" name="図 31" descr="アイコン&#10;&#10;自動的に生成された説明">
            <a:extLst>
              <a:ext uri="{FF2B5EF4-FFF2-40B4-BE49-F238E27FC236}">
                <a16:creationId xmlns:a16="http://schemas.microsoft.com/office/drawing/2014/main" id="{353C671F-D2ED-AA1A-AAC9-2DE34D47665E}"/>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911605" y="1326028"/>
            <a:ext cx="279138" cy="279138"/>
          </a:xfrm>
          <a:prstGeom prst="rect">
            <a:avLst/>
          </a:prstGeom>
        </p:spPr>
      </p:pic>
      <p:pic>
        <p:nvPicPr>
          <p:cNvPr id="33" name="図 32" descr="ロゴ, アイコン&#10;&#10;自動的に生成された説明">
            <a:extLst>
              <a:ext uri="{FF2B5EF4-FFF2-40B4-BE49-F238E27FC236}">
                <a16:creationId xmlns:a16="http://schemas.microsoft.com/office/drawing/2014/main" id="{13BA66FE-AF19-DEF4-9FE3-615F6EC5271F}"/>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215247" y="1326028"/>
            <a:ext cx="279138" cy="279138"/>
          </a:xfrm>
          <a:prstGeom prst="rect">
            <a:avLst/>
          </a:prstGeom>
        </p:spPr>
      </p:pic>
      <p:pic>
        <p:nvPicPr>
          <p:cNvPr id="34" name="図 33" descr="アイコン&#10;&#10;自動的に生成された説明">
            <a:extLst>
              <a:ext uri="{FF2B5EF4-FFF2-40B4-BE49-F238E27FC236}">
                <a16:creationId xmlns:a16="http://schemas.microsoft.com/office/drawing/2014/main" id="{0E5204C4-7855-6D50-888D-6CAFD8537A9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518892" y="1326028"/>
            <a:ext cx="278549" cy="279138"/>
          </a:xfrm>
          <a:prstGeom prst="rect">
            <a:avLst/>
          </a:prstGeom>
        </p:spPr>
      </p:pic>
      <p:pic>
        <p:nvPicPr>
          <p:cNvPr id="35" name="図 34" descr="アイコン&#10;&#10;自動的に生成された説明">
            <a:extLst>
              <a:ext uri="{FF2B5EF4-FFF2-40B4-BE49-F238E27FC236}">
                <a16:creationId xmlns:a16="http://schemas.microsoft.com/office/drawing/2014/main" id="{672349D6-D91E-B625-DEE7-1C0DDE4D99E6}"/>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821942" y="1326028"/>
            <a:ext cx="279138" cy="279138"/>
          </a:xfrm>
          <a:prstGeom prst="rect">
            <a:avLst/>
          </a:prstGeom>
        </p:spPr>
      </p:pic>
      <p:pic>
        <p:nvPicPr>
          <p:cNvPr id="36" name="図 35" descr="停止の標識&#10;&#10;自動的に生成された説明">
            <a:extLst>
              <a:ext uri="{FF2B5EF4-FFF2-40B4-BE49-F238E27FC236}">
                <a16:creationId xmlns:a16="http://schemas.microsoft.com/office/drawing/2014/main" id="{3C5D5B7C-B0D5-FD55-A79E-37A9875C75AB}"/>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125585" y="1326028"/>
            <a:ext cx="279138" cy="279138"/>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0EDD2B47-141D-72C3-845C-BB452201D920}"/>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429229" y="1326028"/>
            <a:ext cx="278549" cy="279138"/>
          </a:xfrm>
          <a:prstGeom prst="rect">
            <a:avLst/>
          </a:prstGeom>
        </p:spPr>
      </p:pic>
      <p:pic>
        <p:nvPicPr>
          <p:cNvPr id="38" name="図 37" descr="アイコン&#10;&#10;自動的に生成された説明">
            <a:extLst>
              <a:ext uri="{FF2B5EF4-FFF2-40B4-BE49-F238E27FC236}">
                <a16:creationId xmlns:a16="http://schemas.microsoft.com/office/drawing/2014/main" id="{1A1E5CCD-48BB-3BBE-CEF5-9ACD37A2D478}"/>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732280" y="1326028"/>
            <a:ext cx="279138" cy="279138"/>
          </a:xfrm>
          <a:prstGeom prst="rect">
            <a:avLst/>
          </a:prstGeom>
        </p:spPr>
      </p:pic>
      <p:sp>
        <p:nvSpPr>
          <p:cNvPr id="43" name="正方形/長方形 42">
            <a:extLst>
              <a:ext uri="{FF2B5EF4-FFF2-40B4-BE49-F238E27FC236}">
                <a16:creationId xmlns:a16="http://schemas.microsoft.com/office/drawing/2014/main" id="{43E150CF-EC77-8B5F-0701-C1CE3A15A62E}"/>
              </a:ext>
            </a:extLst>
          </p:cNvPr>
          <p:cNvSpPr/>
          <p:nvPr/>
        </p:nvSpPr>
        <p:spPr>
          <a:xfrm>
            <a:off x="2987346" y="2866798"/>
            <a:ext cx="1976320" cy="16361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9692" tIns="299077" rIns="99692" bIns="0" rtlCol="0" anchor="t" anchorCtr="0"/>
          <a:lstStyle/>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びわ湖の環境保全について調べてみる。</a:t>
            </a:r>
          </a:p>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人と自然の繋がりについて考えてみる。</a:t>
            </a:r>
          </a:p>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地域と現地の環境についての課題や取組について調べてみる。</a:t>
            </a:r>
          </a:p>
          <a:p>
            <a:pPr marL="158259" indent="-158259" defTabSz="844048">
              <a:lnSpc>
                <a:spcPct val="125000"/>
              </a:lnSpc>
              <a:buFont typeface="Arial" panose="020B0604020202020204" pitchFamily="34" charset="0"/>
              <a:buChar char="•"/>
            </a:pPr>
            <a:endParaRPr lang="ja-JP" altLang="en-US" sz="830" dirty="0">
              <a:solidFill>
                <a:prstClr val="black"/>
              </a:solidFill>
              <a:latin typeface="Meiryo UI"/>
              <a:ea typeface="Meiryo UI"/>
            </a:endParaRPr>
          </a:p>
        </p:txBody>
      </p:sp>
      <p:sp>
        <p:nvSpPr>
          <p:cNvPr id="48" name="正方形/長方形 47">
            <a:extLst>
              <a:ext uri="{FF2B5EF4-FFF2-40B4-BE49-F238E27FC236}">
                <a16:creationId xmlns:a16="http://schemas.microsoft.com/office/drawing/2014/main" id="{72529DB1-58C4-33E5-4035-EE33F4851181}"/>
              </a:ext>
            </a:extLst>
          </p:cNvPr>
          <p:cNvSpPr/>
          <p:nvPr/>
        </p:nvSpPr>
        <p:spPr>
          <a:xfrm>
            <a:off x="5163045" y="2866798"/>
            <a:ext cx="1976320" cy="16361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9692" tIns="299077" rIns="99692" bIns="0" rtlCol="0" anchor="t" anchorCtr="0"/>
          <a:lstStyle/>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ヨシ紙を使ったヨシ紙笛づくりを体験。</a:t>
            </a:r>
          </a:p>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びわ湖のヨシについて学ぶ。</a:t>
            </a:r>
          </a:p>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現地の方からお話を聞き、地域との違いを考える。</a:t>
            </a:r>
          </a:p>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現地では課題解決のために、どんな取組を実施しているか聞いてみる。</a:t>
            </a:r>
          </a:p>
          <a:p>
            <a:pPr marL="158259" indent="-158259" defTabSz="844048">
              <a:lnSpc>
                <a:spcPct val="125000"/>
              </a:lnSpc>
              <a:buFont typeface="Arial" panose="020B0604020202020204" pitchFamily="34" charset="0"/>
              <a:buChar char="•"/>
            </a:pPr>
            <a:endParaRPr lang="ja-JP" altLang="en-US" sz="830" dirty="0">
              <a:solidFill>
                <a:prstClr val="black"/>
              </a:solidFill>
              <a:latin typeface="Meiryo UI"/>
              <a:ea typeface="Meiryo UI"/>
            </a:endParaRPr>
          </a:p>
        </p:txBody>
      </p:sp>
      <p:sp>
        <p:nvSpPr>
          <p:cNvPr id="49" name="正方形/長方形 48">
            <a:extLst>
              <a:ext uri="{FF2B5EF4-FFF2-40B4-BE49-F238E27FC236}">
                <a16:creationId xmlns:a16="http://schemas.microsoft.com/office/drawing/2014/main" id="{02D35D28-3D7A-745D-9196-F5D6EDE310FF}"/>
              </a:ext>
            </a:extLst>
          </p:cNvPr>
          <p:cNvSpPr/>
          <p:nvPr/>
        </p:nvSpPr>
        <p:spPr>
          <a:xfrm>
            <a:off x="7338742" y="2866798"/>
            <a:ext cx="1976320" cy="16361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9692" tIns="299077" rIns="99692" bIns="0" rtlCol="0" anchor="t" anchorCtr="0"/>
          <a:lstStyle/>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環境保全について自分の意見をまとめる。</a:t>
            </a:r>
          </a:p>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人と自然の繋がりについて調べてみる。</a:t>
            </a:r>
          </a:p>
          <a:p>
            <a:pPr marL="158259" indent="-158259" defTabSz="844048">
              <a:lnSpc>
                <a:spcPct val="125000"/>
              </a:lnSpc>
              <a:buFont typeface="Arial" panose="020B0604020202020204" pitchFamily="34" charset="0"/>
              <a:buChar char="•"/>
            </a:pPr>
            <a:r>
              <a:rPr lang="ja-JP" altLang="en-US" sz="830" dirty="0">
                <a:solidFill>
                  <a:prstClr val="black"/>
                </a:solidFill>
                <a:latin typeface="Meiryo UI"/>
                <a:ea typeface="Meiryo UI"/>
              </a:rPr>
              <a:t>自分たちにできることを発表する。</a:t>
            </a:r>
          </a:p>
          <a:p>
            <a:pPr marL="158259" indent="-158259" defTabSz="844048">
              <a:lnSpc>
                <a:spcPct val="125000"/>
              </a:lnSpc>
              <a:buFont typeface="Arial" panose="020B0604020202020204" pitchFamily="34" charset="0"/>
              <a:buChar char="•"/>
            </a:pPr>
            <a:endParaRPr lang="ja-JP" altLang="en-US" sz="830" dirty="0">
              <a:solidFill>
                <a:prstClr val="black"/>
              </a:solidFill>
              <a:latin typeface="Meiryo UI"/>
              <a:ea typeface="Meiryo UI"/>
            </a:endParaRPr>
          </a:p>
        </p:txBody>
      </p:sp>
      <p:grpSp>
        <p:nvGrpSpPr>
          <p:cNvPr id="4" name="グループ化 3">
            <a:extLst>
              <a:ext uri="{FF2B5EF4-FFF2-40B4-BE49-F238E27FC236}">
                <a16:creationId xmlns:a16="http://schemas.microsoft.com/office/drawing/2014/main" id="{75C9EB48-2773-F8C8-7D68-A847D2E179F6}"/>
              </a:ext>
            </a:extLst>
          </p:cNvPr>
          <p:cNvGrpSpPr/>
          <p:nvPr/>
        </p:nvGrpSpPr>
        <p:grpSpPr>
          <a:xfrm>
            <a:off x="2960547" y="5481377"/>
            <a:ext cx="6341715" cy="639536"/>
            <a:chOff x="321177" y="5699966"/>
            <a:chExt cx="9338540" cy="692830"/>
          </a:xfrm>
        </p:grpSpPr>
        <p:sp>
          <p:nvSpPr>
            <p:cNvPr id="59" name="コンテンツ プレースホルダー 8">
              <a:extLst>
                <a:ext uri="{FF2B5EF4-FFF2-40B4-BE49-F238E27FC236}">
                  <a16:creationId xmlns:a16="http://schemas.microsoft.com/office/drawing/2014/main" id="{6E7BB2EB-1FA6-1D3B-9B18-536A7F7E927E}"/>
                </a:ext>
              </a:extLst>
            </p:cNvPr>
            <p:cNvSpPr txBox="1">
              <a:spLocks/>
            </p:cNvSpPr>
            <p:nvPr/>
          </p:nvSpPr>
          <p:spPr>
            <a:xfrm>
              <a:off x="321177" y="5699966"/>
              <a:ext cx="9338540" cy="692830"/>
            </a:xfrm>
            <a:prstGeom prst="rect">
              <a:avLst/>
            </a:prstGeom>
          </p:spPr>
          <p:txBody>
            <a:bodyPr vert="horz" lIns="84407" tIns="42203" rIns="84407" bIns="42203"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44048"/>
              <a:r>
                <a:rPr lang="ja-JP" altLang="en-US" sz="738" b="1" dirty="0">
                  <a:solidFill>
                    <a:srgbClr val="4B75BF"/>
                  </a:solidFill>
                  <a:latin typeface="Meiryo UI"/>
                  <a:ea typeface="Meiryo UI"/>
                </a:rPr>
                <a:t>備考</a:t>
              </a:r>
              <a:endParaRPr lang="en-US" altLang="ja-JP" sz="738" b="1" dirty="0">
                <a:solidFill>
                  <a:srgbClr val="4B75BF"/>
                </a:solidFill>
                <a:latin typeface="Meiryo UI"/>
                <a:ea typeface="Meiryo UI"/>
              </a:endParaRPr>
            </a:p>
            <a:p>
              <a:pPr marL="158259" indent="-158259" defTabSz="844048">
                <a:buClr>
                  <a:srgbClr val="4B75BD"/>
                </a:buClr>
                <a:buFont typeface="Wingdings" panose="05000000000000000000" pitchFamily="2" charset="2"/>
                <a:buChar char="l"/>
              </a:pPr>
              <a:r>
                <a:rPr lang="ja-JP" altLang="en-US" sz="738" dirty="0">
                  <a:solidFill>
                    <a:prstClr val="black"/>
                  </a:solidFill>
                  <a:latin typeface="Meiryo UI"/>
                  <a:ea typeface="Meiryo UI"/>
                </a:rPr>
                <a:t>会場使用料は別途、宿泊施設にご確認ください。</a:t>
              </a:r>
            </a:p>
            <a:p>
              <a:pPr marL="158259" indent="-158259" defTabSz="844048">
                <a:buClr>
                  <a:srgbClr val="4B75BD"/>
                </a:buClr>
                <a:buFont typeface="Wingdings" panose="05000000000000000000" pitchFamily="2" charset="2"/>
                <a:buChar char="l"/>
              </a:pPr>
              <a:r>
                <a:rPr lang="ja-JP" altLang="en-US" sz="738" dirty="0">
                  <a:solidFill>
                    <a:prstClr val="black"/>
                  </a:solidFill>
                  <a:latin typeface="Meiryo UI"/>
                  <a:ea typeface="Meiryo UI"/>
                </a:rPr>
                <a:t>テーブルレイアウトは、班ごとに協力して活動するため「島型形式」をお薦めしますが、「スクール形式」での開催も可能です。</a:t>
              </a:r>
              <a:endParaRPr lang="en-US" altLang="ja-JP" sz="738" dirty="0">
                <a:solidFill>
                  <a:prstClr val="black"/>
                </a:solidFill>
                <a:latin typeface="Meiryo UI"/>
                <a:ea typeface="Meiryo UI"/>
              </a:endParaRPr>
            </a:p>
            <a:p>
              <a:pPr marL="158259" indent="-158259" defTabSz="844048">
                <a:buClr>
                  <a:srgbClr val="4B75BD"/>
                </a:buClr>
                <a:buFont typeface="Wingdings" panose="05000000000000000000" pitchFamily="2" charset="2"/>
                <a:buChar char="l"/>
              </a:pPr>
              <a:endParaRPr lang="ja-JP" altLang="en-US" sz="738" dirty="0">
                <a:solidFill>
                  <a:prstClr val="black"/>
                </a:solidFill>
                <a:latin typeface="Meiryo UI"/>
                <a:ea typeface="Meiryo UI"/>
              </a:endParaRPr>
            </a:p>
            <a:p>
              <a:pPr marL="158259" indent="-158259" defTabSz="844048">
                <a:buClr>
                  <a:srgbClr val="4B75BD"/>
                </a:buClr>
                <a:buFont typeface="Wingdings" panose="05000000000000000000" pitchFamily="2" charset="2"/>
                <a:buChar char="l"/>
              </a:pPr>
              <a:r>
                <a:rPr lang="ja-JP" altLang="en-US" sz="738" dirty="0">
                  <a:solidFill>
                    <a:prstClr val="black"/>
                  </a:solidFill>
                  <a:latin typeface="Meiryo UI"/>
                  <a:ea typeface="Meiryo UI"/>
                </a:rPr>
                <a:t>中学</a:t>
              </a:r>
              <a:r>
                <a:rPr lang="en-US" altLang="ja-JP" sz="738" dirty="0">
                  <a:solidFill>
                    <a:prstClr val="black"/>
                  </a:solidFill>
                  <a:latin typeface="Meiryo UI"/>
                  <a:ea typeface="Meiryo UI"/>
                </a:rPr>
                <a:t>3</a:t>
              </a:r>
              <a:r>
                <a:rPr lang="ja-JP" altLang="en-US" sz="738" dirty="0">
                  <a:solidFill>
                    <a:prstClr val="black"/>
                  </a:solidFill>
                  <a:latin typeface="Meiryo UI"/>
                  <a:ea typeface="Meiryo UI"/>
                </a:rPr>
                <a:t>年生以上を対象とした場合、体験時間は</a:t>
              </a:r>
              <a:r>
                <a:rPr lang="en-US" altLang="ja-JP" sz="738" dirty="0">
                  <a:solidFill>
                    <a:prstClr val="black"/>
                  </a:solidFill>
                  <a:latin typeface="Meiryo UI"/>
                  <a:ea typeface="Meiryo UI"/>
                </a:rPr>
                <a:t>60</a:t>
              </a:r>
              <a:r>
                <a:rPr lang="ja-JP" altLang="en-US" sz="738" dirty="0">
                  <a:solidFill>
                    <a:prstClr val="black"/>
                  </a:solidFill>
                  <a:latin typeface="Meiryo UI"/>
                  <a:ea typeface="Meiryo UI"/>
                </a:rPr>
                <a:t>分を標準とします。学年に応じて時間調整を行うことがあります。</a:t>
              </a:r>
            </a:p>
            <a:p>
              <a:pPr marL="158259" indent="-158259" defTabSz="844048">
                <a:buClr>
                  <a:srgbClr val="4B75BD"/>
                </a:buClr>
                <a:buFont typeface="Wingdings" panose="05000000000000000000" pitchFamily="2" charset="2"/>
                <a:buChar char="l"/>
              </a:pPr>
              <a:r>
                <a:rPr lang="ja-JP" altLang="en-US" sz="738" dirty="0">
                  <a:solidFill>
                    <a:prstClr val="black"/>
                  </a:solidFill>
                  <a:latin typeface="Meiryo UI"/>
                  <a:ea typeface="Meiryo UI"/>
                </a:rPr>
                <a:t>ご利用に関するお問い合わせ、体験内容詳細はお気軽にご相談ください。</a:t>
              </a:r>
            </a:p>
          </p:txBody>
        </p:sp>
        <p:cxnSp>
          <p:nvCxnSpPr>
            <p:cNvPr id="61" name="直線コネクタ 60">
              <a:extLst>
                <a:ext uri="{FF2B5EF4-FFF2-40B4-BE49-F238E27FC236}">
                  <a16:creationId xmlns:a16="http://schemas.microsoft.com/office/drawing/2014/main" id="{7CA219E0-3DFB-6B15-0B8D-A33A8D4F49AA}"/>
                </a:ext>
              </a:extLst>
            </p:cNvPr>
            <p:cNvCxnSpPr>
              <a:cxnSpLocks/>
            </p:cNvCxnSpPr>
            <p:nvPr/>
          </p:nvCxnSpPr>
          <p:spPr>
            <a:xfrm>
              <a:off x="761323" y="5839497"/>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EC02E997-2155-47A7-591E-5FC081E2A1CD}"/>
              </a:ext>
            </a:extLst>
          </p:cNvPr>
          <p:cNvSpPr txBox="1">
            <a:spLocks/>
          </p:cNvSpPr>
          <p:nvPr/>
        </p:nvSpPr>
        <p:spPr>
          <a:xfrm>
            <a:off x="2950155" y="2530595"/>
            <a:ext cx="6364909" cy="3667522"/>
          </a:xfrm>
          <a:prstGeom prst="rect">
            <a:avLst/>
          </a:prstGeom>
        </p:spPr>
        <p:txBody>
          <a:bodyPr vert="horz" lIns="84407" tIns="42203" rIns="84407" bIns="42203"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44048"/>
            <a:r>
              <a:rPr lang="ja-JP" altLang="en-US" sz="1107" b="1" dirty="0">
                <a:solidFill>
                  <a:srgbClr val="4B75BF"/>
                </a:solidFill>
                <a:latin typeface="Meiryo UI"/>
                <a:ea typeface="Meiryo UI"/>
              </a:rPr>
              <a:t>プログラムの概要</a:t>
            </a:r>
          </a:p>
        </p:txBody>
      </p:sp>
      <p:cxnSp>
        <p:nvCxnSpPr>
          <p:cNvPr id="70" name="直線矢印コネクタ 69">
            <a:extLst>
              <a:ext uri="{FF2B5EF4-FFF2-40B4-BE49-F238E27FC236}">
                <a16:creationId xmlns:a16="http://schemas.microsoft.com/office/drawing/2014/main" id="{6A9DEA71-50E5-AA91-4ADD-926AC649F944}"/>
              </a:ext>
            </a:extLst>
          </p:cNvPr>
          <p:cNvCxnSpPr>
            <a:cxnSpLocks/>
          </p:cNvCxnSpPr>
          <p:nvPr/>
        </p:nvCxnSpPr>
        <p:spPr>
          <a:xfrm>
            <a:off x="3004993" y="2810524"/>
            <a:ext cx="6246410"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3A387501-6E4E-5563-9C95-B704C835BD43}"/>
              </a:ext>
            </a:extLst>
          </p:cNvPr>
          <p:cNvSpPr/>
          <p:nvPr/>
        </p:nvSpPr>
        <p:spPr>
          <a:xfrm>
            <a:off x="3075271" y="2908752"/>
            <a:ext cx="897482" cy="215444"/>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44048">
              <a:lnSpc>
                <a:spcPct val="125000"/>
              </a:lnSpc>
            </a:pPr>
            <a:r>
              <a:rPr kumimoji="1" lang="ja-JP" altLang="en-US" sz="923"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E8EA6E7C-5F1E-604F-BEEB-7E5DF8869B2A}"/>
              </a:ext>
            </a:extLst>
          </p:cNvPr>
          <p:cNvSpPr/>
          <p:nvPr/>
        </p:nvSpPr>
        <p:spPr>
          <a:xfrm>
            <a:off x="5250970" y="2908754"/>
            <a:ext cx="897482" cy="215445"/>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44048">
              <a:lnSpc>
                <a:spcPct val="125000"/>
              </a:lnSpc>
            </a:pPr>
            <a:r>
              <a:rPr lang="ja-JP" altLang="en-US" sz="923"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9BF06A37-73CB-5B34-218D-8E2C479CAE69}"/>
              </a:ext>
            </a:extLst>
          </p:cNvPr>
          <p:cNvSpPr/>
          <p:nvPr/>
        </p:nvSpPr>
        <p:spPr>
          <a:xfrm>
            <a:off x="7426668" y="2908754"/>
            <a:ext cx="897482" cy="215445"/>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44048">
              <a:lnSpc>
                <a:spcPct val="125000"/>
              </a:lnSpc>
            </a:pPr>
            <a:r>
              <a:rPr lang="ja-JP" altLang="en-US" sz="923" b="1" dirty="0">
                <a:solidFill>
                  <a:prstClr val="white"/>
                </a:solidFill>
                <a:latin typeface="Meiryo UI"/>
                <a:ea typeface="Meiryo UI"/>
              </a:rPr>
              <a:t>事後学習</a:t>
            </a:r>
          </a:p>
        </p:txBody>
      </p:sp>
      <p:sp>
        <p:nvSpPr>
          <p:cNvPr id="77" name="コンテンツ プレースホルダー 8">
            <a:extLst>
              <a:ext uri="{FF2B5EF4-FFF2-40B4-BE49-F238E27FC236}">
                <a16:creationId xmlns:a16="http://schemas.microsoft.com/office/drawing/2014/main" id="{1FF22D5B-70E5-561A-7C55-1FAB2CFAB93F}"/>
              </a:ext>
            </a:extLst>
          </p:cNvPr>
          <p:cNvSpPr txBox="1">
            <a:spLocks/>
          </p:cNvSpPr>
          <p:nvPr/>
        </p:nvSpPr>
        <p:spPr>
          <a:xfrm>
            <a:off x="597546" y="2530595"/>
            <a:ext cx="2292798" cy="3667522"/>
          </a:xfrm>
          <a:prstGeom prst="rect">
            <a:avLst/>
          </a:prstGeom>
        </p:spPr>
        <p:txBody>
          <a:bodyPr vert="horz" lIns="84407" tIns="42203" rIns="84407" bIns="42203"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44048"/>
            <a:r>
              <a:rPr lang="ja-JP" altLang="en-US" sz="1107" b="1" dirty="0">
                <a:solidFill>
                  <a:srgbClr val="4B75BF"/>
                </a:solidFill>
                <a:latin typeface="Meiryo UI"/>
                <a:ea typeface="Meiryo UI"/>
              </a:rPr>
              <a:t>プログラムのポイント</a:t>
            </a:r>
          </a:p>
        </p:txBody>
      </p:sp>
      <p:cxnSp>
        <p:nvCxnSpPr>
          <p:cNvPr id="78" name="直線矢印コネクタ 77">
            <a:extLst>
              <a:ext uri="{FF2B5EF4-FFF2-40B4-BE49-F238E27FC236}">
                <a16:creationId xmlns:a16="http://schemas.microsoft.com/office/drawing/2014/main" id="{10679B5B-2A1E-86F1-CD16-F3FB8A03206B}"/>
              </a:ext>
            </a:extLst>
          </p:cNvPr>
          <p:cNvCxnSpPr>
            <a:cxnSpLocks/>
          </p:cNvCxnSpPr>
          <p:nvPr/>
        </p:nvCxnSpPr>
        <p:spPr>
          <a:xfrm>
            <a:off x="620742" y="2810524"/>
            <a:ext cx="2246400"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6D939C15-A885-6CA5-1840-9CD31082F6EE}"/>
              </a:ext>
            </a:extLst>
          </p:cNvPr>
          <p:cNvSpPr txBox="1">
            <a:spLocks/>
          </p:cNvSpPr>
          <p:nvPr/>
        </p:nvSpPr>
        <p:spPr>
          <a:xfrm>
            <a:off x="597546" y="2530595"/>
            <a:ext cx="2292798" cy="3667522"/>
          </a:xfrm>
          <a:prstGeom prst="rect">
            <a:avLst/>
          </a:prstGeom>
        </p:spPr>
        <p:txBody>
          <a:bodyPr vert="horz" lIns="84407" tIns="42203" rIns="84407" bIns="42203"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44048"/>
            <a:r>
              <a:rPr lang="ja-JP" altLang="en-US" sz="1107" b="1" dirty="0">
                <a:solidFill>
                  <a:srgbClr val="4B75BF"/>
                </a:solidFill>
                <a:latin typeface="Meiryo UI"/>
                <a:ea typeface="Meiryo UI"/>
              </a:rPr>
              <a:t>プログラムのポイント</a:t>
            </a:r>
          </a:p>
        </p:txBody>
      </p:sp>
      <p:cxnSp>
        <p:nvCxnSpPr>
          <p:cNvPr id="81" name="直線矢印コネクタ 80">
            <a:extLst>
              <a:ext uri="{FF2B5EF4-FFF2-40B4-BE49-F238E27FC236}">
                <a16:creationId xmlns:a16="http://schemas.microsoft.com/office/drawing/2014/main" id="{5427DEFC-DCCC-6E0B-7AB3-F39DFA971221}"/>
              </a:ext>
            </a:extLst>
          </p:cNvPr>
          <p:cNvCxnSpPr>
            <a:cxnSpLocks/>
          </p:cNvCxnSpPr>
          <p:nvPr/>
        </p:nvCxnSpPr>
        <p:spPr>
          <a:xfrm>
            <a:off x="620742" y="2810524"/>
            <a:ext cx="2246400"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5517F216-8843-57BE-7DA2-080EFDCADC4A}"/>
              </a:ext>
            </a:extLst>
          </p:cNvPr>
          <p:cNvCxnSpPr>
            <a:cxnSpLocks/>
          </p:cNvCxnSpPr>
          <p:nvPr/>
        </p:nvCxnSpPr>
        <p:spPr>
          <a:xfrm>
            <a:off x="680557" y="3604232"/>
            <a:ext cx="2126769"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911D7471-3827-1FEC-FD9B-8B737E99D42D}"/>
              </a:ext>
            </a:extLst>
          </p:cNvPr>
          <p:cNvSpPr txBox="1">
            <a:spLocks/>
          </p:cNvSpPr>
          <p:nvPr/>
        </p:nvSpPr>
        <p:spPr>
          <a:xfrm>
            <a:off x="620953" y="2810527"/>
            <a:ext cx="2245978" cy="764582"/>
          </a:xfrm>
          <a:prstGeom prst="rect">
            <a:avLst/>
          </a:prstGeom>
          <a:noFill/>
        </p:spPr>
        <p:txBody>
          <a:bodyPr vert="horz" lIns="564923" tIns="42203" rIns="83077" bIns="42203"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44048">
              <a:buClr>
                <a:srgbClr val="4B75BD"/>
              </a:buClr>
            </a:pPr>
            <a:r>
              <a:rPr lang="ja-JP" altLang="en-US" sz="1015" dirty="0">
                <a:solidFill>
                  <a:prstClr val="black"/>
                </a:solidFill>
                <a:latin typeface="Meiryo UI"/>
                <a:ea typeface="Meiryo UI"/>
              </a:rPr>
              <a:t>びわ湖の環境で重要な役割を担っているヨシについて学びます。</a:t>
            </a:r>
          </a:p>
        </p:txBody>
      </p:sp>
      <p:sp>
        <p:nvSpPr>
          <p:cNvPr id="84" name="コンテンツ プレースホルダー 8">
            <a:extLst>
              <a:ext uri="{FF2B5EF4-FFF2-40B4-BE49-F238E27FC236}">
                <a16:creationId xmlns:a16="http://schemas.microsoft.com/office/drawing/2014/main" id="{5890D6DE-AFD8-E3A5-2FEA-34A57968DD72}"/>
              </a:ext>
            </a:extLst>
          </p:cNvPr>
          <p:cNvSpPr txBox="1">
            <a:spLocks/>
          </p:cNvSpPr>
          <p:nvPr/>
        </p:nvSpPr>
        <p:spPr>
          <a:xfrm>
            <a:off x="620953" y="3633360"/>
            <a:ext cx="2245978" cy="764582"/>
          </a:xfrm>
          <a:prstGeom prst="rect">
            <a:avLst/>
          </a:prstGeom>
          <a:noFill/>
        </p:spPr>
        <p:txBody>
          <a:bodyPr vert="horz" lIns="564923" tIns="42203" rIns="83077" bIns="42203"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44048">
              <a:buClr>
                <a:srgbClr val="4B75BD"/>
              </a:buClr>
            </a:pPr>
            <a:r>
              <a:rPr lang="ja-JP" altLang="en-US" sz="1015" dirty="0">
                <a:solidFill>
                  <a:prstClr val="black"/>
                </a:solidFill>
                <a:latin typeface="Meiryo UI"/>
                <a:ea typeface="Meiryo UI"/>
              </a:rPr>
              <a:t>ヨシ紙を使って</a:t>
            </a:r>
            <a:r>
              <a:rPr lang="en-US" altLang="ja-JP" sz="1015" dirty="0">
                <a:solidFill>
                  <a:prstClr val="black"/>
                </a:solidFill>
                <a:latin typeface="Meiryo UI"/>
                <a:ea typeface="Meiryo UI"/>
              </a:rPr>
              <a:t>8</a:t>
            </a:r>
            <a:r>
              <a:rPr lang="ja-JP" altLang="en-US" sz="1015" dirty="0">
                <a:solidFill>
                  <a:prstClr val="black"/>
                </a:solidFill>
                <a:latin typeface="Meiryo UI"/>
                <a:ea typeface="Meiryo UI"/>
              </a:rPr>
              <a:t>音階出せる笛を作成します。</a:t>
            </a:r>
          </a:p>
        </p:txBody>
      </p:sp>
      <p:sp>
        <p:nvSpPr>
          <p:cNvPr id="85" name="コンテンツ プレースホルダー 8">
            <a:extLst>
              <a:ext uri="{FF2B5EF4-FFF2-40B4-BE49-F238E27FC236}">
                <a16:creationId xmlns:a16="http://schemas.microsoft.com/office/drawing/2014/main" id="{A05455E7-63C9-5DF6-8DAC-7DA4FCFB4795}"/>
              </a:ext>
            </a:extLst>
          </p:cNvPr>
          <p:cNvSpPr txBox="1">
            <a:spLocks/>
          </p:cNvSpPr>
          <p:nvPr/>
        </p:nvSpPr>
        <p:spPr>
          <a:xfrm>
            <a:off x="620955" y="4432747"/>
            <a:ext cx="2285870" cy="764582"/>
          </a:xfrm>
          <a:prstGeom prst="rect">
            <a:avLst/>
          </a:prstGeom>
          <a:noFill/>
        </p:spPr>
        <p:txBody>
          <a:bodyPr vert="horz" lIns="564923" tIns="42203" rIns="83077" bIns="42203"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44048">
              <a:buClr>
                <a:srgbClr val="4B75BD"/>
              </a:buClr>
            </a:pPr>
            <a:r>
              <a:rPr lang="ja-JP" altLang="en-US" sz="969" dirty="0">
                <a:solidFill>
                  <a:prstClr val="black"/>
                </a:solidFill>
                <a:latin typeface="Meiryo UI"/>
                <a:ea typeface="Meiryo UI"/>
              </a:rPr>
              <a:t>自然素材を用いたクラフト体験で「人と自然の繋がりを感じる力」を養うプログラムです。</a:t>
            </a:r>
          </a:p>
        </p:txBody>
      </p:sp>
      <p:cxnSp>
        <p:nvCxnSpPr>
          <p:cNvPr id="87" name="直線矢印コネクタ 86">
            <a:extLst>
              <a:ext uri="{FF2B5EF4-FFF2-40B4-BE49-F238E27FC236}">
                <a16:creationId xmlns:a16="http://schemas.microsoft.com/office/drawing/2014/main" id="{A005944F-166D-BFF3-2F6E-17DEA02BEC08}"/>
              </a:ext>
            </a:extLst>
          </p:cNvPr>
          <p:cNvCxnSpPr>
            <a:cxnSpLocks/>
          </p:cNvCxnSpPr>
          <p:nvPr/>
        </p:nvCxnSpPr>
        <p:spPr>
          <a:xfrm>
            <a:off x="680557" y="4427064"/>
            <a:ext cx="2126769"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pic>
        <p:nvPicPr>
          <p:cNvPr id="89" name="グラフィックス 88" descr="音符 枠線">
            <a:extLst>
              <a:ext uri="{FF2B5EF4-FFF2-40B4-BE49-F238E27FC236}">
                <a16:creationId xmlns:a16="http://schemas.microsoft.com/office/drawing/2014/main" id="{35F07479-5D16-3168-B171-A0870F6D64D9}"/>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715930" y="3833935"/>
            <a:ext cx="398594" cy="398594"/>
          </a:xfrm>
          <a:prstGeom prst="rect">
            <a:avLst/>
          </a:prstGeom>
        </p:spPr>
      </p:pic>
      <p:pic>
        <p:nvPicPr>
          <p:cNvPr id="92" name="グラフィックス 91" descr="考え 枠線">
            <a:extLst>
              <a:ext uri="{FF2B5EF4-FFF2-40B4-BE49-F238E27FC236}">
                <a16:creationId xmlns:a16="http://schemas.microsoft.com/office/drawing/2014/main" id="{0C0D160D-EEB8-F86E-4A8F-FD7978D56E9B}"/>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715930" y="4615738"/>
            <a:ext cx="398594" cy="398594"/>
          </a:xfrm>
          <a:prstGeom prst="rect">
            <a:avLst/>
          </a:prstGeom>
        </p:spPr>
      </p:pic>
      <p:sp>
        <p:nvSpPr>
          <p:cNvPr id="3" name="タイトル 2">
            <a:extLst>
              <a:ext uri="{FF2B5EF4-FFF2-40B4-BE49-F238E27FC236}">
                <a16:creationId xmlns:a16="http://schemas.microsoft.com/office/drawing/2014/main" id="{BC3B17A1-CCA9-BE06-053A-FB98A8F55C81}"/>
              </a:ext>
            </a:extLst>
          </p:cNvPr>
          <p:cNvSpPr>
            <a:spLocks noGrp="1"/>
          </p:cNvSpPr>
          <p:nvPr>
            <p:ph type="title"/>
          </p:nvPr>
        </p:nvSpPr>
        <p:spPr/>
        <p:txBody>
          <a:bodyPr/>
          <a:lstStyle/>
          <a:p>
            <a:r>
              <a:rPr lang="ja-JP" altLang="en-US" sz="1477" dirty="0"/>
              <a:t>びわ湖大津教育プログラム：</a:t>
            </a:r>
            <a:r>
              <a:rPr lang="en-US" altLang="ja-JP" sz="1477" dirty="0"/>
              <a:t>15</a:t>
            </a:r>
            <a:endParaRPr lang="ja-JP" altLang="en-US" sz="1477" dirty="0"/>
          </a:p>
        </p:txBody>
      </p:sp>
      <p:sp>
        <p:nvSpPr>
          <p:cNvPr id="25" name="コンテンツ プレースホルダー 24">
            <a:extLst>
              <a:ext uri="{FF2B5EF4-FFF2-40B4-BE49-F238E27FC236}">
                <a16:creationId xmlns:a16="http://schemas.microsoft.com/office/drawing/2014/main" id="{50BE5749-9BDE-09BA-D27B-10C865DF186B}"/>
              </a:ext>
            </a:extLst>
          </p:cNvPr>
          <p:cNvSpPr>
            <a:spLocks noGrp="1"/>
          </p:cNvSpPr>
          <p:nvPr>
            <p:ph idx="14"/>
          </p:nvPr>
        </p:nvSpPr>
        <p:spPr/>
        <p:txBody>
          <a:bodyPr/>
          <a:lstStyle/>
          <a:p>
            <a:pPr>
              <a:lnSpc>
                <a:spcPct val="114000"/>
              </a:lnSpc>
              <a:tabLst>
                <a:tab pos="1238231" algn="l"/>
              </a:tabLst>
              <a:defRPr/>
            </a:pPr>
            <a:r>
              <a:rPr kumimoji="0" lang="ja-JP" altLang="en-US" sz="1107" dirty="0">
                <a:solidFill>
                  <a:prstClr val="black"/>
                </a:solidFill>
                <a:latin typeface="+mn-ea"/>
              </a:rPr>
              <a:t>宿泊施設で実施するプログラムです。</a:t>
            </a:r>
            <a:endParaRPr kumimoji="0" lang="en-US" altLang="ja-JP" sz="1107" dirty="0">
              <a:solidFill>
                <a:prstClr val="black"/>
              </a:solidFill>
              <a:latin typeface="+mn-ea"/>
            </a:endParaRPr>
          </a:p>
          <a:p>
            <a:pPr>
              <a:lnSpc>
                <a:spcPct val="114000"/>
              </a:lnSpc>
              <a:tabLst>
                <a:tab pos="1238231" algn="l"/>
              </a:tabLst>
              <a:defRPr/>
            </a:pPr>
            <a:r>
              <a:rPr kumimoji="0" lang="ja-JP" altLang="en-US" sz="1107" dirty="0">
                <a:solidFill>
                  <a:prstClr val="black"/>
                </a:solidFill>
                <a:latin typeface="+mn-ea"/>
              </a:rPr>
              <a:t>びわ湖の環境で重要な役割を担っているヨシについて学びます。</a:t>
            </a:r>
          </a:p>
          <a:p>
            <a:pPr>
              <a:lnSpc>
                <a:spcPct val="114000"/>
              </a:lnSpc>
              <a:tabLst>
                <a:tab pos="1238231" algn="l"/>
              </a:tabLst>
              <a:defRPr/>
            </a:pPr>
            <a:r>
              <a:rPr kumimoji="0" lang="ja-JP" altLang="en-US" sz="1107" dirty="0">
                <a:solidFill>
                  <a:prstClr val="black"/>
                </a:solidFill>
                <a:latin typeface="+mn-ea"/>
              </a:rPr>
              <a:t>ヨシ紙を使った笛づくりを通して「人と自然の繋がりを感じる力」を養います。</a:t>
            </a:r>
          </a:p>
        </p:txBody>
      </p:sp>
      <p:pic>
        <p:nvPicPr>
          <p:cNvPr id="8" name="図 7" descr="ロゴ&#10;&#10;自動的に生成された説明">
            <a:extLst>
              <a:ext uri="{FF2B5EF4-FFF2-40B4-BE49-F238E27FC236}">
                <a16:creationId xmlns:a16="http://schemas.microsoft.com/office/drawing/2014/main" id="{4AD34D07-13FC-E635-DB8B-4619F16C3FB6}"/>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4227182" y="1331404"/>
            <a:ext cx="249231" cy="249231"/>
          </a:xfrm>
          <a:prstGeom prst="rect">
            <a:avLst/>
          </a:prstGeom>
        </p:spPr>
      </p:pic>
      <p:pic>
        <p:nvPicPr>
          <p:cNvPr id="9" name="図 8">
            <a:extLst>
              <a:ext uri="{FF2B5EF4-FFF2-40B4-BE49-F238E27FC236}">
                <a16:creationId xmlns:a16="http://schemas.microsoft.com/office/drawing/2014/main" id="{4CF060BF-C999-AF09-8864-74583F86BCB3}"/>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4509595" y="1331404"/>
            <a:ext cx="248814" cy="249231"/>
          </a:xfrm>
          <a:prstGeom prst="rect">
            <a:avLst/>
          </a:prstGeom>
        </p:spPr>
      </p:pic>
      <p:graphicFrame>
        <p:nvGraphicFramePr>
          <p:cNvPr id="17" name="表 16">
            <a:extLst>
              <a:ext uri="{FF2B5EF4-FFF2-40B4-BE49-F238E27FC236}">
                <a16:creationId xmlns:a16="http://schemas.microsoft.com/office/drawing/2014/main" id="{2CBDC99C-D437-0E07-DA72-6020E35FCB66}"/>
              </a:ext>
            </a:extLst>
          </p:cNvPr>
          <p:cNvGraphicFramePr>
            <a:graphicFrameLocks noGrp="1"/>
          </p:cNvGraphicFramePr>
          <p:nvPr/>
        </p:nvGraphicFramePr>
        <p:xfrm>
          <a:off x="2987347" y="4276018"/>
          <a:ext cx="6321110" cy="1197220"/>
        </p:xfrm>
        <a:graphic>
          <a:graphicData uri="http://schemas.openxmlformats.org/drawingml/2006/table">
            <a:tbl>
              <a:tblPr>
                <a:tableStyleId>{69CF1AB2-1976-4502-BF36-3FF5EA218861}</a:tableStyleId>
              </a:tblPr>
              <a:tblGrid>
                <a:gridCol w="641457">
                  <a:extLst>
                    <a:ext uri="{9D8B030D-6E8A-4147-A177-3AD203B41FA5}">
                      <a16:colId xmlns:a16="http://schemas.microsoft.com/office/drawing/2014/main" val="741602752"/>
                    </a:ext>
                  </a:extLst>
                </a:gridCol>
                <a:gridCol w="1556053">
                  <a:extLst>
                    <a:ext uri="{9D8B030D-6E8A-4147-A177-3AD203B41FA5}">
                      <a16:colId xmlns:a16="http://schemas.microsoft.com/office/drawing/2014/main" val="3389704294"/>
                    </a:ext>
                  </a:extLst>
                </a:gridCol>
                <a:gridCol w="573128">
                  <a:extLst>
                    <a:ext uri="{9D8B030D-6E8A-4147-A177-3AD203B41FA5}">
                      <a16:colId xmlns:a16="http://schemas.microsoft.com/office/drawing/2014/main" val="3252824643"/>
                    </a:ext>
                  </a:extLst>
                </a:gridCol>
                <a:gridCol w="3550472">
                  <a:extLst>
                    <a:ext uri="{9D8B030D-6E8A-4147-A177-3AD203B41FA5}">
                      <a16:colId xmlns:a16="http://schemas.microsoft.com/office/drawing/2014/main" val="1736356865"/>
                    </a:ext>
                  </a:extLst>
                </a:gridCol>
              </a:tblGrid>
              <a:tr h="181397">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543" marR="6543" marT="6543"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宿泊ホテル</a:t>
                      </a:r>
                    </a:p>
                  </a:txBody>
                  <a:tcPr marL="6543" marR="6543" marT="6543"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543" marR="6543" marT="6543"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543" marR="6543" marT="6543"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81397">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543" marR="6543" marT="6543"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543" marR="6543" marT="6543"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81397">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543" marR="6543" marT="6543"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543" marR="6543" marT="6543"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81397">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543" marR="6543" marT="6543"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1</a:t>
                      </a:r>
                      <a:r>
                        <a:rPr lang="ja-JP" altLang="en-US" sz="800" b="0" i="0" u="none" strike="noStrike" dirty="0">
                          <a:effectLst/>
                          <a:latin typeface="+mn-ea"/>
                          <a:ea typeface="+mn-ea"/>
                        </a:rPr>
                        <a:t>時間</a:t>
                      </a:r>
                      <a:r>
                        <a:rPr lang="en-US" altLang="ja-JP" sz="800" b="0" i="0" u="none" strike="noStrike" dirty="0">
                          <a:effectLst/>
                          <a:latin typeface="+mn-ea"/>
                          <a:ea typeface="+mn-ea"/>
                        </a:rPr>
                        <a:t>30</a:t>
                      </a:r>
                      <a:r>
                        <a:rPr lang="ja-JP" altLang="en-US" sz="800" b="0" i="0" u="none" strike="noStrike" dirty="0">
                          <a:effectLst/>
                          <a:latin typeface="+mn-ea"/>
                          <a:ea typeface="+mn-ea"/>
                        </a:rPr>
                        <a:t>分</a:t>
                      </a:r>
                    </a:p>
                  </a:txBody>
                  <a:tcPr marL="6543" marR="6543" marT="6543"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81397">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543" marR="6543" marT="6543"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40</a:t>
                      </a:r>
                      <a:r>
                        <a:rPr lang="ja-JP" altLang="en-US" sz="800" u="none" strike="noStrike" dirty="0">
                          <a:effectLst/>
                          <a:latin typeface="+mn-ea"/>
                          <a:ea typeface="+mn-ea"/>
                        </a:rPr>
                        <a:t>～</a:t>
                      </a:r>
                      <a:r>
                        <a:rPr lang="en-US" altLang="ja-JP" sz="800" u="none" strike="noStrike" dirty="0">
                          <a:effectLst/>
                          <a:latin typeface="+mn-ea"/>
                          <a:ea typeface="+mn-ea"/>
                        </a:rPr>
                        <a:t>200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543" marR="6543" marT="6543"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290235">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543" marR="6543" marT="6543"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ja-JP" altLang="en-US" sz="800" u="none" strike="noStrike" dirty="0">
                          <a:effectLst/>
                          <a:latin typeface="+mn-ea"/>
                          <a:ea typeface="+mn-ea"/>
                        </a:rPr>
                        <a:t>特になし</a:t>
                      </a:r>
                    </a:p>
                  </a:txBody>
                  <a:tcPr marL="6543" marR="6543" marT="6543"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cxnSp>
        <p:nvCxnSpPr>
          <p:cNvPr id="20" name="直線コネクタ 19">
            <a:extLst>
              <a:ext uri="{FF2B5EF4-FFF2-40B4-BE49-F238E27FC236}">
                <a16:creationId xmlns:a16="http://schemas.microsoft.com/office/drawing/2014/main" id="{B496AD38-D794-37A4-980C-7DF706280159}"/>
              </a:ext>
            </a:extLst>
          </p:cNvPr>
          <p:cNvCxnSpPr>
            <a:cxnSpLocks/>
          </p:cNvCxnSpPr>
          <p:nvPr/>
        </p:nvCxnSpPr>
        <p:spPr>
          <a:xfrm>
            <a:off x="4977191" y="2908751"/>
            <a:ext cx="0" cy="129600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7E3FB585-444B-6EE9-5B22-D3D2B8001D38}"/>
              </a:ext>
            </a:extLst>
          </p:cNvPr>
          <p:cNvCxnSpPr>
            <a:cxnSpLocks/>
          </p:cNvCxnSpPr>
          <p:nvPr/>
        </p:nvCxnSpPr>
        <p:spPr>
          <a:xfrm>
            <a:off x="7161681" y="2908751"/>
            <a:ext cx="0" cy="1296000"/>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08AC2F13-1023-5EEC-873B-74480435F904}"/>
              </a:ext>
            </a:extLst>
          </p:cNvPr>
          <p:cNvSpPr/>
          <p:nvPr/>
        </p:nvSpPr>
        <p:spPr>
          <a:xfrm rot="5400000">
            <a:off x="4922449" y="3487428"/>
            <a:ext cx="259495" cy="138648"/>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44048"/>
            <a:endParaRPr kumimoji="1" lang="ja-JP" altLang="en-US" sz="1661">
              <a:solidFill>
                <a:prstClr val="white"/>
              </a:solidFill>
              <a:latin typeface="Meiryo UI"/>
              <a:ea typeface="Meiryo UI"/>
            </a:endParaRPr>
          </a:p>
        </p:txBody>
      </p:sp>
      <p:sp>
        <p:nvSpPr>
          <p:cNvPr id="28" name="二等辺三角形 27">
            <a:extLst>
              <a:ext uri="{FF2B5EF4-FFF2-40B4-BE49-F238E27FC236}">
                <a16:creationId xmlns:a16="http://schemas.microsoft.com/office/drawing/2014/main" id="{762DAEDA-0669-5643-8BBD-9AF9E670FC69}"/>
              </a:ext>
            </a:extLst>
          </p:cNvPr>
          <p:cNvSpPr/>
          <p:nvPr/>
        </p:nvSpPr>
        <p:spPr>
          <a:xfrm rot="5400000">
            <a:off x="7105079" y="3487428"/>
            <a:ext cx="259495" cy="138648"/>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44048"/>
            <a:endParaRPr kumimoji="1" lang="ja-JP" altLang="en-US" sz="1661">
              <a:solidFill>
                <a:prstClr val="white"/>
              </a:solidFill>
              <a:latin typeface="Meiryo UI"/>
              <a:ea typeface="Meiryo UI"/>
            </a:endParaRPr>
          </a:p>
        </p:txBody>
      </p:sp>
      <p:sp>
        <p:nvSpPr>
          <p:cNvPr id="39" name="コンテンツ プレースホルダー 8">
            <a:extLst>
              <a:ext uri="{FF2B5EF4-FFF2-40B4-BE49-F238E27FC236}">
                <a16:creationId xmlns:a16="http://schemas.microsoft.com/office/drawing/2014/main" id="{D03C6A02-5972-44D6-2580-3E7F14A6CB96}"/>
              </a:ext>
            </a:extLst>
          </p:cNvPr>
          <p:cNvSpPr txBox="1">
            <a:spLocks/>
          </p:cNvSpPr>
          <p:nvPr/>
        </p:nvSpPr>
        <p:spPr>
          <a:xfrm>
            <a:off x="5764001" y="4346913"/>
            <a:ext cx="2774084" cy="1070066"/>
          </a:xfrm>
          <a:prstGeom prst="rect">
            <a:avLst/>
          </a:prstGeom>
          <a:noFill/>
        </p:spPr>
        <p:txBody>
          <a:bodyPr vert="horz" lIns="84407" tIns="0" rIns="84407" bIns="42203"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44048">
              <a:spcBef>
                <a:spcPts val="185"/>
              </a:spcBef>
              <a:tabLst>
                <a:tab pos="331172" algn="r"/>
                <a:tab pos="499689" algn="l"/>
              </a:tabLst>
            </a:pPr>
            <a:r>
              <a:rPr lang="ja-JP" altLang="en-US" sz="738" dirty="0">
                <a:solidFill>
                  <a:prstClr val="black"/>
                </a:solidFill>
                <a:latin typeface="Meiryo UI"/>
                <a:ea typeface="Meiryo UI"/>
              </a:rPr>
              <a:t>宿泊施設で実施</a:t>
            </a:r>
          </a:p>
          <a:p>
            <a:pPr defTabSz="844048">
              <a:spcBef>
                <a:spcPts val="185"/>
              </a:spcBef>
              <a:tabLst>
                <a:tab pos="331172" algn="r"/>
                <a:tab pos="499689" algn="l"/>
              </a:tabLst>
            </a:pPr>
            <a:r>
              <a:rPr lang="en-US" altLang="ja-JP" sz="738" dirty="0">
                <a:solidFill>
                  <a:prstClr val="black"/>
                </a:solidFill>
                <a:latin typeface="Meiryo UI"/>
                <a:ea typeface="Meiryo UI"/>
              </a:rPr>
              <a:t>	19:45	</a:t>
            </a:r>
            <a:r>
              <a:rPr lang="ja-JP" altLang="en-US" sz="738" dirty="0">
                <a:solidFill>
                  <a:prstClr val="black"/>
                </a:solidFill>
                <a:latin typeface="Meiryo UI"/>
                <a:ea typeface="Meiryo UI"/>
              </a:rPr>
              <a:t>夕食後、会場移動。準備</a:t>
            </a:r>
          </a:p>
          <a:p>
            <a:pPr defTabSz="844048">
              <a:spcBef>
                <a:spcPts val="185"/>
              </a:spcBef>
              <a:tabLst>
                <a:tab pos="331172" algn="r"/>
                <a:tab pos="499689" algn="l"/>
              </a:tabLst>
            </a:pPr>
            <a:r>
              <a:rPr lang="en-US" altLang="ja-JP" sz="738" dirty="0">
                <a:solidFill>
                  <a:prstClr val="black"/>
                </a:solidFill>
                <a:latin typeface="Meiryo UI"/>
                <a:ea typeface="Meiryo UI"/>
              </a:rPr>
              <a:t>	20:00	</a:t>
            </a:r>
            <a:r>
              <a:rPr lang="ja-JP" altLang="en-US" sz="738" dirty="0">
                <a:solidFill>
                  <a:prstClr val="black"/>
                </a:solidFill>
                <a:latin typeface="Meiryo UI"/>
                <a:ea typeface="Meiryo UI"/>
              </a:rPr>
              <a:t>ヨシ紙笛づくり（</a:t>
            </a:r>
            <a:r>
              <a:rPr lang="en-US" altLang="ja-JP" sz="738" dirty="0">
                <a:solidFill>
                  <a:prstClr val="black"/>
                </a:solidFill>
                <a:latin typeface="Meiryo UI"/>
                <a:ea typeface="Meiryo UI"/>
              </a:rPr>
              <a:t>60</a:t>
            </a:r>
            <a:r>
              <a:rPr lang="ja-JP" altLang="en-US" sz="738" dirty="0">
                <a:solidFill>
                  <a:prstClr val="black"/>
                </a:solidFill>
                <a:latin typeface="Meiryo UI"/>
                <a:ea typeface="Meiryo UI"/>
              </a:rPr>
              <a:t>分）</a:t>
            </a:r>
          </a:p>
          <a:p>
            <a:pPr defTabSz="844048">
              <a:spcBef>
                <a:spcPts val="185"/>
              </a:spcBef>
              <a:tabLst>
                <a:tab pos="331172" algn="r"/>
                <a:tab pos="499689" algn="l"/>
              </a:tabLst>
            </a:pPr>
            <a:r>
              <a:rPr lang="en-US" altLang="ja-JP" sz="738" dirty="0">
                <a:solidFill>
                  <a:prstClr val="black"/>
                </a:solidFill>
                <a:latin typeface="Meiryo UI"/>
                <a:ea typeface="Meiryo UI"/>
              </a:rPr>
              <a:t>	21:00	</a:t>
            </a:r>
            <a:r>
              <a:rPr lang="ja-JP" altLang="en-US" sz="738" dirty="0">
                <a:solidFill>
                  <a:prstClr val="black"/>
                </a:solidFill>
                <a:latin typeface="Meiryo UI"/>
                <a:ea typeface="Meiryo UI"/>
              </a:rPr>
              <a:t>終了、片付け</a:t>
            </a:r>
          </a:p>
          <a:p>
            <a:pPr defTabSz="844048">
              <a:spcBef>
                <a:spcPts val="185"/>
              </a:spcBef>
              <a:tabLst>
                <a:tab pos="331172" algn="r"/>
                <a:tab pos="499689" algn="l"/>
              </a:tabLst>
            </a:pPr>
            <a:r>
              <a:rPr lang="en-US" altLang="ja-JP" sz="738" dirty="0">
                <a:solidFill>
                  <a:prstClr val="black"/>
                </a:solidFill>
                <a:latin typeface="Meiryo UI"/>
                <a:ea typeface="Meiryo UI"/>
              </a:rPr>
              <a:t>	21:15</a:t>
            </a:r>
            <a:r>
              <a:rPr lang="ja-JP" altLang="en-US" sz="738" dirty="0">
                <a:solidFill>
                  <a:prstClr val="black"/>
                </a:solidFill>
                <a:latin typeface="Meiryo UI"/>
                <a:ea typeface="Meiryo UI"/>
              </a:rPr>
              <a:t>　</a:t>
            </a:r>
            <a:r>
              <a:rPr lang="en-US" altLang="ja-JP" sz="738" dirty="0">
                <a:solidFill>
                  <a:prstClr val="black"/>
                </a:solidFill>
                <a:latin typeface="Meiryo UI"/>
                <a:ea typeface="Meiryo UI"/>
              </a:rPr>
              <a:t>	</a:t>
            </a:r>
            <a:r>
              <a:rPr lang="ja-JP" altLang="en-US" sz="738" dirty="0">
                <a:solidFill>
                  <a:prstClr val="black"/>
                </a:solidFill>
                <a:latin typeface="Meiryo UI"/>
                <a:ea typeface="Meiryo UI"/>
              </a:rPr>
              <a:t>解散</a:t>
            </a:r>
          </a:p>
        </p:txBody>
      </p:sp>
      <p:pic>
        <p:nvPicPr>
          <p:cNvPr id="40" name="図 39" descr="アイコン が含まれている画像&#10;&#10;自動的に生成された説明">
            <a:extLst>
              <a:ext uri="{FF2B5EF4-FFF2-40B4-BE49-F238E27FC236}">
                <a16:creationId xmlns:a16="http://schemas.microsoft.com/office/drawing/2014/main" id="{DDDCFD8E-C140-7006-3735-489FC78CA7A4}"/>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944773" y="1331404"/>
            <a:ext cx="249231" cy="249231"/>
          </a:xfrm>
          <a:prstGeom prst="rect">
            <a:avLst/>
          </a:prstGeom>
        </p:spPr>
      </p:pic>
      <p:pic>
        <p:nvPicPr>
          <p:cNvPr id="41" name="図 40">
            <a:extLst>
              <a:ext uri="{FF2B5EF4-FFF2-40B4-BE49-F238E27FC236}">
                <a16:creationId xmlns:a16="http://schemas.microsoft.com/office/drawing/2014/main" id="{093E5E61-4E2A-6E0C-B802-A6A1A984754F}"/>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3662364" y="1331404"/>
            <a:ext cx="249231" cy="249231"/>
          </a:xfrm>
          <a:prstGeom prst="rect">
            <a:avLst/>
          </a:prstGeom>
        </p:spPr>
      </p:pic>
      <p:pic>
        <p:nvPicPr>
          <p:cNvPr id="44" name="グラフィックス 43" descr="電球と鉛筆 枠線">
            <a:extLst>
              <a:ext uri="{FF2B5EF4-FFF2-40B4-BE49-F238E27FC236}">
                <a16:creationId xmlns:a16="http://schemas.microsoft.com/office/drawing/2014/main" id="{8C6BDED1-C0BF-AAE9-7019-DF2EA416FE04}"/>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715930" y="2993518"/>
            <a:ext cx="398594" cy="398594"/>
          </a:xfrm>
          <a:prstGeom prst="rect">
            <a:avLst/>
          </a:prstGeom>
        </p:spPr>
      </p:pic>
      <p:pic>
        <p:nvPicPr>
          <p:cNvPr id="2" name="図プレースホルダー 74" descr="人, 屋内, テーブル, 女性 が含まれている画像&#10;&#10;自動的に生成された説明">
            <a:extLst>
              <a:ext uri="{FF2B5EF4-FFF2-40B4-BE49-F238E27FC236}">
                <a16:creationId xmlns:a16="http://schemas.microsoft.com/office/drawing/2014/main" id="{F28DF41A-0C04-5A6D-6216-723861754972}"/>
              </a:ext>
            </a:extLst>
          </p:cNvPr>
          <p:cNvPicPr>
            <a:picLocks noChangeAspect="1"/>
          </p:cNvPicPr>
          <p:nvPr/>
        </p:nvPicPr>
        <p:blipFill>
          <a:blip r:embed="rId23" cstate="print">
            <a:extLst>
              <a:ext uri="{28A0092B-C50C-407E-A947-70E740481C1C}">
                <a14:useLocalDpi xmlns:a14="http://schemas.microsoft.com/office/drawing/2010/main"/>
              </a:ext>
            </a:extLst>
          </a:blip>
          <a:srcRect/>
          <a:stretch/>
        </p:blipFill>
        <p:spPr>
          <a:xfrm>
            <a:off x="7946158" y="4305617"/>
            <a:ext cx="1249665" cy="590428"/>
          </a:xfrm>
          <a:prstGeom prst="rect">
            <a:avLst/>
          </a:prstGeom>
        </p:spPr>
      </p:pic>
      <p:pic>
        <p:nvPicPr>
          <p:cNvPr id="45" name="図プレースホルダー 31" descr="座る, テーブル が含まれている画像&#10;&#10;自動的に生成された説明">
            <a:extLst>
              <a:ext uri="{FF2B5EF4-FFF2-40B4-BE49-F238E27FC236}">
                <a16:creationId xmlns:a16="http://schemas.microsoft.com/office/drawing/2014/main" id="{A6C33DDA-0E65-E610-84D8-9B0B8574B0D1}"/>
              </a:ext>
            </a:extLst>
          </p:cNvPr>
          <p:cNvPicPr>
            <a:picLocks noChangeAspect="1"/>
          </p:cNvPicPr>
          <p:nvPr/>
        </p:nvPicPr>
        <p:blipFill>
          <a:blip r:embed="rId24" cstate="print">
            <a:extLst>
              <a:ext uri="{28A0092B-C50C-407E-A947-70E740481C1C}">
                <a14:useLocalDpi xmlns:a14="http://schemas.microsoft.com/office/drawing/2010/main"/>
              </a:ext>
            </a:extLst>
          </a:blip>
          <a:srcRect/>
          <a:stretch/>
        </p:blipFill>
        <p:spPr>
          <a:xfrm>
            <a:off x="7946346" y="4937785"/>
            <a:ext cx="1249477" cy="503100"/>
          </a:xfrm>
          <a:prstGeom prst="rect">
            <a:avLst/>
          </a:prstGeom>
        </p:spPr>
      </p:pic>
      <p:sp>
        <p:nvSpPr>
          <p:cNvPr id="5" name="テキスト ボックス 4">
            <a:extLst>
              <a:ext uri="{FF2B5EF4-FFF2-40B4-BE49-F238E27FC236}">
                <a16:creationId xmlns:a16="http://schemas.microsoft.com/office/drawing/2014/main" id="{480211F1-F13B-B254-9A57-EC87A62E2811}"/>
              </a:ext>
            </a:extLst>
          </p:cNvPr>
          <p:cNvSpPr txBox="1"/>
          <p:nvPr/>
        </p:nvSpPr>
        <p:spPr>
          <a:xfrm>
            <a:off x="617133" y="5220775"/>
            <a:ext cx="2258758" cy="900131"/>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3231" rIns="33231" rtlCol="0" anchor="ctr">
            <a:noAutofit/>
          </a:bodyPr>
          <a:lstStyle/>
          <a:p>
            <a:pPr defTabSz="844048">
              <a:lnSpc>
                <a:spcPct val="120000"/>
              </a:lnSpc>
              <a:tabLst>
                <a:tab pos="413232" algn="l"/>
              </a:tabLst>
            </a:pPr>
            <a:r>
              <a:rPr lang="ja-JP" altLang="en-US" sz="785" b="1" dirty="0">
                <a:solidFill>
                  <a:srgbClr val="4B75BD"/>
                </a:solidFill>
                <a:latin typeface="Meiryo UI" panose="020B0604030504040204" pitchFamily="50" charset="-128"/>
                <a:ea typeface="Meiryo UI" panose="020B0604030504040204" pitchFamily="50" charset="-128"/>
              </a:rPr>
              <a:t>問合せ</a:t>
            </a:r>
            <a:r>
              <a:rPr lang="en-US" altLang="ja-JP" sz="785" b="1" dirty="0">
                <a:solidFill>
                  <a:srgbClr val="4B75BD"/>
                </a:solidFill>
                <a:latin typeface="Meiryo UI" panose="020B0604030504040204" pitchFamily="50" charset="-128"/>
                <a:ea typeface="Meiryo UI" panose="020B0604030504040204" pitchFamily="50" charset="-128"/>
              </a:rPr>
              <a:t>	</a:t>
            </a:r>
            <a:r>
              <a:rPr lang="ja-JP" altLang="en-US" sz="785" dirty="0">
                <a:solidFill>
                  <a:prstClr val="black"/>
                </a:solidFill>
                <a:latin typeface="Meiryo UI" panose="020B0604030504040204" pitchFamily="50" charset="-128"/>
                <a:ea typeface="Meiryo UI" panose="020B0604030504040204" pitchFamily="50" charset="-128"/>
              </a:rPr>
              <a:t>オーパルオプテックス株式会社</a:t>
            </a:r>
            <a:endParaRPr lang="en-US" altLang="ja-JP" sz="785" dirty="0">
              <a:solidFill>
                <a:prstClr val="black"/>
              </a:solidFill>
              <a:latin typeface="Meiryo UI" panose="020B0604030504040204" pitchFamily="50" charset="-128"/>
              <a:ea typeface="Meiryo UI" panose="020B0604030504040204" pitchFamily="50" charset="-128"/>
            </a:endParaRPr>
          </a:p>
          <a:p>
            <a:pPr defTabSz="844048">
              <a:lnSpc>
                <a:spcPct val="120000"/>
              </a:lnSpc>
              <a:tabLst>
                <a:tab pos="413232" algn="l"/>
              </a:tabLst>
            </a:pPr>
            <a:r>
              <a:rPr lang="ja-JP" altLang="en-US" sz="785" dirty="0">
                <a:solidFill>
                  <a:prstClr val="black"/>
                </a:solidFill>
                <a:latin typeface="Meiryo UI" panose="020B0604030504040204" pitchFamily="50" charset="-128"/>
                <a:ea typeface="Meiryo UI" panose="020B0604030504040204" pitchFamily="50" charset="-128"/>
              </a:rPr>
              <a:t>住所</a:t>
            </a:r>
            <a:r>
              <a:rPr lang="en-US" altLang="ja-JP" sz="785" dirty="0">
                <a:solidFill>
                  <a:prstClr val="black"/>
                </a:solidFill>
                <a:latin typeface="Meiryo UI" panose="020B0604030504040204" pitchFamily="50" charset="-128"/>
                <a:ea typeface="Meiryo UI" panose="020B0604030504040204" pitchFamily="50" charset="-128"/>
              </a:rPr>
              <a:t>	</a:t>
            </a:r>
            <a:r>
              <a:rPr lang="ja-JP" altLang="en-US" sz="785" dirty="0">
                <a:solidFill>
                  <a:prstClr val="black"/>
                </a:solidFill>
                <a:latin typeface="Meiryo UI" panose="020B0604030504040204" pitchFamily="50" charset="-128"/>
                <a:ea typeface="Meiryo UI" panose="020B0604030504040204" pitchFamily="50" charset="-128"/>
              </a:rPr>
              <a:t>：大津市雄琴</a:t>
            </a:r>
            <a:r>
              <a:rPr lang="en-US" altLang="ja-JP" sz="785" dirty="0">
                <a:solidFill>
                  <a:prstClr val="black"/>
                </a:solidFill>
                <a:latin typeface="Meiryo UI" panose="020B0604030504040204" pitchFamily="50" charset="-128"/>
                <a:ea typeface="Meiryo UI" panose="020B0604030504040204" pitchFamily="50" charset="-128"/>
              </a:rPr>
              <a:t>5-265-1</a:t>
            </a:r>
          </a:p>
          <a:p>
            <a:pPr defTabSz="844048">
              <a:lnSpc>
                <a:spcPct val="120000"/>
              </a:lnSpc>
              <a:tabLst>
                <a:tab pos="413232" algn="l"/>
              </a:tabLst>
            </a:pPr>
            <a:r>
              <a:rPr lang="ja-JP" altLang="en-US" sz="785" dirty="0">
                <a:solidFill>
                  <a:prstClr val="black"/>
                </a:solidFill>
                <a:latin typeface="Meiryo UI" panose="020B0604030504040204" pitchFamily="50" charset="-128"/>
                <a:ea typeface="Meiryo UI" panose="020B0604030504040204" pitchFamily="50" charset="-128"/>
              </a:rPr>
              <a:t>電話</a:t>
            </a:r>
            <a:r>
              <a:rPr lang="en-US" altLang="ja-JP" sz="785" dirty="0">
                <a:solidFill>
                  <a:prstClr val="black"/>
                </a:solidFill>
                <a:latin typeface="Meiryo UI" panose="020B0604030504040204" pitchFamily="50" charset="-128"/>
                <a:ea typeface="Meiryo UI" panose="020B0604030504040204" pitchFamily="50" charset="-128"/>
              </a:rPr>
              <a:t>	</a:t>
            </a:r>
            <a:r>
              <a:rPr lang="ja-JP" altLang="en-US" sz="785" dirty="0">
                <a:solidFill>
                  <a:prstClr val="black"/>
                </a:solidFill>
                <a:latin typeface="Meiryo UI" panose="020B0604030504040204" pitchFamily="50" charset="-128"/>
                <a:ea typeface="Meiryo UI" panose="020B0604030504040204" pitchFamily="50" charset="-128"/>
              </a:rPr>
              <a:t>：</a:t>
            </a:r>
            <a:r>
              <a:rPr lang="en-US" altLang="ja-JP" sz="785" dirty="0">
                <a:solidFill>
                  <a:prstClr val="black"/>
                </a:solidFill>
                <a:latin typeface="Meiryo UI" panose="020B0604030504040204" pitchFamily="50" charset="-128"/>
                <a:ea typeface="Meiryo UI" panose="020B0604030504040204" pitchFamily="50" charset="-128"/>
              </a:rPr>
              <a:t>077-579-7111</a:t>
            </a:r>
            <a:r>
              <a:rPr lang="ja-JP" altLang="en-US" sz="785" dirty="0">
                <a:solidFill>
                  <a:prstClr val="black"/>
                </a:solidFill>
                <a:latin typeface="Meiryo UI" panose="020B0604030504040204" pitchFamily="50" charset="-128"/>
                <a:ea typeface="Meiryo UI" panose="020B0604030504040204" pitchFamily="50" charset="-128"/>
              </a:rPr>
              <a:t>　</a:t>
            </a:r>
          </a:p>
          <a:p>
            <a:pPr defTabSz="844048">
              <a:lnSpc>
                <a:spcPct val="120000"/>
              </a:lnSpc>
              <a:tabLst>
                <a:tab pos="413232" algn="l"/>
              </a:tabLst>
            </a:pPr>
            <a:r>
              <a:rPr lang="ja-JP" altLang="en-US" sz="785" dirty="0">
                <a:solidFill>
                  <a:prstClr val="black"/>
                </a:solidFill>
                <a:latin typeface="Meiryo UI" panose="020B0604030504040204" pitchFamily="50" charset="-128"/>
                <a:ea typeface="Meiryo UI" panose="020B0604030504040204" pitchFamily="50" charset="-128"/>
              </a:rPr>
              <a:t>受付時間</a:t>
            </a:r>
            <a:r>
              <a:rPr lang="en-US" altLang="ja-JP" sz="785" dirty="0">
                <a:solidFill>
                  <a:prstClr val="black"/>
                </a:solidFill>
                <a:latin typeface="Meiryo UI" panose="020B0604030504040204" pitchFamily="50" charset="-128"/>
                <a:ea typeface="Meiryo UI" panose="020B0604030504040204" pitchFamily="50" charset="-128"/>
              </a:rPr>
              <a:t>	</a:t>
            </a:r>
            <a:r>
              <a:rPr lang="ja-JP" altLang="en-US" sz="785" dirty="0">
                <a:solidFill>
                  <a:prstClr val="black"/>
                </a:solidFill>
                <a:latin typeface="Meiryo UI" panose="020B0604030504040204" pitchFamily="50" charset="-128"/>
                <a:ea typeface="Meiryo UI" panose="020B0604030504040204" pitchFamily="50" charset="-128"/>
              </a:rPr>
              <a:t>：</a:t>
            </a:r>
            <a:r>
              <a:rPr lang="en-US" altLang="ja-JP" sz="785" dirty="0">
                <a:solidFill>
                  <a:prstClr val="black"/>
                </a:solidFill>
                <a:latin typeface="Meiryo UI" panose="020B0604030504040204" pitchFamily="50" charset="-128"/>
                <a:ea typeface="Meiryo UI" panose="020B0604030504040204" pitchFamily="50" charset="-128"/>
              </a:rPr>
              <a:t>9:30</a:t>
            </a:r>
            <a:r>
              <a:rPr lang="ja-JP" altLang="en-US" sz="785" dirty="0">
                <a:solidFill>
                  <a:prstClr val="black"/>
                </a:solidFill>
                <a:latin typeface="Meiryo UI" panose="020B0604030504040204" pitchFamily="50" charset="-128"/>
                <a:ea typeface="Meiryo UI" panose="020B0604030504040204" pitchFamily="50" charset="-128"/>
              </a:rPr>
              <a:t>～</a:t>
            </a:r>
            <a:r>
              <a:rPr lang="en-US" altLang="ja-JP" sz="785" dirty="0">
                <a:solidFill>
                  <a:prstClr val="black"/>
                </a:solidFill>
                <a:latin typeface="Meiryo UI" panose="020B0604030504040204" pitchFamily="50" charset="-128"/>
                <a:ea typeface="Meiryo UI" panose="020B0604030504040204" pitchFamily="50" charset="-128"/>
              </a:rPr>
              <a:t>17:30</a:t>
            </a:r>
            <a:br>
              <a:rPr lang="en-US" altLang="ja-JP" sz="785" dirty="0">
                <a:solidFill>
                  <a:prstClr val="black"/>
                </a:solidFill>
                <a:latin typeface="Meiryo UI" panose="020B0604030504040204" pitchFamily="50" charset="-128"/>
                <a:ea typeface="Meiryo UI" panose="020B0604030504040204" pitchFamily="50" charset="-128"/>
              </a:rPr>
            </a:br>
            <a:r>
              <a:rPr lang="ja-JP" altLang="en-US" sz="785" dirty="0">
                <a:solidFill>
                  <a:prstClr val="black"/>
                </a:solidFill>
                <a:latin typeface="Meiryo UI" panose="020B0604030504040204" pitchFamily="50" charset="-128"/>
                <a:ea typeface="Meiryo UI" panose="020B0604030504040204" pitchFamily="50" charset="-128"/>
              </a:rPr>
              <a:t>定休日</a:t>
            </a:r>
            <a:r>
              <a:rPr lang="en-US" altLang="ja-JP" sz="785" dirty="0">
                <a:solidFill>
                  <a:prstClr val="black"/>
                </a:solidFill>
                <a:latin typeface="Meiryo UI" panose="020B0604030504040204" pitchFamily="50" charset="-128"/>
                <a:ea typeface="Meiryo UI" panose="020B0604030504040204" pitchFamily="50" charset="-128"/>
              </a:rPr>
              <a:t>	</a:t>
            </a:r>
            <a:r>
              <a:rPr lang="ja-JP" altLang="en-US" sz="785" dirty="0">
                <a:solidFill>
                  <a:prstClr val="black"/>
                </a:solidFill>
                <a:latin typeface="Meiryo UI" panose="020B0604030504040204" pitchFamily="50" charset="-128"/>
                <a:ea typeface="Meiryo UI" panose="020B0604030504040204" pitchFamily="50" charset="-128"/>
              </a:rPr>
              <a:t>：木曜日、</a:t>
            </a:r>
            <a:r>
              <a:rPr lang="en-US" altLang="ja-JP" sz="785" dirty="0">
                <a:solidFill>
                  <a:prstClr val="black"/>
                </a:solidFill>
                <a:latin typeface="Meiryo UI" panose="020B0604030504040204" pitchFamily="50" charset="-128"/>
                <a:ea typeface="Meiryo UI" panose="020B0604030504040204" pitchFamily="50" charset="-128"/>
              </a:rPr>
              <a:t>1</a:t>
            </a:r>
            <a:r>
              <a:rPr lang="ja-JP" altLang="en-US" sz="785" dirty="0">
                <a:solidFill>
                  <a:prstClr val="black"/>
                </a:solidFill>
                <a:latin typeface="Meiryo UI" panose="020B0604030504040204" pitchFamily="50" charset="-128"/>
                <a:ea typeface="Meiryo UI" panose="020B0604030504040204" pitchFamily="50" charset="-128"/>
              </a:rPr>
              <a:t>月～</a:t>
            </a:r>
            <a:r>
              <a:rPr lang="en-US" altLang="ja-JP" sz="785" dirty="0">
                <a:solidFill>
                  <a:prstClr val="black"/>
                </a:solidFill>
                <a:latin typeface="Meiryo UI" panose="020B0604030504040204" pitchFamily="50" charset="-128"/>
                <a:ea typeface="Meiryo UI" panose="020B0604030504040204" pitchFamily="50" charset="-128"/>
              </a:rPr>
              <a:t>2</a:t>
            </a:r>
            <a:r>
              <a:rPr lang="ja-JP" altLang="en-US" sz="785" dirty="0">
                <a:solidFill>
                  <a:prstClr val="black"/>
                </a:solidFill>
                <a:latin typeface="Meiryo UI" panose="020B0604030504040204" pitchFamily="50" charset="-128"/>
                <a:ea typeface="Meiryo UI" panose="020B0604030504040204" pitchFamily="50" charset="-128"/>
              </a:rPr>
              <a:t>月は水・木曜、夏季無休</a:t>
            </a:r>
            <a:endParaRPr lang="en-US" altLang="ja-JP" sz="785" dirty="0">
              <a:solidFill>
                <a:prstClr val="black"/>
              </a:solidFill>
              <a:latin typeface="Meiryo UI" panose="020B0604030504040204" pitchFamily="50" charset="-128"/>
              <a:ea typeface="Meiryo UI" panose="020B0604030504040204" pitchFamily="50" charset="-128"/>
            </a:endParaRPr>
          </a:p>
          <a:p>
            <a:pPr defTabSz="844048">
              <a:lnSpc>
                <a:spcPct val="120000"/>
              </a:lnSpc>
              <a:tabLst>
                <a:tab pos="413232" algn="l"/>
              </a:tabLst>
            </a:pPr>
            <a:r>
              <a:rPr lang="en-US" altLang="ja-JP" sz="785" dirty="0">
                <a:solidFill>
                  <a:prstClr val="black"/>
                </a:solidFill>
                <a:latin typeface="Meiryo UI" panose="020B0604030504040204" pitchFamily="50" charset="-128"/>
                <a:ea typeface="Meiryo UI" panose="020B0604030504040204" pitchFamily="50" charset="-128"/>
              </a:rPr>
              <a:t>https://www.o-pal.com/</a:t>
            </a:r>
            <a:endParaRPr lang="ja-JP" altLang="en-US" sz="785"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71634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CE694-9BF9-CBA0-7737-2C3B9F8593EF}"/>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9EBF3B0C-CF81-EF5A-C91F-38810BEB2A57}"/>
              </a:ext>
            </a:extLst>
          </p:cNvPr>
          <p:cNvSpPr>
            <a:spLocks noGrp="1"/>
          </p:cNvSpPr>
          <p:nvPr>
            <p:ph type="title"/>
          </p:nvPr>
        </p:nvSpPr>
        <p:spPr/>
        <p:txBody>
          <a:bodyPr>
            <a:normAutofit/>
          </a:bodyPr>
          <a:lstStyle/>
          <a:p>
            <a:r>
              <a:rPr lang="ja-JP" altLang="en-US" sz="1567" dirty="0"/>
              <a:t>びわ湖大津教育プログラム：</a:t>
            </a:r>
            <a:r>
              <a:rPr lang="en-US" altLang="ja-JP" sz="1567" dirty="0"/>
              <a:t>16</a:t>
            </a:r>
            <a:endParaRPr lang="ja-JP" altLang="en-US" sz="1567" dirty="0"/>
          </a:p>
        </p:txBody>
      </p:sp>
      <p:sp>
        <p:nvSpPr>
          <p:cNvPr id="6" name="コンテンツ プレースホルダー 5">
            <a:extLst>
              <a:ext uri="{FF2B5EF4-FFF2-40B4-BE49-F238E27FC236}">
                <a16:creationId xmlns:a16="http://schemas.microsoft.com/office/drawing/2014/main" id="{D4E95EDC-3B3F-E17B-9A49-10691203C55C}"/>
              </a:ext>
            </a:extLst>
          </p:cNvPr>
          <p:cNvSpPr>
            <a:spLocks noGrp="1"/>
          </p:cNvSpPr>
          <p:nvPr>
            <p:ph idx="1"/>
          </p:nvPr>
        </p:nvSpPr>
        <p:spPr/>
        <p:txBody>
          <a:bodyPr/>
          <a:lstStyle/>
          <a:p>
            <a:r>
              <a:rPr lang="en-US" altLang="ja-JP" dirty="0"/>
              <a:t>【</a:t>
            </a:r>
            <a:r>
              <a:rPr lang="ja-JP" altLang="en-US" dirty="0"/>
              <a:t>宿泊施設で実施</a:t>
            </a:r>
            <a:r>
              <a:rPr lang="en-US" altLang="ja-JP" dirty="0"/>
              <a:t>】</a:t>
            </a:r>
            <a:r>
              <a:rPr lang="ja-JP" altLang="en-US" dirty="0"/>
              <a:t>出張チームビルディング体験</a:t>
            </a:r>
          </a:p>
        </p:txBody>
      </p:sp>
      <p:sp>
        <p:nvSpPr>
          <p:cNvPr id="8" name="コンテンツ プレースホルダー 7">
            <a:extLst>
              <a:ext uri="{FF2B5EF4-FFF2-40B4-BE49-F238E27FC236}">
                <a16:creationId xmlns:a16="http://schemas.microsoft.com/office/drawing/2014/main" id="{316177A9-B0C0-67CC-07F7-9FDD7E638505}"/>
              </a:ext>
            </a:extLst>
          </p:cNvPr>
          <p:cNvSpPr>
            <a:spLocks noGrp="1"/>
          </p:cNvSpPr>
          <p:nvPr>
            <p:ph idx="14"/>
          </p:nvPr>
        </p:nvSpPr>
        <p:spPr>
          <a:xfrm>
            <a:off x="440596" y="1601034"/>
            <a:ext cx="9024810" cy="844357"/>
          </a:xfrm>
        </p:spPr>
        <p:txBody>
          <a:bodyPr/>
          <a:lstStyle/>
          <a:p>
            <a:pPr>
              <a:lnSpc>
                <a:spcPct val="114000"/>
              </a:lnSpc>
              <a:tabLst>
                <a:tab pos="1313457" algn="l"/>
              </a:tabLst>
            </a:pPr>
            <a:r>
              <a:rPr lang="ja-JP" altLang="en-US" sz="1175" dirty="0"/>
              <a:t>様々なアクティビティを組み合わせ、仲間づくりができる出張型の体験プログラムです。</a:t>
            </a:r>
          </a:p>
          <a:p>
            <a:pPr marL="435228" indent="-256475">
              <a:lnSpc>
                <a:spcPct val="114000"/>
              </a:lnSpc>
              <a:buFont typeface="+mj-ea"/>
              <a:buAutoNum type="circleNumDbPlain"/>
              <a:tabLst>
                <a:tab pos="1577702" algn="l"/>
              </a:tabLst>
            </a:pPr>
            <a:r>
              <a:rPr lang="ja-JP" altLang="en-US" sz="1077" dirty="0"/>
              <a:t>緊張緩和	：アイスブレイクで場をほぐし、話しやすい雰囲気をつくります。</a:t>
            </a:r>
            <a:endParaRPr lang="en-US" altLang="ja-JP" sz="1077" dirty="0"/>
          </a:p>
          <a:p>
            <a:pPr marL="435228" indent="-256475">
              <a:lnSpc>
                <a:spcPct val="114000"/>
              </a:lnSpc>
              <a:buFont typeface="+mj-ea"/>
              <a:buAutoNum type="circleNumDbPlain"/>
              <a:tabLst>
                <a:tab pos="1577702" algn="l"/>
              </a:tabLst>
            </a:pPr>
            <a:r>
              <a:rPr lang="ja-JP" altLang="en-US" sz="1077" dirty="0"/>
              <a:t>信頼構築	：協力して取り組む課題を通じて、仲間との信頼関係を築きます。</a:t>
            </a:r>
            <a:endParaRPr lang="en-US" altLang="ja-JP" sz="1077" dirty="0"/>
          </a:p>
          <a:p>
            <a:pPr marL="435228" indent="-256475">
              <a:lnSpc>
                <a:spcPct val="114000"/>
              </a:lnSpc>
              <a:buFont typeface="+mj-ea"/>
              <a:buAutoNum type="circleNumDbPlain"/>
              <a:tabLst>
                <a:tab pos="1577702" algn="l"/>
              </a:tabLst>
            </a:pPr>
            <a:r>
              <a:rPr lang="ja-JP" altLang="en-US" sz="1077" dirty="0"/>
              <a:t>チーム力発揮	：課題解決に挑戦し、チームの力を高めます。</a:t>
            </a:r>
            <a:endParaRPr lang="en-US" altLang="ja-JP" sz="1077" dirty="0"/>
          </a:p>
          <a:p>
            <a:pPr>
              <a:lnSpc>
                <a:spcPct val="114000"/>
              </a:lnSpc>
            </a:pPr>
            <a:endParaRPr lang="ja-JP" altLang="en-US" sz="1077" dirty="0"/>
          </a:p>
        </p:txBody>
      </p:sp>
      <p:grpSp>
        <p:nvGrpSpPr>
          <p:cNvPr id="10" name="グループ化 9">
            <a:extLst>
              <a:ext uri="{FF2B5EF4-FFF2-40B4-BE49-F238E27FC236}">
                <a16:creationId xmlns:a16="http://schemas.microsoft.com/office/drawing/2014/main" id="{F3B73D7D-8025-1DBF-9661-956614125990}"/>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C27E0270-D005-EFA2-B069-908A67A1C403}"/>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BCD7FA7A-CB7B-1203-0475-9A03BAE0A8B5}"/>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BC64B573-9222-468A-A0DE-26C1046BAFA2}"/>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53120C01-4217-81F0-9D00-95B427F958DF}"/>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30E93656-7A35-DD1C-B1C3-F9FF96AE7CD1}"/>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450729B5-CACA-AD12-5AF8-F1546EAECDD4}"/>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B6FAD236-8640-2E38-E259-3772BD4D2E7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D4066C88-595D-199C-699A-DE5A426E91B1}"/>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2B4B7F98-45DA-BE6A-D423-641014B7BF2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C02FE69A-9C7B-E356-FD9D-3A7226338C7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2F9DD72D-A779-FCD8-E7E5-5FC75738035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4" name="図 23" descr="ロゴ&#10;&#10;自動的に生成された説明">
            <a:extLst>
              <a:ext uri="{FF2B5EF4-FFF2-40B4-BE49-F238E27FC236}">
                <a16:creationId xmlns:a16="http://schemas.microsoft.com/office/drawing/2014/main" id="{C92D1455-B7E6-B3E0-C8AA-3FEB917A9B1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174814" y="1203993"/>
            <a:ext cx="264369" cy="264369"/>
          </a:xfrm>
          <a:prstGeom prst="rect">
            <a:avLst/>
          </a:prstGeom>
        </p:spPr>
      </p:pic>
      <p:pic>
        <p:nvPicPr>
          <p:cNvPr id="26" name="図 25">
            <a:extLst>
              <a:ext uri="{FF2B5EF4-FFF2-40B4-BE49-F238E27FC236}">
                <a16:creationId xmlns:a16="http://schemas.microsoft.com/office/drawing/2014/main" id="{A08226F8-3026-2EE9-B742-ECAF536959F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8" name="図 27">
            <a:extLst>
              <a:ext uri="{FF2B5EF4-FFF2-40B4-BE49-F238E27FC236}">
                <a16:creationId xmlns:a16="http://schemas.microsoft.com/office/drawing/2014/main" id="{33606C56-4EC8-5BA1-491D-CBF972A6C58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78011"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03309506-C302-FBA8-4905-E7684BDB3BB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E329D41A-B2D4-02E5-80FE-A7D663EB839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19673A2F-B6A1-F00A-802A-582330CE307A}"/>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8470BE5E-C2BA-19E3-16E0-71F346C23E6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FC2E9E0A-CDCD-38BD-F4B3-93B49A2A904A}"/>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77075E7-B583-83BC-81D5-6026B31E8953}"/>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331C2CB6-9A8C-CB39-9728-AEDAE08641FE}"/>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F2CD8505-AB0B-3C44-9ADD-B87C27755C07}"/>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534DC89D-63CF-9816-C348-BB91A18644F8}"/>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30A0D18C-4AA6-8858-9207-72F5C938D693}"/>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1B72C5D1-FB7F-56C4-A036-C50FC345AE9F}"/>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チームで活動する意味について考えてみる。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仲間との関わり方について考えてみる。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目標や自分の役割について話し合ってみる。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EFA0E069-5A7F-E379-F432-CC6BB2C08C14}"/>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様々なアクティビティで仲間づくりを体験。</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緊張緩和・信頼構築・チーム力発揮の流れで取り組む。</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仲間と協力して課題を解決する。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活動を通して自分やチームの変化に気づく。</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F2F5926E-4721-AC20-D1A7-A15B108DC42C}"/>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活動を振り返り、学んだことをまとめる。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チームでの自分の役割を振り返る。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学校生活に活かせることを発表する。</a:t>
            </a:r>
          </a:p>
        </p:txBody>
      </p:sp>
      <p:graphicFrame>
        <p:nvGraphicFramePr>
          <p:cNvPr id="7" name="表 6">
            <a:extLst>
              <a:ext uri="{FF2B5EF4-FFF2-40B4-BE49-F238E27FC236}">
                <a16:creationId xmlns:a16="http://schemas.microsoft.com/office/drawing/2014/main" id="{A8B4D282-F46A-C9EE-59AB-FFF288B0D5E9}"/>
              </a:ext>
            </a:extLst>
          </p:cNvPr>
          <p:cNvGraphicFramePr>
            <a:graphicFrameLocks noGrp="1"/>
          </p:cNvGraphicFramePr>
          <p:nvPr/>
        </p:nvGraphicFramePr>
        <p:xfrm>
          <a:off x="2867950" y="4368896"/>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大津市内の宿泊施設など</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通年</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lnSpc>
                          <a:spcPct val="125000"/>
                        </a:lnSpc>
                      </a:pP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2～3時間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20～300人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動きやすい服装</a:t>
                      </a:r>
                    </a:p>
                    <a:p>
                      <a:pPr algn="ctr" fontAlgn="ctr"/>
                      <a:br>
                        <a:rPr lang="ja-JP" altLang="en-US" sz="800" u="none" strike="noStrike" dirty="0">
                          <a:effectLst/>
                          <a:latin typeface="+mn-ea"/>
                          <a:ea typeface="+mn-ea"/>
                        </a:rPr>
                      </a:br>
                      <a:endParaRPr lang="ja-JP" altLang="en-US" sz="80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32A667EF-71F1-7B08-3CC8-FB15A1589E14}"/>
              </a:ext>
            </a:extLst>
          </p:cNvPr>
          <p:cNvGrpSpPr/>
          <p:nvPr/>
        </p:nvGrpSpPr>
        <p:grpSpPr>
          <a:xfrm>
            <a:off x="2839523" y="5642691"/>
            <a:ext cx="6726919" cy="732604"/>
            <a:chOff x="321177" y="5870744"/>
            <a:chExt cx="9338540" cy="748207"/>
          </a:xfrm>
        </p:grpSpPr>
        <p:sp>
          <p:nvSpPr>
            <p:cNvPr id="59" name="コンテンツ プレースホルダー 8">
              <a:extLst>
                <a:ext uri="{FF2B5EF4-FFF2-40B4-BE49-F238E27FC236}">
                  <a16:creationId xmlns:a16="http://schemas.microsoft.com/office/drawing/2014/main" id="{842B9952-ABFB-E35E-E932-4E75CE1B7B84}"/>
                </a:ext>
              </a:extLst>
            </p:cNvPr>
            <p:cNvSpPr txBox="1">
              <a:spLocks/>
            </p:cNvSpPr>
            <p:nvPr/>
          </p:nvSpPr>
          <p:spPr>
            <a:xfrm>
              <a:off x="321177" y="5870744"/>
              <a:ext cx="9338540" cy="748207"/>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宿泊施設などの会場へ出張して実施します。会場の確保についてはご相談ください。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動きやすい服装でご参加ください。</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ご利用に関するお問い合わせ、体験内容詳細はお気軽にご相談ください。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FF89D400-FBDF-F3D4-AF6C-66AF534B7B6F}"/>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7D247529-EA32-2D26-0D03-B666BE1E0D9E}"/>
              </a:ext>
            </a:extLst>
          </p:cNvPr>
          <p:cNvSpPr txBox="1">
            <a:spLocks/>
          </p:cNvSpPr>
          <p:nvPr/>
        </p:nvSpPr>
        <p:spPr>
          <a:xfrm>
            <a:off x="5813261" y="6000000"/>
            <a:ext cx="2100000" cy="200000"/>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25000"/>
              </a:lnSpc>
              <a:spcBef>
                <a:spcPts val="196"/>
              </a:spcBef>
              <a:spcAft>
                <a:spcPts val="0"/>
              </a:spcAft>
              <a:buClrTx/>
              <a:buSzTx/>
              <a:buFont typeface="Arial" panose="020B0604020202020204" pitchFamily="34" charset="0"/>
              <a:buNone/>
              <a:tabLst/>
              <a:defRPr/>
            </a:pPr>
            <a:endParaRPr kumimoji="1" sz="1400" b="0" i="0" u="none" strike="noStrike" kern="1200" cap="none" spc="0" normalizeH="0" baseline="0" noProof="0">
              <a:ln>
                <a:noFill/>
              </a:ln>
              <a:solidFill>
                <a:prstClr val="black"/>
              </a:solidFill>
              <a:effectLst/>
              <a:uLnTx/>
              <a:uFillTx/>
              <a:latin typeface="Meiryo UI"/>
              <a:ea typeface="Meiryo UI"/>
              <a:cs typeface="+mn-cs"/>
            </a:endParaRPr>
          </a:p>
        </p:txBody>
      </p:sp>
      <p:sp>
        <p:nvSpPr>
          <p:cNvPr id="52" name="コンテンツ プレースホルダー 8">
            <a:extLst>
              <a:ext uri="{FF2B5EF4-FFF2-40B4-BE49-F238E27FC236}">
                <a16:creationId xmlns:a16="http://schemas.microsoft.com/office/drawing/2014/main" id="{7CE86A2B-1943-1D51-0A57-8EC8B6B55BB1}"/>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6877C6F0-D7CB-E502-C539-B5BFF67DCB8E}"/>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60B8A7CE-639B-60A8-408D-1FC75C2639C5}"/>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DE5883A9-610B-CA91-BFA8-F6825927E022}"/>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730EB928-096C-6F74-F436-079AE18CFA3E}"/>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0DBD76D8-00F3-F7E3-1965-BE6B60CCBCDD}"/>
              </a:ext>
            </a:extLst>
          </p:cNvPr>
          <p:cNvCxnSpPr>
            <a:cxnSpLocks/>
          </p:cNvCxnSpPr>
          <p:nvPr/>
        </p:nvCxnSpPr>
        <p:spPr>
          <a:xfrm>
            <a:off x="4978661" y="2877153"/>
            <a:ext cx="0" cy="1459616"/>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275BD331-731B-8F36-FE8F-F9064CD21316}"/>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FB7DB4E3-4A4C-BF4E-FA13-F5F9936EB478}"/>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pic>
        <p:nvPicPr>
          <p:cNvPr id="47" name="図 46">
            <a:extLst>
              <a:ext uri="{FF2B5EF4-FFF2-40B4-BE49-F238E27FC236}">
                <a16:creationId xmlns:a16="http://schemas.microsoft.com/office/drawing/2014/main" id="{23B709FA-4F39-061C-80C5-38E2666B05D2}"/>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4471621" y="1203993"/>
            <a:ext cx="263927" cy="264369"/>
          </a:xfrm>
          <a:prstGeom prst="rect">
            <a:avLst/>
          </a:prstGeom>
        </p:spPr>
      </p:pic>
      <p:sp>
        <p:nvSpPr>
          <p:cNvPr id="27" name="コンテンツ プレースホルダー 8">
            <a:extLst>
              <a:ext uri="{FF2B5EF4-FFF2-40B4-BE49-F238E27FC236}">
                <a16:creationId xmlns:a16="http://schemas.microsoft.com/office/drawing/2014/main" id="{5ECD879D-2AF4-B84C-BB93-DC1FFE06523C}"/>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63" name="直線矢印コネクタ 62">
            <a:extLst>
              <a:ext uri="{FF2B5EF4-FFF2-40B4-BE49-F238E27FC236}">
                <a16:creationId xmlns:a16="http://schemas.microsoft.com/office/drawing/2014/main" id="{C33A9819-C1BB-E0D7-1CE8-BFF35CFBD92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65" name="コンテンツ プレースホルダー 8">
            <a:extLst>
              <a:ext uri="{FF2B5EF4-FFF2-40B4-BE49-F238E27FC236}">
                <a16:creationId xmlns:a16="http://schemas.microsoft.com/office/drawing/2014/main" id="{DCCF55BA-A212-E01F-5AC4-C2D1EB215218}"/>
              </a:ext>
            </a:extLst>
          </p:cNvPr>
          <p:cNvSpPr txBox="1">
            <a:spLocks/>
          </p:cNvSpPr>
          <p:nvPr/>
        </p:nvSpPr>
        <p:spPr>
          <a:xfrm>
            <a:off x="357819" y="2772955"/>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宿泊施設などへ出張し、その場でチームづくりを行います。</a:t>
            </a:r>
          </a:p>
        </p:txBody>
      </p:sp>
      <p:sp>
        <p:nvSpPr>
          <p:cNvPr id="71" name="コンテンツ プレースホルダー 8">
            <a:extLst>
              <a:ext uri="{FF2B5EF4-FFF2-40B4-BE49-F238E27FC236}">
                <a16:creationId xmlns:a16="http://schemas.microsoft.com/office/drawing/2014/main" id="{D15DF3B5-AB21-A147-5BA8-4372CF2C1B9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2" name="直線矢印コネクタ 71">
            <a:extLst>
              <a:ext uri="{FF2B5EF4-FFF2-40B4-BE49-F238E27FC236}">
                <a16:creationId xmlns:a16="http://schemas.microsoft.com/office/drawing/2014/main" id="{D723C28F-45BB-6ADB-667B-D46FDA05994A}"/>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75" name="直線矢印コネクタ 74">
            <a:extLst>
              <a:ext uri="{FF2B5EF4-FFF2-40B4-BE49-F238E27FC236}">
                <a16:creationId xmlns:a16="http://schemas.microsoft.com/office/drawing/2014/main" id="{D51A22B1-BDDA-5F17-DA46-1A9E0F7FE8D3}"/>
              </a:ext>
            </a:extLst>
          </p:cNvPr>
          <p:cNvCxnSpPr>
            <a:cxnSpLocks/>
          </p:cNvCxnSpPr>
          <p:nvPr/>
        </p:nvCxnSpPr>
        <p:spPr>
          <a:xfrm>
            <a:off x="421044" y="3477940"/>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77" name="コンテンツ プレースホルダー 8">
            <a:extLst>
              <a:ext uri="{FF2B5EF4-FFF2-40B4-BE49-F238E27FC236}">
                <a16:creationId xmlns:a16="http://schemas.microsoft.com/office/drawing/2014/main" id="{EF9B0364-FF69-2996-F01B-E3406304C11C}"/>
              </a:ext>
            </a:extLst>
          </p:cNvPr>
          <p:cNvSpPr txBox="1">
            <a:spLocks/>
          </p:cNvSpPr>
          <p:nvPr/>
        </p:nvSpPr>
        <p:spPr>
          <a:xfrm>
            <a:off x="357819" y="3477941"/>
            <a:ext cx="2382401" cy="56389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心理的安全性を確保し、より良い学びの環境づくりに繋げます。</a:t>
            </a:r>
          </a:p>
        </p:txBody>
      </p:sp>
      <p:sp>
        <p:nvSpPr>
          <p:cNvPr id="78" name="コンテンツ プレースホルダー 8">
            <a:extLst>
              <a:ext uri="{FF2B5EF4-FFF2-40B4-BE49-F238E27FC236}">
                <a16:creationId xmlns:a16="http://schemas.microsoft.com/office/drawing/2014/main" id="{ECE29F16-D83A-A0E1-922B-35BFC9487FCB}"/>
              </a:ext>
            </a:extLst>
          </p:cNvPr>
          <p:cNvSpPr txBox="1">
            <a:spLocks/>
          </p:cNvSpPr>
          <p:nvPr/>
        </p:nvSpPr>
        <p:spPr>
          <a:xfrm>
            <a:off x="357819" y="4041835"/>
            <a:ext cx="2382401" cy="56389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目的やご要望に応じてアクティビティを組み合わせます。</a:t>
            </a:r>
            <a:endParaRPr kumimoji="1" lang="en-US" altLang="ja-JP" sz="1077"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79" name="コンテンツ プレースホルダー 8">
            <a:extLst>
              <a:ext uri="{FF2B5EF4-FFF2-40B4-BE49-F238E27FC236}">
                <a16:creationId xmlns:a16="http://schemas.microsoft.com/office/drawing/2014/main" id="{0B5FDDED-A017-C3F9-29EE-F04DA0DD9061}"/>
              </a:ext>
            </a:extLst>
          </p:cNvPr>
          <p:cNvSpPr txBox="1">
            <a:spLocks/>
          </p:cNvSpPr>
          <p:nvPr/>
        </p:nvSpPr>
        <p:spPr>
          <a:xfrm>
            <a:off x="357819" y="4605728"/>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緊張緩和から始め、段階的にチーム力を高めます。</a:t>
            </a:r>
          </a:p>
        </p:txBody>
      </p:sp>
      <p:cxnSp>
        <p:nvCxnSpPr>
          <p:cNvPr id="80" name="直線矢印コネクタ 79">
            <a:extLst>
              <a:ext uri="{FF2B5EF4-FFF2-40B4-BE49-F238E27FC236}">
                <a16:creationId xmlns:a16="http://schemas.microsoft.com/office/drawing/2014/main" id="{3F2C9D88-7322-528A-B505-933B88D2FA35}"/>
              </a:ext>
            </a:extLst>
          </p:cNvPr>
          <p:cNvCxnSpPr>
            <a:cxnSpLocks/>
          </p:cNvCxnSpPr>
          <p:nvPr/>
        </p:nvCxnSpPr>
        <p:spPr>
          <a:xfrm>
            <a:off x="421044" y="404183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1" name="直線矢印コネクタ 80">
            <a:extLst>
              <a:ext uri="{FF2B5EF4-FFF2-40B4-BE49-F238E27FC236}">
                <a16:creationId xmlns:a16="http://schemas.microsoft.com/office/drawing/2014/main" id="{02F0B5EB-1EC4-F1AE-7CCC-7491E1AACE4E}"/>
              </a:ext>
            </a:extLst>
          </p:cNvPr>
          <p:cNvCxnSpPr>
            <a:cxnSpLocks/>
          </p:cNvCxnSpPr>
          <p:nvPr/>
        </p:nvCxnSpPr>
        <p:spPr>
          <a:xfrm>
            <a:off x="421044" y="4605727"/>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1" name="テキスト ボックス 90">
            <a:extLst>
              <a:ext uri="{FF2B5EF4-FFF2-40B4-BE49-F238E27FC236}">
                <a16:creationId xmlns:a16="http://schemas.microsoft.com/office/drawing/2014/main" id="{3A9EDBC5-DE2D-A01C-43B3-391C991DC09C}"/>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オーパルオプテックス株式会社</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：大津市雄琴</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5-265-1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077-579-7111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9:30</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17:30</a:t>
            </a:r>
            <a:b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定休日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：木曜日、</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月は水・木曜、夏季無休</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https://www.o-pal.com/</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83" name="グラフィックス 82" descr="電球と鉛筆 枠線">
            <a:extLst>
              <a:ext uri="{FF2B5EF4-FFF2-40B4-BE49-F238E27FC236}">
                <a16:creationId xmlns:a16="http://schemas.microsoft.com/office/drawing/2014/main" id="{3CF2AC22-9C3D-31E9-7A60-8D436CB448D9}"/>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458565" y="4114972"/>
            <a:ext cx="422805" cy="422805"/>
          </a:xfrm>
          <a:prstGeom prst="rect">
            <a:avLst/>
          </a:prstGeom>
        </p:spPr>
      </p:pic>
      <p:pic>
        <p:nvPicPr>
          <p:cNvPr id="84" name="グラフィックス 83" descr="カヌー 枠線">
            <a:extLst>
              <a:ext uri="{FF2B5EF4-FFF2-40B4-BE49-F238E27FC236}">
                <a16:creationId xmlns:a16="http://schemas.microsoft.com/office/drawing/2014/main" id="{A8290417-283D-EB87-96D8-FCF46C1507C0}"/>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458565" y="3527353"/>
            <a:ext cx="422805" cy="422805"/>
          </a:xfrm>
          <a:prstGeom prst="rect">
            <a:avLst/>
          </a:prstGeom>
        </p:spPr>
      </p:pic>
      <p:pic>
        <p:nvPicPr>
          <p:cNvPr id="85" name="グラフィックス 84" descr="熱望 枠線">
            <a:extLst>
              <a:ext uri="{FF2B5EF4-FFF2-40B4-BE49-F238E27FC236}">
                <a16:creationId xmlns:a16="http://schemas.microsoft.com/office/drawing/2014/main" id="{5D6700EC-DA6E-2416-2590-0EFD4F17E8B5}"/>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478612" y="2905993"/>
            <a:ext cx="382711" cy="382711"/>
          </a:xfrm>
          <a:prstGeom prst="rect">
            <a:avLst/>
          </a:prstGeom>
        </p:spPr>
      </p:pic>
      <p:pic>
        <p:nvPicPr>
          <p:cNvPr id="86" name="グラフィックス 85" descr="考え 枠線">
            <a:extLst>
              <a:ext uri="{FF2B5EF4-FFF2-40B4-BE49-F238E27FC236}">
                <a16:creationId xmlns:a16="http://schemas.microsoft.com/office/drawing/2014/main" id="{E6946F96-745D-88A5-880D-A95485E6F520}"/>
              </a:ext>
            </a:extLst>
          </p:cNvPr>
          <p:cNvPicPr>
            <a:picLocks noChangeAspect="1"/>
          </p:cNvPicPr>
          <p:nvPr/>
        </p:nvPicPr>
        <p:blipFill>
          <a:blip>
            <a:extLst>
              <a:ext uri="{96DAC541-7B7A-43D3-8B79-37D633B846F1}">
                <asvg:svgBlip xmlns:asvg="http://schemas.microsoft.com/office/drawing/2016/SVG/main" r:embed="rId23"/>
              </a:ext>
            </a:extLst>
          </a:blip>
          <a:srcRect/>
          <a:stretch/>
        </p:blipFill>
        <p:spPr>
          <a:xfrm>
            <a:off x="458565" y="4803823"/>
            <a:ext cx="422805" cy="422805"/>
          </a:xfrm>
          <a:prstGeom prst="rect">
            <a:avLst/>
          </a:prstGeom>
        </p:spPr>
      </p:pic>
      <p:cxnSp>
        <p:nvCxnSpPr>
          <p:cNvPr id="3" name="直線コネクタ 2">
            <a:extLst>
              <a:ext uri="{FF2B5EF4-FFF2-40B4-BE49-F238E27FC236}">
                <a16:creationId xmlns:a16="http://schemas.microsoft.com/office/drawing/2014/main" id="{DB77CD4F-54E8-796F-64C4-9C9C26140505}"/>
              </a:ext>
            </a:extLst>
          </p:cNvPr>
          <p:cNvCxnSpPr>
            <a:cxnSpLocks/>
          </p:cNvCxnSpPr>
          <p:nvPr/>
        </p:nvCxnSpPr>
        <p:spPr>
          <a:xfrm>
            <a:off x="7299893" y="2877153"/>
            <a:ext cx="0" cy="1459616"/>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64" name="図プレースホルダー 18">
            <a:extLst>
              <a:ext uri="{FF2B5EF4-FFF2-40B4-BE49-F238E27FC236}">
                <a16:creationId xmlns:a16="http://schemas.microsoft.com/office/drawing/2014/main" id="{36DC3836-ABC4-B60C-E67F-CA5200BD452E}"/>
              </a:ext>
            </a:extLst>
          </p:cNvPr>
          <p:cNvPicPr>
            <a:picLocks noChangeAspect="1"/>
          </p:cNvPicPr>
          <p:nvPr/>
        </p:nvPicPr>
        <p:blipFill>
          <a:blip r:embed="rId24" cstate="print">
            <a:extLst>
              <a:ext uri="{28A0092B-C50C-407E-A947-70E740481C1C}">
                <a14:useLocalDpi xmlns:a14="http://schemas.microsoft.com/office/drawing/2010/main"/>
              </a:ext>
            </a:extLst>
          </a:blip>
          <a:srcRect r="-64" b="-2248"/>
          <a:stretch>
            <a:fillRect/>
          </a:stretch>
        </p:blipFill>
        <p:spPr>
          <a:xfrm>
            <a:off x="8125219" y="4459060"/>
            <a:ext cx="1325789" cy="579278"/>
          </a:xfrm>
          <a:prstGeom prst="rect">
            <a:avLst/>
          </a:prstGeom>
        </p:spPr>
      </p:pic>
      <p:pic>
        <p:nvPicPr>
          <p:cNvPr id="2" name="図プレースホルダー 74" descr="人, 屋内, テーブル, 女性 が含まれている画像&#10;&#10;自動的に生成された説明">
            <a:extLst>
              <a:ext uri="{FF2B5EF4-FFF2-40B4-BE49-F238E27FC236}">
                <a16:creationId xmlns:a16="http://schemas.microsoft.com/office/drawing/2014/main" id="{CC9BD0A9-68E0-461F-5C73-CA20699EA007}"/>
              </a:ext>
            </a:extLst>
          </p:cNvPr>
          <p:cNvPicPr>
            <a:picLocks noChangeAspect="1"/>
          </p:cNvPicPr>
          <p:nvPr/>
        </p:nvPicPr>
        <p:blipFill>
          <a:blip r:embed="rId25" cstate="print">
            <a:extLst>
              <a:ext uri="{28A0092B-C50C-407E-A947-70E740481C1C}">
                <a14:useLocalDpi xmlns:a14="http://schemas.microsoft.com/office/drawing/2010/main"/>
              </a:ext>
            </a:extLst>
          </a:blip>
          <a:srcRect t="-14484" r="-1368"/>
          <a:stretch>
            <a:fillRect/>
          </a:stretch>
        </p:blipFill>
        <p:spPr>
          <a:xfrm>
            <a:off x="8139753" y="5046827"/>
            <a:ext cx="1325572" cy="626290"/>
          </a:xfrm>
          <a:prstGeom prst="rect">
            <a:avLst/>
          </a:prstGeom>
        </p:spPr>
      </p:pic>
      <p:pic>
        <p:nvPicPr>
          <p:cNvPr id="23" name="図 22">
            <a:extLst>
              <a:ext uri="{FF2B5EF4-FFF2-40B4-BE49-F238E27FC236}">
                <a16:creationId xmlns:a16="http://schemas.microsoft.com/office/drawing/2014/main" id="{ECDBC80E-C225-C3C7-0538-287D43E5DC9A}"/>
              </a:ext>
            </a:extLst>
          </p:cNvPr>
          <p:cNvPicPr>
            <a:picLocks noChangeAspect="1"/>
          </p:cNvPicPr>
          <p:nvPr/>
        </p:nvPicPr>
        <p:blipFill>
          <a:blip r:embed="rId26" cstate="print">
            <a:extLst>
              <a:ext uri="{28A0092B-C50C-407E-A947-70E740481C1C}">
                <a14:useLocalDpi xmlns:a14="http://schemas.microsoft.com/office/drawing/2010/main"/>
              </a:ext>
            </a:extLst>
          </a:blip>
          <a:srcRect/>
          <a:stretch/>
        </p:blipFill>
        <p:spPr>
          <a:xfrm>
            <a:off x="3581433" y="1203993"/>
            <a:ext cx="263927" cy="264369"/>
          </a:xfrm>
          <a:prstGeom prst="rect">
            <a:avLst/>
          </a:prstGeom>
        </p:spPr>
      </p:pic>
      <p:graphicFrame>
        <p:nvGraphicFramePr>
          <p:cNvPr id="960" name="行程表"/>
          <p:cNvGraphicFramePr>
            <a:graphicFrameLocks noGrp="1"/>
          </p:cNvGraphicFramePr>
          <p:nvPr/>
        </p:nvGraphicFramePr>
        <p:xfrm>
          <a:off x="5813261" y="4380000"/>
          <a:ext cx="2200000" cy="1392289"/>
        </p:xfrm>
        <a:graphic>
          <a:graphicData uri="http://schemas.openxmlformats.org/drawingml/2006/table">
            <a:tbl>
              <a:tblPr firstRow="1"/>
              <a:tblGrid>
                <a:gridCol w="600000">
                  <a:extLst>
                    <a:ext uri="{9D8B030D-6E8A-4147-A177-3AD203B41FA5}">
                      <a16:colId xmlns:a16="http://schemas.microsoft.com/office/drawing/2014/main" val="20000"/>
                    </a:ext>
                  </a:extLst>
                </a:gridCol>
                <a:gridCol w="1600000">
                  <a:extLst>
                    <a:ext uri="{9D8B030D-6E8A-4147-A177-3AD203B41FA5}">
                      <a16:colId xmlns:a16="http://schemas.microsoft.com/office/drawing/2014/main" val="20001"/>
                    </a:ext>
                  </a:extLst>
                </a:gridCol>
              </a:tblGrid>
              <a:tr h="123150">
                <a:tc>
                  <a:txBody>
                    <a:bodyPr/>
                    <a:lstStyle/>
                    <a:p>
                      <a:pPr algn="ctr"/>
                      <a:r>
                        <a:rPr lang="ja-JP" altLang="en-US" sz="680" b="1" dirty="0">
                          <a:solidFill>
                            <a:srgbClr val="000000"/>
                          </a:solidFill>
                          <a:latin typeface="Meiryo UI"/>
                          <a:ea typeface="Meiryo UI"/>
                        </a:rPr>
                        <a:t>時間</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tc>
                  <a:txBody>
                    <a:bodyPr/>
                    <a:lstStyle/>
                    <a:p>
                      <a:pPr algn="ctr"/>
                      <a:r>
                        <a:rPr lang="ja-JP" altLang="en-US" sz="680" b="1" dirty="0">
                          <a:solidFill>
                            <a:srgbClr val="000000"/>
                          </a:solidFill>
                          <a:latin typeface="Meiryo UI"/>
                          <a:ea typeface="Meiryo UI"/>
                        </a:rPr>
                        <a:t>内容</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E8EEF6"/>
                    </a:solidFill>
                  </a:tcPr>
                </a:tc>
                <a:extLst>
                  <a:ext uri="{0D108BD9-81ED-4DB2-BD59-A6C34878D82A}">
                    <a16:rowId xmlns:a16="http://schemas.microsoft.com/office/drawing/2014/main" val="10000"/>
                  </a:ext>
                </a:extLst>
              </a:tr>
              <a:tr h="123150">
                <a:tc>
                  <a:txBody>
                    <a:bodyPr/>
                    <a:lstStyle/>
                    <a:p>
                      <a:pPr algn="ctr"/>
                      <a:r>
                        <a:rPr lang="ja-JP" altLang="en-US" sz="680" dirty="0">
                          <a:solidFill>
                            <a:srgbClr val="000000"/>
                          </a:solidFill>
                          <a:latin typeface="Meiryo UI"/>
                          <a:ea typeface="Meiryo UI"/>
                        </a:rPr>
                        <a:t>9:30</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開校式・注意事項</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1"/>
                  </a:ext>
                </a:extLst>
              </a:tr>
              <a:tr h="198832">
                <a:tc>
                  <a:txBody>
                    <a:bodyPr/>
                    <a:lstStyle/>
                    <a:p>
                      <a:pPr algn="ctr"/>
                      <a:r>
                        <a:rPr lang="ja-JP" altLang="en-US" sz="680" dirty="0">
                          <a:solidFill>
                            <a:srgbClr val="000000"/>
                          </a:solidFill>
                          <a:latin typeface="Meiryo UI"/>
                          <a:ea typeface="Meiryo UI"/>
                        </a:rPr>
                        <a:t>9:40</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活動開始</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2"/>
                  </a:ext>
                </a:extLst>
              </a:tr>
              <a:tr h="241611">
                <a:tc>
                  <a:txBody>
                    <a:bodyPr/>
                    <a:lstStyle/>
                    <a:p>
                      <a:pPr algn="ctr"/>
                      <a:endParaRP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①緊張緩和</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3"/>
                  </a:ext>
                </a:extLst>
              </a:tr>
              <a:tr h="241611">
                <a:tc>
                  <a:txBody>
                    <a:bodyPr/>
                    <a:lstStyle/>
                    <a:p>
                      <a:pPr algn="ctr"/>
                      <a:endParaRP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②信頼構築</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4"/>
                  </a:ext>
                </a:extLst>
              </a:tr>
              <a:tr h="241611">
                <a:tc>
                  <a:txBody>
                    <a:bodyPr/>
                    <a:lstStyle/>
                    <a:p>
                      <a:pPr algn="ctr"/>
                      <a:endParaRP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③チーム力発揮</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5"/>
                  </a:ext>
                </a:extLst>
              </a:tr>
              <a:tr h="123150">
                <a:tc>
                  <a:txBody>
                    <a:bodyPr/>
                    <a:lstStyle/>
                    <a:p>
                      <a:pPr algn="ctr"/>
                      <a:r>
                        <a:rPr lang="ja-JP" altLang="en-US" sz="680" dirty="0">
                          <a:solidFill>
                            <a:srgbClr val="000000"/>
                          </a:solidFill>
                          <a:latin typeface="Meiryo UI"/>
                          <a:ea typeface="Meiryo UI"/>
                        </a:rPr>
                        <a:t>12:00</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tc>
                  <a:txBody>
                    <a:bodyPr/>
                    <a:lstStyle/>
                    <a:p>
                      <a:pPr algn="l"/>
                      <a:r>
                        <a:rPr lang="ja-JP" altLang="en-US" sz="680" dirty="0">
                          <a:solidFill>
                            <a:srgbClr val="000000"/>
                          </a:solidFill>
                          <a:latin typeface="Meiryo UI"/>
                          <a:ea typeface="Meiryo UI"/>
                        </a:rPr>
                        <a:t>終了</a:t>
                      </a:r>
                    </a:p>
                  </a:txBody>
                  <a:tcPr marL="12000" marR="9525" marT="3000" marB="3000" anchor="ctr">
                    <a:lnL w="6350">
                      <a:solidFill>
                        <a:srgbClr val="A6A6A6"/>
                      </a:solidFill>
                    </a:lnL>
                    <a:lnR w="6350">
                      <a:solidFill>
                        <a:srgbClr val="A6A6A6"/>
                      </a:solidFill>
                    </a:lnR>
                    <a:lnT w="6350">
                      <a:solidFill>
                        <a:srgbClr val="A6A6A6"/>
                      </a:solidFill>
                    </a:lnT>
                    <a:lnB w="6350">
                      <a:solidFill>
                        <a:srgbClr val="A6A6A6"/>
                      </a:solidFill>
                    </a:lnB>
                    <a:solidFill>
                      <a:srgbClr val="FFFFFF"/>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95584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B122C-31CA-4CB7-31C3-00E3079F088F}"/>
            </a:ext>
          </a:extLst>
        </p:cNvPr>
        <p:cNvGrpSpPr/>
        <p:nvPr/>
      </p:nvGrpSpPr>
      <p:grpSpPr>
        <a:xfrm>
          <a:off x="0" y="0"/>
          <a:ext cx="0" cy="0"/>
          <a:chOff x="0" y="0"/>
          <a:chExt cx="0" cy="0"/>
        </a:xfrm>
      </p:grpSpPr>
      <p:pic>
        <p:nvPicPr>
          <p:cNvPr id="7" name="図プレースホルダー 19" descr="ボートに乗っている子供たち&#10;&#10;低い精度で自動的に生成された説明">
            <a:extLst>
              <a:ext uri="{FF2B5EF4-FFF2-40B4-BE49-F238E27FC236}">
                <a16:creationId xmlns:a16="http://schemas.microsoft.com/office/drawing/2014/main" id="{8777CD5F-C106-0659-4A23-AD6F58A327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129038" y="4978665"/>
            <a:ext cx="1332422" cy="556880"/>
          </a:xfrm>
          <a:prstGeom prst="rect">
            <a:avLst/>
          </a:prstGeom>
        </p:spPr>
      </p:pic>
      <p:pic>
        <p:nvPicPr>
          <p:cNvPr id="45" name="図プレースホルダー 14" descr="ボートに乗る人&#10;&#10;自動的に生成された説明">
            <a:extLst>
              <a:ext uri="{FF2B5EF4-FFF2-40B4-BE49-F238E27FC236}">
                <a16:creationId xmlns:a16="http://schemas.microsoft.com/office/drawing/2014/main" id="{4400F645-462E-BEC2-E7CE-06F0E9190D8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127965" y="4320537"/>
            <a:ext cx="1332422" cy="632439"/>
          </a:xfrm>
          <a:prstGeom prst="rect">
            <a:avLst/>
          </a:prstGeom>
        </p:spPr>
      </p:pic>
      <p:sp>
        <p:nvSpPr>
          <p:cNvPr id="6" name="コンテンツ プレースホルダー 5">
            <a:extLst>
              <a:ext uri="{FF2B5EF4-FFF2-40B4-BE49-F238E27FC236}">
                <a16:creationId xmlns:a16="http://schemas.microsoft.com/office/drawing/2014/main" id="{B036AA2A-6F99-1FFD-C371-EA5EC422BC60}"/>
              </a:ext>
            </a:extLst>
          </p:cNvPr>
          <p:cNvSpPr>
            <a:spLocks noGrp="1"/>
          </p:cNvSpPr>
          <p:nvPr>
            <p:ph idx="1"/>
          </p:nvPr>
        </p:nvSpPr>
        <p:spPr/>
        <p:txBody>
          <a:bodyPr/>
          <a:lstStyle/>
          <a:p>
            <a:r>
              <a:rPr lang="ja-JP" altLang="en-US" dirty="0"/>
              <a:t>びわ湖自然体験学習　カヤック体験プラン</a:t>
            </a:r>
          </a:p>
        </p:txBody>
      </p:sp>
      <p:grpSp>
        <p:nvGrpSpPr>
          <p:cNvPr id="10" name="グループ化 9">
            <a:extLst>
              <a:ext uri="{FF2B5EF4-FFF2-40B4-BE49-F238E27FC236}">
                <a16:creationId xmlns:a16="http://schemas.microsoft.com/office/drawing/2014/main" id="{A259B339-EE6C-7380-0AA3-938CA5AE0053}"/>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BA400865-ABD8-148A-5F74-B15EB9350299}"/>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A9F7633F-016E-18B4-0CA4-ECF4F02B77F8}"/>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55ECBD77-1F3E-8B1D-9B2F-AB90D5572B2B}"/>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2B39E4E8-5B99-9C68-EC04-1613116DACA4}"/>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2BFC99BF-B0E0-5B66-C322-D291802A0DEA}"/>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90A46400-40F9-BDCA-B1B1-003D20BDA487}"/>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CBE8724F-12AF-8BFD-ADC5-1D1305F4899E}"/>
              </a:ext>
            </a:extLst>
          </p:cNvPr>
          <p:cNvSpPr txBox="1"/>
          <p:nvPr/>
        </p:nvSpPr>
        <p:spPr>
          <a:xfrm>
            <a:off x="2400567" y="1141123"/>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15397C53-C205-C063-CB11-FD23DD61873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DC591BF9-AC5C-8A92-32A0-30F9AC8CBB6E}"/>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4FCA6E42-B52C-CBED-A1B7-EFA38B9AECE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69D691F3-5CD0-E3D1-A355-F11D7F90417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B4534E27-1662-4B9E-50FF-385D873E581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773D15F4-EF18-A0C2-55A9-11A402716A1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525E7265-DA2B-A389-DBAF-1410B949F573}"/>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4F2DB106-83C8-5536-2FC9-D8F1D8FFFFC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487E9197-B30E-9DBD-757A-870C82DFB5A3}"/>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173AD945-0147-F379-F1D7-21B633DA8861}"/>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F8272D32-6715-2F33-7587-20BA8A16AB0A}"/>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2C8EB43A-ED5A-E234-DABC-CF6F376B4DDA}"/>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8C598306-E276-D68A-E560-B446D4FFB089}"/>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2AB8D5A7-E915-A429-B4F6-6262DAA9CFCE}"/>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C09AD31A-FE54-2876-3B12-4F64C90E77EB}"/>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びわ湖の環境保全について調べてみる。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地域と現地の環境についての課題や取組について調べてみる。</a:t>
            </a:r>
          </a:p>
        </p:txBody>
      </p:sp>
      <p:sp>
        <p:nvSpPr>
          <p:cNvPr id="48" name="正方形/長方形 47">
            <a:extLst>
              <a:ext uri="{FF2B5EF4-FFF2-40B4-BE49-F238E27FC236}">
                <a16:creationId xmlns:a16="http://schemas.microsoft.com/office/drawing/2014/main" id="{D6299226-AF03-AF76-051F-27F60F77F85C}"/>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びわ湖で人気のウォータースポーツを通して協力する力を学ぶ。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4E2926B1-209F-4D46-205D-90FBA92092F3}"/>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pSp>
        <p:nvGrpSpPr>
          <p:cNvPr id="4" name="グループ化 3">
            <a:extLst>
              <a:ext uri="{FF2B5EF4-FFF2-40B4-BE49-F238E27FC236}">
                <a16:creationId xmlns:a16="http://schemas.microsoft.com/office/drawing/2014/main" id="{1E847A01-0648-8CC1-41F9-CDB35099B1AD}"/>
              </a:ext>
            </a:extLst>
          </p:cNvPr>
          <p:cNvGrpSpPr/>
          <p:nvPr/>
        </p:nvGrpSpPr>
        <p:grpSpPr>
          <a:xfrm>
            <a:off x="2839523" y="5615318"/>
            <a:ext cx="6726919" cy="617840"/>
            <a:chOff x="321177" y="5870744"/>
            <a:chExt cx="9338540" cy="630999"/>
          </a:xfrm>
        </p:grpSpPr>
        <p:sp>
          <p:nvSpPr>
            <p:cNvPr id="59" name="コンテンツ プレースホルダー 8">
              <a:extLst>
                <a:ext uri="{FF2B5EF4-FFF2-40B4-BE49-F238E27FC236}">
                  <a16:creationId xmlns:a16="http://schemas.microsoft.com/office/drawing/2014/main" id="{DE2AC82F-C51D-0982-D137-61863964390D}"/>
                </a:ext>
              </a:extLst>
            </p:cNvPr>
            <p:cNvSpPr txBox="1">
              <a:spLocks/>
            </p:cNvSpPr>
            <p:nvPr/>
          </p:nvSpPr>
          <p:spPr>
            <a:xfrm>
              <a:off x="321177" y="5870744"/>
              <a:ext cx="9338540" cy="630999"/>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ご到着に合わせて、スケジュールを作成いたします。お気軽にご相談ください。</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午後からの実施も可能</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ウォータースポーツのため、雨天決行いたします。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での昼食も可能</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（別途料金：</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BBQ</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大会／蓬莱手打ちうどん作り／カレー作り体験）</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雨天時の昼食：部屋等の食事場所を用意可能</a:t>
              </a:r>
            </a:p>
          </p:txBody>
        </p:sp>
        <p:cxnSp>
          <p:nvCxnSpPr>
            <p:cNvPr id="61" name="直線コネクタ 60">
              <a:extLst>
                <a:ext uri="{FF2B5EF4-FFF2-40B4-BE49-F238E27FC236}">
                  <a16:creationId xmlns:a16="http://schemas.microsoft.com/office/drawing/2014/main" id="{CA34D724-598C-94C1-10AF-E2F9C6E670E8}"/>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E23BB1B4-3118-EDEC-D1E4-D695228C39E7}"/>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D6D914B7-65F9-CA3E-01AC-2E85F9C5EBB2}"/>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F68A02CA-4B85-9E1A-BD4E-673A83B9D5CA}"/>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2D0C59E9-41B8-D5AA-8118-6007F8ADEE0F}"/>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19195258-FCAF-E8B9-B95C-BF73DAA4D9A6}"/>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pic>
        <p:nvPicPr>
          <p:cNvPr id="75" name="図 74">
            <a:extLst>
              <a:ext uri="{FF2B5EF4-FFF2-40B4-BE49-F238E27FC236}">
                <a16:creationId xmlns:a16="http://schemas.microsoft.com/office/drawing/2014/main" id="{D27A80EA-68AE-E103-CE38-5667244A2A29}"/>
              </a:ext>
            </a:extLst>
          </p:cNvPr>
          <p:cNvPicPr>
            <a:picLocks noChangeAspect="1"/>
          </p:cNvPicPr>
          <p:nvPr/>
        </p:nvPicPr>
        <p:blipFill>
          <a:blip r:embed="rId18" cstate="print">
            <a:extLst>
              <a:ext uri="{28A0092B-C50C-407E-A947-70E740481C1C}">
                <a14:useLocalDpi xmlns:a14="http://schemas.microsoft.com/office/drawing/2010/main"/>
              </a:ext>
            </a:extLst>
          </a:blip>
          <a:srcRect/>
          <a:stretch/>
        </p:blipFill>
        <p:spPr>
          <a:xfrm>
            <a:off x="3582168" y="1203993"/>
            <a:ext cx="263927" cy="264369"/>
          </a:xfrm>
          <a:prstGeom prst="rect">
            <a:avLst/>
          </a:prstGeom>
        </p:spPr>
      </p:pic>
      <p:sp>
        <p:nvSpPr>
          <p:cNvPr id="77" name="コンテンツ プレースホルダー 8">
            <a:extLst>
              <a:ext uri="{FF2B5EF4-FFF2-40B4-BE49-F238E27FC236}">
                <a16:creationId xmlns:a16="http://schemas.microsoft.com/office/drawing/2014/main" id="{881DDEAE-9C7D-119C-F376-C5F64D2582B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26BA7A34-1C4F-309D-DF48-E5CF4E717348}"/>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9" name="コンテンツ プレースホルダー 8">
            <a:extLst>
              <a:ext uri="{FF2B5EF4-FFF2-40B4-BE49-F238E27FC236}">
                <a16:creationId xmlns:a16="http://schemas.microsoft.com/office/drawing/2014/main" id="{E3EF1C2B-0120-1F37-FF5D-79EA170FF9FD}"/>
              </a:ext>
            </a:extLst>
          </p:cNvPr>
          <p:cNvSpPr txBox="1">
            <a:spLocks/>
          </p:cNvSpPr>
          <p:nvPr/>
        </p:nvSpPr>
        <p:spPr>
          <a:xfrm>
            <a:off x="357819" y="2772954"/>
            <a:ext cx="2426672" cy="704985"/>
          </a:xfrm>
          <a:prstGeom prst="rect">
            <a:avLst/>
          </a:prstGeom>
          <a:noFill/>
        </p:spPr>
        <p:txBody>
          <a:bodyPr vert="horz" lIns="599237" tIns="44767" rIns="88123" bIns="44767" rtlCol="0" anchor="t">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びわ湖自然体験学習を通して、</a:t>
            </a: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について学びます。各テーマについてのお話も可能です。</a:t>
            </a:r>
          </a:p>
        </p:txBody>
      </p:sp>
      <p:sp>
        <p:nvSpPr>
          <p:cNvPr id="80" name="コンテンツ プレースホルダー 8">
            <a:extLst>
              <a:ext uri="{FF2B5EF4-FFF2-40B4-BE49-F238E27FC236}">
                <a16:creationId xmlns:a16="http://schemas.microsoft.com/office/drawing/2014/main" id="{1A5CCE25-9043-CD53-66C7-334E001ACCD7}"/>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8A6D5397-1FD3-021E-46DC-8A02312C0F9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D26B3800-AC41-A684-5D9D-3280601AF0A4}"/>
              </a:ext>
            </a:extLst>
          </p:cNvPr>
          <p:cNvCxnSpPr>
            <a:cxnSpLocks/>
          </p:cNvCxnSpPr>
          <p:nvPr/>
        </p:nvCxnSpPr>
        <p:spPr>
          <a:xfrm>
            <a:off x="421044" y="347990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33A3557D-D8BC-E5C6-49ED-1A2CF57D02F4}"/>
              </a:ext>
            </a:extLst>
          </p:cNvPr>
          <p:cNvSpPr txBox="1">
            <a:spLocks/>
          </p:cNvSpPr>
          <p:nvPr/>
        </p:nvSpPr>
        <p:spPr>
          <a:xfrm>
            <a:off x="357819" y="3481866"/>
            <a:ext cx="2382401" cy="53830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生徒たち一人ひとりの“できた”という「達成感」を味わえます。</a:t>
            </a:r>
          </a:p>
        </p:txBody>
      </p:sp>
      <p:sp>
        <p:nvSpPr>
          <p:cNvPr id="84" name="コンテンツ プレースホルダー 8">
            <a:extLst>
              <a:ext uri="{FF2B5EF4-FFF2-40B4-BE49-F238E27FC236}">
                <a16:creationId xmlns:a16="http://schemas.microsoft.com/office/drawing/2014/main" id="{685B2B69-EADA-4E84-FB74-269790EB31A5}"/>
              </a:ext>
            </a:extLst>
          </p:cNvPr>
          <p:cNvSpPr txBox="1">
            <a:spLocks/>
          </p:cNvSpPr>
          <p:nvPr/>
        </p:nvSpPr>
        <p:spPr>
          <a:xfrm>
            <a:off x="357819" y="4052585"/>
            <a:ext cx="2382401" cy="57204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共通体験を通じて仲間と「絆、団結力」を深めます。</a:t>
            </a:r>
          </a:p>
        </p:txBody>
      </p:sp>
      <p:sp>
        <p:nvSpPr>
          <p:cNvPr id="85" name="コンテンツ プレースホルダー 8">
            <a:extLst>
              <a:ext uri="{FF2B5EF4-FFF2-40B4-BE49-F238E27FC236}">
                <a16:creationId xmlns:a16="http://schemas.microsoft.com/office/drawing/2014/main" id="{65BF4586-AB21-C65F-B1CD-CBC37A94277F}"/>
              </a:ext>
            </a:extLst>
          </p:cNvPr>
          <p:cNvSpPr txBox="1">
            <a:spLocks/>
          </p:cNvSpPr>
          <p:nvPr/>
        </p:nvSpPr>
        <p:spPr>
          <a:xfrm>
            <a:off x="357820" y="4664256"/>
            <a:ext cx="2424717" cy="59923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社会生活で大切なルールや自分と周りの身を守る「判断行動力」を養います。</a:t>
            </a:r>
          </a:p>
        </p:txBody>
      </p:sp>
      <p:cxnSp>
        <p:nvCxnSpPr>
          <p:cNvPr id="86" name="直線矢印コネクタ 85">
            <a:extLst>
              <a:ext uri="{FF2B5EF4-FFF2-40B4-BE49-F238E27FC236}">
                <a16:creationId xmlns:a16="http://schemas.microsoft.com/office/drawing/2014/main" id="{A16D61C2-4E60-A734-0A8E-AEAB2BA36DE4}"/>
              </a:ext>
            </a:extLst>
          </p:cNvPr>
          <p:cNvCxnSpPr>
            <a:cxnSpLocks/>
          </p:cNvCxnSpPr>
          <p:nvPr/>
        </p:nvCxnSpPr>
        <p:spPr>
          <a:xfrm>
            <a:off x="421044" y="403637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7" name="直線矢印コネクタ 86">
            <a:extLst>
              <a:ext uri="{FF2B5EF4-FFF2-40B4-BE49-F238E27FC236}">
                <a16:creationId xmlns:a16="http://schemas.microsoft.com/office/drawing/2014/main" id="{1159E1B2-55A4-C6E6-0C55-E725A6892949}"/>
              </a:ext>
            </a:extLst>
          </p:cNvPr>
          <p:cNvCxnSpPr>
            <a:cxnSpLocks/>
          </p:cNvCxnSpPr>
          <p:nvPr/>
        </p:nvCxnSpPr>
        <p:spPr>
          <a:xfrm>
            <a:off x="421044" y="463689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76418FF3-F33E-2F69-24BF-3CC22666F6C8}"/>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BSC</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ウォータースポーツセンター</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：大津市南船路</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4-1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077-592-0127</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077-592-1531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http://bsc-int.co.jp/</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92" name="グラフィックス 91" descr="考え 枠線">
            <a:extLst>
              <a:ext uri="{FF2B5EF4-FFF2-40B4-BE49-F238E27FC236}">
                <a16:creationId xmlns:a16="http://schemas.microsoft.com/office/drawing/2014/main" id="{53138083-A712-C9E6-F32D-452EE2BE7270}"/>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458565" y="4752472"/>
            <a:ext cx="422805" cy="422805"/>
          </a:xfrm>
          <a:prstGeom prst="rect">
            <a:avLst/>
          </a:prstGeom>
        </p:spPr>
      </p:pic>
      <p:sp>
        <p:nvSpPr>
          <p:cNvPr id="3" name="タイトル 2">
            <a:extLst>
              <a:ext uri="{FF2B5EF4-FFF2-40B4-BE49-F238E27FC236}">
                <a16:creationId xmlns:a16="http://schemas.microsoft.com/office/drawing/2014/main" id="{5E6DB9DE-9533-EA52-9D6B-2BB4F8A0E253}"/>
              </a:ext>
            </a:extLst>
          </p:cNvPr>
          <p:cNvSpPr>
            <a:spLocks noGrp="1"/>
          </p:cNvSpPr>
          <p:nvPr>
            <p:ph type="title"/>
          </p:nvPr>
        </p:nvSpPr>
        <p:spPr/>
        <p:txBody>
          <a:bodyPr/>
          <a:lstStyle/>
          <a:p>
            <a:r>
              <a:rPr lang="ja-JP" altLang="en-US" sz="1567" dirty="0"/>
              <a:t>びわ湖大津教育プログラム：</a:t>
            </a:r>
            <a:r>
              <a:rPr lang="en-US" altLang="ja-JP" sz="1567" dirty="0"/>
              <a:t>17</a:t>
            </a:r>
            <a:endParaRPr lang="ja-JP" altLang="en-US" sz="1567" dirty="0"/>
          </a:p>
        </p:txBody>
      </p:sp>
      <p:sp>
        <p:nvSpPr>
          <p:cNvPr id="25" name="コンテンツ プレースホルダー 24">
            <a:extLst>
              <a:ext uri="{FF2B5EF4-FFF2-40B4-BE49-F238E27FC236}">
                <a16:creationId xmlns:a16="http://schemas.microsoft.com/office/drawing/2014/main" id="{3F8983D5-1989-008C-5967-14B3B46F85EB}"/>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びわ湖比良山のふもと、水と緑あふれる蓬莱（ほうらい）の雄大な自然のなかでカヤック体験。</a:t>
            </a:r>
          </a:p>
          <a:p>
            <a:pPr>
              <a:lnSpc>
                <a:spcPct val="114000"/>
              </a:lnSpc>
              <a:tabLst>
                <a:tab pos="1313457" algn="l"/>
              </a:tabLst>
              <a:defRPr/>
            </a:pPr>
            <a:r>
              <a:rPr kumimoji="0" lang="ja-JP" altLang="en-US" sz="1175" dirty="0">
                <a:solidFill>
                  <a:prstClr val="black"/>
                </a:solidFill>
                <a:latin typeface="Meiryo UI"/>
                <a:ea typeface="Meiryo UI"/>
              </a:rPr>
              <a:t>一人ひとりの達成感、共通体験を通じて仲間と深める絆、団結力、社会生活で大切なルールや自分と周りの身を守る判断行動力を養うプログラムです。</a:t>
            </a:r>
          </a:p>
        </p:txBody>
      </p:sp>
      <p:pic>
        <p:nvPicPr>
          <p:cNvPr id="8" name="図 7" descr="ロゴ&#10;&#10;自動的に生成された説明">
            <a:extLst>
              <a:ext uri="{FF2B5EF4-FFF2-40B4-BE49-F238E27FC236}">
                <a16:creationId xmlns:a16="http://schemas.microsoft.com/office/drawing/2014/main" id="{E0606E88-5DAF-59B1-50A5-422DCD60A7E9}"/>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882162" y="1203993"/>
            <a:ext cx="264369" cy="264369"/>
          </a:xfrm>
          <a:prstGeom prst="rect">
            <a:avLst/>
          </a:prstGeom>
        </p:spPr>
      </p:pic>
      <p:pic>
        <p:nvPicPr>
          <p:cNvPr id="9" name="図 8">
            <a:extLst>
              <a:ext uri="{FF2B5EF4-FFF2-40B4-BE49-F238E27FC236}">
                <a16:creationId xmlns:a16="http://schemas.microsoft.com/office/drawing/2014/main" id="{9C5A228E-EA31-9C7E-962B-1EF9D0302F5D}"/>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4179922" y="1203993"/>
            <a:ext cx="263927" cy="264369"/>
          </a:xfrm>
          <a:prstGeom prst="rect">
            <a:avLst/>
          </a:prstGeom>
        </p:spPr>
      </p:pic>
      <p:graphicFrame>
        <p:nvGraphicFramePr>
          <p:cNvPr id="17" name="表 16">
            <a:extLst>
              <a:ext uri="{FF2B5EF4-FFF2-40B4-BE49-F238E27FC236}">
                <a16:creationId xmlns:a16="http://schemas.microsoft.com/office/drawing/2014/main" id="{E3C9AC63-DE8C-BBFA-E460-D5C5458EC30B}"/>
              </a:ext>
            </a:extLst>
          </p:cNvPr>
          <p:cNvGraphicFramePr>
            <a:graphicFrameLocks noGrp="1"/>
          </p:cNvGraphicFramePr>
          <p:nvPr/>
        </p:nvGraphicFramePr>
        <p:xfrm>
          <a:off x="2867950" y="4276240"/>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びわ湖・蓬莱</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u="none" strike="noStrike" dirty="0">
                          <a:effectLst/>
                          <a:latin typeface="+mn-ea"/>
                          <a:ea typeface="+mn-ea"/>
                        </a:rPr>
                        <a:t>3</a:t>
                      </a:r>
                      <a:r>
                        <a:rPr lang="ja-JP" altLang="en-US" sz="800" u="none" strike="noStrike" dirty="0">
                          <a:effectLst/>
                          <a:latin typeface="+mn-ea"/>
                          <a:ea typeface="+mn-ea"/>
                        </a:rPr>
                        <a:t>～</a:t>
                      </a:r>
                      <a:r>
                        <a:rPr lang="en-US" altLang="ja-JP" sz="800" u="none" strike="noStrike" dirty="0">
                          <a:effectLst/>
                          <a:latin typeface="+mn-ea"/>
                          <a:ea typeface="+mn-ea"/>
                        </a:rPr>
                        <a:t>12</a:t>
                      </a:r>
                      <a:r>
                        <a:rPr lang="ja-JP" altLang="en-US" sz="800" u="none" strike="noStrike" dirty="0">
                          <a:effectLst/>
                          <a:latin typeface="+mn-ea"/>
                          <a:ea typeface="+mn-ea"/>
                        </a:rPr>
                        <a:t>月</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2</a:t>
                      </a:r>
                      <a:r>
                        <a:rPr lang="ja-JP" altLang="en-US" sz="800" b="0" i="0" u="none" strike="noStrike" dirty="0">
                          <a:effectLst/>
                          <a:latin typeface="+mn-ea"/>
                          <a:ea typeface="+mn-ea"/>
                        </a:rPr>
                        <a:t>時間</a:t>
                      </a:r>
                      <a:r>
                        <a:rPr lang="en-US" altLang="ja-JP" sz="800" b="0" i="0" u="none" strike="noStrike" dirty="0">
                          <a:effectLst/>
                          <a:latin typeface="+mn-ea"/>
                          <a:ea typeface="+mn-ea"/>
                        </a:rPr>
                        <a:t>30</a:t>
                      </a:r>
                      <a:r>
                        <a:rPr lang="ja-JP" altLang="en-US" sz="800" b="0" i="0" u="none" strike="noStrike" dirty="0">
                          <a:effectLst/>
                          <a:latin typeface="+mn-ea"/>
                          <a:ea typeface="+mn-ea"/>
                        </a:rPr>
                        <a:t>分</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40</a:t>
                      </a:r>
                      <a:r>
                        <a:rPr lang="ja-JP" altLang="en-US" sz="800" u="none" strike="noStrike" dirty="0">
                          <a:effectLst/>
                          <a:latin typeface="+mn-ea"/>
                          <a:ea typeface="+mn-ea"/>
                        </a:rPr>
                        <a:t>～</a:t>
                      </a:r>
                      <a:r>
                        <a:rPr lang="en-US" altLang="ja-JP" sz="800" u="none" strike="noStrike" dirty="0">
                          <a:effectLst/>
                          <a:latin typeface="+mn-ea"/>
                          <a:ea typeface="+mn-ea"/>
                        </a:rPr>
                        <a:t>400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kumimoji="1" lang="ja-JP" altLang="en-US" sz="800" b="0" i="0" kern="1200" dirty="0">
                          <a:solidFill>
                            <a:schemeClr val="dk1"/>
                          </a:solidFill>
                          <a:effectLst/>
                          <a:latin typeface="+mn-ea"/>
                          <a:ea typeface="+mn-ea"/>
                          <a:cs typeface="+mn-cs"/>
                        </a:rPr>
                        <a:t>濡れても良い服装と履き物</a:t>
                      </a:r>
                      <a:endParaRPr kumimoji="1" lang="en-US" altLang="ja-JP" sz="800" b="0" i="0" kern="1200" dirty="0">
                        <a:solidFill>
                          <a:schemeClr val="dk1"/>
                        </a:solidFill>
                        <a:effectLst/>
                        <a:latin typeface="+mn-ea"/>
                        <a:ea typeface="+mn-ea"/>
                        <a:cs typeface="+mn-cs"/>
                      </a:endParaRPr>
                    </a:p>
                    <a:p>
                      <a:pPr algn="ctr" fontAlgn="ctr"/>
                      <a:r>
                        <a:rPr kumimoji="1" lang="ja-JP" altLang="en-US" sz="800" b="0" i="0" kern="1200" dirty="0">
                          <a:solidFill>
                            <a:schemeClr val="dk1"/>
                          </a:solidFill>
                          <a:effectLst/>
                          <a:latin typeface="+mn-ea"/>
                          <a:ea typeface="+mn-ea"/>
                          <a:cs typeface="+mn-cs"/>
                        </a:rPr>
                        <a:t>（体操服・サンダル等）</a:t>
                      </a:r>
                      <a:br>
                        <a:rPr lang="ja-JP" altLang="en-US" sz="800" dirty="0">
                          <a:latin typeface="+mn-ea"/>
                          <a:ea typeface="+mn-ea"/>
                        </a:rPr>
                      </a:br>
                      <a:r>
                        <a:rPr kumimoji="1" lang="ja-JP" altLang="en-US" sz="800" b="0" i="0" kern="1200" dirty="0">
                          <a:solidFill>
                            <a:schemeClr val="dk1"/>
                          </a:solidFill>
                          <a:effectLst/>
                          <a:latin typeface="+mn-ea"/>
                          <a:ea typeface="+mn-ea"/>
                          <a:cs typeface="+mn-cs"/>
                        </a:rPr>
                        <a:t>ライフジャケットは貸出</a:t>
                      </a:r>
                      <a:endParaRPr lang="ja-JP" altLang="en-US" sz="80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cxnSp>
        <p:nvCxnSpPr>
          <p:cNvPr id="20" name="直線コネクタ 19">
            <a:extLst>
              <a:ext uri="{FF2B5EF4-FFF2-40B4-BE49-F238E27FC236}">
                <a16:creationId xmlns:a16="http://schemas.microsoft.com/office/drawing/2014/main" id="{20400726-B262-DF70-3C56-600652DB5A52}"/>
              </a:ext>
            </a:extLst>
          </p:cNvPr>
          <p:cNvCxnSpPr>
            <a:cxnSpLocks/>
          </p:cNvCxnSpPr>
          <p:nvPr/>
        </p:nvCxnSpPr>
        <p:spPr>
          <a:xfrm>
            <a:off x="4978661"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3E83A894-31DF-54C9-BE77-F6E182738973}"/>
              </a:ext>
            </a:extLst>
          </p:cNvPr>
          <p:cNvCxnSpPr>
            <a:cxnSpLocks/>
          </p:cNvCxnSpPr>
          <p:nvPr/>
        </p:nvCxnSpPr>
        <p:spPr>
          <a:xfrm>
            <a:off x="7295840"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CED26FBC-6A0C-0CD3-40ED-A4F1DABA7D64}"/>
              </a:ext>
            </a:extLst>
          </p:cNvPr>
          <p:cNvSpPr/>
          <p:nvPr/>
        </p:nvSpPr>
        <p:spPr>
          <a:xfrm rot="5400000">
            <a:off x="4920593"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28" name="二等辺三角形 27">
            <a:extLst>
              <a:ext uri="{FF2B5EF4-FFF2-40B4-BE49-F238E27FC236}">
                <a16:creationId xmlns:a16="http://schemas.microsoft.com/office/drawing/2014/main" id="{F7F7B8A4-5467-5F55-C143-838E50C6D1E1}"/>
              </a:ext>
            </a:extLst>
          </p:cNvPr>
          <p:cNvSpPr/>
          <p:nvPr/>
        </p:nvSpPr>
        <p:spPr>
          <a:xfrm rot="5400000">
            <a:off x="7235799"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39" name="コンテンツ プレースホルダー 8">
            <a:extLst>
              <a:ext uri="{FF2B5EF4-FFF2-40B4-BE49-F238E27FC236}">
                <a16:creationId xmlns:a16="http://schemas.microsoft.com/office/drawing/2014/main" id="{A1785203-6AD7-5ADE-2290-F54E70599DD3}"/>
              </a:ext>
            </a:extLst>
          </p:cNvPr>
          <p:cNvSpPr txBox="1">
            <a:spLocks/>
          </p:cNvSpPr>
          <p:nvPr/>
        </p:nvSpPr>
        <p:spPr>
          <a:xfrm>
            <a:off x="5813261" y="4312185"/>
            <a:ext cx="2942586"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9:30	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到着／更衣／開校式</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10:00	①</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人乗り②カヤック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10:45	②</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人乗り①カヤック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閉校式／更衣</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12:00	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出発</a:t>
            </a:r>
          </a:p>
          <a:p>
            <a:pPr marL="261137" marR="0" lvl="0" indent="-172538" algn="l" defTabSz="895327" rtl="0" eaLnBrk="1" fontAlgn="auto" latinLnBrk="0" hangingPunct="1">
              <a:lnSpc>
                <a:spcPct val="125000"/>
              </a:lnSpc>
              <a:spcBef>
                <a:spcPts val="196"/>
              </a:spcBef>
              <a:spcAft>
                <a:spcPts val="0"/>
              </a:spcAft>
              <a:buClrTx/>
              <a:buSzTx/>
              <a:buFont typeface="メイリオ" panose="020B0604030504040204" pitchFamily="50" charset="-128"/>
              <a:buChar char="※"/>
              <a:tabLst>
                <a:tab pos="351291" algn="r"/>
                <a:tab pos="530046"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午後開始の場合</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13:30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到着、</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16:00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出発</a:t>
            </a:r>
          </a:p>
        </p:txBody>
      </p:sp>
      <p:pic>
        <p:nvPicPr>
          <p:cNvPr id="97" name="グラフィックス 96" descr="電球と鉛筆 枠線">
            <a:extLst>
              <a:ext uri="{FF2B5EF4-FFF2-40B4-BE49-F238E27FC236}">
                <a16:creationId xmlns:a16="http://schemas.microsoft.com/office/drawing/2014/main" id="{ED11AEA3-60A7-D277-1639-086E5FE784B3}"/>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458565" y="2914044"/>
            <a:ext cx="422805" cy="422805"/>
          </a:xfrm>
          <a:prstGeom prst="rect">
            <a:avLst/>
          </a:prstGeom>
        </p:spPr>
      </p:pic>
      <p:pic>
        <p:nvPicPr>
          <p:cNvPr id="5" name="図 4">
            <a:extLst>
              <a:ext uri="{FF2B5EF4-FFF2-40B4-BE49-F238E27FC236}">
                <a16:creationId xmlns:a16="http://schemas.microsoft.com/office/drawing/2014/main" id="{82A9044F-FB21-5867-2B4E-8271F15F2FF3}"/>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4474997" y="1210336"/>
            <a:ext cx="258026" cy="258026"/>
          </a:xfrm>
          <a:prstGeom prst="rect">
            <a:avLst/>
          </a:prstGeom>
        </p:spPr>
      </p:pic>
      <p:pic>
        <p:nvPicPr>
          <p:cNvPr id="24" name="グラフィックス 23" descr="熱望 枠線">
            <a:extLst>
              <a:ext uri="{FF2B5EF4-FFF2-40B4-BE49-F238E27FC236}">
                <a16:creationId xmlns:a16="http://schemas.microsoft.com/office/drawing/2014/main" id="{B1A48AC3-E66E-8F59-E23E-14E07DCE0E68}"/>
              </a:ext>
            </a:extLst>
          </p:cNvPr>
          <p:cNvPicPr>
            <a:picLocks noChangeAspect="1"/>
          </p:cNvPicPr>
          <p:nvPr/>
        </p:nvPicPr>
        <p:blipFill>
          <a:blip>
            <a:extLst>
              <a:ext uri="{96DAC541-7B7A-43D3-8B79-37D633B846F1}">
                <asvg:svgBlip xmlns:asvg="http://schemas.microsoft.com/office/drawing/2016/SVG/main" r:embed="rId24"/>
              </a:ext>
            </a:extLst>
          </a:blip>
          <a:srcRect/>
          <a:stretch/>
        </p:blipFill>
        <p:spPr>
          <a:xfrm>
            <a:off x="458565" y="3539617"/>
            <a:ext cx="422805" cy="422805"/>
          </a:xfrm>
          <a:prstGeom prst="rect">
            <a:avLst/>
          </a:prstGeom>
        </p:spPr>
      </p:pic>
      <p:pic>
        <p:nvPicPr>
          <p:cNvPr id="40" name="グラフィックス 39" descr="喝采 枠線">
            <a:extLst>
              <a:ext uri="{FF2B5EF4-FFF2-40B4-BE49-F238E27FC236}">
                <a16:creationId xmlns:a16="http://schemas.microsoft.com/office/drawing/2014/main" id="{70F6C99F-D30F-A665-D7F9-7A408393F593}"/>
              </a:ext>
            </a:extLst>
          </p:cNvPr>
          <p:cNvPicPr>
            <a:picLocks noChangeAspect="1"/>
          </p:cNvPicPr>
          <p:nvPr/>
        </p:nvPicPr>
        <p:blipFill>
          <a:blip>
            <a:extLst>
              <a:ext uri="{96DAC541-7B7A-43D3-8B79-37D633B846F1}">
                <asvg:svgBlip xmlns:asvg="http://schemas.microsoft.com/office/drawing/2016/SVG/main" r:embed="rId25"/>
              </a:ext>
            </a:extLst>
          </a:blip>
          <a:srcRect/>
          <a:stretch/>
        </p:blipFill>
        <p:spPr>
          <a:xfrm>
            <a:off x="485407" y="4154044"/>
            <a:ext cx="369122" cy="369122"/>
          </a:xfrm>
          <a:prstGeom prst="rect">
            <a:avLst/>
          </a:prstGeom>
        </p:spPr>
      </p:pic>
      <p:pic>
        <p:nvPicPr>
          <p:cNvPr id="41" name="図 40">
            <a:extLst>
              <a:ext uri="{FF2B5EF4-FFF2-40B4-BE49-F238E27FC236}">
                <a16:creationId xmlns:a16="http://schemas.microsoft.com/office/drawing/2014/main" id="{A180F922-7D7B-92AA-4B9C-3BEE5C3A587E}"/>
              </a:ext>
            </a:extLst>
          </p:cNvPr>
          <p:cNvPicPr>
            <a:picLocks noChangeAspect="1"/>
          </p:cNvPicPr>
          <p:nvPr/>
        </p:nvPicPr>
        <p:blipFill rotWithShape="1">
          <a:blip r:embed="rId26"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Tree>
    <p:extLst>
      <p:ext uri="{BB962C8B-B14F-4D97-AF65-F5344CB8AC3E}">
        <p14:creationId xmlns:p14="http://schemas.microsoft.com/office/powerpoint/2010/main" val="32142339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00C79-CA18-9DDF-F42C-9FA2D502F728}"/>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EC117B43-4ADE-7F0F-2B5B-65292F6F35AA}"/>
              </a:ext>
            </a:extLst>
          </p:cNvPr>
          <p:cNvSpPr>
            <a:spLocks noGrp="1"/>
          </p:cNvSpPr>
          <p:nvPr>
            <p:ph idx="1"/>
          </p:nvPr>
        </p:nvSpPr>
        <p:spPr/>
        <p:txBody>
          <a:bodyPr/>
          <a:lstStyle/>
          <a:p>
            <a:r>
              <a:rPr lang="ja-JP" altLang="en-US" dirty="0"/>
              <a:t>びわ湖自然学習 イッチ団結プラン</a:t>
            </a:r>
          </a:p>
        </p:txBody>
      </p:sp>
      <p:grpSp>
        <p:nvGrpSpPr>
          <p:cNvPr id="10" name="グループ化 9">
            <a:extLst>
              <a:ext uri="{FF2B5EF4-FFF2-40B4-BE49-F238E27FC236}">
                <a16:creationId xmlns:a16="http://schemas.microsoft.com/office/drawing/2014/main" id="{6A84939B-E7D7-7EE5-968B-54835F236137}"/>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D8B19D3A-C907-9B23-D1AB-68E6A0388B64}"/>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59E41855-6398-79AD-B155-D3ECD560B2C4}"/>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B662058E-2C42-E263-3F11-19EB9BB6B73E}"/>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7AB19805-A746-B51B-3282-D9F6E4F58D86}"/>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554F96BD-D154-E494-E3E9-6F470C441BAB}"/>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05C93A4F-E857-3E27-BBA2-DA8D70120CC0}"/>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B5D9A220-890B-9D46-68FD-B3E40CE57949}"/>
              </a:ext>
            </a:extLst>
          </p:cNvPr>
          <p:cNvSpPr txBox="1"/>
          <p:nvPr/>
        </p:nvSpPr>
        <p:spPr>
          <a:xfrm>
            <a:off x="2400567" y="1141123"/>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A3987397-A288-46D6-C737-DBD80909ACE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87CFAB13-DB10-1B61-A293-6277C4A522B2}"/>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1FFE7C34-D3A1-B72E-BD0D-9C3BC91D423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18D47349-3616-67F3-C84C-37662579816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45C6E968-B966-7959-EA1E-6E5070384A2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19383C50-6120-8D66-F325-EC0F5CA877D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AEFE3470-36A2-1039-4A53-A68066E804C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D48F58E3-F94D-A860-EEA5-2BA25054AC8F}"/>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E8DDAEB6-302D-FB97-ADD4-9EF6C78E005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BEA94302-BEE7-6926-23A0-5FC2600EDF10}"/>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158BDA12-C6CC-C147-0A69-928AC3FF4804}"/>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42D34693-D437-B1EF-F5C9-32AFE34A04F1}"/>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07DEE19C-5AEA-2558-BBDE-6BC4AE8736D3}"/>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2D5E7982-1DFF-6D89-06E9-BF9DBCA03D08}"/>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E24CBF2E-5404-A063-0C66-95B3E8964E55}"/>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びわ湖の環境保全について調べてみる。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地域と現地の環境についての課題や取組について調べてみる。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997582F7-7A0A-2A9A-2832-DA5F342535CF}"/>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びわ湖で人気のウォータースポーツを通して協力する力を学ぶ。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A04EB5EC-7404-7971-02A8-7CA913D248AF}"/>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pSp>
        <p:nvGrpSpPr>
          <p:cNvPr id="4" name="グループ化 3">
            <a:extLst>
              <a:ext uri="{FF2B5EF4-FFF2-40B4-BE49-F238E27FC236}">
                <a16:creationId xmlns:a16="http://schemas.microsoft.com/office/drawing/2014/main" id="{574A2890-3B9D-5FB3-4B13-F64621583C7B}"/>
              </a:ext>
            </a:extLst>
          </p:cNvPr>
          <p:cNvGrpSpPr/>
          <p:nvPr/>
        </p:nvGrpSpPr>
        <p:grpSpPr>
          <a:xfrm>
            <a:off x="2839523" y="5615318"/>
            <a:ext cx="6726919" cy="617840"/>
            <a:chOff x="321177" y="5870744"/>
            <a:chExt cx="9338540" cy="630999"/>
          </a:xfrm>
        </p:grpSpPr>
        <p:sp>
          <p:nvSpPr>
            <p:cNvPr id="59" name="コンテンツ プレースホルダー 8">
              <a:extLst>
                <a:ext uri="{FF2B5EF4-FFF2-40B4-BE49-F238E27FC236}">
                  <a16:creationId xmlns:a16="http://schemas.microsoft.com/office/drawing/2014/main" id="{45EE53D4-F0AD-625E-1239-F2BA733FD51E}"/>
                </a:ext>
              </a:extLst>
            </p:cNvPr>
            <p:cNvSpPr txBox="1">
              <a:spLocks/>
            </p:cNvSpPr>
            <p:nvPr/>
          </p:nvSpPr>
          <p:spPr>
            <a:xfrm>
              <a:off x="321177" y="5870744"/>
              <a:ext cx="9338540" cy="630999"/>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ご到着に合わせて、スケジュールを作成いたします。お気軽にご相談ください。</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午後からの実施も可能</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ウォータースポーツのため、雨天決行いたします。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での昼食も可能</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（別途料金：</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BBQ</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大会／蓬莱手打ちうどん作り／カレー作り体験）</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雨天時の昼食：部屋等の食事場所を用意可能</a:t>
              </a:r>
            </a:p>
          </p:txBody>
        </p:sp>
        <p:cxnSp>
          <p:nvCxnSpPr>
            <p:cNvPr id="61" name="直線コネクタ 60">
              <a:extLst>
                <a:ext uri="{FF2B5EF4-FFF2-40B4-BE49-F238E27FC236}">
                  <a16:creationId xmlns:a16="http://schemas.microsoft.com/office/drawing/2014/main" id="{6675B410-6F02-0676-4BA3-C860B2C807A3}"/>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6BC1C138-285C-5983-8300-EE4C8271C94F}"/>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4175A00E-4ABF-49C8-10E9-6FD7E988877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ECB529E0-FBAC-6B75-5FFA-6860D5F2A97E}"/>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8C442911-C323-B5C4-471B-4E617F642A61}"/>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58494853-CFB5-5973-163B-CBB9A6C58DA3}"/>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pic>
        <p:nvPicPr>
          <p:cNvPr id="75" name="図 74">
            <a:extLst>
              <a:ext uri="{FF2B5EF4-FFF2-40B4-BE49-F238E27FC236}">
                <a16:creationId xmlns:a16="http://schemas.microsoft.com/office/drawing/2014/main" id="{EBF960AC-D101-2A8C-669E-58DA96FF4F5A}"/>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3582168" y="1203993"/>
            <a:ext cx="263927" cy="264369"/>
          </a:xfrm>
          <a:prstGeom prst="rect">
            <a:avLst/>
          </a:prstGeom>
        </p:spPr>
      </p:pic>
      <p:sp>
        <p:nvSpPr>
          <p:cNvPr id="77" name="コンテンツ プレースホルダー 8">
            <a:extLst>
              <a:ext uri="{FF2B5EF4-FFF2-40B4-BE49-F238E27FC236}">
                <a16:creationId xmlns:a16="http://schemas.microsoft.com/office/drawing/2014/main" id="{C04BB033-B27D-DF7F-C913-664A05E5DD07}"/>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F83C498A-6BF6-63B0-1631-4A67DE58ED00}"/>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9" name="コンテンツ プレースホルダー 8">
            <a:extLst>
              <a:ext uri="{FF2B5EF4-FFF2-40B4-BE49-F238E27FC236}">
                <a16:creationId xmlns:a16="http://schemas.microsoft.com/office/drawing/2014/main" id="{D5B7F55C-1C62-EED5-31A6-796C174D6D64}"/>
              </a:ext>
            </a:extLst>
          </p:cNvPr>
          <p:cNvSpPr txBox="1">
            <a:spLocks/>
          </p:cNvSpPr>
          <p:nvPr/>
        </p:nvSpPr>
        <p:spPr>
          <a:xfrm>
            <a:off x="357819" y="2772954"/>
            <a:ext cx="2426672" cy="704985"/>
          </a:xfrm>
          <a:prstGeom prst="rect">
            <a:avLst/>
          </a:prstGeom>
          <a:noFill/>
        </p:spPr>
        <p:txBody>
          <a:bodyPr vert="horz" lIns="599237" tIns="44767" rIns="88123" bIns="44767" rtlCol="0" anchor="t">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びわ湖自然体験学習を通して、</a:t>
            </a: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について学びます。各テーマについてのお話も可能です。</a:t>
            </a:r>
          </a:p>
        </p:txBody>
      </p:sp>
      <p:sp>
        <p:nvSpPr>
          <p:cNvPr id="80" name="コンテンツ プレースホルダー 8">
            <a:extLst>
              <a:ext uri="{FF2B5EF4-FFF2-40B4-BE49-F238E27FC236}">
                <a16:creationId xmlns:a16="http://schemas.microsoft.com/office/drawing/2014/main" id="{B66C98B8-4DBD-D767-9A92-54392B8A4F91}"/>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924C7729-C64D-9D7D-3C7E-D8E74B1DEF81}"/>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40A1B5C5-ED7A-3321-F52C-FDAFA3592400}"/>
              </a:ext>
            </a:extLst>
          </p:cNvPr>
          <p:cNvCxnSpPr>
            <a:cxnSpLocks/>
          </p:cNvCxnSpPr>
          <p:nvPr/>
        </p:nvCxnSpPr>
        <p:spPr>
          <a:xfrm>
            <a:off x="421044" y="347990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455C93BA-D5C8-2842-4A15-DE0DC028E0AF}"/>
              </a:ext>
            </a:extLst>
          </p:cNvPr>
          <p:cNvSpPr txBox="1">
            <a:spLocks/>
          </p:cNvSpPr>
          <p:nvPr/>
        </p:nvSpPr>
        <p:spPr>
          <a:xfrm>
            <a:off x="357819" y="3481866"/>
            <a:ext cx="2382401" cy="53830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生徒たち一人ひとりの“できた”という「達成感」を味わえます。</a:t>
            </a:r>
          </a:p>
        </p:txBody>
      </p:sp>
      <p:sp>
        <p:nvSpPr>
          <p:cNvPr id="84" name="コンテンツ プレースホルダー 8">
            <a:extLst>
              <a:ext uri="{FF2B5EF4-FFF2-40B4-BE49-F238E27FC236}">
                <a16:creationId xmlns:a16="http://schemas.microsoft.com/office/drawing/2014/main" id="{983D58E6-DAF2-173F-BF17-60DF7F380933}"/>
              </a:ext>
            </a:extLst>
          </p:cNvPr>
          <p:cNvSpPr txBox="1">
            <a:spLocks/>
          </p:cNvSpPr>
          <p:nvPr/>
        </p:nvSpPr>
        <p:spPr>
          <a:xfrm>
            <a:off x="357819" y="4052585"/>
            <a:ext cx="2382401" cy="57204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共通体験を通じて仲間と「絆、団結力」を深めます。</a:t>
            </a:r>
          </a:p>
        </p:txBody>
      </p:sp>
      <p:sp>
        <p:nvSpPr>
          <p:cNvPr id="85" name="コンテンツ プレースホルダー 8">
            <a:extLst>
              <a:ext uri="{FF2B5EF4-FFF2-40B4-BE49-F238E27FC236}">
                <a16:creationId xmlns:a16="http://schemas.microsoft.com/office/drawing/2014/main" id="{90760249-FAF7-5C2E-3F02-6E692D1424A9}"/>
              </a:ext>
            </a:extLst>
          </p:cNvPr>
          <p:cNvSpPr txBox="1">
            <a:spLocks/>
          </p:cNvSpPr>
          <p:nvPr/>
        </p:nvSpPr>
        <p:spPr>
          <a:xfrm>
            <a:off x="357820" y="4664256"/>
            <a:ext cx="2424717" cy="59923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社会生活で大切なルールや自分と周りの身を守る「判断行動力」を養います。</a:t>
            </a:r>
          </a:p>
        </p:txBody>
      </p:sp>
      <p:cxnSp>
        <p:nvCxnSpPr>
          <p:cNvPr id="86" name="直線矢印コネクタ 85">
            <a:extLst>
              <a:ext uri="{FF2B5EF4-FFF2-40B4-BE49-F238E27FC236}">
                <a16:creationId xmlns:a16="http://schemas.microsoft.com/office/drawing/2014/main" id="{6F5CEFE3-C94B-44DF-CF62-7FDCF2D3EF1F}"/>
              </a:ext>
            </a:extLst>
          </p:cNvPr>
          <p:cNvCxnSpPr>
            <a:cxnSpLocks/>
          </p:cNvCxnSpPr>
          <p:nvPr/>
        </p:nvCxnSpPr>
        <p:spPr>
          <a:xfrm>
            <a:off x="421044" y="403637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7" name="直線矢印コネクタ 86">
            <a:extLst>
              <a:ext uri="{FF2B5EF4-FFF2-40B4-BE49-F238E27FC236}">
                <a16:creationId xmlns:a16="http://schemas.microsoft.com/office/drawing/2014/main" id="{5AE4EA35-A621-00FB-5AE0-863C99C02272}"/>
              </a:ext>
            </a:extLst>
          </p:cNvPr>
          <p:cNvCxnSpPr>
            <a:cxnSpLocks/>
          </p:cNvCxnSpPr>
          <p:nvPr/>
        </p:nvCxnSpPr>
        <p:spPr>
          <a:xfrm>
            <a:off x="421044" y="463689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5047E3AD-88A1-30A3-7E90-263B9FC2CA87}"/>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BSC</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ウォータースポーツセンター</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：大津市南船路</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4-1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077-592-0127</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077-592-1531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http://bsc-int.co.jp/</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92" name="グラフィックス 91" descr="考え 枠線">
            <a:extLst>
              <a:ext uri="{FF2B5EF4-FFF2-40B4-BE49-F238E27FC236}">
                <a16:creationId xmlns:a16="http://schemas.microsoft.com/office/drawing/2014/main" id="{8F5D2770-1D63-4DC5-3707-2949CB06FA9E}"/>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58565" y="4752472"/>
            <a:ext cx="422805" cy="422805"/>
          </a:xfrm>
          <a:prstGeom prst="rect">
            <a:avLst/>
          </a:prstGeom>
        </p:spPr>
      </p:pic>
      <p:sp>
        <p:nvSpPr>
          <p:cNvPr id="3" name="タイトル 2">
            <a:extLst>
              <a:ext uri="{FF2B5EF4-FFF2-40B4-BE49-F238E27FC236}">
                <a16:creationId xmlns:a16="http://schemas.microsoft.com/office/drawing/2014/main" id="{2DC7712E-6F4B-F84A-7EE0-519CA1FB7867}"/>
              </a:ext>
            </a:extLst>
          </p:cNvPr>
          <p:cNvSpPr>
            <a:spLocks noGrp="1"/>
          </p:cNvSpPr>
          <p:nvPr>
            <p:ph type="title"/>
          </p:nvPr>
        </p:nvSpPr>
        <p:spPr/>
        <p:txBody>
          <a:bodyPr/>
          <a:lstStyle/>
          <a:p>
            <a:r>
              <a:rPr lang="ja-JP" altLang="en-US" sz="1567" dirty="0"/>
              <a:t>びわ湖大津教育プログラム：</a:t>
            </a:r>
            <a:r>
              <a:rPr lang="en-US" altLang="ja-JP" sz="1567"/>
              <a:t>18</a:t>
            </a:r>
            <a:endParaRPr lang="ja-JP" altLang="en-US" sz="1567" dirty="0"/>
          </a:p>
        </p:txBody>
      </p:sp>
      <p:sp>
        <p:nvSpPr>
          <p:cNvPr id="25" name="コンテンツ プレースホルダー 24">
            <a:extLst>
              <a:ext uri="{FF2B5EF4-FFF2-40B4-BE49-F238E27FC236}">
                <a16:creationId xmlns:a16="http://schemas.microsoft.com/office/drawing/2014/main" id="{B36AEE31-4DED-3675-DF72-1AE367A0DB0C}"/>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びわ湖比良山のふもと、水と緑あふれる蓬莱（ほうらい）の雄大な自然のなかでカヤック体験に、クラス対抗カヤックレース、野外チームビルディングを加えた一番人気のプランです。一人ひとりの達成感、共通体験を通じて仲間と深める絆、団結力、社会生活で大切なルールや、自分と周りの身を守る判断行動力を養うプログラムです。</a:t>
            </a:r>
          </a:p>
        </p:txBody>
      </p:sp>
      <p:pic>
        <p:nvPicPr>
          <p:cNvPr id="8" name="図 7" descr="ロゴ&#10;&#10;自動的に生成された説明">
            <a:extLst>
              <a:ext uri="{FF2B5EF4-FFF2-40B4-BE49-F238E27FC236}">
                <a16:creationId xmlns:a16="http://schemas.microsoft.com/office/drawing/2014/main" id="{91C307DA-1D80-0D15-377F-59807F2BA95C}"/>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3882162" y="1203993"/>
            <a:ext cx="264369" cy="264369"/>
          </a:xfrm>
          <a:prstGeom prst="rect">
            <a:avLst/>
          </a:prstGeom>
        </p:spPr>
      </p:pic>
      <p:pic>
        <p:nvPicPr>
          <p:cNvPr id="9" name="図 8">
            <a:extLst>
              <a:ext uri="{FF2B5EF4-FFF2-40B4-BE49-F238E27FC236}">
                <a16:creationId xmlns:a16="http://schemas.microsoft.com/office/drawing/2014/main" id="{86C1E2DE-4165-0AC4-56D0-F97765DAEE29}"/>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4179922" y="1203993"/>
            <a:ext cx="263927" cy="264369"/>
          </a:xfrm>
          <a:prstGeom prst="rect">
            <a:avLst/>
          </a:prstGeom>
        </p:spPr>
      </p:pic>
      <p:cxnSp>
        <p:nvCxnSpPr>
          <p:cNvPr id="20" name="直線コネクタ 19">
            <a:extLst>
              <a:ext uri="{FF2B5EF4-FFF2-40B4-BE49-F238E27FC236}">
                <a16:creationId xmlns:a16="http://schemas.microsoft.com/office/drawing/2014/main" id="{345A3B2C-FDD7-F7E8-C619-F6A2F0ACC82C}"/>
              </a:ext>
            </a:extLst>
          </p:cNvPr>
          <p:cNvCxnSpPr>
            <a:cxnSpLocks/>
          </p:cNvCxnSpPr>
          <p:nvPr/>
        </p:nvCxnSpPr>
        <p:spPr>
          <a:xfrm>
            <a:off x="4978661"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E0DD1C0A-0ADA-F719-B142-C0CBCCCBBA19}"/>
              </a:ext>
            </a:extLst>
          </p:cNvPr>
          <p:cNvCxnSpPr>
            <a:cxnSpLocks/>
          </p:cNvCxnSpPr>
          <p:nvPr/>
        </p:nvCxnSpPr>
        <p:spPr>
          <a:xfrm>
            <a:off x="7295840"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AB4E5A3E-4FD6-417B-DD87-7036E1F1731E}"/>
              </a:ext>
            </a:extLst>
          </p:cNvPr>
          <p:cNvSpPr/>
          <p:nvPr/>
        </p:nvSpPr>
        <p:spPr>
          <a:xfrm rot="5400000">
            <a:off x="4920593"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28" name="二等辺三角形 27">
            <a:extLst>
              <a:ext uri="{FF2B5EF4-FFF2-40B4-BE49-F238E27FC236}">
                <a16:creationId xmlns:a16="http://schemas.microsoft.com/office/drawing/2014/main" id="{A549DED1-249A-0774-0D67-BFF224E712A3}"/>
              </a:ext>
            </a:extLst>
          </p:cNvPr>
          <p:cNvSpPr/>
          <p:nvPr/>
        </p:nvSpPr>
        <p:spPr>
          <a:xfrm rot="5400000">
            <a:off x="7235799"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pic>
        <p:nvPicPr>
          <p:cNvPr id="97" name="グラフィックス 96" descr="電球と鉛筆 枠線">
            <a:extLst>
              <a:ext uri="{FF2B5EF4-FFF2-40B4-BE49-F238E27FC236}">
                <a16:creationId xmlns:a16="http://schemas.microsoft.com/office/drawing/2014/main" id="{3705DAFD-461B-75F8-85EF-ABA27C6DE341}"/>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458565" y="2914044"/>
            <a:ext cx="422805" cy="422805"/>
          </a:xfrm>
          <a:prstGeom prst="rect">
            <a:avLst/>
          </a:prstGeom>
        </p:spPr>
      </p:pic>
      <p:pic>
        <p:nvPicPr>
          <p:cNvPr id="5" name="図 4">
            <a:extLst>
              <a:ext uri="{FF2B5EF4-FFF2-40B4-BE49-F238E27FC236}">
                <a16:creationId xmlns:a16="http://schemas.microsoft.com/office/drawing/2014/main" id="{10A06B80-C476-04D8-FCB3-9CC7C1308687}"/>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4474997" y="1210336"/>
            <a:ext cx="258026" cy="258026"/>
          </a:xfrm>
          <a:prstGeom prst="rect">
            <a:avLst/>
          </a:prstGeom>
        </p:spPr>
      </p:pic>
      <p:pic>
        <p:nvPicPr>
          <p:cNvPr id="24" name="グラフィックス 23" descr="熱望 枠線">
            <a:extLst>
              <a:ext uri="{FF2B5EF4-FFF2-40B4-BE49-F238E27FC236}">
                <a16:creationId xmlns:a16="http://schemas.microsoft.com/office/drawing/2014/main" id="{D46D9C30-279D-E634-7876-9AE43DBA8131}"/>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458565" y="3539617"/>
            <a:ext cx="422805" cy="422805"/>
          </a:xfrm>
          <a:prstGeom prst="rect">
            <a:avLst/>
          </a:prstGeom>
        </p:spPr>
      </p:pic>
      <p:pic>
        <p:nvPicPr>
          <p:cNvPr id="40" name="グラフィックス 39" descr="喝采 枠線">
            <a:extLst>
              <a:ext uri="{FF2B5EF4-FFF2-40B4-BE49-F238E27FC236}">
                <a16:creationId xmlns:a16="http://schemas.microsoft.com/office/drawing/2014/main" id="{A93B6DEC-EE53-CB25-42BF-2E41168FA87E}"/>
              </a:ext>
            </a:extLst>
          </p:cNvPr>
          <p:cNvPicPr>
            <a:picLocks noChangeAspect="1"/>
          </p:cNvPicPr>
          <p:nvPr/>
        </p:nvPicPr>
        <p:blipFill>
          <a:blip>
            <a:extLst>
              <a:ext uri="{96DAC541-7B7A-43D3-8B79-37D633B846F1}">
                <asvg:svgBlip xmlns:asvg="http://schemas.microsoft.com/office/drawing/2016/SVG/main" r:embed="rId23"/>
              </a:ext>
            </a:extLst>
          </a:blip>
          <a:srcRect/>
          <a:stretch/>
        </p:blipFill>
        <p:spPr>
          <a:xfrm>
            <a:off x="485407" y="4154044"/>
            <a:ext cx="369122" cy="369122"/>
          </a:xfrm>
          <a:prstGeom prst="rect">
            <a:avLst/>
          </a:prstGeom>
        </p:spPr>
      </p:pic>
      <p:pic>
        <p:nvPicPr>
          <p:cNvPr id="41" name="図 40">
            <a:extLst>
              <a:ext uri="{FF2B5EF4-FFF2-40B4-BE49-F238E27FC236}">
                <a16:creationId xmlns:a16="http://schemas.microsoft.com/office/drawing/2014/main" id="{BD5D3EC3-4C5F-CC83-3C00-84DB0C2F3FDC}"/>
              </a:ext>
            </a:extLst>
          </p:cNvPr>
          <p:cNvPicPr>
            <a:picLocks noChangeAspect="1"/>
          </p:cNvPicPr>
          <p:nvPr/>
        </p:nvPicPr>
        <p:blipFill rotWithShape="1">
          <a:blip r:embed="rId24"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graphicFrame>
        <p:nvGraphicFramePr>
          <p:cNvPr id="44" name="表 43">
            <a:extLst>
              <a:ext uri="{FF2B5EF4-FFF2-40B4-BE49-F238E27FC236}">
                <a16:creationId xmlns:a16="http://schemas.microsoft.com/office/drawing/2014/main" id="{3587569B-95D4-4B4E-9B47-15140942008B}"/>
              </a:ext>
            </a:extLst>
          </p:cNvPr>
          <p:cNvGraphicFramePr>
            <a:graphicFrameLocks noGrp="1"/>
          </p:cNvGraphicFramePr>
          <p:nvPr/>
        </p:nvGraphicFramePr>
        <p:xfrm>
          <a:off x="2867950" y="4276240"/>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びわ湖・蓬莱</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u="none" strike="noStrike" dirty="0">
                          <a:effectLst/>
                          <a:latin typeface="+mn-ea"/>
                          <a:ea typeface="+mn-ea"/>
                        </a:rPr>
                        <a:t>3</a:t>
                      </a:r>
                      <a:r>
                        <a:rPr lang="ja-JP" altLang="en-US" sz="800" u="none" strike="noStrike" dirty="0">
                          <a:effectLst/>
                          <a:latin typeface="+mn-ea"/>
                          <a:ea typeface="+mn-ea"/>
                        </a:rPr>
                        <a:t>～</a:t>
                      </a:r>
                      <a:r>
                        <a:rPr lang="en-US" altLang="ja-JP" sz="800" u="none" strike="noStrike" dirty="0">
                          <a:effectLst/>
                          <a:latin typeface="+mn-ea"/>
                          <a:ea typeface="+mn-ea"/>
                        </a:rPr>
                        <a:t>12</a:t>
                      </a:r>
                      <a:r>
                        <a:rPr lang="ja-JP" altLang="en-US" sz="800" u="none" strike="noStrike" dirty="0">
                          <a:effectLst/>
                          <a:latin typeface="+mn-ea"/>
                          <a:ea typeface="+mn-ea"/>
                        </a:rPr>
                        <a:t>月</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4</a:t>
                      </a:r>
                      <a:r>
                        <a:rPr lang="ja-JP" altLang="en-US" sz="800" b="0" i="0" u="none" strike="noStrike" dirty="0">
                          <a:effectLst/>
                          <a:latin typeface="+mn-ea"/>
                          <a:ea typeface="+mn-ea"/>
                        </a:rPr>
                        <a:t>時間</a:t>
                      </a:r>
                      <a:r>
                        <a:rPr lang="en-US" altLang="ja-JP" sz="800" b="0" i="0" u="none" strike="noStrike" dirty="0">
                          <a:effectLst/>
                          <a:latin typeface="+mn-ea"/>
                          <a:ea typeface="+mn-ea"/>
                        </a:rPr>
                        <a:t>30</a:t>
                      </a:r>
                      <a:r>
                        <a:rPr lang="ja-JP" altLang="en-US" sz="800" b="0" i="0" u="none" strike="noStrike" dirty="0">
                          <a:effectLst/>
                          <a:latin typeface="+mn-ea"/>
                          <a:ea typeface="+mn-ea"/>
                        </a:rPr>
                        <a:t>分</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40</a:t>
                      </a:r>
                      <a:r>
                        <a:rPr lang="ja-JP" altLang="en-US" sz="800" u="none" strike="noStrike" dirty="0">
                          <a:effectLst/>
                          <a:latin typeface="+mn-ea"/>
                          <a:ea typeface="+mn-ea"/>
                        </a:rPr>
                        <a:t>～</a:t>
                      </a:r>
                      <a:r>
                        <a:rPr lang="en-US" altLang="ja-JP" sz="800" u="none" strike="noStrike" dirty="0">
                          <a:effectLst/>
                          <a:latin typeface="+mn-ea"/>
                          <a:ea typeface="+mn-ea"/>
                        </a:rPr>
                        <a:t>400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kumimoji="1" lang="ja-JP" altLang="en-US" sz="800" b="0" i="0" kern="1200" dirty="0">
                          <a:solidFill>
                            <a:schemeClr val="dk1"/>
                          </a:solidFill>
                          <a:effectLst/>
                          <a:latin typeface="+mn-ea"/>
                          <a:ea typeface="+mn-ea"/>
                          <a:cs typeface="+mn-cs"/>
                        </a:rPr>
                        <a:t>濡れても良い服装と履き物</a:t>
                      </a:r>
                      <a:endParaRPr kumimoji="1" lang="en-US" altLang="ja-JP" sz="800" b="0" i="0" kern="1200" dirty="0">
                        <a:solidFill>
                          <a:schemeClr val="dk1"/>
                        </a:solidFill>
                        <a:effectLst/>
                        <a:latin typeface="+mn-ea"/>
                        <a:ea typeface="+mn-ea"/>
                        <a:cs typeface="+mn-cs"/>
                      </a:endParaRPr>
                    </a:p>
                    <a:p>
                      <a:pPr algn="ctr" fontAlgn="ctr"/>
                      <a:r>
                        <a:rPr kumimoji="1" lang="ja-JP" altLang="en-US" sz="800" b="0" i="0" kern="1200" dirty="0">
                          <a:solidFill>
                            <a:schemeClr val="dk1"/>
                          </a:solidFill>
                          <a:effectLst/>
                          <a:latin typeface="+mn-ea"/>
                          <a:ea typeface="+mn-ea"/>
                          <a:cs typeface="+mn-cs"/>
                        </a:rPr>
                        <a:t>（体操服・サンダル等）</a:t>
                      </a:r>
                      <a:br>
                        <a:rPr lang="ja-JP" altLang="en-US" sz="800" dirty="0">
                          <a:latin typeface="+mn-ea"/>
                          <a:ea typeface="+mn-ea"/>
                        </a:rPr>
                      </a:br>
                      <a:r>
                        <a:rPr kumimoji="1" lang="ja-JP" altLang="en-US" sz="800" b="0" i="0" kern="1200" dirty="0">
                          <a:solidFill>
                            <a:schemeClr val="dk1"/>
                          </a:solidFill>
                          <a:effectLst/>
                          <a:latin typeface="+mn-ea"/>
                          <a:ea typeface="+mn-ea"/>
                          <a:cs typeface="+mn-cs"/>
                        </a:rPr>
                        <a:t>ライフジャケットは貸出</a:t>
                      </a:r>
                      <a:endParaRPr lang="ja-JP" altLang="en-US" sz="80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sp>
        <p:nvSpPr>
          <p:cNvPr id="45" name="コンテンツ プレースホルダー 8">
            <a:extLst>
              <a:ext uri="{FF2B5EF4-FFF2-40B4-BE49-F238E27FC236}">
                <a16:creationId xmlns:a16="http://schemas.microsoft.com/office/drawing/2014/main" id="{E0713AF3-E1A0-DA7F-616F-64DAB5DEF8F0}"/>
              </a:ext>
            </a:extLst>
          </p:cNvPr>
          <p:cNvSpPr txBox="1">
            <a:spLocks/>
          </p:cNvSpPr>
          <p:nvPr/>
        </p:nvSpPr>
        <p:spPr>
          <a:xfrm>
            <a:off x="5813263" y="4293530"/>
            <a:ext cx="3766758" cy="1354429"/>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0000"/>
              </a:lnSpc>
              <a:spcBef>
                <a:spcPts val="147"/>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9:30	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到着／更衣／開校式　　　　　　　　　　　</a:t>
            </a:r>
          </a:p>
          <a:p>
            <a:pPr marL="0" marR="0" lvl="0" indent="0" algn="l" defTabSz="895327" rtl="0" eaLnBrk="1" fontAlgn="auto" latinLnBrk="0" hangingPunct="1">
              <a:lnSpc>
                <a:spcPct val="120000"/>
              </a:lnSpc>
              <a:spcBef>
                <a:spcPts val="147"/>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9:50	【A</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】①</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クラス対抗レース </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【B</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】②</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野外チームビルディング</a:t>
            </a:r>
          </a:p>
          <a:p>
            <a:pPr marL="0" marR="0" lvl="0" indent="0" algn="l" defTabSz="895327" rtl="0" eaLnBrk="1" fontAlgn="auto" latinLnBrk="0" hangingPunct="1">
              <a:lnSpc>
                <a:spcPct val="120000"/>
              </a:lnSpc>
              <a:spcBef>
                <a:spcPts val="147"/>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11:20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移動</a:t>
            </a:r>
          </a:p>
          <a:p>
            <a:pPr marL="0" marR="0" lvl="0" indent="0" algn="l" defTabSz="895327" rtl="0" eaLnBrk="1" fontAlgn="auto" latinLnBrk="0" hangingPunct="1">
              <a:lnSpc>
                <a:spcPct val="120000"/>
              </a:lnSpc>
              <a:spcBef>
                <a:spcPts val="147"/>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11:30	【A</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】②</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野外チームビルディング </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【B</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】①</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クラス対抗レース</a:t>
            </a:r>
          </a:p>
          <a:p>
            <a:pPr marL="0" marR="0" lvl="0" indent="0" algn="l" defTabSz="895327" rtl="0" eaLnBrk="1" fontAlgn="auto" latinLnBrk="0" hangingPunct="1">
              <a:lnSpc>
                <a:spcPct val="120000"/>
              </a:lnSpc>
              <a:spcBef>
                <a:spcPts val="147"/>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13:00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閉校式／更衣</a:t>
            </a:r>
          </a:p>
          <a:p>
            <a:pPr marL="0" marR="0" lvl="0" indent="0" algn="l" defTabSz="895327" rtl="0" eaLnBrk="1" fontAlgn="auto" latinLnBrk="0" hangingPunct="1">
              <a:lnSpc>
                <a:spcPct val="120000"/>
              </a:lnSpc>
              <a:spcBef>
                <a:spcPts val="147"/>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14:00	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出発</a:t>
            </a:r>
          </a:p>
        </p:txBody>
      </p:sp>
      <p:pic>
        <p:nvPicPr>
          <p:cNvPr id="39" name="図プレースホルダー 31" descr="湖でボートに乗っている人たち&#10;&#10;自動的に生成された説明">
            <a:extLst>
              <a:ext uri="{FF2B5EF4-FFF2-40B4-BE49-F238E27FC236}">
                <a16:creationId xmlns:a16="http://schemas.microsoft.com/office/drawing/2014/main" id="{AFE756BB-C6EE-887E-F23F-2D1C76FB2B5F}"/>
              </a:ext>
            </a:extLst>
          </p:cNvPr>
          <p:cNvPicPr>
            <a:picLocks noChangeAspect="1"/>
          </p:cNvPicPr>
          <p:nvPr/>
        </p:nvPicPr>
        <p:blipFill rotWithShape="1">
          <a:blip r:embed="rId25" cstate="print">
            <a:extLst>
              <a:ext uri="{28A0092B-C50C-407E-A947-70E740481C1C}">
                <a14:useLocalDpi xmlns:a14="http://schemas.microsoft.com/office/drawing/2010/main"/>
              </a:ext>
            </a:extLst>
          </a:blip>
          <a:srcRect/>
          <a:stretch/>
        </p:blipFill>
        <p:spPr>
          <a:xfrm>
            <a:off x="8292299" y="4954504"/>
            <a:ext cx="1251086" cy="571838"/>
          </a:xfrm>
          <a:prstGeom prst="rect">
            <a:avLst/>
          </a:prstGeom>
        </p:spPr>
      </p:pic>
      <p:pic>
        <p:nvPicPr>
          <p:cNvPr id="2" name="図プレースホルダー 14" descr="ボートに乗っている人たち&#10;&#10;自動的に生成された説明">
            <a:extLst>
              <a:ext uri="{FF2B5EF4-FFF2-40B4-BE49-F238E27FC236}">
                <a16:creationId xmlns:a16="http://schemas.microsoft.com/office/drawing/2014/main" id="{91C5DA4A-2F1D-D0E3-858B-7445D27EF30C}"/>
              </a:ext>
            </a:extLst>
          </p:cNvPr>
          <p:cNvPicPr>
            <a:picLocks noChangeAspect="1"/>
          </p:cNvPicPr>
          <p:nvPr/>
        </p:nvPicPr>
        <p:blipFill rotWithShape="1">
          <a:blip r:embed="rId26" cstate="print">
            <a:extLst>
              <a:ext uri="{28A0092B-C50C-407E-A947-70E740481C1C}">
                <a14:useLocalDpi xmlns:a14="http://schemas.microsoft.com/office/drawing/2010/main"/>
              </a:ext>
            </a:extLst>
          </a:blip>
          <a:srcRect/>
          <a:stretch/>
        </p:blipFill>
        <p:spPr>
          <a:xfrm>
            <a:off x="8285197" y="4326031"/>
            <a:ext cx="1251087" cy="571838"/>
          </a:xfrm>
          <a:prstGeom prst="rect">
            <a:avLst/>
          </a:prstGeom>
        </p:spPr>
      </p:pic>
    </p:spTree>
    <p:extLst>
      <p:ext uri="{BB962C8B-B14F-4D97-AF65-F5344CB8AC3E}">
        <p14:creationId xmlns:p14="http://schemas.microsoft.com/office/powerpoint/2010/main" val="1293598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50B28-1BED-C77E-7F05-03FE60CA8F02}"/>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815FB403-E4C2-58E5-2914-344CF30017C0}"/>
              </a:ext>
            </a:extLst>
          </p:cNvPr>
          <p:cNvSpPr>
            <a:spLocks noGrp="1"/>
          </p:cNvSpPr>
          <p:nvPr>
            <p:ph idx="1"/>
          </p:nvPr>
        </p:nvSpPr>
        <p:spPr/>
        <p:txBody>
          <a:bodyPr/>
          <a:lstStyle/>
          <a:p>
            <a:r>
              <a:rPr lang="ja-JP" altLang="en-US" dirty="0"/>
              <a:t>びわ湖自然学習 びわ湖満喫プラン</a:t>
            </a:r>
          </a:p>
        </p:txBody>
      </p:sp>
      <p:grpSp>
        <p:nvGrpSpPr>
          <p:cNvPr id="10" name="グループ化 9">
            <a:extLst>
              <a:ext uri="{FF2B5EF4-FFF2-40B4-BE49-F238E27FC236}">
                <a16:creationId xmlns:a16="http://schemas.microsoft.com/office/drawing/2014/main" id="{41C0B72D-5FFD-D064-C692-53BA56D49DBE}"/>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293546DE-0A49-D2E0-6AA1-E334B7EBE56B}"/>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00B79BDF-8775-B98C-9E1D-AB06166D450C}"/>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86D8D78A-AEE5-3342-0F20-3B77D85616CB}"/>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06006B9E-E5BC-87C7-956D-25665202FDF9}"/>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8C8EB023-7F45-2B70-1B70-51055D040F73}"/>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C804E654-BA69-E434-6827-C3846A2BCEB5}"/>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2D9AF895-C284-268B-8DEB-8C888523805B}"/>
              </a:ext>
            </a:extLst>
          </p:cNvPr>
          <p:cNvSpPr txBox="1"/>
          <p:nvPr/>
        </p:nvSpPr>
        <p:spPr>
          <a:xfrm>
            <a:off x="2400567" y="1141123"/>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053F1900-996F-3E54-E93F-3324A1BB64E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7EFBE2DA-18D2-FA44-407D-684FE1186268}"/>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B160D94A-1E92-3F50-0DC8-03B79BDEB94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239452FC-D18D-01EB-D109-C353FEA74C3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3CDBC6AB-8AD1-1F08-C45C-9BBE9DF3836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F3C3650F-26D9-82A9-C23D-72F31A369C1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5173A9DC-8ED6-F6A4-F092-1AAC054F410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0157DF62-8FDA-A476-45CC-655228151D1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05BC680C-954C-D8AF-2425-32D878392F8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4EA516E2-F048-29D4-ECEA-8E904BC440F6}"/>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73BB6B2E-8371-85AB-39B1-90F8E456936D}"/>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C3A41363-661B-0287-AD04-C3965C21FF82}"/>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EF80A514-C6AC-AF19-35EF-965C93FA5CA5}"/>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9244EE7B-C698-243A-9301-36C068BF2634}"/>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18D00F40-141F-7831-F4F1-889DB91DC14C}"/>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びわ湖の環境保全について調べてみる。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地域と現地の環境についての課題や取組について調べてみる。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1AB323AE-6D09-7E09-118D-4D82C4FC5145}"/>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びわ湖で人気のウォータースポーツを通して協力する力を学ぶ。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8561F637-1A10-A266-9BA1-09D1A1311075}"/>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pSp>
        <p:nvGrpSpPr>
          <p:cNvPr id="4" name="グループ化 3">
            <a:extLst>
              <a:ext uri="{FF2B5EF4-FFF2-40B4-BE49-F238E27FC236}">
                <a16:creationId xmlns:a16="http://schemas.microsoft.com/office/drawing/2014/main" id="{FB67E5D0-9B59-2BC8-CA63-8A72AE11E320}"/>
              </a:ext>
            </a:extLst>
          </p:cNvPr>
          <p:cNvGrpSpPr/>
          <p:nvPr/>
        </p:nvGrpSpPr>
        <p:grpSpPr>
          <a:xfrm>
            <a:off x="2839523" y="5615318"/>
            <a:ext cx="6726919" cy="617840"/>
            <a:chOff x="321177" y="5870744"/>
            <a:chExt cx="9338540" cy="630999"/>
          </a:xfrm>
        </p:grpSpPr>
        <p:sp>
          <p:nvSpPr>
            <p:cNvPr id="59" name="コンテンツ プレースホルダー 8">
              <a:extLst>
                <a:ext uri="{FF2B5EF4-FFF2-40B4-BE49-F238E27FC236}">
                  <a16:creationId xmlns:a16="http://schemas.microsoft.com/office/drawing/2014/main" id="{CBD8A97E-FE22-8125-57EA-A5875690F496}"/>
                </a:ext>
              </a:extLst>
            </p:cNvPr>
            <p:cNvSpPr txBox="1">
              <a:spLocks/>
            </p:cNvSpPr>
            <p:nvPr/>
          </p:nvSpPr>
          <p:spPr>
            <a:xfrm>
              <a:off x="321177" y="5870744"/>
              <a:ext cx="9338540" cy="630999"/>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ご到着に合わせて、スケジュールを作成いたします。お気軽にご相談ください。</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午後からの実施も可能</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ウォータースポーツのため、雨天決行いたします。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での昼食も可能</a:t>
              </a:r>
              <a:b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（別途料金：</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BBQ</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大会／蓬莱手打ちうどん作り／カレー作り体験）</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雨天時の昼食：部屋等の食事場所を用意可能</a:t>
              </a:r>
            </a:p>
          </p:txBody>
        </p:sp>
        <p:cxnSp>
          <p:nvCxnSpPr>
            <p:cNvPr id="61" name="直線コネクタ 60">
              <a:extLst>
                <a:ext uri="{FF2B5EF4-FFF2-40B4-BE49-F238E27FC236}">
                  <a16:creationId xmlns:a16="http://schemas.microsoft.com/office/drawing/2014/main" id="{1FA66CFB-F760-A109-B964-F1D9BD6A172E}"/>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AA65A048-37F8-6016-7BFA-8C0D5C4DCE9B}"/>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085414B6-EC31-5FB8-390E-73C8762E2F03}"/>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151E61E6-E5BF-CB2C-CD6C-ABB031B727D1}"/>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A76FCC58-26DC-9F86-08AF-300D80B85C5F}"/>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8B993881-05C9-E1F3-B272-E59F0B45C93F}"/>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pic>
        <p:nvPicPr>
          <p:cNvPr id="75" name="図 74">
            <a:extLst>
              <a:ext uri="{FF2B5EF4-FFF2-40B4-BE49-F238E27FC236}">
                <a16:creationId xmlns:a16="http://schemas.microsoft.com/office/drawing/2014/main" id="{F60A1292-04F3-541D-5EBF-9CAEF1E8E5E6}"/>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3582168" y="1203993"/>
            <a:ext cx="263927" cy="264369"/>
          </a:xfrm>
          <a:prstGeom prst="rect">
            <a:avLst/>
          </a:prstGeom>
        </p:spPr>
      </p:pic>
      <p:sp>
        <p:nvSpPr>
          <p:cNvPr id="77" name="コンテンツ プレースホルダー 8">
            <a:extLst>
              <a:ext uri="{FF2B5EF4-FFF2-40B4-BE49-F238E27FC236}">
                <a16:creationId xmlns:a16="http://schemas.microsoft.com/office/drawing/2014/main" id="{F1173611-D8D7-0613-A134-F91855E2EC52}"/>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8F520F1D-842F-B283-6786-FB5F456C695A}"/>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9" name="コンテンツ プレースホルダー 8">
            <a:extLst>
              <a:ext uri="{FF2B5EF4-FFF2-40B4-BE49-F238E27FC236}">
                <a16:creationId xmlns:a16="http://schemas.microsoft.com/office/drawing/2014/main" id="{1419AAA3-BDF8-64E0-6B71-5B958A21168C}"/>
              </a:ext>
            </a:extLst>
          </p:cNvPr>
          <p:cNvSpPr txBox="1">
            <a:spLocks/>
          </p:cNvSpPr>
          <p:nvPr/>
        </p:nvSpPr>
        <p:spPr>
          <a:xfrm>
            <a:off x="357819" y="2772954"/>
            <a:ext cx="2426672" cy="704985"/>
          </a:xfrm>
          <a:prstGeom prst="rect">
            <a:avLst/>
          </a:prstGeom>
          <a:noFill/>
        </p:spPr>
        <p:txBody>
          <a:bodyPr vert="horz" lIns="599237" tIns="44767" rIns="88123" bIns="44767" rtlCol="0" anchor="t">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びわ湖自然体験学習を通して、</a:t>
            </a: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について学びます。各テーマについてのお話も可能です。</a:t>
            </a:r>
          </a:p>
        </p:txBody>
      </p:sp>
      <p:sp>
        <p:nvSpPr>
          <p:cNvPr id="80" name="コンテンツ プレースホルダー 8">
            <a:extLst>
              <a:ext uri="{FF2B5EF4-FFF2-40B4-BE49-F238E27FC236}">
                <a16:creationId xmlns:a16="http://schemas.microsoft.com/office/drawing/2014/main" id="{B718C46E-A7CA-2052-922A-A1A90FEA6C9F}"/>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34C42CA6-5368-8116-193A-09282BC2453D}"/>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0AFA0CA5-3694-E1B4-FDFA-04B0B99D1BC6}"/>
              </a:ext>
            </a:extLst>
          </p:cNvPr>
          <p:cNvCxnSpPr>
            <a:cxnSpLocks/>
          </p:cNvCxnSpPr>
          <p:nvPr/>
        </p:nvCxnSpPr>
        <p:spPr>
          <a:xfrm>
            <a:off x="421044" y="347990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3A21FF58-D9CB-4F5A-C273-ED07933A1250}"/>
              </a:ext>
            </a:extLst>
          </p:cNvPr>
          <p:cNvSpPr txBox="1">
            <a:spLocks/>
          </p:cNvSpPr>
          <p:nvPr/>
        </p:nvSpPr>
        <p:spPr>
          <a:xfrm>
            <a:off x="357819" y="3481866"/>
            <a:ext cx="2382401" cy="53830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生徒たち一人ひとりの“できた”という「達成感」を味わえます。</a:t>
            </a:r>
          </a:p>
        </p:txBody>
      </p:sp>
      <p:sp>
        <p:nvSpPr>
          <p:cNvPr id="84" name="コンテンツ プレースホルダー 8">
            <a:extLst>
              <a:ext uri="{FF2B5EF4-FFF2-40B4-BE49-F238E27FC236}">
                <a16:creationId xmlns:a16="http://schemas.microsoft.com/office/drawing/2014/main" id="{43D99E1D-254A-2F85-1186-C23873479190}"/>
              </a:ext>
            </a:extLst>
          </p:cNvPr>
          <p:cNvSpPr txBox="1">
            <a:spLocks/>
          </p:cNvSpPr>
          <p:nvPr/>
        </p:nvSpPr>
        <p:spPr>
          <a:xfrm>
            <a:off x="357819" y="4052585"/>
            <a:ext cx="2382401" cy="57204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共通体験を通じて仲間と「絆、団結力」を深めます。</a:t>
            </a:r>
          </a:p>
        </p:txBody>
      </p:sp>
      <p:sp>
        <p:nvSpPr>
          <p:cNvPr id="85" name="コンテンツ プレースホルダー 8">
            <a:extLst>
              <a:ext uri="{FF2B5EF4-FFF2-40B4-BE49-F238E27FC236}">
                <a16:creationId xmlns:a16="http://schemas.microsoft.com/office/drawing/2014/main" id="{5652BC6A-7CCD-E17E-46A9-46690984186D}"/>
              </a:ext>
            </a:extLst>
          </p:cNvPr>
          <p:cNvSpPr txBox="1">
            <a:spLocks/>
          </p:cNvSpPr>
          <p:nvPr/>
        </p:nvSpPr>
        <p:spPr>
          <a:xfrm>
            <a:off x="357820" y="4664256"/>
            <a:ext cx="2424717" cy="59923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社会生活で大切なルールや自分と周りの身を守る「判断行動力」を養います。</a:t>
            </a:r>
          </a:p>
        </p:txBody>
      </p:sp>
      <p:cxnSp>
        <p:nvCxnSpPr>
          <p:cNvPr id="86" name="直線矢印コネクタ 85">
            <a:extLst>
              <a:ext uri="{FF2B5EF4-FFF2-40B4-BE49-F238E27FC236}">
                <a16:creationId xmlns:a16="http://schemas.microsoft.com/office/drawing/2014/main" id="{62722E95-A48C-D60C-1272-C861BAC83AEB}"/>
              </a:ext>
            </a:extLst>
          </p:cNvPr>
          <p:cNvCxnSpPr>
            <a:cxnSpLocks/>
          </p:cNvCxnSpPr>
          <p:nvPr/>
        </p:nvCxnSpPr>
        <p:spPr>
          <a:xfrm>
            <a:off x="421044" y="403637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7" name="直線矢印コネクタ 86">
            <a:extLst>
              <a:ext uri="{FF2B5EF4-FFF2-40B4-BE49-F238E27FC236}">
                <a16:creationId xmlns:a16="http://schemas.microsoft.com/office/drawing/2014/main" id="{996C1013-72B8-0103-4E3A-44A0312CAEDF}"/>
              </a:ext>
            </a:extLst>
          </p:cNvPr>
          <p:cNvCxnSpPr>
            <a:cxnSpLocks/>
          </p:cNvCxnSpPr>
          <p:nvPr/>
        </p:nvCxnSpPr>
        <p:spPr>
          <a:xfrm>
            <a:off x="421044" y="463689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EE68A964-B650-3A53-DF9E-843B693D6F20}"/>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BSC</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ウォータースポーツセンター</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：大津市南船路</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4-1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077-592-0127</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077-592-1531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http://bsc-int.co.jp/</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92" name="グラフィックス 91" descr="考え 枠線">
            <a:extLst>
              <a:ext uri="{FF2B5EF4-FFF2-40B4-BE49-F238E27FC236}">
                <a16:creationId xmlns:a16="http://schemas.microsoft.com/office/drawing/2014/main" id="{4770B633-433E-7788-CCB1-DC1371B92F84}"/>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58565" y="4752472"/>
            <a:ext cx="422805" cy="422805"/>
          </a:xfrm>
          <a:prstGeom prst="rect">
            <a:avLst/>
          </a:prstGeom>
        </p:spPr>
      </p:pic>
      <p:sp>
        <p:nvSpPr>
          <p:cNvPr id="3" name="タイトル 2">
            <a:extLst>
              <a:ext uri="{FF2B5EF4-FFF2-40B4-BE49-F238E27FC236}">
                <a16:creationId xmlns:a16="http://schemas.microsoft.com/office/drawing/2014/main" id="{C67E5119-CBDC-748E-B90E-DE10A8596FFC}"/>
              </a:ext>
            </a:extLst>
          </p:cNvPr>
          <p:cNvSpPr>
            <a:spLocks noGrp="1"/>
          </p:cNvSpPr>
          <p:nvPr>
            <p:ph type="title"/>
          </p:nvPr>
        </p:nvSpPr>
        <p:spPr/>
        <p:txBody>
          <a:bodyPr/>
          <a:lstStyle/>
          <a:p>
            <a:r>
              <a:rPr lang="ja-JP" altLang="en-US" sz="1567" dirty="0"/>
              <a:t>びわ湖大津教育プログラム：</a:t>
            </a:r>
            <a:r>
              <a:rPr lang="en-US" altLang="ja-JP" sz="1567" dirty="0"/>
              <a:t>19</a:t>
            </a:r>
            <a:endParaRPr lang="ja-JP" altLang="en-US" sz="1567" dirty="0"/>
          </a:p>
        </p:txBody>
      </p:sp>
      <p:sp>
        <p:nvSpPr>
          <p:cNvPr id="25" name="コンテンツ プレースホルダー 24">
            <a:extLst>
              <a:ext uri="{FF2B5EF4-FFF2-40B4-BE49-F238E27FC236}">
                <a16:creationId xmlns:a16="http://schemas.microsoft.com/office/drawing/2014/main" id="{354FF226-8CAD-7A2B-4952-E35617926BA2}"/>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びわ湖比良山のふもと、水と緑あふれる蓬莱（ほうらい）の雄大な自然のなかでカヤック体験に、クラス対抗カヤックリレー、ヨット乗船体験を加えたプランです。一人ひとりの達成感、共通体験を通じて仲間と深める絆、団結力、社会生活で大切なルールや、自分と周りの身を守る判断行動力を養うプログラムです。</a:t>
            </a:r>
          </a:p>
        </p:txBody>
      </p:sp>
      <p:pic>
        <p:nvPicPr>
          <p:cNvPr id="8" name="図 7" descr="ロゴ&#10;&#10;自動的に生成された説明">
            <a:extLst>
              <a:ext uri="{FF2B5EF4-FFF2-40B4-BE49-F238E27FC236}">
                <a16:creationId xmlns:a16="http://schemas.microsoft.com/office/drawing/2014/main" id="{596ECA14-28CE-B20B-933D-B2353506ED7A}"/>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3882162" y="1203993"/>
            <a:ext cx="264369" cy="264369"/>
          </a:xfrm>
          <a:prstGeom prst="rect">
            <a:avLst/>
          </a:prstGeom>
        </p:spPr>
      </p:pic>
      <p:pic>
        <p:nvPicPr>
          <p:cNvPr id="9" name="図 8">
            <a:extLst>
              <a:ext uri="{FF2B5EF4-FFF2-40B4-BE49-F238E27FC236}">
                <a16:creationId xmlns:a16="http://schemas.microsoft.com/office/drawing/2014/main" id="{FEA4472B-89EB-F3D9-7767-9C2CFE5E8F84}"/>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4179922" y="1203993"/>
            <a:ext cx="263927" cy="264369"/>
          </a:xfrm>
          <a:prstGeom prst="rect">
            <a:avLst/>
          </a:prstGeom>
        </p:spPr>
      </p:pic>
      <p:graphicFrame>
        <p:nvGraphicFramePr>
          <p:cNvPr id="17" name="表 16">
            <a:extLst>
              <a:ext uri="{FF2B5EF4-FFF2-40B4-BE49-F238E27FC236}">
                <a16:creationId xmlns:a16="http://schemas.microsoft.com/office/drawing/2014/main" id="{D8E9807E-99E5-6718-7D15-A5854AC0D42F}"/>
              </a:ext>
            </a:extLst>
          </p:cNvPr>
          <p:cNvGraphicFramePr>
            <a:graphicFrameLocks noGrp="1"/>
          </p:cNvGraphicFramePr>
          <p:nvPr/>
        </p:nvGraphicFramePr>
        <p:xfrm>
          <a:off x="2867950" y="4276240"/>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びわ湖・蓬莱</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altLang="ja-JP" sz="800" u="none" strike="noStrike" dirty="0">
                          <a:effectLst/>
                          <a:latin typeface="+mn-ea"/>
                          <a:ea typeface="+mn-ea"/>
                        </a:rPr>
                        <a:t>3</a:t>
                      </a:r>
                      <a:r>
                        <a:rPr lang="ja-JP" altLang="en-US" sz="800" u="none" strike="noStrike" dirty="0">
                          <a:effectLst/>
                          <a:latin typeface="+mn-ea"/>
                          <a:ea typeface="+mn-ea"/>
                        </a:rPr>
                        <a:t>～</a:t>
                      </a:r>
                      <a:r>
                        <a:rPr lang="en-US" altLang="ja-JP" sz="800" u="none" strike="noStrike" dirty="0">
                          <a:effectLst/>
                          <a:latin typeface="+mn-ea"/>
                          <a:ea typeface="+mn-ea"/>
                        </a:rPr>
                        <a:t>12</a:t>
                      </a:r>
                      <a:r>
                        <a:rPr lang="ja-JP" altLang="en-US" sz="800" u="none" strike="noStrike" dirty="0">
                          <a:effectLst/>
                          <a:latin typeface="+mn-ea"/>
                          <a:ea typeface="+mn-ea"/>
                        </a:rPr>
                        <a:t>月</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2</a:t>
                      </a:r>
                      <a:r>
                        <a:rPr lang="ja-JP" altLang="en-US" sz="800" b="0" i="0" u="none" strike="noStrike" dirty="0">
                          <a:effectLst/>
                          <a:latin typeface="+mn-ea"/>
                          <a:ea typeface="+mn-ea"/>
                        </a:rPr>
                        <a:t>時間</a:t>
                      </a:r>
                      <a:r>
                        <a:rPr lang="en-US" altLang="ja-JP" sz="800" b="0" i="0" u="none" strike="noStrike" dirty="0">
                          <a:effectLst/>
                          <a:latin typeface="+mn-ea"/>
                          <a:ea typeface="+mn-ea"/>
                        </a:rPr>
                        <a:t>30</a:t>
                      </a:r>
                      <a:r>
                        <a:rPr lang="ja-JP" altLang="en-US" sz="800" b="0" i="0" u="none" strike="noStrike" dirty="0">
                          <a:effectLst/>
                          <a:latin typeface="+mn-ea"/>
                          <a:ea typeface="+mn-ea"/>
                        </a:rPr>
                        <a:t>分</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40</a:t>
                      </a:r>
                      <a:r>
                        <a:rPr lang="ja-JP" altLang="en-US" sz="800" u="none" strike="noStrike" dirty="0">
                          <a:effectLst/>
                          <a:latin typeface="+mn-ea"/>
                          <a:ea typeface="+mn-ea"/>
                        </a:rPr>
                        <a:t>～</a:t>
                      </a:r>
                      <a:r>
                        <a:rPr lang="en-US" altLang="ja-JP" sz="800" u="none" strike="noStrike" dirty="0">
                          <a:effectLst/>
                          <a:latin typeface="+mn-ea"/>
                          <a:ea typeface="+mn-ea"/>
                        </a:rPr>
                        <a:t>400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kumimoji="1" lang="ja-JP" altLang="en-US" sz="800" b="0" i="0" kern="1200" dirty="0">
                          <a:solidFill>
                            <a:schemeClr val="dk1"/>
                          </a:solidFill>
                          <a:effectLst/>
                          <a:latin typeface="+mn-ea"/>
                          <a:ea typeface="+mn-ea"/>
                          <a:cs typeface="+mn-cs"/>
                        </a:rPr>
                        <a:t>濡れても良い服装と履き物</a:t>
                      </a:r>
                      <a:endParaRPr kumimoji="1" lang="en-US" altLang="ja-JP" sz="800" b="0" i="0" kern="1200" dirty="0">
                        <a:solidFill>
                          <a:schemeClr val="dk1"/>
                        </a:solidFill>
                        <a:effectLst/>
                        <a:latin typeface="+mn-ea"/>
                        <a:ea typeface="+mn-ea"/>
                        <a:cs typeface="+mn-cs"/>
                      </a:endParaRPr>
                    </a:p>
                    <a:p>
                      <a:pPr algn="ctr" fontAlgn="ctr"/>
                      <a:r>
                        <a:rPr kumimoji="1" lang="ja-JP" altLang="en-US" sz="800" b="0" i="0" kern="1200" dirty="0">
                          <a:solidFill>
                            <a:schemeClr val="dk1"/>
                          </a:solidFill>
                          <a:effectLst/>
                          <a:latin typeface="+mn-ea"/>
                          <a:ea typeface="+mn-ea"/>
                          <a:cs typeface="+mn-cs"/>
                        </a:rPr>
                        <a:t>（体操服・サンダル等）</a:t>
                      </a:r>
                      <a:br>
                        <a:rPr lang="ja-JP" altLang="en-US" sz="800" dirty="0">
                          <a:latin typeface="+mn-ea"/>
                          <a:ea typeface="+mn-ea"/>
                        </a:rPr>
                      </a:br>
                      <a:r>
                        <a:rPr kumimoji="1" lang="ja-JP" altLang="en-US" sz="800" b="0" i="0" kern="1200" dirty="0">
                          <a:solidFill>
                            <a:schemeClr val="dk1"/>
                          </a:solidFill>
                          <a:effectLst/>
                          <a:latin typeface="+mn-ea"/>
                          <a:ea typeface="+mn-ea"/>
                          <a:cs typeface="+mn-cs"/>
                        </a:rPr>
                        <a:t>ライフジャケットは貸出</a:t>
                      </a:r>
                      <a:endParaRPr lang="ja-JP" altLang="en-US" sz="80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cxnSp>
        <p:nvCxnSpPr>
          <p:cNvPr id="20" name="直線コネクタ 19">
            <a:extLst>
              <a:ext uri="{FF2B5EF4-FFF2-40B4-BE49-F238E27FC236}">
                <a16:creationId xmlns:a16="http://schemas.microsoft.com/office/drawing/2014/main" id="{45FFF9EC-ED92-690B-8664-1A9E5DCE2977}"/>
              </a:ext>
            </a:extLst>
          </p:cNvPr>
          <p:cNvCxnSpPr>
            <a:cxnSpLocks/>
          </p:cNvCxnSpPr>
          <p:nvPr/>
        </p:nvCxnSpPr>
        <p:spPr>
          <a:xfrm>
            <a:off x="4978661"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7B23535A-9B6F-D487-B1CB-05CDF0011CDB}"/>
              </a:ext>
            </a:extLst>
          </p:cNvPr>
          <p:cNvCxnSpPr>
            <a:cxnSpLocks/>
          </p:cNvCxnSpPr>
          <p:nvPr/>
        </p:nvCxnSpPr>
        <p:spPr>
          <a:xfrm>
            <a:off x="7295840"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77BB3782-9560-7CED-D926-89BE228A6A58}"/>
              </a:ext>
            </a:extLst>
          </p:cNvPr>
          <p:cNvSpPr/>
          <p:nvPr/>
        </p:nvSpPr>
        <p:spPr>
          <a:xfrm rot="5400000">
            <a:off x="4920593"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28" name="二等辺三角形 27">
            <a:extLst>
              <a:ext uri="{FF2B5EF4-FFF2-40B4-BE49-F238E27FC236}">
                <a16:creationId xmlns:a16="http://schemas.microsoft.com/office/drawing/2014/main" id="{1E4B47E9-1125-B6E8-D406-195E546FD447}"/>
              </a:ext>
            </a:extLst>
          </p:cNvPr>
          <p:cNvSpPr/>
          <p:nvPr/>
        </p:nvSpPr>
        <p:spPr>
          <a:xfrm rot="5400000">
            <a:off x="7235799"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39" name="コンテンツ プレースホルダー 8">
            <a:extLst>
              <a:ext uri="{FF2B5EF4-FFF2-40B4-BE49-F238E27FC236}">
                <a16:creationId xmlns:a16="http://schemas.microsoft.com/office/drawing/2014/main" id="{7513B27E-5ECB-E472-0FBB-C34988F66BC9}"/>
              </a:ext>
            </a:extLst>
          </p:cNvPr>
          <p:cNvSpPr txBox="1">
            <a:spLocks/>
          </p:cNvSpPr>
          <p:nvPr/>
        </p:nvSpPr>
        <p:spPr>
          <a:xfrm>
            <a:off x="5813263" y="4312185"/>
            <a:ext cx="3766758" cy="1354429"/>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9:30	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到着／更衣／開校式　　　　　　　　　</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492211" algn="l"/>
                <a:tab pos="2457485"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10:00	【A</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【B</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ヨット</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492211" algn="l"/>
                <a:tab pos="2457485"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10:50	【A</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【B</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ヨット</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492211" algn="l"/>
                <a:tab pos="2457485"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11:40	【A</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ヨット</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【B</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カヤック</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人乗り</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12:30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クラス対抗カヤックリレー</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13:00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リレー表彰式／閉校式／更衣</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14:00	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出発</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で昼食可能、別途料金</a:t>
            </a:r>
          </a:p>
        </p:txBody>
      </p:sp>
      <p:pic>
        <p:nvPicPr>
          <p:cNvPr id="97" name="グラフィックス 96" descr="電球と鉛筆 枠線">
            <a:extLst>
              <a:ext uri="{FF2B5EF4-FFF2-40B4-BE49-F238E27FC236}">
                <a16:creationId xmlns:a16="http://schemas.microsoft.com/office/drawing/2014/main" id="{52F64030-2D87-638A-AE1D-6BD44351E97C}"/>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458565" y="2914044"/>
            <a:ext cx="422805" cy="422805"/>
          </a:xfrm>
          <a:prstGeom prst="rect">
            <a:avLst/>
          </a:prstGeom>
        </p:spPr>
      </p:pic>
      <p:pic>
        <p:nvPicPr>
          <p:cNvPr id="5" name="図 4">
            <a:extLst>
              <a:ext uri="{FF2B5EF4-FFF2-40B4-BE49-F238E27FC236}">
                <a16:creationId xmlns:a16="http://schemas.microsoft.com/office/drawing/2014/main" id="{1FD24583-D8C4-9737-92A9-2459879D7E62}"/>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4474997" y="1210336"/>
            <a:ext cx="258026" cy="258026"/>
          </a:xfrm>
          <a:prstGeom prst="rect">
            <a:avLst/>
          </a:prstGeom>
        </p:spPr>
      </p:pic>
      <p:pic>
        <p:nvPicPr>
          <p:cNvPr id="24" name="グラフィックス 23" descr="熱望 枠線">
            <a:extLst>
              <a:ext uri="{FF2B5EF4-FFF2-40B4-BE49-F238E27FC236}">
                <a16:creationId xmlns:a16="http://schemas.microsoft.com/office/drawing/2014/main" id="{8FD7C41E-A174-34AE-F38C-F9F7B27AD172}"/>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458565" y="3539617"/>
            <a:ext cx="422805" cy="422805"/>
          </a:xfrm>
          <a:prstGeom prst="rect">
            <a:avLst/>
          </a:prstGeom>
        </p:spPr>
      </p:pic>
      <p:pic>
        <p:nvPicPr>
          <p:cNvPr id="40" name="グラフィックス 39" descr="喝采 枠線">
            <a:extLst>
              <a:ext uri="{FF2B5EF4-FFF2-40B4-BE49-F238E27FC236}">
                <a16:creationId xmlns:a16="http://schemas.microsoft.com/office/drawing/2014/main" id="{C4A91FDD-C08D-5C30-DE52-236B0624A553}"/>
              </a:ext>
            </a:extLst>
          </p:cNvPr>
          <p:cNvPicPr>
            <a:picLocks noChangeAspect="1"/>
          </p:cNvPicPr>
          <p:nvPr/>
        </p:nvPicPr>
        <p:blipFill>
          <a:blip>
            <a:extLst>
              <a:ext uri="{96DAC541-7B7A-43D3-8B79-37D633B846F1}">
                <asvg:svgBlip xmlns:asvg="http://schemas.microsoft.com/office/drawing/2016/SVG/main" r:embed="rId23"/>
              </a:ext>
            </a:extLst>
          </a:blip>
          <a:srcRect/>
          <a:stretch/>
        </p:blipFill>
        <p:spPr>
          <a:xfrm>
            <a:off x="485407" y="4154044"/>
            <a:ext cx="369122" cy="369122"/>
          </a:xfrm>
          <a:prstGeom prst="rect">
            <a:avLst/>
          </a:prstGeom>
        </p:spPr>
      </p:pic>
      <p:pic>
        <p:nvPicPr>
          <p:cNvPr id="41" name="図 40">
            <a:extLst>
              <a:ext uri="{FF2B5EF4-FFF2-40B4-BE49-F238E27FC236}">
                <a16:creationId xmlns:a16="http://schemas.microsoft.com/office/drawing/2014/main" id="{36621C0E-6301-D22D-FE90-BD5346B14AB3}"/>
              </a:ext>
            </a:extLst>
          </p:cNvPr>
          <p:cNvPicPr>
            <a:picLocks noChangeAspect="1"/>
          </p:cNvPicPr>
          <p:nvPr/>
        </p:nvPicPr>
        <p:blipFill rotWithShape="1">
          <a:blip r:embed="rId24"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pic>
        <p:nvPicPr>
          <p:cNvPr id="2" name="図プレースホルダー 14" descr="ボートに乗っている人たち&#10;&#10;自動的に生成された説明">
            <a:extLst>
              <a:ext uri="{FF2B5EF4-FFF2-40B4-BE49-F238E27FC236}">
                <a16:creationId xmlns:a16="http://schemas.microsoft.com/office/drawing/2014/main" id="{3E68A05E-3EE6-1F27-8D03-C4E8A045C65C}"/>
              </a:ext>
            </a:extLst>
          </p:cNvPr>
          <p:cNvPicPr>
            <a:picLocks noChangeAspect="1"/>
          </p:cNvPicPr>
          <p:nvPr/>
        </p:nvPicPr>
        <p:blipFill rotWithShape="1">
          <a:blip r:embed="rId25" cstate="print">
            <a:extLst>
              <a:ext uri="{28A0092B-C50C-407E-A947-70E740481C1C}">
                <a14:useLocalDpi xmlns:a14="http://schemas.microsoft.com/office/drawing/2010/main"/>
              </a:ext>
            </a:extLst>
          </a:blip>
          <a:srcRect/>
          <a:stretch/>
        </p:blipFill>
        <p:spPr>
          <a:xfrm>
            <a:off x="8170837" y="5017591"/>
            <a:ext cx="1341658" cy="499576"/>
          </a:xfrm>
          <a:prstGeom prst="rect">
            <a:avLst/>
          </a:prstGeom>
        </p:spPr>
      </p:pic>
    </p:spTree>
    <p:extLst>
      <p:ext uri="{BB962C8B-B14F-4D97-AF65-F5344CB8AC3E}">
        <p14:creationId xmlns:p14="http://schemas.microsoft.com/office/powerpoint/2010/main" val="7411511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7E46C-B5B5-C868-AA8C-186953FB1104}"/>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77D02FE3-BBE7-A5DD-7C49-C6E9A270B2FA}"/>
              </a:ext>
            </a:extLst>
          </p:cNvPr>
          <p:cNvSpPr>
            <a:spLocks noGrp="1"/>
          </p:cNvSpPr>
          <p:nvPr>
            <p:ph idx="1"/>
          </p:nvPr>
        </p:nvSpPr>
        <p:spPr/>
        <p:txBody>
          <a:bodyPr/>
          <a:lstStyle/>
          <a:p>
            <a:r>
              <a:rPr lang="en-US" altLang="ja-JP" dirty="0"/>
              <a:t>【</a:t>
            </a:r>
            <a:r>
              <a:rPr lang="ja-JP" altLang="en-US" dirty="0"/>
              <a:t>宿泊施設で実施</a:t>
            </a:r>
            <a:r>
              <a:rPr lang="en-US" altLang="ja-JP" dirty="0"/>
              <a:t>】SDG</a:t>
            </a:r>
            <a:r>
              <a:rPr lang="ja-JP" altLang="en-US" dirty="0"/>
              <a:t>ｓ学習「マイプラ」</a:t>
            </a:r>
          </a:p>
        </p:txBody>
      </p:sp>
      <p:grpSp>
        <p:nvGrpSpPr>
          <p:cNvPr id="10" name="グループ化 9">
            <a:extLst>
              <a:ext uri="{FF2B5EF4-FFF2-40B4-BE49-F238E27FC236}">
                <a16:creationId xmlns:a16="http://schemas.microsoft.com/office/drawing/2014/main" id="{A2A87891-70D3-1633-F62D-43CC763C33EF}"/>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6A13710F-A871-A08B-0186-743CDB0678AE}"/>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E58DACA0-5EEF-4F08-BF8D-CA31AC861B82}"/>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3AD7AB3B-4B4B-14FC-0535-30692753766F}"/>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CCDE9E2E-657E-CEDE-8667-2B287A215F6B}"/>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C7CCE6D8-03A1-C509-44D8-AD09C6E4981F}"/>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86A1D49A-96CC-8479-789A-DD7DCB52921E}"/>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006EC897-B41C-0229-BA97-3D4BA21116CD}"/>
              </a:ext>
            </a:extLst>
          </p:cNvPr>
          <p:cNvSpPr txBox="1"/>
          <p:nvPr/>
        </p:nvSpPr>
        <p:spPr>
          <a:xfrm>
            <a:off x="2400567" y="1141123"/>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9DA7EFD2-1BC6-D3FC-74DE-5C81E8123AA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FE27408B-BEC7-EB49-7EB9-8EA0861E0185}"/>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A8D58E85-DF4A-AB40-6B66-5E0919D149B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9" name="図 28" descr="文字の書かれた紙&#10;&#10;自動的に生成された説明">
            <a:extLst>
              <a:ext uri="{FF2B5EF4-FFF2-40B4-BE49-F238E27FC236}">
                <a16:creationId xmlns:a16="http://schemas.microsoft.com/office/drawing/2014/main" id="{55CF28E6-5138-24F3-36EC-C691C2FD9BA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6F663CC3-E403-A2E4-03E8-3BA7035002F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A3225DC9-A165-CEB4-8E24-8723CE61C8E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25302EEE-E640-677A-DEB1-A16119E4F02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3573C74F-1553-60E8-07C6-FFF959CC4F5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499B7119-652D-7E36-E90C-D54E4F4D682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127AB759-49AC-3D93-7FB7-B3D19A67496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9CFF6736-3314-88EB-4622-5A8E9448CEAD}"/>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E0E59525-6619-B4D5-FE69-D233F5B0DA3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40A91EE6-C926-8F7D-FEBF-F2C417D942D4}"/>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C0ADB506-F81F-7170-6472-7DD5429BE857}"/>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自分たちが住む地域が抱える問題について考える。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身近な</a:t>
            </a: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の取組について調べてみる。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662A0240-687C-8014-19D8-B4AD28F07238}"/>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なぜ</a:t>
            </a: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がこの世界に必要なのかを学ぶ。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の本質を学ぶ。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があることで生まれる可能性は何かを考える。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滋賀県独自の取組について学ぶ。</a:t>
            </a:r>
          </a:p>
        </p:txBody>
      </p:sp>
      <p:sp>
        <p:nvSpPr>
          <p:cNvPr id="49" name="正方形/長方形 48">
            <a:extLst>
              <a:ext uri="{FF2B5EF4-FFF2-40B4-BE49-F238E27FC236}">
                <a16:creationId xmlns:a16="http://schemas.microsoft.com/office/drawing/2014/main" id="{4E40B089-8615-50B7-E5B6-868088C7329D}"/>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altLang="ja-JP" sz="881"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について自分たちの考えをまとめる。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本プログラムで学んだことを発表する。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pSp>
        <p:nvGrpSpPr>
          <p:cNvPr id="4" name="グループ化 3">
            <a:extLst>
              <a:ext uri="{FF2B5EF4-FFF2-40B4-BE49-F238E27FC236}">
                <a16:creationId xmlns:a16="http://schemas.microsoft.com/office/drawing/2014/main" id="{6B97C901-3E08-4FED-062E-652F001F0CE9}"/>
              </a:ext>
            </a:extLst>
          </p:cNvPr>
          <p:cNvGrpSpPr/>
          <p:nvPr/>
        </p:nvGrpSpPr>
        <p:grpSpPr>
          <a:xfrm>
            <a:off x="2839523" y="5615318"/>
            <a:ext cx="6726919" cy="669106"/>
            <a:chOff x="321177" y="5870744"/>
            <a:chExt cx="9338540" cy="683357"/>
          </a:xfrm>
        </p:grpSpPr>
        <p:sp>
          <p:nvSpPr>
            <p:cNvPr id="59" name="コンテンツ プレースホルダー 8">
              <a:extLst>
                <a:ext uri="{FF2B5EF4-FFF2-40B4-BE49-F238E27FC236}">
                  <a16:creationId xmlns:a16="http://schemas.microsoft.com/office/drawing/2014/main" id="{51D091B1-7EE1-B142-6932-4B63F808FF64}"/>
                </a:ext>
              </a:extLst>
            </p:cNvPr>
            <p:cNvSpPr txBox="1">
              <a:spLocks/>
            </p:cNvSpPr>
            <p:nvPr/>
          </p:nvSpPr>
          <p:spPr>
            <a:xfrm>
              <a:off x="321177" y="5870744"/>
              <a:ext cx="9338540" cy="683357"/>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会場使用料は別途、宿泊施設にご確認ください。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ご到着に合わせて、スケジュールを作成いたします。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ご担当の先生と事前に講演内容について打合せさせていただきます。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講演＋</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30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分程度の準備・片付け時間を確保してください。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まずはお気軽にご相談ください。</a:t>
              </a:r>
            </a:p>
          </p:txBody>
        </p:sp>
        <p:cxnSp>
          <p:nvCxnSpPr>
            <p:cNvPr id="61" name="直線コネクタ 60">
              <a:extLst>
                <a:ext uri="{FF2B5EF4-FFF2-40B4-BE49-F238E27FC236}">
                  <a16:creationId xmlns:a16="http://schemas.microsoft.com/office/drawing/2014/main" id="{36B623E5-A0CE-6A97-C08E-3F60D9628983}"/>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0C4CD63A-0D95-00D1-7584-7EA5004B2787}"/>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41C69B5C-BE4B-B3FE-81E7-2B18812C9D9D}"/>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4EC2D9EE-A11C-1A08-769A-F229B7285A8A}"/>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7FC841E1-FE81-A4D6-554D-4F06C1526A32}"/>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A4B833B3-8020-2461-DB3F-D736DEA2CB0F}"/>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sp>
        <p:nvSpPr>
          <p:cNvPr id="77" name="コンテンツ プレースホルダー 8">
            <a:extLst>
              <a:ext uri="{FF2B5EF4-FFF2-40B4-BE49-F238E27FC236}">
                <a16:creationId xmlns:a16="http://schemas.microsoft.com/office/drawing/2014/main" id="{04B6E456-2173-493D-2FFA-DCDBF02D7502}"/>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78" name="直線矢印コネクタ 77">
            <a:extLst>
              <a:ext uri="{FF2B5EF4-FFF2-40B4-BE49-F238E27FC236}">
                <a16:creationId xmlns:a16="http://schemas.microsoft.com/office/drawing/2014/main" id="{6B326F4A-4885-3083-A39D-BA904062022D}"/>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9BAD7CD4-F602-2C08-CB8D-94385DE98C37}"/>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cxnSp>
        <p:nvCxnSpPr>
          <p:cNvPr id="81" name="直線矢印コネクタ 80">
            <a:extLst>
              <a:ext uri="{FF2B5EF4-FFF2-40B4-BE49-F238E27FC236}">
                <a16:creationId xmlns:a16="http://schemas.microsoft.com/office/drawing/2014/main" id="{ED22660B-0DFD-DD6E-898B-F743E559761B}"/>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D1123182-3A07-4779-0DF6-E0061AA2CB34}"/>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32"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BSC</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ウォータースポーツセンター</a:t>
            </a:r>
            <a:endPar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：大津市南船路</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4-1</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電話</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077-592-0127</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077-592-1531 </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http://bsc-int.co.jp/</a:t>
            </a:r>
            <a:r>
              <a:rPr kumimoji="0" lang="ja-JP" altLang="en-US" sz="832"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0" lang="ja-JP" altLang="en-US" sz="832"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 name="タイトル 2">
            <a:extLst>
              <a:ext uri="{FF2B5EF4-FFF2-40B4-BE49-F238E27FC236}">
                <a16:creationId xmlns:a16="http://schemas.microsoft.com/office/drawing/2014/main" id="{B765E233-E5DD-0EB4-F228-27BDA1114B9C}"/>
              </a:ext>
            </a:extLst>
          </p:cNvPr>
          <p:cNvSpPr>
            <a:spLocks noGrp="1"/>
          </p:cNvSpPr>
          <p:nvPr>
            <p:ph type="title"/>
          </p:nvPr>
        </p:nvSpPr>
        <p:spPr/>
        <p:txBody>
          <a:bodyPr/>
          <a:lstStyle/>
          <a:p>
            <a:r>
              <a:rPr lang="ja-JP" altLang="en-US" sz="1567" dirty="0"/>
              <a:t>びわ湖大津教育プログラム：</a:t>
            </a:r>
            <a:r>
              <a:rPr lang="en-US" altLang="ja-JP" sz="1567" dirty="0"/>
              <a:t>20</a:t>
            </a:r>
            <a:endParaRPr lang="ja-JP" altLang="en-US" sz="1567" dirty="0"/>
          </a:p>
        </p:txBody>
      </p:sp>
      <p:sp>
        <p:nvSpPr>
          <p:cNvPr id="25" name="コンテンツ プレースホルダー 24">
            <a:extLst>
              <a:ext uri="{FF2B5EF4-FFF2-40B4-BE49-F238E27FC236}">
                <a16:creationId xmlns:a16="http://schemas.microsoft.com/office/drawing/2014/main" id="{2B88BFB2-D7EC-95A9-E5CD-7A2B20A9EB52}"/>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宿泊ホテルで実施する出張型</a:t>
            </a:r>
            <a:r>
              <a:rPr kumimoji="0" lang="en-US" altLang="ja-JP" sz="1175" dirty="0">
                <a:solidFill>
                  <a:prstClr val="black"/>
                </a:solidFill>
                <a:latin typeface="Meiryo UI"/>
                <a:ea typeface="Meiryo UI"/>
              </a:rPr>
              <a:t>SDGs</a:t>
            </a:r>
            <a:r>
              <a:rPr kumimoji="0" lang="ja-JP" altLang="en-US" sz="1175" dirty="0">
                <a:solidFill>
                  <a:prstClr val="black"/>
                </a:solidFill>
                <a:latin typeface="Meiryo UI"/>
                <a:ea typeface="Meiryo UI"/>
              </a:rPr>
              <a:t>講演プログラムです。</a:t>
            </a:r>
          </a:p>
          <a:p>
            <a:pPr>
              <a:lnSpc>
                <a:spcPct val="114000"/>
              </a:lnSpc>
              <a:tabLst>
                <a:tab pos="1313457" algn="l"/>
              </a:tabLst>
              <a:defRPr/>
            </a:pPr>
            <a:r>
              <a:rPr kumimoji="0" lang="en-US" altLang="ja-JP" sz="1175" dirty="0">
                <a:solidFill>
                  <a:prstClr val="black"/>
                </a:solidFill>
                <a:latin typeface="Meiryo UI"/>
                <a:ea typeface="Meiryo UI"/>
              </a:rPr>
              <a:t>SDGs</a:t>
            </a:r>
            <a:r>
              <a:rPr kumimoji="0" lang="ja-JP" altLang="en-US" sz="1175" dirty="0">
                <a:solidFill>
                  <a:prstClr val="black"/>
                </a:solidFill>
                <a:latin typeface="Meiryo UI"/>
                <a:ea typeface="Meiryo UI"/>
              </a:rPr>
              <a:t>を通して、世界や地域の様々な問題と自分の生活の関連性について気づき、</a:t>
            </a:r>
            <a:r>
              <a:rPr kumimoji="0" lang="en-US" altLang="ja-JP" sz="1175" dirty="0">
                <a:solidFill>
                  <a:prstClr val="black"/>
                </a:solidFill>
                <a:latin typeface="Meiryo UI"/>
                <a:ea typeface="Meiryo UI"/>
              </a:rPr>
              <a:t>SDGs</a:t>
            </a:r>
            <a:r>
              <a:rPr kumimoji="0" lang="ja-JP" altLang="en-US" sz="1175" dirty="0">
                <a:solidFill>
                  <a:prstClr val="black"/>
                </a:solidFill>
                <a:latin typeface="Meiryo UI"/>
                <a:ea typeface="Meiryo UI"/>
              </a:rPr>
              <a:t>を「自分ゴト」として考えるための学習コンテンツです。</a:t>
            </a:r>
          </a:p>
        </p:txBody>
      </p:sp>
      <p:graphicFrame>
        <p:nvGraphicFramePr>
          <p:cNvPr id="17" name="表 16">
            <a:extLst>
              <a:ext uri="{FF2B5EF4-FFF2-40B4-BE49-F238E27FC236}">
                <a16:creationId xmlns:a16="http://schemas.microsoft.com/office/drawing/2014/main" id="{38237A64-F115-9981-D37E-36997719ACC9}"/>
              </a:ext>
            </a:extLst>
          </p:cNvPr>
          <p:cNvGraphicFramePr>
            <a:graphicFrameLocks noGrp="1"/>
          </p:cNvGraphicFramePr>
          <p:nvPr/>
        </p:nvGraphicFramePr>
        <p:xfrm>
          <a:off x="2867952" y="4276239"/>
          <a:ext cx="6703156" cy="1374720"/>
        </p:xfrm>
        <a:graphic>
          <a:graphicData uri="http://schemas.openxmlformats.org/drawingml/2006/table">
            <a:tbl>
              <a:tblPr>
                <a:tableStyleId>{69CF1AB2-1976-4502-BF36-3FF5EA218861}</a:tableStyleId>
              </a:tblPr>
              <a:tblGrid>
                <a:gridCol w="679044">
                  <a:extLst>
                    <a:ext uri="{9D8B030D-6E8A-4147-A177-3AD203B41FA5}">
                      <a16:colId xmlns:a16="http://schemas.microsoft.com/office/drawing/2014/main" val="741602752"/>
                    </a:ext>
                  </a:extLst>
                </a:gridCol>
                <a:gridCol w="1125694">
                  <a:extLst>
                    <a:ext uri="{9D8B030D-6E8A-4147-A177-3AD203B41FA5}">
                      <a16:colId xmlns:a16="http://schemas.microsoft.com/office/drawing/2014/main" val="3389704294"/>
                    </a:ext>
                  </a:extLst>
                </a:gridCol>
                <a:gridCol w="606711">
                  <a:extLst>
                    <a:ext uri="{9D8B030D-6E8A-4147-A177-3AD203B41FA5}">
                      <a16:colId xmlns:a16="http://schemas.microsoft.com/office/drawing/2014/main" val="3252824643"/>
                    </a:ext>
                  </a:extLst>
                </a:gridCol>
                <a:gridCol w="4291707">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宿泊ホテル</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通年</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45</a:t>
                      </a:r>
                      <a:r>
                        <a:rPr lang="ja-JP" altLang="en-US" sz="800" b="0" i="0" u="none" strike="noStrike" dirty="0">
                          <a:effectLst/>
                          <a:latin typeface="+mn-ea"/>
                          <a:ea typeface="+mn-ea"/>
                        </a:rPr>
                        <a:t>分～</a:t>
                      </a:r>
                      <a:r>
                        <a:rPr lang="en-US" altLang="ja-JP" sz="800" b="0" i="0" u="none" strike="noStrike" dirty="0">
                          <a:effectLst/>
                          <a:latin typeface="+mn-ea"/>
                          <a:ea typeface="+mn-ea"/>
                        </a:rPr>
                        <a:t>1</a:t>
                      </a:r>
                      <a:r>
                        <a:rPr lang="ja-JP" altLang="en-US" sz="8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352493">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40</a:t>
                      </a:r>
                      <a:r>
                        <a:rPr lang="ja-JP" altLang="en-US" sz="800" u="none" strike="noStrike" dirty="0">
                          <a:effectLst/>
                          <a:latin typeface="+mn-ea"/>
                          <a:ea typeface="+mn-ea"/>
                        </a:rPr>
                        <a:t>～</a:t>
                      </a:r>
                      <a:r>
                        <a:rPr lang="en-US" altLang="ja-JP" sz="800" u="none" strike="noStrike" dirty="0">
                          <a:effectLst/>
                          <a:latin typeface="+mn-ea"/>
                          <a:ea typeface="+mn-ea"/>
                        </a:rPr>
                        <a:t>400</a:t>
                      </a:r>
                      <a:r>
                        <a:rPr lang="ja-JP" altLang="en-US" sz="800" u="none" strike="noStrike" dirty="0">
                          <a:effectLst/>
                          <a:latin typeface="+mn-ea"/>
                          <a:ea typeface="+mn-ea"/>
                        </a:rPr>
                        <a:t>人</a:t>
                      </a:r>
                      <a:endParaRPr lang="en-US" altLang="ja-JP" sz="80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317243">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cxnSp>
        <p:nvCxnSpPr>
          <p:cNvPr id="20" name="直線コネクタ 19">
            <a:extLst>
              <a:ext uri="{FF2B5EF4-FFF2-40B4-BE49-F238E27FC236}">
                <a16:creationId xmlns:a16="http://schemas.microsoft.com/office/drawing/2014/main" id="{0678AABA-802F-63AA-E96D-06C72181EA13}"/>
              </a:ext>
            </a:extLst>
          </p:cNvPr>
          <p:cNvCxnSpPr>
            <a:cxnSpLocks/>
          </p:cNvCxnSpPr>
          <p:nvPr/>
        </p:nvCxnSpPr>
        <p:spPr>
          <a:xfrm>
            <a:off x="4978661"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B422175D-D485-BF55-CB61-656C6CBE91AF}"/>
              </a:ext>
            </a:extLst>
          </p:cNvPr>
          <p:cNvCxnSpPr>
            <a:cxnSpLocks/>
          </p:cNvCxnSpPr>
          <p:nvPr/>
        </p:nvCxnSpPr>
        <p:spPr>
          <a:xfrm>
            <a:off x="7295840"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C9BAA36C-AC4D-5F4B-1911-2B418786F4B1}"/>
              </a:ext>
            </a:extLst>
          </p:cNvPr>
          <p:cNvSpPr/>
          <p:nvPr/>
        </p:nvSpPr>
        <p:spPr>
          <a:xfrm rot="5400000">
            <a:off x="4920593"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28" name="二等辺三角形 27">
            <a:extLst>
              <a:ext uri="{FF2B5EF4-FFF2-40B4-BE49-F238E27FC236}">
                <a16:creationId xmlns:a16="http://schemas.microsoft.com/office/drawing/2014/main" id="{A036A48D-95A9-0E25-A453-29AA31040BF6}"/>
              </a:ext>
            </a:extLst>
          </p:cNvPr>
          <p:cNvSpPr/>
          <p:nvPr/>
        </p:nvSpPr>
        <p:spPr>
          <a:xfrm rot="5400000">
            <a:off x="7235799"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39" name="コンテンツ プレースホルダー 8">
            <a:extLst>
              <a:ext uri="{FF2B5EF4-FFF2-40B4-BE49-F238E27FC236}">
                <a16:creationId xmlns:a16="http://schemas.microsoft.com/office/drawing/2014/main" id="{E1E3FBD7-9185-55D1-43E4-362E5BCCEAC8}"/>
              </a:ext>
            </a:extLst>
          </p:cNvPr>
          <p:cNvSpPr txBox="1">
            <a:spLocks/>
          </p:cNvSpPr>
          <p:nvPr/>
        </p:nvSpPr>
        <p:spPr>
          <a:xfrm>
            <a:off x="5295240" y="4312185"/>
            <a:ext cx="3766758" cy="1354429"/>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 pos="2196348"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第</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章</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私たちの生活と</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にはどのような関係があるのか？</a:t>
            </a:r>
          </a:p>
          <a:p>
            <a:pPr marL="88601" marR="0" lvl="0" indent="-88601" algn="l" defTabSz="895327" rtl="0" eaLnBrk="1" fontAlgn="auto" latinLnBrk="0" hangingPunct="1">
              <a:lnSpc>
                <a:spcPct val="120000"/>
              </a:lnSpc>
              <a:spcBef>
                <a:spcPts val="196"/>
              </a:spcBef>
              <a:spcAft>
                <a:spcPts val="0"/>
              </a:spcAft>
              <a:buClrTx/>
              <a:buSzTx/>
              <a:buFont typeface="Arial" panose="020B0604020202020204" pitchFamily="34" charset="0"/>
              <a:buChar char="•"/>
              <a:tabLst>
                <a:tab pos="351291" algn="r"/>
                <a:tab pos="530046" algn="l"/>
                <a:tab pos="2196348"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つながっている世界～スナック菓子が地球温暖化とつながってる？！～</a:t>
            </a:r>
          </a:p>
          <a:p>
            <a:pPr marL="88601" marR="0" lvl="0" indent="-88601" algn="l" defTabSz="895327" rtl="0" eaLnBrk="1" fontAlgn="auto" latinLnBrk="0" hangingPunct="1">
              <a:lnSpc>
                <a:spcPct val="120000"/>
              </a:lnSpc>
              <a:spcBef>
                <a:spcPts val="196"/>
              </a:spcBef>
              <a:spcAft>
                <a:spcPts val="0"/>
              </a:spcAft>
              <a:buClrTx/>
              <a:buSzTx/>
              <a:buFont typeface="Arial" panose="020B0604020202020204" pitchFamily="34" charset="0"/>
              <a:buChar char="•"/>
              <a:tabLst>
                <a:tab pos="351291" algn="r"/>
                <a:tab pos="530046" algn="l"/>
                <a:tab pos="2196348"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私たちの行動が世界へ与える影響など</a:t>
            </a:r>
          </a:p>
          <a:p>
            <a:pPr marL="0" marR="0" lvl="0" indent="0"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 pos="2196348"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第</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章</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なぜこの世界に</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が必要なのか？</a:t>
            </a:r>
          </a:p>
          <a:p>
            <a:pPr marL="88601" marR="0" lvl="0" indent="-88601" algn="l" defTabSz="895327" rtl="0" eaLnBrk="1" fontAlgn="auto" latinLnBrk="0" hangingPunct="1">
              <a:lnSpc>
                <a:spcPct val="120000"/>
              </a:lnSpc>
              <a:spcBef>
                <a:spcPts val="196"/>
              </a:spcBef>
              <a:spcAft>
                <a:spcPts val="0"/>
              </a:spcAft>
              <a:buClrTx/>
              <a:buSzTx/>
              <a:buFont typeface="Arial" panose="020B0604020202020204" pitchFamily="34" charset="0"/>
              <a:buChar char="•"/>
              <a:tabLst>
                <a:tab pos="351291" algn="r"/>
                <a:tab pos="530046" algn="l"/>
                <a:tab pos="2107748"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マイクロプラスチック問題について（動画）</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びわ湖とマイクロプラスチック問題</a:t>
            </a:r>
          </a:p>
          <a:p>
            <a:pPr marL="88601" marR="0" lvl="0" indent="-88601" algn="l" defTabSz="895327" rtl="0" eaLnBrk="1" fontAlgn="auto" latinLnBrk="0" hangingPunct="1">
              <a:lnSpc>
                <a:spcPct val="120000"/>
              </a:lnSpc>
              <a:spcBef>
                <a:spcPts val="196"/>
              </a:spcBef>
              <a:spcAft>
                <a:spcPts val="0"/>
              </a:spcAft>
              <a:buClrTx/>
              <a:buSzTx/>
              <a:buFont typeface="Arial" panose="020B0604020202020204" pitchFamily="34" charset="0"/>
              <a:buChar char="•"/>
              <a:tabLst>
                <a:tab pos="351291" algn="r"/>
                <a:tab pos="530046" algn="l"/>
                <a:tab pos="2107748"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BSC</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ウォータースポーツセンター</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の取り組み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滋賀県版</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MLGs</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」について</a:t>
            </a:r>
          </a:p>
          <a:p>
            <a:pPr marL="88601" marR="0" lvl="0" indent="-88601" algn="l" defTabSz="895327" rtl="0" eaLnBrk="1" fontAlgn="auto" latinLnBrk="0" hangingPunct="1">
              <a:lnSpc>
                <a:spcPct val="120000"/>
              </a:lnSpc>
              <a:spcBef>
                <a:spcPts val="196"/>
              </a:spcBef>
              <a:spcAft>
                <a:spcPts val="0"/>
              </a:spcAft>
              <a:buClrTx/>
              <a:buSzTx/>
              <a:buFont typeface="Arial" panose="020B0604020202020204" pitchFamily="34" charset="0"/>
              <a:buChar char="•"/>
              <a:tabLst>
                <a:tab pos="351291" algn="r"/>
                <a:tab pos="530046" algn="l"/>
                <a:tab pos="2107748"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世界の</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の取り組み事例</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88601" marR="0" lvl="0" indent="-88601" algn="l" defTabSz="895327" rtl="0" eaLnBrk="1" fontAlgn="auto" latinLnBrk="0" hangingPunct="1">
              <a:lnSpc>
                <a:spcPct val="120000"/>
              </a:lnSpc>
              <a:spcBef>
                <a:spcPts val="196"/>
              </a:spcBef>
              <a:spcAft>
                <a:spcPts val="0"/>
              </a:spcAft>
              <a:buClrTx/>
              <a:buSzTx/>
              <a:buFont typeface="Arial" panose="020B0604020202020204" pitchFamily="34" charset="0"/>
              <a:buChar char="•"/>
              <a:tabLst>
                <a:tab pos="351291" algn="r"/>
                <a:tab pos="530046" algn="l"/>
                <a:tab pos="2107748"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まとめ</a:t>
            </a:r>
          </a:p>
        </p:txBody>
      </p:sp>
      <p:pic>
        <p:nvPicPr>
          <p:cNvPr id="41" name="図 40">
            <a:extLst>
              <a:ext uri="{FF2B5EF4-FFF2-40B4-BE49-F238E27FC236}">
                <a16:creationId xmlns:a16="http://schemas.microsoft.com/office/drawing/2014/main" id="{236B8565-5477-6F15-6C6E-8D154BAFEC86}"/>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cxnSp>
        <p:nvCxnSpPr>
          <p:cNvPr id="2" name="直線矢印コネクタ 1">
            <a:extLst>
              <a:ext uri="{FF2B5EF4-FFF2-40B4-BE49-F238E27FC236}">
                <a16:creationId xmlns:a16="http://schemas.microsoft.com/office/drawing/2014/main" id="{16432C40-8568-4DA9-7F0E-0B4CC5E480B6}"/>
              </a:ext>
            </a:extLst>
          </p:cNvPr>
          <p:cNvCxnSpPr>
            <a:cxnSpLocks/>
          </p:cNvCxnSpPr>
          <p:nvPr/>
        </p:nvCxnSpPr>
        <p:spPr>
          <a:xfrm>
            <a:off x="421044" y="361487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7" name="コンテンツ プレースホルダー 8">
            <a:extLst>
              <a:ext uri="{FF2B5EF4-FFF2-40B4-BE49-F238E27FC236}">
                <a16:creationId xmlns:a16="http://schemas.microsoft.com/office/drawing/2014/main" id="{567CE61D-E15B-3AB8-F07D-1F299753162B}"/>
              </a:ext>
            </a:extLst>
          </p:cNvPr>
          <p:cNvSpPr txBox="1">
            <a:spLocks/>
          </p:cNvSpPr>
          <p:nvPr/>
        </p:nvSpPr>
        <p:spPr>
          <a:xfrm>
            <a:off x="357819" y="2772960"/>
            <a:ext cx="2382401"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私たちの生活と</a:t>
            </a: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にはどのような関係があるのか？自分の行動を見つめなおします。</a:t>
            </a:r>
          </a:p>
        </p:txBody>
      </p:sp>
      <p:sp>
        <p:nvSpPr>
          <p:cNvPr id="44" name="コンテンツ プレースホルダー 8">
            <a:extLst>
              <a:ext uri="{FF2B5EF4-FFF2-40B4-BE49-F238E27FC236}">
                <a16:creationId xmlns:a16="http://schemas.microsoft.com/office/drawing/2014/main" id="{3FA4FE77-9B05-A7A3-E52B-6962492D12D6}"/>
              </a:ext>
            </a:extLst>
          </p:cNvPr>
          <p:cNvSpPr txBox="1">
            <a:spLocks/>
          </p:cNvSpPr>
          <p:nvPr/>
        </p:nvSpPr>
        <p:spPr>
          <a:xfrm>
            <a:off x="357819" y="3645774"/>
            <a:ext cx="2382401"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なぜこの正解に</a:t>
            </a: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が必要なのか？「自分ゴト」として考えるプログラムです。</a:t>
            </a:r>
          </a:p>
        </p:txBody>
      </p:sp>
      <p:sp>
        <p:nvSpPr>
          <p:cNvPr id="45" name="コンテンツ プレースホルダー 8">
            <a:extLst>
              <a:ext uri="{FF2B5EF4-FFF2-40B4-BE49-F238E27FC236}">
                <a16:creationId xmlns:a16="http://schemas.microsoft.com/office/drawing/2014/main" id="{7B768FF8-9818-DFA3-3FCF-FB397F2362E5}"/>
              </a:ext>
            </a:extLst>
          </p:cNvPr>
          <p:cNvSpPr txBox="1">
            <a:spLocks/>
          </p:cNvSpPr>
          <p:nvPr/>
        </p:nvSpPr>
        <p:spPr>
          <a:xfrm>
            <a:off x="357820" y="4493716"/>
            <a:ext cx="2424717"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自分が地球のためにできることは？を考える機会に。</a:t>
            </a:r>
          </a:p>
        </p:txBody>
      </p:sp>
      <p:cxnSp>
        <p:nvCxnSpPr>
          <p:cNvPr id="46" name="直線矢印コネクタ 45">
            <a:extLst>
              <a:ext uri="{FF2B5EF4-FFF2-40B4-BE49-F238E27FC236}">
                <a16:creationId xmlns:a16="http://schemas.microsoft.com/office/drawing/2014/main" id="{872A42D6-6D8E-25FC-0C4B-BC79382010F5}"/>
              </a:ext>
            </a:extLst>
          </p:cNvPr>
          <p:cNvCxnSpPr>
            <a:cxnSpLocks/>
          </p:cNvCxnSpPr>
          <p:nvPr/>
        </p:nvCxnSpPr>
        <p:spPr>
          <a:xfrm>
            <a:off x="421044" y="448768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pic>
        <p:nvPicPr>
          <p:cNvPr id="47" name="グラフィックス 46" descr="グループでのブレーンストーミング 枠線">
            <a:extLst>
              <a:ext uri="{FF2B5EF4-FFF2-40B4-BE49-F238E27FC236}">
                <a16:creationId xmlns:a16="http://schemas.microsoft.com/office/drawing/2014/main" id="{E15FBB2B-B6F1-6F63-340B-FFB795242677}"/>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458565" y="3858531"/>
            <a:ext cx="422805" cy="422805"/>
          </a:xfrm>
          <a:prstGeom prst="rect">
            <a:avLst/>
          </a:prstGeom>
        </p:spPr>
      </p:pic>
      <p:pic>
        <p:nvPicPr>
          <p:cNvPr id="50" name="グラフィックス 49" descr="考え 枠線">
            <a:extLst>
              <a:ext uri="{FF2B5EF4-FFF2-40B4-BE49-F238E27FC236}">
                <a16:creationId xmlns:a16="http://schemas.microsoft.com/office/drawing/2014/main" id="{64F82A58-E9D8-6EF8-5D16-521CD641237B}"/>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58565" y="4687822"/>
            <a:ext cx="422805" cy="422805"/>
          </a:xfrm>
          <a:prstGeom prst="rect">
            <a:avLst/>
          </a:prstGeom>
        </p:spPr>
      </p:pic>
      <p:pic>
        <p:nvPicPr>
          <p:cNvPr id="51" name="グラフィックス 50" descr="ワークフロー 枠線">
            <a:extLst>
              <a:ext uri="{FF2B5EF4-FFF2-40B4-BE49-F238E27FC236}">
                <a16:creationId xmlns:a16="http://schemas.microsoft.com/office/drawing/2014/main" id="{63A36E7C-3D1D-9325-1461-E62594DBD0FC}"/>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58565" y="2967066"/>
            <a:ext cx="422805" cy="422805"/>
          </a:xfrm>
          <a:prstGeom prst="rect">
            <a:avLst/>
          </a:prstGeom>
        </p:spPr>
      </p:pic>
      <p:grpSp>
        <p:nvGrpSpPr>
          <p:cNvPr id="68" name="グループ化 67">
            <a:extLst>
              <a:ext uri="{FF2B5EF4-FFF2-40B4-BE49-F238E27FC236}">
                <a16:creationId xmlns:a16="http://schemas.microsoft.com/office/drawing/2014/main" id="{163BA4D1-BF1F-29EC-02FA-C93F880BEE08}"/>
              </a:ext>
            </a:extLst>
          </p:cNvPr>
          <p:cNvGrpSpPr/>
          <p:nvPr/>
        </p:nvGrpSpPr>
        <p:grpSpPr>
          <a:xfrm>
            <a:off x="3284409" y="1154606"/>
            <a:ext cx="1006422" cy="386188"/>
            <a:chOff x="5380163" y="475175"/>
            <a:chExt cx="1493321" cy="573023"/>
          </a:xfrm>
        </p:grpSpPr>
        <p:pic>
          <p:nvPicPr>
            <p:cNvPr id="56" name="図 55">
              <a:extLst>
                <a:ext uri="{FF2B5EF4-FFF2-40B4-BE49-F238E27FC236}">
                  <a16:creationId xmlns:a16="http://schemas.microsoft.com/office/drawing/2014/main" id="{87345F80-AD1D-C059-017E-EDA196F0C765}"/>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5380163" y="476022"/>
              <a:ext cx="270000" cy="270000"/>
            </a:xfrm>
            <a:prstGeom prst="rect">
              <a:avLst/>
            </a:prstGeom>
          </p:spPr>
        </p:pic>
        <p:pic>
          <p:nvPicPr>
            <p:cNvPr id="57" name="図 56">
              <a:extLst>
                <a:ext uri="{FF2B5EF4-FFF2-40B4-BE49-F238E27FC236}">
                  <a16:creationId xmlns:a16="http://schemas.microsoft.com/office/drawing/2014/main" id="{F01D54F3-D3C2-0594-ECC8-867434D1FF8B}"/>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5685976" y="476336"/>
              <a:ext cx="269685" cy="269685"/>
            </a:xfrm>
            <a:prstGeom prst="rect">
              <a:avLst/>
            </a:prstGeom>
          </p:spPr>
        </p:pic>
        <p:pic>
          <p:nvPicPr>
            <p:cNvPr id="58" name="図 57">
              <a:extLst>
                <a:ext uri="{FF2B5EF4-FFF2-40B4-BE49-F238E27FC236}">
                  <a16:creationId xmlns:a16="http://schemas.microsoft.com/office/drawing/2014/main" id="{B4D13FEE-6CC3-602B-8E7B-D73CB8BCBC7C}"/>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5991996" y="476022"/>
              <a:ext cx="270000" cy="270000"/>
            </a:xfrm>
            <a:prstGeom prst="rect">
              <a:avLst/>
            </a:prstGeom>
          </p:spPr>
        </p:pic>
        <p:pic>
          <p:nvPicPr>
            <p:cNvPr id="60" name="図 59">
              <a:extLst>
                <a:ext uri="{FF2B5EF4-FFF2-40B4-BE49-F238E27FC236}">
                  <a16:creationId xmlns:a16="http://schemas.microsoft.com/office/drawing/2014/main" id="{916D1BA5-D939-64A0-C794-3B20D76DB827}"/>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6299380" y="479006"/>
              <a:ext cx="264310" cy="264310"/>
            </a:xfrm>
            <a:prstGeom prst="rect">
              <a:avLst/>
            </a:prstGeom>
          </p:spPr>
        </p:pic>
        <p:pic>
          <p:nvPicPr>
            <p:cNvPr id="62" name="図 61" descr="アイコン が含まれている画像&#10;&#10;自動的に生成された説明">
              <a:extLst>
                <a:ext uri="{FF2B5EF4-FFF2-40B4-BE49-F238E27FC236}">
                  <a16:creationId xmlns:a16="http://schemas.microsoft.com/office/drawing/2014/main" id="{D65F1A66-3B48-D1FD-CD97-9932EFBB8EB0}"/>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6603484" y="475175"/>
              <a:ext cx="270000" cy="270000"/>
            </a:xfrm>
            <a:prstGeom prst="rect">
              <a:avLst/>
            </a:prstGeom>
          </p:spPr>
        </p:pic>
        <p:pic>
          <p:nvPicPr>
            <p:cNvPr id="63" name="図 62">
              <a:extLst>
                <a:ext uri="{FF2B5EF4-FFF2-40B4-BE49-F238E27FC236}">
                  <a16:creationId xmlns:a16="http://schemas.microsoft.com/office/drawing/2014/main" id="{99F93472-8A12-B0D2-9467-366CC91B6F22}"/>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5380163" y="768897"/>
              <a:ext cx="263978" cy="263978"/>
            </a:xfrm>
            <a:prstGeom prst="rect">
              <a:avLst/>
            </a:prstGeom>
          </p:spPr>
        </p:pic>
        <p:pic>
          <p:nvPicPr>
            <p:cNvPr id="64" name="図 63">
              <a:extLst>
                <a:ext uri="{FF2B5EF4-FFF2-40B4-BE49-F238E27FC236}">
                  <a16:creationId xmlns:a16="http://schemas.microsoft.com/office/drawing/2014/main" id="{90B0581F-E145-3477-6F67-7EC432412658}"/>
                </a:ext>
              </a:extLst>
            </p:cNvPr>
            <p:cNvPicPr>
              <a:picLocks noChangeAspect="1"/>
            </p:cNvPicPr>
            <p:nvPr/>
          </p:nvPicPr>
          <p:blipFill>
            <a:blip r:embed="rId25" cstate="print">
              <a:extLst>
                <a:ext uri="{28A0092B-C50C-407E-A947-70E740481C1C}">
                  <a14:useLocalDpi xmlns:a14="http://schemas.microsoft.com/office/drawing/2010/main"/>
                </a:ext>
              </a:extLst>
            </a:blip>
            <a:srcRect/>
            <a:stretch/>
          </p:blipFill>
          <p:spPr>
            <a:xfrm>
              <a:off x="5989727" y="771852"/>
              <a:ext cx="269548" cy="270000"/>
            </a:xfrm>
            <a:prstGeom prst="rect">
              <a:avLst/>
            </a:prstGeom>
          </p:spPr>
        </p:pic>
        <p:pic>
          <p:nvPicPr>
            <p:cNvPr id="65" name="図 64">
              <a:extLst>
                <a:ext uri="{FF2B5EF4-FFF2-40B4-BE49-F238E27FC236}">
                  <a16:creationId xmlns:a16="http://schemas.microsoft.com/office/drawing/2014/main" id="{B0FE9B20-383D-73FD-821E-4E9507F4BD8B}"/>
                </a:ext>
              </a:extLst>
            </p:cNvPr>
            <p:cNvPicPr>
              <a:picLocks noChangeAspect="1"/>
            </p:cNvPicPr>
            <p:nvPr/>
          </p:nvPicPr>
          <p:blipFill>
            <a:blip r:embed="rId26" cstate="print">
              <a:extLst>
                <a:ext uri="{28A0092B-C50C-407E-A947-70E740481C1C}">
                  <a14:useLocalDpi xmlns:a14="http://schemas.microsoft.com/office/drawing/2010/main"/>
                </a:ext>
              </a:extLst>
            </a:blip>
            <a:srcRect/>
            <a:stretch/>
          </p:blipFill>
          <p:spPr>
            <a:xfrm>
              <a:off x="6290731" y="771852"/>
              <a:ext cx="269548" cy="270000"/>
            </a:xfrm>
            <a:prstGeom prst="rect">
              <a:avLst/>
            </a:prstGeom>
          </p:spPr>
        </p:pic>
        <p:pic>
          <p:nvPicPr>
            <p:cNvPr id="66" name="図 65" descr="アイコン が含まれている画像&#10;&#10;自動的に生成された説明">
              <a:extLst>
                <a:ext uri="{FF2B5EF4-FFF2-40B4-BE49-F238E27FC236}">
                  <a16:creationId xmlns:a16="http://schemas.microsoft.com/office/drawing/2014/main" id="{9407B20E-74F5-4073-EA91-0037472563FB}"/>
                </a:ext>
              </a:extLst>
            </p:cNvPr>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5686325" y="765886"/>
              <a:ext cx="270000" cy="270000"/>
            </a:xfrm>
            <a:prstGeom prst="rect">
              <a:avLst/>
            </a:prstGeom>
          </p:spPr>
        </p:pic>
        <p:pic>
          <p:nvPicPr>
            <p:cNvPr id="67" name="図 66">
              <a:extLst>
                <a:ext uri="{FF2B5EF4-FFF2-40B4-BE49-F238E27FC236}">
                  <a16:creationId xmlns:a16="http://schemas.microsoft.com/office/drawing/2014/main" id="{B600D8F7-A803-6978-3D5D-856A65102057}"/>
                </a:ext>
              </a:extLst>
            </p:cNvPr>
            <p:cNvPicPr>
              <a:picLocks noChangeAspect="1"/>
            </p:cNvPicPr>
            <p:nvPr/>
          </p:nvPicPr>
          <p:blipFill>
            <a:blip r:embed="rId28" cstate="print">
              <a:extLst>
                <a:ext uri="{28A0092B-C50C-407E-A947-70E740481C1C}">
                  <a14:useLocalDpi xmlns:a14="http://schemas.microsoft.com/office/drawing/2010/main"/>
                </a:ext>
              </a:extLst>
            </a:blip>
            <a:stretch>
              <a:fillRect/>
            </a:stretch>
          </p:blipFill>
          <p:spPr>
            <a:xfrm>
              <a:off x="6605303" y="784676"/>
              <a:ext cx="263522" cy="263522"/>
            </a:xfrm>
            <a:prstGeom prst="rect">
              <a:avLst/>
            </a:prstGeom>
          </p:spPr>
        </p:pic>
      </p:grpSp>
      <p:pic>
        <p:nvPicPr>
          <p:cNvPr id="5" name="図プレースホルダー 29" descr="テレビを見ている人たち&#10;&#10;中程度の精度で自動的に生成された説明">
            <a:extLst>
              <a:ext uri="{FF2B5EF4-FFF2-40B4-BE49-F238E27FC236}">
                <a16:creationId xmlns:a16="http://schemas.microsoft.com/office/drawing/2014/main" id="{FCF1010B-BB09-9897-10D0-A092DDDDBDA2}"/>
              </a:ext>
            </a:extLst>
          </p:cNvPr>
          <p:cNvPicPr>
            <a:picLocks noChangeAspect="1"/>
          </p:cNvPicPr>
          <p:nvPr/>
        </p:nvPicPr>
        <p:blipFill rotWithShape="1">
          <a:blip r:embed="rId29" cstate="print">
            <a:extLst>
              <a:ext uri="{BEBA8EAE-BF5A-486C-A8C5-ECC9F3942E4B}">
                <a14:imgProps xmlns:a14="http://schemas.microsoft.com/office/drawing/2010/main">
                  <a14:imgLayer r:embed="rId30">
                    <a14:imgEffect>
                      <a14:brightnessContrast bright="20000"/>
                    </a14:imgEffect>
                  </a14:imgLayer>
                </a14:imgProps>
              </a:ext>
              <a:ext uri="{28A0092B-C50C-407E-A947-70E740481C1C}">
                <a14:useLocalDpi xmlns:a14="http://schemas.microsoft.com/office/drawing/2010/main"/>
              </a:ext>
            </a:extLst>
          </a:blip>
          <a:srcRect/>
          <a:stretch/>
        </p:blipFill>
        <p:spPr>
          <a:xfrm>
            <a:off x="8249871" y="4323244"/>
            <a:ext cx="1262622" cy="601551"/>
          </a:xfrm>
          <a:prstGeom prst="rect">
            <a:avLst/>
          </a:prstGeom>
        </p:spPr>
      </p:pic>
    </p:spTree>
    <p:extLst>
      <p:ext uri="{BB962C8B-B14F-4D97-AF65-F5344CB8AC3E}">
        <p14:creationId xmlns:p14="http://schemas.microsoft.com/office/powerpoint/2010/main" val="1650715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FBC60-7A0D-A928-F3AF-ADF695CFCDDF}"/>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900AB4B5-D93C-9E18-3E4D-AEAA4F37DBBA}"/>
              </a:ext>
            </a:extLst>
          </p:cNvPr>
          <p:cNvSpPr>
            <a:spLocks noGrp="1"/>
          </p:cNvSpPr>
          <p:nvPr>
            <p:ph type="title"/>
          </p:nvPr>
        </p:nvSpPr>
        <p:spPr/>
        <p:txBody>
          <a:bodyPr>
            <a:normAutofit/>
          </a:bodyPr>
          <a:lstStyle/>
          <a:p>
            <a:r>
              <a:rPr lang="ja-JP" altLang="en-US" sz="1567" dirty="0"/>
              <a:t>びわ湖大津教育プログラム：</a:t>
            </a:r>
            <a:r>
              <a:rPr lang="en-US" altLang="ja-JP" sz="1567"/>
              <a:t>21</a:t>
            </a:r>
            <a:endParaRPr lang="ja-JP" altLang="en-US" sz="1567" dirty="0"/>
          </a:p>
        </p:txBody>
      </p:sp>
      <p:sp>
        <p:nvSpPr>
          <p:cNvPr id="6" name="コンテンツ プレースホルダー 5">
            <a:extLst>
              <a:ext uri="{FF2B5EF4-FFF2-40B4-BE49-F238E27FC236}">
                <a16:creationId xmlns:a16="http://schemas.microsoft.com/office/drawing/2014/main" id="{8E75E177-4348-C665-0E29-FD2671C0EECA}"/>
              </a:ext>
            </a:extLst>
          </p:cNvPr>
          <p:cNvSpPr>
            <a:spLocks noGrp="1"/>
          </p:cNvSpPr>
          <p:nvPr>
            <p:ph idx="1"/>
          </p:nvPr>
        </p:nvSpPr>
        <p:spPr/>
        <p:txBody>
          <a:bodyPr/>
          <a:lstStyle/>
          <a:p>
            <a:r>
              <a:rPr lang="ja-JP" altLang="en-US" dirty="0"/>
              <a:t>環境学習船「</a:t>
            </a:r>
            <a:r>
              <a:rPr lang="en-US" altLang="ja-JP" dirty="0" err="1"/>
              <a:t>megumi</a:t>
            </a:r>
            <a:r>
              <a:rPr lang="ja-JP" altLang="en-US" dirty="0"/>
              <a:t>」 びわ湖環境体験学習</a:t>
            </a:r>
          </a:p>
        </p:txBody>
      </p:sp>
      <p:sp>
        <p:nvSpPr>
          <p:cNvPr id="8" name="コンテンツ プレースホルダー 7">
            <a:extLst>
              <a:ext uri="{FF2B5EF4-FFF2-40B4-BE49-F238E27FC236}">
                <a16:creationId xmlns:a16="http://schemas.microsoft.com/office/drawing/2014/main" id="{CD2B6EB0-6D78-D546-506C-51AFA3736CDF}"/>
              </a:ext>
            </a:extLst>
          </p:cNvPr>
          <p:cNvSpPr>
            <a:spLocks noGrp="1"/>
          </p:cNvSpPr>
          <p:nvPr>
            <p:ph idx="14"/>
          </p:nvPr>
        </p:nvSpPr>
        <p:spPr>
          <a:xfrm>
            <a:off x="440596" y="1601034"/>
            <a:ext cx="9024810" cy="844357"/>
          </a:xfrm>
        </p:spPr>
        <p:txBody>
          <a:bodyPr/>
          <a:lstStyle/>
          <a:p>
            <a:r>
              <a:rPr lang="ja-JP" altLang="en-US" sz="1175" dirty="0"/>
              <a:t>環境学習船「</a:t>
            </a:r>
            <a:r>
              <a:rPr lang="en-US" altLang="ja-JP" sz="1175" dirty="0" err="1"/>
              <a:t>megumi</a:t>
            </a:r>
            <a:r>
              <a:rPr lang="ja-JP" altLang="en-US" sz="1175" dirty="0"/>
              <a:t>」（メグミ）で行う、見て、触れて、感じるびわ湖学習。</a:t>
            </a:r>
          </a:p>
          <a:p>
            <a:r>
              <a:rPr lang="ja-JP" altLang="en-US" sz="1175" dirty="0"/>
              <a:t>環境学習器材を使用したびわ湖水の採水、プランクトンの観察の他、びわ湖を取り囲む風景から考察する滋賀の歴史文化レクチャーも可能です。</a:t>
            </a:r>
          </a:p>
        </p:txBody>
      </p:sp>
      <p:grpSp>
        <p:nvGrpSpPr>
          <p:cNvPr id="10" name="グループ化 9">
            <a:extLst>
              <a:ext uri="{FF2B5EF4-FFF2-40B4-BE49-F238E27FC236}">
                <a16:creationId xmlns:a16="http://schemas.microsoft.com/office/drawing/2014/main" id="{AB31A027-CC39-1641-5DEF-E8AAD17953FC}"/>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75A75555-8179-12CB-EF67-6E91387E2713}"/>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C6C544C0-145A-6827-99FA-4AE8F466E529}"/>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2E5CCA7B-5F48-4E1C-E93B-173EB0842E88}"/>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42B322A4-4E43-C6B7-977F-27BF92DEF096}"/>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F1086FCB-23C0-55DD-BFF1-FDA02691FA39}"/>
                </a:ext>
              </a:extLst>
            </p:cNvPr>
            <p:cNvSpPr/>
            <p:nvPr/>
          </p:nvSpPr>
          <p:spPr>
            <a:xfrm>
              <a:off x="1652056"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5361D5F0-9522-B4DC-10AA-C6221BCBB193}"/>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pic>
        <p:nvPicPr>
          <p:cNvPr id="17" name="図 16">
            <a:extLst>
              <a:ext uri="{FF2B5EF4-FFF2-40B4-BE49-F238E27FC236}">
                <a16:creationId xmlns:a16="http://schemas.microsoft.com/office/drawing/2014/main" id="{E377DADF-6560-F964-89CE-0F449425AA1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F4257725-B129-4EF0-807B-56A75DF799B4}"/>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94C3752F-747F-25A9-BFFC-763433182E7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1F8B629E-E495-E0F4-2804-40F5B84CA4E0}"/>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3B28A54C-E544-A82A-4ADD-AD816C54FBC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3" name="図 22" descr="アイコン が含まれている画像&#10;&#10;自動的に生成された説明">
            <a:extLst>
              <a:ext uri="{FF2B5EF4-FFF2-40B4-BE49-F238E27FC236}">
                <a16:creationId xmlns:a16="http://schemas.microsoft.com/office/drawing/2014/main" id="{63DD1876-79FE-C43C-9411-E1A54C6EB20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64563" y="1203377"/>
            <a:ext cx="264369" cy="264369"/>
          </a:xfrm>
          <a:prstGeom prst="rect">
            <a:avLst/>
          </a:prstGeom>
        </p:spPr>
      </p:pic>
      <p:pic>
        <p:nvPicPr>
          <p:cNvPr id="24" name="図 23" descr="ロゴ&#10;&#10;自動的に生成された説明">
            <a:extLst>
              <a:ext uri="{FF2B5EF4-FFF2-40B4-BE49-F238E27FC236}">
                <a16:creationId xmlns:a16="http://schemas.microsoft.com/office/drawing/2014/main" id="{4ED70F48-2CE2-A8FB-3257-5C1D2B8AED5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761569" y="1203377"/>
            <a:ext cx="264369" cy="264369"/>
          </a:xfrm>
          <a:prstGeom prst="rect">
            <a:avLst/>
          </a:prstGeom>
        </p:spPr>
      </p:pic>
      <p:pic>
        <p:nvPicPr>
          <p:cNvPr id="25" name="図 24" descr="アイコン が含まれている画像&#10;&#10;自動的に生成された説明">
            <a:extLst>
              <a:ext uri="{FF2B5EF4-FFF2-40B4-BE49-F238E27FC236}">
                <a16:creationId xmlns:a16="http://schemas.microsoft.com/office/drawing/2014/main" id="{E82CB120-3AF5-A8A6-CAC1-1BF37791B11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64677" y="1203377"/>
            <a:ext cx="264369" cy="264369"/>
          </a:xfrm>
          <a:prstGeom prst="rect">
            <a:avLst/>
          </a:prstGeom>
        </p:spPr>
      </p:pic>
      <p:pic>
        <p:nvPicPr>
          <p:cNvPr id="26" name="図 25">
            <a:extLst>
              <a:ext uri="{FF2B5EF4-FFF2-40B4-BE49-F238E27FC236}">
                <a16:creationId xmlns:a16="http://schemas.microsoft.com/office/drawing/2014/main" id="{08218123-15C5-6085-021F-C8CA481EB8E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27" name="図 26">
            <a:extLst>
              <a:ext uri="{FF2B5EF4-FFF2-40B4-BE49-F238E27FC236}">
                <a16:creationId xmlns:a16="http://schemas.microsoft.com/office/drawing/2014/main" id="{72EC20FE-BD38-31E7-DB02-C292FF6E923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869289" y="1203377"/>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F58A4441-130B-F650-B351-3A152C74B2F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E52A1423-0703-69F8-55FA-80B79A579A69}"/>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A371DBE8-544F-AF4E-57C4-B3B89AA1BF2F}"/>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9C7A0291-DC71-CFDB-553C-119D8AAD834D}"/>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4D1521CD-B409-BC5A-BACC-680409EE789F}"/>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82469A02-8A0A-42CC-53BB-46765548C790}"/>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ED650911-CA42-4B67-F4B8-2564E23AB0E2}"/>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F0764305-4ECD-590A-FCDE-806646C58867}"/>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A9387113-786D-5D54-046F-609E96BFAECF}"/>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E6F8425F-D33C-3CCC-D76D-0A4F441164DB}"/>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3C3DB56A-CCEB-F3DF-4BFF-48FD3F65F9E8}"/>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びわ湖の環境保全について調べてみる。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地域と現地の環境保全の課題や取組について調べてみる。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B8F23C04-1827-BA32-DE07-226E96001AE4}"/>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環境学習船での水質検査やプランクトン観察を体験する。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現地では、どんな課題があるかを理解する。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11263E05-85E3-973E-87F1-8616B56F2FB4}"/>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本プログラムで学んだことについて発表する。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39" name="コンテンツ プレースホルダー 8">
            <a:extLst>
              <a:ext uri="{FF2B5EF4-FFF2-40B4-BE49-F238E27FC236}">
                <a16:creationId xmlns:a16="http://schemas.microsoft.com/office/drawing/2014/main" id="{D019B59F-3A8A-289B-916E-36B8A60F72FB}"/>
              </a:ext>
            </a:extLst>
          </p:cNvPr>
          <p:cNvSpPr txBox="1">
            <a:spLocks/>
          </p:cNvSpPr>
          <p:nvPr/>
        </p:nvSpPr>
        <p:spPr>
          <a:xfrm>
            <a:off x="357819" y="2772956"/>
            <a:ext cx="2382401" cy="63448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滋賀県ならではの環境学習船を貸切り利用。五感で感じる環境学習体験プログラム。</a:t>
            </a:r>
          </a:p>
        </p:txBody>
      </p:sp>
      <p:grpSp>
        <p:nvGrpSpPr>
          <p:cNvPr id="4" name="グループ化 3">
            <a:extLst>
              <a:ext uri="{FF2B5EF4-FFF2-40B4-BE49-F238E27FC236}">
                <a16:creationId xmlns:a16="http://schemas.microsoft.com/office/drawing/2014/main" id="{DE7B0470-F4AD-B3D5-6FD5-FD4E5513B6D5}"/>
              </a:ext>
            </a:extLst>
          </p:cNvPr>
          <p:cNvGrpSpPr/>
          <p:nvPr/>
        </p:nvGrpSpPr>
        <p:grpSpPr>
          <a:xfrm>
            <a:off x="2839523" y="5773259"/>
            <a:ext cx="6726919" cy="593056"/>
            <a:chOff x="321177" y="5870744"/>
            <a:chExt cx="9338540" cy="605687"/>
          </a:xfrm>
        </p:grpSpPr>
        <p:sp>
          <p:nvSpPr>
            <p:cNvPr id="59" name="コンテンツ プレースホルダー 8">
              <a:extLst>
                <a:ext uri="{FF2B5EF4-FFF2-40B4-BE49-F238E27FC236}">
                  <a16:creationId xmlns:a16="http://schemas.microsoft.com/office/drawing/2014/main" id="{09F13908-B70E-B13E-DE37-F67F131996C2}"/>
                </a:ext>
              </a:extLst>
            </p:cNvPr>
            <p:cNvSpPr txBox="1">
              <a:spLocks/>
            </p:cNvSpPr>
            <p:nvPr/>
          </p:nvSpPr>
          <p:spPr>
            <a:xfrm>
              <a:off x="321177" y="5870744"/>
              <a:ext cx="9338540" cy="605687"/>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天候等により内容を変更する場合があります。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チャーター料金の他に、環境学習費が必要です。</a:t>
              </a:r>
            </a:p>
          </p:txBody>
        </p:sp>
        <p:cxnSp>
          <p:nvCxnSpPr>
            <p:cNvPr id="61" name="直線コネクタ 60">
              <a:extLst>
                <a:ext uri="{FF2B5EF4-FFF2-40B4-BE49-F238E27FC236}">
                  <a16:creationId xmlns:a16="http://schemas.microsoft.com/office/drawing/2014/main" id="{CF4B9F40-CA91-25BF-6D3F-8B7C7C414C62}"/>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2" name="コンテンツ プレースホルダー 8">
            <a:extLst>
              <a:ext uri="{FF2B5EF4-FFF2-40B4-BE49-F238E27FC236}">
                <a16:creationId xmlns:a16="http://schemas.microsoft.com/office/drawing/2014/main" id="{8BF15380-C9D6-3ACE-FE3D-3A0D23FC8B6C}"/>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pic>
        <p:nvPicPr>
          <p:cNvPr id="45" name="グラフィックス 44" descr="電球と鉛筆 枠線">
            <a:extLst>
              <a:ext uri="{FF2B5EF4-FFF2-40B4-BE49-F238E27FC236}">
                <a16:creationId xmlns:a16="http://schemas.microsoft.com/office/drawing/2014/main" id="{0E9622C9-DD40-1A05-0F10-01ED348BC80F}"/>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440595" y="4012617"/>
            <a:ext cx="422805" cy="422805"/>
          </a:xfrm>
          <a:prstGeom prst="rect">
            <a:avLst/>
          </a:prstGeom>
        </p:spPr>
      </p:pic>
      <p:pic>
        <p:nvPicPr>
          <p:cNvPr id="51" name="グラフィックス 50" descr="クルーズ船 枠線">
            <a:extLst>
              <a:ext uri="{FF2B5EF4-FFF2-40B4-BE49-F238E27FC236}">
                <a16:creationId xmlns:a16="http://schemas.microsoft.com/office/drawing/2014/main" id="{99CEDA34-F7EF-2FEB-3FEF-F49693D201CA}"/>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460642" y="2915662"/>
            <a:ext cx="382711" cy="382711"/>
          </a:xfrm>
          <a:prstGeom prst="rect">
            <a:avLst/>
          </a:prstGeom>
        </p:spPr>
      </p:pic>
      <p:sp>
        <p:nvSpPr>
          <p:cNvPr id="52" name="コンテンツ プレースホルダー 8">
            <a:extLst>
              <a:ext uri="{FF2B5EF4-FFF2-40B4-BE49-F238E27FC236}">
                <a16:creationId xmlns:a16="http://schemas.microsoft.com/office/drawing/2014/main" id="{14FFE420-53F5-5007-A69A-46FCF9958C7B}"/>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66" name="直線矢印コネクタ 65">
            <a:extLst>
              <a:ext uri="{FF2B5EF4-FFF2-40B4-BE49-F238E27FC236}">
                <a16:creationId xmlns:a16="http://schemas.microsoft.com/office/drawing/2014/main" id="{391B5688-A575-1B08-40D8-A0CF3419078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67" name="直線矢印コネクタ 66">
            <a:extLst>
              <a:ext uri="{FF2B5EF4-FFF2-40B4-BE49-F238E27FC236}">
                <a16:creationId xmlns:a16="http://schemas.microsoft.com/office/drawing/2014/main" id="{984549ED-E04D-B4AA-4A11-F3DB4CCAB8FA}"/>
              </a:ext>
            </a:extLst>
          </p:cNvPr>
          <p:cNvCxnSpPr>
            <a:cxnSpLocks/>
          </p:cNvCxnSpPr>
          <p:nvPr/>
        </p:nvCxnSpPr>
        <p:spPr>
          <a:xfrm>
            <a:off x="421044" y="3427312"/>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70" name="直線矢印コネクタ 69">
            <a:extLst>
              <a:ext uri="{FF2B5EF4-FFF2-40B4-BE49-F238E27FC236}">
                <a16:creationId xmlns:a16="http://schemas.microsoft.com/office/drawing/2014/main" id="{33603262-88F2-46D5-A484-2B5ECE17FB75}"/>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25024CF7-3E49-7F3F-FC45-724C460E586D}"/>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94A9BE8B-15B0-850C-4F37-ECF499C5D63B}"/>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9B991BF4-B3E2-ECAB-2B9A-932C2D6DFA92}"/>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7AA515F3-E7EB-3C25-FBE5-EB6A85B72C5E}"/>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3" name="直線コネクタ 52">
            <a:extLst>
              <a:ext uri="{FF2B5EF4-FFF2-40B4-BE49-F238E27FC236}">
                <a16:creationId xmlns:a16="http://schemas.microsoft.com/office/drawing/2014/main" id="{E5D047F1-6922-A700-1408-94FA36CA4FCF}"/>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A7CAB20B-5A3E-5F72-C04F-D18E55EED33D}"/>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A37D73B4-5AEC-9BD4-68FB-128E1AF4DF12}"/>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78" name="コンテンツ プレースホルダー 8">
            <a:extLst>
              <a:ext uri="{FF2B5EF4-FFF2-40B4-BE49-F238E27FC236}">
                <a16:creationId xmlns:a16="http://schemas.microsoft.com/office/drawing/2014/main" id="{63ED4CDB-F0BF-FEC6-26C6-F34BC9288654}"/>
              </a:ext>
            </a:extLst>
          </p:cNvPr>
          <p:cNvSpPr txBox="1">
            <a:spLocks/>
          </p:cNvSpPr>
          <p:nvPr/>
        </p:nvSpPr>
        <p:spPr>
          <a:xfrm>
            <a:off x="357819" y="3388365"/>
            <a:ext cx="2382401" cy="563988"/>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日本最大にして最古の湖の湖上で学ぶ</a:t>
            </a: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探究学習。</a:t>
            </a:r>
          </a:p>
        </p:txBody>
      </p:sp>
      <p:sp>
        <p:nvSpPr>
          <p:cNvPr id="79" name="コンテンツ プレースホルダー 8">
            <a:extLst>
              <a:ext uri="{FF2B5EF4-FFF2-40B4-BE49-F238E27FC236}">
                <a16:creationId xmlns:a16="http://schemas.microsoft.com/office/drawing/2014/main" id="{5A18F2D6-7FE4-D604-6678-EEADFA01E0D2}"/>
              </a:ext>
            </a:extLst>
          </p:cNvPr>
          <p:cNvSpPr txBox="1">
            <a:spLocks/>
          </p:cNvSpPr>
          <p:nvPr/>
        </p:nvSpPr>
        <p:spPr>
          <a:xfrm>
            <a:off x="357819" y="3926037"/>
            <a:ext cx="2382401" cy="63448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普段触ることのない環境学習機材を使用して調査・観察できます。</a:t>
            </a:r>
          </a:p>
        </p:txBody>
      </p:sp>
      <p:sp>
        <p:nvSpPr>
          <p:cNvPr id="80" name="コンテンツ プレースホルダー 8">
            <a:extLst>
              <a:ext uri="{FF2B5EF4-FFF2-40B4-BE49-F238E27FC236}">
                <a16:creationId xmlns:a16="http://schemas.microsoft.com/office/drawing/2014/main" id="{8694DD93-AF7B-F505-683F-FA86E94C1E3A}"/>
              </a:ext>
            </a:extLst>
          </p:cNvPr>
          <p:cNvSpPr txBox="1">
            <a:spLocks/>
          </p:cNvSpPr>
          <p:nvPr/>
        </p:nvSpPr>
        <p:spPr>
          <a:xfrm>
            <a:off x="357819" y="4582156"/>
            <a:ext cx="2382401" cy="830598"/>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観察・実験を通して、びわ湖の水環境、歴史・文化、生き物について、考えながら学んでいただける機会に。</a:t>
            </a:r>
          </a:p>
        </p:txBody>
      </p:sp>
      <p:cxnSp>
        <p:nvCxnSpPr>
          <p:cNvPr id="81" name="直線矢印コネクタ 80">
            <a:extLst>
              <a:ext uri="{FF2B5EF4-FFF2-40B4-BE49-F238E27FC236}">
                <a16:creationId xmlns:a16="http://schemas.microsoft.com/office/drawing/2014/main" id="{3B63D5AD-8D48-E439-5F42-715B6E5EED12}"/>
              </a:ext>
            </a:extLst>
          </p:cNvPr>
          <p:cNvCxnSpPr>
            <a:cxnSpLocks/>
          </p:cNvCxnSpPr>
          <p:nvPr/>
        </p:nvCxnSpPr>
        <p:spPr>
          <a:xfrm>
            <a:off x="421044" y="393369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12887CE0-D372-0376-0BFF-CFEEB4D40CA3}"/>
              </a:ext>
            </a:extLst>
          </p:cNvPr>
          <p:cNvCxnSpPr>
            <a:cxnSpLocks/>
          </p:cNvCxnSpPr>
          <p:nvPr/>
        </p:nvCxnSpPr>
        <p:spPr>
          <a:xfrm>
            <a:off x="421044" y="4574572"/>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テキスト ボックス 82">
            <a:extLst>
              <a:ext uri="{FF2B5EF4-FFF2-40B4-BE49-F238E27FC236}">
                <a16:creationId xmlns:a16="http://schemas.microsoft.com/office/drawing/2014/main" id="{FC1EDE4A-B690-146A-3B42-8E0017A16340}"/>
              </a:ext>
            </a:extLst>
          </p:cNvPr>
          <p:cNvSpPr txBox="1"/>
          <p:nvPr/>
        </p:nvSpPr>
        <p:spPr>
          <a:xfrm>
            <a:off x="353767" y="5453820"/>
            <a:ext cx="2395958" cy="830597"/>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びわ湖汽船株式会社</a:t>
            </a:r>
            <a:endPar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264246" algn="l"/>
                <a:tab pos="1231074" algn="l"/>
              </a:tabLst>
              <a:defRPr/>
            </a:pP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住所</a:t>
            </a: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zh-CN"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大津市浜大津</a:t>
            </a:r>
            <a:r>
              <a:rPr kumimoji="0" lang="en-US" altLang="zh-CN"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5-1-1</a:t>
            </a:r>
            <a:r>
              <a:rPr kumimoji="0" lang="zh-CN"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endPar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264246" algn="l"/>
                <a:tab pos="1140919" algn="l"/>
              </a:tabLst>
              <a:defRPr/>
            </a:pP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077-524-1919	FAX</a:t>
            </a: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077-524-7896</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https://www.biwakokisen.co.jp/</a:t>
            </a:r>
            <a:endParaRPr kumimoji="0" lang="ja-JP" altLang="en-US" sz="881"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47" name="図 46">
            <a:extLst>
              <a:ext uri="{FF2B5EF4-FFF2-40B4-BE49-F238E27FC236}">
                <a16:creationId xmlns:a16="http://schemas.microsoft.com/office/drawing/2014/main" id="{1D3EB86E-C09F-7345-7EE7-514B14BFF29D}"/>
              </a:ext>
            </a:extLst>
          </p:cNvPr>
          <p:cNvPicPr>
            <a:picLocks noChangeAspect="1"/>
          </p:cNvPicPr>
          <p:nvPr/>
        </p:nvPicPr>
        <p:blipFill>
          <a:blip r:embed="rId23">
            <a:extLst>
              <a:ext uri="{28A0092B-C50C-407E-A947-70E740481C1C}">
                <a14:useLocalDpi xmlns:a14="http://schemas.microsoft.com/office/drawing/2010/main"/>
              </a:ext>
            </a:extLst>
          </a:blip>
          <a:srcRect/>
          <a:stretch/>
        </p:blipFill>
        <p:spPr>
          <a:xfrm>
            <a:off x="3579789" y="1203377"/>
            <a:ext cx="258493" cy="264369"/>
          </a:xfrm>
          <a:prstGeom prst="rect">
            <a:avLst/>
          </a:prstGeom>
        </p:spPr>
      </p:pic>
      <p:graphicFrame>
        <p:nvGraphicFramePr>
          <p:cNvPr id="56" name="表 55">
            <a:extLst>
              <a:ext uri="{FF2B5EF4-FFF2-40B4-BE49-F238E27FC236}">
                <a16:creationId xmlns:a16="http://schemas.microsoft.com/office/drawing/2014/main" id="{00A3208A-6083-A788-D120-B3847EAACE32}"/>
              </a:ext>
            </a:extLst>
          </p:cNvPr>
          <p:cNvGraphicFramePr>
            <a:graphicFrameLocks noGrp="1"/>
          </p:cNvGraphicFramePr>
          <p:nvPr/>
        </p:nvGraphicFramePr>
        <p:xfrm>
          <a:off x="2867950" y="4495481"/>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びわ湖・浜大津他各港発着</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4</a:t>
                      </a:r>
                      <a:r>
                        <a:rPr lang="ja-JP" altLang="en-US" sz="800" b="0" i="0" u="none" strike="noStrike" dirty="0">
                          <a:effectLst/>
                          <a:latin typeface="+mn-ea"/>
                          <a:ea typeface="+mn-ea"/>
                        </a:rPr>
                        <a:t>～</a:t>
                      </a:r>
                      <a:r>
                        <a:rPr lang="en-US" altLang="ja-JP" sz="800" b="0" i="0" u="none" strike="noStrike" dirty="0">
                          <a:effectLst/>
                          <a:latin typeface="+mn-ea"/>
                          <a:ea typeface="+mn-ea"/>
                        </a:rPr>
                        <a:t>11</a:t>
                      </a:r>
                      <a:r>
                        <a:rPr lang="ja-JP" altLang="en-US" sz="800" b="0" i="0" u="none" strike="noStrike" dirty="0">
                          <a:effectLst/>
                          <a:latin typeface="+mn-ea"/>
                          <a:ea typeface="+mn-ea"/>
                        </a:rPr>
                        <a:t>月末</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2</a:t>
                      </a:r>
                      <a:r>
                        <a:rPr lang="ja-JP" altLang="en-US" sz="800" b="0" i="0" u="none" strike="noStrike" dirty="0">
                          <a:effectLst/>
                          <a:latin typeface="+mn-ea"/>
                          <a:ea typeface="+mn-ea"/>
                        </a:rPr>
                        <a:t>時間</a:t>
                      </a:r>
                      <a:r>
                        <a:rPr lang="en-US" altLang="ja-JP" sz="800" b="0" i="0" u="none" strike="noStrike" dirty="0">
                          <a:effectLst/>
                          <a:latin typeface="+mn-ea"/>
                          <a:ea typeface="+mn-ea"/>
                        </a:rPr>
                        <a:t>30</a:t>
                      </a:r>
                      <a:r>
                        <a:rPr lang="ja-JP" altLang="en-US" sz="800" b="0" i="0" u="none" strike="noStrike" dirty="0">
                          <a:effectLst/>
                          <a:latin typeface="+mn-ea"/>
                          <a:ea typeface="+mn-ea"/>
                        </a:rPr>
                        <a:t>分</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317243">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40</a:t>
                      </a:r>
                      <a:r>
                        <a:rPr lang="ja-JP" altLang="en-US" sz="800" u="none" strike="noStrike" dirty="0">
                          <a:effectLst/>
                          <a:latin typeface="+mn-ea"/>
                          <a:ea typeface="+mn-ea"/>
                        </a:rPr>
                        <a:t>～</a:t>
                      </a:r>
                      <a:r>
                        <a:rPr lang="en-US" altLang="ja-JP" sz="800" u="none" strike="noStrike" dirty="0">
                          <a:effectLst/>
                          <a:latin typeface="+mn-ea"/>
                          <a:ea typeface="+mn-ea"/>
                        </a:rPr>
                        <a:t>80</a:t>
                      </a:r>
                      <a:r>
                        <a:rPr lang="ja-JP" altLang="en-US" sz="800" u="none" strike="noStrike" dirty="0">
                          <a:effectLst/>
                          <a:latin typeface="+mn-ea"/>
                          <a:ea typeface="+mn-ea"/>
                        </a:rPr>
                        <a:t>人 </a:t>
                      </a:r>
                      <a:endParaRPr lang="en-US" altLang="ja-JP" sz="800" u="none" strike="noStrike" dirty="0">
                        <a:effectLst/>
                        <a:latin typeface="+mn-ea"/>
                        <a:ea typeface="+mn-ea"/>
                      </a:endParaRPr>
                    </a:p>
                    <a:p>
                      <a:pPr algn="ctr" fontAlgn="ctr"/>
                      <a:r>
                        <a:rPr lang="en-US" altLang="ja-JP" sz="800" u="none" strike="noStrike" dirty="0">
                          <a:effectLst/>
                          <a:latin typeface="+mn-ea"/>
                          <a:ea typeface="+mn-ea"/>
                        </a:rPr>
                        <a:t>※</a:t>
                      </a:r>
                      <a:r>
                        <a:rPr lang="ja-JP" altLang="en-US" sz="800" u="none" strike="noStrike" dirty="0">
                          <a:effectLst/>
                          <a:latin typeface="+mn-ea"/>
                          <a:ea typeface="+mn-ea"/>
                        </a:rPr>
                        <a:t>乗船定員は</a:t>
                      </a:r>
                      <a:r>
                        <a:rPr lang="en-US" altLang="ja-JP" sz="800" u="none" strike="noStrike" dirty="0">
                          <a:effectLst/>
                          <a:latin typeface="+mn-ea"/>
                          <a:ea typeface="+mn-ea"/>
                        </a:rPr>
                        <a:t>200</a:t>
                      </a:r>
                      <a:r>
                        <a:rPr lang="ja-JP" altLang="en-US" sz="800" u="none" strike="noStrike" dirty="0">
                          <a:effectLst/>
                          <a:latin typeface="+mn-ea"/>
                          <a:ea typeface="+mn-ea"/>
                        </a:rPr>
                        <a:t>名</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281994">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sp>
        <p:nvSpPr>
          <p:cNvPr id="62" name="コンテンツ プレースホルダー 8">
            <a:extLst>
              <a:ext uri="{FF2B5EF4-FFF2-40B4-BE49-F238E27FC236}">
                <a16:creationId xmlns:a16="http://schemas.microsoft.com/office/drawing/2014/main" id="{79AC5E4A-54D9-A9E1-67F0-E6EE7EE9488C}"/>
              </a:ext>
            </a:extLst>
          </p:cNvPr>
          <p:cNvSpPr txBox="1">
            <a:spLocks/>
          </p:cNvSpPr>
          <p:nvPr/>
        </p:nvSpPr>
        <p:spPr>
          <a:xfrm>
            <a:off x="5813263" y="4522650"/>
            <a:ext cx="3766758" cy="1268277"/>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中高生</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80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人／大津発着</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時間</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30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分／環境学習</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講座</a:t>
            </a:r>
          </a:p>
          <a:p>
            <a:pPr marL="0" marR="0" lvl="0" indent="0"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大津港集合／乗船開始</a:t>
            </a:r>
          </a:p>
          <a:p>
            <a:pPr marL="0" marR="0" lvl="0" indent="0"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9:10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大津港出発</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プランクトン観察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びわ湖水質調査</a:t>
            </a:r>
          </a:p>
          <a:p>
            <a:pPr marL="0" marR="0" lvl="0" indent="0"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移動</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10:05 	【A</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びわ湖水質調査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【B</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班</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プランクトン観察</a:t>
            </a:r>
          </a:p>
          <a:p>
            <a:pPr marL="0" marR="0" lvl="0" indent="0"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10:55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湖上観察</a:t>
            </a:r>
          </a:p>
          <a:p>
            <a:pPr marL="0" marR="0" lvl="0" indent="0" algn="l" defTabSz="895327" rtl="0" eaLnBrk="1" fontAlgn="auto" latinLnBrk="0" hangingPunct="1">
              <a:lnSpc>
                <a:spcPct val="120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11:40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大津港到着／下船</a:t>
            </a:r>
          </a:p>
        </p:txBody>
      </p:sp>
      <p:sp>
        <p:nvSpPr>
          <p:cNvPr id="69" name="テキスト ボックス 68">
            <a:extLst>
              <a:ext uri="{FF2B5EF4-FFF2-40B4-BE49-F238E27FC236}">
                <a16:creationId xmlns:a16="http://schemas.microsoft.com/office/drawing/2014/main" id="{0A88925E-F47A-2D29-2A96-4A10B0E5095E}"/>
              </a:ext>
            </a:extLst>
          </p:cNvPr>
          <p:cNvSpPr txBox="1"/>
          <p:nvPr/>
        </p:nvSpPr>
        <p:spPr>
          <a:xfrm>
            <a:off x="5630948" y="5919066"/>
            <a:ext cx="4012518" cy="375872"/>
          </a:xfrm>
          <a:prstGeom prst="rect">
            <a:avLst/>
          </a:prstGeom>
          <a:noFill/>
        </p:spPr>
        <p:txBody>
          <a:bodyPr wrap="square">
            <a:spAutoFit/>
          </a:bodyPr>
          <a:lstStyle/>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浜大津港以外の港から発着することが可能です。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発着港、プログラム内容、回送費など、ご相談のうえ、手配いたします。まずはご相談ください。</a:t>
            </a:r>
          </a:p>
        </p:txBody>
      </p:sp>
      <p:pic>
        <p:nvPicPr>
          <p:cNvPr id="75" name="グラフィックス 74" descr="手のひらと植物 枠線">
            <a:extLst>
              <a:ext uri="{FF2B5EF4-FFF2-40B4-BE49-F238E27FC236}">
                <a16:creationId xmlns:a16="http://schemas.microsoft.com/office/drawing/2014/main" id="{62EDF263-B4BA-F985-FA68-7BE462168A28}"/>
              </a:ext>
            </a:extLst>
          </p:cNvPr>
          <p:cNvPicPr>
            <a:picLocks noChangeAspect="1"/>
          </p:cNvPicPr>
          <p:nvPr/>
        </p:nvPicPr>
        <p:blipFill>
          <a:blip>
            <a:extLst>
              <a:ext uri="{96DAC541-7B7A-43D3-8B79-37D633B846F1}">
                <asvg:svgBlip xmlns:asvg="http://schemas.microsoft.com/office/drawing/2016/SVG/main" r:embed="rId24"/>
              </a:ext>
            </a:extLst>
          </a:blip>
          <a:srcRect/>
          <a:stretch/>
        </p:blipFill>
        <p:spPr>
          <a:xfrm>
            <a:off x="440595" y="3458957"/>
            <a:ext cx="422805" cy="422805"/>
          </a:xfrm>
          <a:prstGeom prst="rect">
            <a:avLst/>
          </a:prstGeom>
        </p:spPr>
      </p:pic>
      <p:pic>
        <p:nvPicPr>
          <p:cNvPr id="84" name="グラフィックス 83" descr="コイ 枠線">
            <a:extLst>
              <a:ext uri="{FF2B5EF4-FFF2-40B4-BE49-F238E27FC236}">
                <a16:creationId xmlns:a16="http://schemas.microsoft.com/office/drawing/2014/main" id="{6CC2CB84-DE8C-B9F1-5B63-D2C7FC3C0ECB}"/>
              </a:ext>
            </a:extLst>
          </p:cNvPr>
          <p:cNvPicPr>
            <a:picLocks noChangeAspect="1"/>
          </p:cNvPicPr>
          <p:nvPr/>
        </p:nvPicPr>
        <p:blipFill>
          <a:blip>
            <a:extLst>
              <a:ext uri="{96DAC541-7B7A-43D3-8B79-37D633B846F1}">
                <asvg:svgBlip xmlns:asvg="http://schemas.microsoft.com/office/drawing/2016/SVG/main" r:embed="rId25"/>
              </a:ext>
            </a:extLst>
          </a:blip>
          <a:srcRect/>
          <a:stretch/>
        </p:blipFill>
        <p:spPr>
          <a:xfrm>
            <a:off x="424308" y="4806099"/>
            <a:ext cx="382711" cy="382711"/>
          </a:xfrm>
          <a:prstGeom prst="rect">
            <a:avLst/>
          </a:prstGeom>
        </p:spPr>
      </p:pic>
      <p:pic>
        <p:nvPicPr>
          <p:cNvPr id="3" name="図プレースホルダー 33" descr="海の上を走っている船&#10;&#10;自動的に生成された説明">
            <a:extLst>
              <a:ext uri="{FF2B5EF4-FFF2-40B4-BE49-F238E27FC236}">
                <a16:creationId xmlns:a16="http://schemas.microsoft.com/office/drawing/2014/main" id="{F6D2E863-B75C-95CC-E1FC-621467E8B1C0}"/>
              </a:ext>
            </a:extLst>
          </p:cNvPr>
          <p:cNvPicPr>
            <a:picLocks noChangeAspect="1"/>
          </p:cNvPicPr>
          <p:nvPr/>
        </p:nvPicPr>
        <p:blipFill rotWithShape="1">
          <a:blip r:embed="rId26" cstate="print">
            <a:extLst>
              <a:ext uri="{28A0092B-C50C-407E-A947-70E740481C1C}">
                <a14:useLocalDpi xmlns:a14="http://schemas.microsoft.com/office/drawing/2010/main"/>
              </a:ext>
            </a:extLst>
          </a:blip>
          <a:srcRect/>
          <a:stretch/>
        </p:blipFill>
        <p:spPr>
          <a:xfrm>
            <a:off x="8344329" y="5316824"/>
            <a:ext cx="1172318" cy="441119"/>
          </a:xfrm>
          <a:prstGeom prst="rect">
            <a:avLst/>
          </a:prstGeom>
        </p:spPr>
      </p:pic>
    </p:spTree>
    <p:extLst>
      <p:ext uri="{BB962C8B-B14F-4D97-AF65-F5344CB8AC3E}">
        <p14:creationId xmlns:p14="http://schemas.microsoft.com/office/powerpoint/2010/main" val="8148645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9F2FF-432E-D380-BFB0-16B731DFE5A6}"/>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6F5DCAC8-7792-5CE3-C212-FDB9C95797BD}"/>
              </a:ext>
            </a:extLst>
          </p:cNvPr>
          <p:cNvSpPr>
            <a:spLocks noGrp="1"/>
          </p:cNvSpPr>
          <p:nvPr>
            <p:ph type="title"/>
          </p:nvPr>
        </p:nvSpPr>
        <p:spPr/>
        <p:txBody>
          <a:bodyPr>
            <a:normAutofit/>
          </a:bodyPr>
          <a:lstStyle/>
          <a:p>
            <a:r>
              <a:rPr lang="ja-JP" altLang="en-US" sz="1567" dirty="0"/>
              <a:t>びわ湖大津教育プログラム：</a:t>
            </a:r>
            <a:r>
              <a:rPr lang="en-US" altLang="ja-JP" sz="1567" dirty="0"/>
              <a:t>22</a:t>
            </a:r>
            <a:endParaRPr lang="ja-JP" altLang="en-US" sz="1567" dirty="0"/>
          </a:p>
        </p:txBody>
      </p:sp>
      <p:sp>
        <p:nvSpPr>
          <p:cNvPr id="6" name="コンテンツ プレースホルダー 5">
            <a:extLst>
              <a:ext uri="{FF2B5EF4-FFF2-40B4-BE49-F238E27FC236}">
                <a16:creationId xmlns:a16="http://schemas.microsoft.com/office/drawing/2014/main" id="{83A6B278-1293-9FCF-63F4-9E7CFBF0A03E}"/>
              </a:ext>
            </a:extLst>
          </p:cNvPr>
          <p:cNvSpPr>
            <a:spLocks noGrp="1"/>
          </p:cNvSpPr>
          <p:nvPr>
            <p:ph idx="1"/>
          </p:nvPr>
        </p:nvSpPr>
        <p:spPr>
          <a:xfrm>
            <a:off x="451909" y="660107"/>
            <a:ext cx="9024810" cy="355612"/>
          </a:xfrm>
        </p:spPr>
        <p:txBody>
          <a:bodyPr/>
          <a:lstStyle/>
          <a:p>
            <a:r>
              <a:rPr lang="ja-JP" altLang="en-US" dirty="0"/>
              <a:t>環境の語り部学習</a:t>
            </a:r>
          </a:p>
        </p:txBody>
      </p:sp>
      <p:sp>
        <p:nvSpPr>
          <p:cNvPr id="8" name="コンテンツ プレースホルダー 7">
            <a:extLst>
              <a:ext uri="{FF2B5EF4-FFF2-40B4-BE49-F238E27FC236}">
                <a16:creationId xmlns:a16="http://schemas.microsoft.com/office/drawing/2014/main" id="{420508CD-7EB2-63EE-CBB1-697E1C7123F9}"/>
              </a:ext>
            </a:extLst>
          </p:cNvPr>
          <p:cNvSpPr>
            <a:spLocks noGrp="1"/>
          </p:cNvSpPr>
          <p:nvPr>
            <p:ph idx="14"/>
          </p:nvPr>
        </p:nvSpPr>
        <p:spPr>
          <a:xfrm>
            <a:off x="440596" y="1601034"/>
            <a:ext cx="9024810" cy="844357"/>
          </a:xfrm>
        </p:spPr>
        <p:txBody>
          <a:bodyPr/>
          <a:lstStyle/>
          <a:p>
            <a:r>
              <a:rPr lang="ja-JP" altLang="en-US" sz="1175" dirty="0"/>
              <a:t>びわ湖と共に生活をしてきた地元在住のガイドが、びわ湖と周辺住民の生活やびわ湖の環境保全についての取組、</a:t>
            </a:r>
          </a:p>
          <a:p>
            <a:r>
              <a:rPr lang="ja-JP" altLang="en-US" sz="1175" dirty="0"/>
              <a:t>びわ湖の環境に対して葦（ヨシ）が果たす役割等について解説します。</a:t>
            </a:r>
            <a:endParaRPr lang="en-US" altLang="ja-JP" sz="1175" dirty="0"/>
          </a:p>
          <a:p>
            <a:r>
              <a:rPr lang="ja-JP" altLang="en-US" sz="1175" dirty="0"/>
              <a:t>教材としてヨシの再生紙で作ったワークシートをお渡しします。</a:t>
            </a:r>
          </a:p>
        </p:txBody>
      </p:sp>
      <p:grpSp>
        <p:nvGrpSpPr>
          <p:cNvPr id="10" name="グループ化 9">
            <a:extLst>
              <a:ext uri="{FF2B5EF4-FFF2-40B4-BE49-F238E27FC236}">
                <a16:creationId xmlns:a16="http://schemas.microsoft.com/office/drawing/2014/main" id="{7DD5944E-F350-5087-F593-03ABCAF5327C}"/>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6A851015-01BB-E540-7C36-CDF3D9FC4D2B}"/>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F8B59B99-79F6-3A2B-BFCE-AD9BF74AB3EF}"/>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A42CB8AC-BE1C-47DD-A43B-F5643DCE8851}"/>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AD12FB37-4117-B6D3-D859-0F9FA7C977E8}"/>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05DE0E2C-A971-DE0D-72C9-C6E2A5A6D9B6}"/>
                </a:ext>
              </a:extLst>
            </p:cNvPr>
            <p:cNvSpPr/>
            <p:nvPr/>
          </p:nvSpPr>
          <p:spPr>
            <a:xfrm>
              <a:off x="1652056"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9B0887AF-748D-E690-E3FF-D6E19A101E54}"/>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06DCB518-827E-CFB9-0AB7-FC437F75D9D9}"/>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898D77AC-0379-29F6-6996-BAF5BF890D4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0406CD38-40F0-441E-4CFD-4088FA01082A}"/>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F1E3498B-CCE8-D45E-7701-79EABA3A115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3" name="図 22" descr="アイコン が含まれている画像&#10;&#10;自動的に生成された説明">
            <a:extLst>
              <a:ext uri="{FF2B5EF4-FFF2-40B4-BE49-F238E27FC236}">
                <a16:creationId xmlns:a16="http://schemas.microsoft.com/office/drawing/2014/main" id="{1959A102-F64D-459B-30F1-90C36EA8296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70704" y="1203377"/>
            <a:ext cx="264369" cy="264369"/>
          </a:xfrm>
          <a:prstGeom prst="rect">
            <a:avLst/>
          </a:prstGeom>
        </p:spPr>
      </p:pic>
      <p:pic>
        <p:nvPicPr>
          <p:cNvPr id="24" name="図 23" descr="ロゴ&#10;&#10;自動的に生成された説明">
            <a:extLst>
              <a:ext uri="{FF2B5EF4-FFF2-40B4-BE49-F238E27FC236}">
                <a16:creationId xmlns:a16="http://schemas.microsoft.com/office/drawing/2014/main" id="{50BD37D9-6848-1FA6-A1C7-CCFC052A6C4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66137" y="1203377"/>
            <a:ext cx="264369" cy="264369"/>
          </a:xfrm>
          <a:prstGeom prst="rect">
            <a:avLst/>
          </a:prstGeom>
        </p:spPr>
      </p:pic>
      <p:pic>
        <p:nvPicPr>
          <p:cNvPr id="25" name="図 24" descr="アイコン が含まれている画像&#10;&#10;自動的に生成された説明">
            <a:extLst>
              <a:ext uri="{FF2B5EF4-FFF2-40B4-BE49-F238E27FC236}">
                <a16:creationId xmlns:a16="http://schemas.microsoft.com/office/drawing/2014/main" id="{06EBCD64-9DFC-8E2F-36CB-5218039B95E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875272" y="1203377"/>
            <a:ext cx="264369" cy="264369"/>
          </a:xfrm>
          <a:prstGeom prst="rect">
            <a:avLst/>
          </a:prstGeom>
        </p:spPr>
      </p:pic>
      <p:pic>
        <p:nvPicPr>
          <p:cNvPr id="26" name="図 25">
            <a:extLst>
              <a:ext uri="{FF2B5EF4-FFF2-40B4-BE49-F238E27FC236}">
                <a16:creationId xmlns:a16="http://schemas.microsoft.com/office/drawing/2014/main" id="{055F366B-81B6-E848-2167-8EA8B81614A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27" name="図 26">
            <a:extLst>
              <a:ext uri="{FF2B5EF4-FFF2-40B4-BE49-F238E27FC236}">
                <a16:creationId xmlns:a16="http://schemas.microsoft.com/office/drawing/2014/main" id="{980D4452-C5B8-35E9-D0E8-7548FB04447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579840" y="1203377"/>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4CF0FCE1-71EE-5B81-1F2A-65FB263FCD8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032048" y="1198290"/>
            <a:ext cx="296093" cy="296093"/>
          </a:xfrm>
          <a:prstGeom prst="rect">
            <a:avLst/>
          </a:prstGeom>
        </p:spPr>
      </p:pic>
      <p:pic>
        <p:nvPicPr>
          <p:cNvPr id="35" name="図 34" descr="アイコン&#10;&#10;自動的に生成された説明">
            <a:extLst>
              <a:ext uri="{FF2B5EF4-FFF2-40B4-BE49-F238E27FC236}">
                <a16:creationId xmlns:a16="http://schemas.microsoft.com/office/drawing/2014/main" id="{B6C4BB0A-6078-09DA-26ED-651CF09100E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387876"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7B4C79BE-3074-5285-6E24-0FB4F3D2745D}"/>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709962" y="1198290"/>
            <a:ext cx="296093" cy="296093"/>
          </a:xfrm>
          <a:prstGeom prst="rect">
            <a:avLst/>
          </a:prstGeom>
        </p:spPr>
      </p:pic>
      <p:sp>
        <p:nvSpPr>
          <p:cNvPr id="43" name="正方形/長方形 42">
            <a:extLst>
              <a:ext uri="{FF2B5EF4-FFF2-40B4-BE49-F238E27FC236}">
                <a16:creationId xmlns:a16="http://schemas.microsoft.com/office/drawing/2014/main" id="{D66BBEFE-C77D-9648-63DF-FB584E7FC546}"/>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びわ湖の環境保全について調べてみる。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地域と現地の環境についての課題や取組について調べてみる。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F8DD265A-516D-22F2-60BB-1757BEA2D767}"/>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びわ湖のヨシについて学ぶ。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AF7354DA-30D3-8231-F5D6-A08181778A71}"/>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grpSp>
        <p:nvGrpSpPr>
          <p:cNvPr id="4" name="グループ化 3">
            <a:extLst>
              <a:ext uri="{FF2B5EF4-FFF2-40B4-BE49-F238E27FC236}">
                <a16:creationId xmlns:a16="http://schemas.microsoft.com/office/drawing/2014/main" id="{C521A284-84A1-B70B-0280-EAF1DDB54CA9}"/>
              </a:ext>
            </a:extLst>
          </p:cNvPr>
          <p:cNvGrpSpPr/>
          <p:nvPr/>
        </p:nvGrpSpPr>
        <p:grpSpPr>
          <a:xfrm>
            <a:off x="2839523" y="5773259"/>
            <a:ext cx="6726919" cy="593056"/>
            <a:chOff x="321177" y="5870744"/>
            <a:chExt cx="9338540" cy="605687"/>
          </a:xfrm>
        </p:grpSpPr>
        <p:sp>
          <p:nvSpPr>
            <p:cNvPr id="59" name="コンテンツ プレースホルダー 8">
              <a:extLst>
                <a:ext uri="{FF2B5EF4-FFF2-40B4-BE49-F238E27FC236}">
                  <a16:creationId xmlns:a16="http://schemas.microsoft.com/office/drawing/2014/main" id="{229A7984-27A9-9526-BB5F-2ED705865E45}"/>
                </a:ext>
              </a:extLst>
            </p:cNvPr>
            <p:cNvSpPr txBox="1">
              <a:spLocks/>
            </p:cNvSpPr>
            <p:nvPr/>
          </p:nvSpPr>
          <p:spPr>
            <a:xfrm>
              <a:off x="321177" y="5870744"/>
              <a:ext cx="9338540" cy="605687"/>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体験場所・開催時間等、観光協会までお気軽にご相談ください。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37F19A75-5600-E90E-D93F-0A7BD079FCFC}"/>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2" name="コンテンツ プレースホルダー 8">
            <a:extLst>
              <a:ext uri="{FF2B5EF4-FFF2-40B4-BE49-F238E27FC236}">
                <a16:creationId xmlns:a16="http://schemas.microsoft.com/office/drawing/2014/main" id="{37A8DBFD-9AAE-69C4-E0A5-6803C82A573D}"/>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sp>
        <p:nvSpPr>
          <p:cNvPr id="52" name="コンテンツ プレースホルダー 8">
            <a:extLst>
              <a:ext uri="{FF2B5EF4-FFF2-40B4-BE49-F238E27FC236}">
                <a16:creationId xmlns:a16="http://schemas.microsoft.com/office/drawing/2014/main" id="{CEE7AF94-7C6E-CACE-F667-1D31A3E67BD2}"/>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EBDED0AE-25B3-CF90-471C-E8096630D21E}"/>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135242A2-27B4-B9A5-6CD5-4F0BF7D83436}"/>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833D2E2A-7D9A-8B58-0253-E8FB3AC115E7}"/>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384BBB65-BE59-348F-13E6-20802798364B}"/>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BA639F54-90C1-60FE-B15C-1281B3C139F2}"/>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3" name="直線コネクタ 52">
            <a:extLst>
              <a:ext uri="{FF2B5EF4-FFF2-40B4-BE49-F238E27FC236}">
                <a16:creationId xmlns:a16="http://schemas.microsoft.com/office/drawing/2014/main" id="{C4B87CDA-A8A5-344B-DA5D-A9C4189EBD9F}"/>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D22E9A68-52DF-14EC-3C7B-BF493476C83E}"/>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70B9495B-A29D-1B67-ED1C-D33E9AAEF234}"/>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graphicFrame>
        <p:nvGraphicFramePr>
          <p:cNvPr id="56" name="表 55">
            <a:extLst>
              <a:ext uri="{FF2B5EF4-FFF2-40B4-BE49-F238E27FC236}">
                <a16:creationId xmlns:a16="http://schemas.microsoft.com/office/drawing/2014/main" id="{56E1ED4D-9C4E-B7E6-F1DD-110E592721C2}"/>
              </a:ext>
            </a:extLst>
          </p:cNvPr>
          <p:cNvGraphicFramePr>
            <a:graphicFrameLocks noGrp="1"/>
          </p:cNvGraphicFramePr>
          <p:nvPr/>
        </p:nvGraphicFramePr>
        <p:xfrm>
          <a:off x="2867950" y="4495481"/>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大津市内</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30</a:t>
                      </a:r>
                      <a:r>
                        <a:rPr lang="ja-JP" altLang="en-US" sz="800" b="0" i="0" u="none" strike="noStrike" dirty="0">
                          <a:effectLst/>
                          <a:latin typeface="+mn-ea"/>
                          <a:ea typeface="+mn-ea"/>
                        </a:rPr>
                        <a:t>～</a:t>
                      </a:r>
                      <a:r>
                        <a:rPr lang="en-US" altLang="ja-JP" sz="800" b="0" i="0" u="none" strike="noStrike" dirty="0">
                          <a:effectLst/>
                          <a:latin typeface="+mn-ea"/>
                          <a:ea typeface="+mn-ea"/>
                        </a:rPr>
                        <a:t>50</a:t>
                      </a:r>
                      <a:r>
                        <a:rPr lang="ja-JP" altLang="en-US" sz="800" b="0" i="0" u="none" strike="noStrike" dirty="0">
                          <a:effectLst/>
                          <a:latin typeface="+mn-ea"/>
                          <a:ea typeface="+mn-ea"/>
                        </a:rPr>
                        <a:t>分</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最少催行</a:t>
                      </a:r>
                      <a:r>
                        <a:rPr lang="en-US" altLang="ja-JP" sz="800" u="none" strike="noStrike" dirty="0">
                          <a:effectLst/>
                          <a:latin typeface="+mn-ea"/>
                          <a:ea typeface="+mn-ea"/>
                        </a:rPr>
                        <a:t>40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sp>
        <p:nvSpPr>
          <p:cNvPr id="62" name="コンテンツ プレースホルダー 8">
            <a:extLst>
              <a:ext uri="{FF2B5EF4-FFF2-40B4-BE49-F238E27FC236}">
                <a16:creationId xmlns:a16="http://schemas.microsoft.com/office/drawing/2014/main" id="{8AE2EECB-F82F-8662-F593-182484E28FFC}"/>
              </a:ext>
            </a:extLst>
          </p:cNvPr>
          <p:cNvSpPr txBox="1">
            <a:spLocks/>
          </p:cNvSpPr>
          <p:nvPr/>
        </p:nvSpPr>
        <p:spPr>
          <a:xfrm>
            <a:off x="5813263" y="4531429"/>
            <a:ext cx="3766758" cy="1268277"/>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宿泊施設で実施する場合</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19:45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夕食後、会場移動。準備</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20:00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環境の語り部学習（</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50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分）</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20:50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終了、片付け</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21:00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解散</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日中、大津市内で実施も可能</a:t>
            </a:r>
          </a:p>
        </p:txBody>
      </p:sp>
      <p:sp>
        <p:nvSpPr>
          <p:cNvPr id="69" name="テキスト ボックス 68">
            <a:extLst>
              <a:ext uri="{FF2B5EF4-FFF2-40B4-BE49-F238E27FC236}">
                <a16:creationId xmlns:a16="http://schemas.microsoft.com/office/drawing/2014/main" id="{EB31499D-F25B-A07C-917A-1FB5FFF0A15D}"/>
              </a:ext>
            </a:extLst>
          </p:cNvPr>
          <p:cNvSpPr txBox="1"/>
          <p:nvPr/>
        </p:nvSpPr>
        <p:spPr>
          <a:xfrm>
            <a:off x="5742781" y="5912663"/>
            <a:ext cx="4012518" cy="526491"/>
          </a:xfrm>
          <a:prstGeom prst="rect">
            <a:avLst/>
          </a:prstGeom>
          <a:noFill/>
        </p:spPr>
        <p:txBody>
          <a:bodyPr wrap="square">
            <a:spAutoFit/>
          </a:bodyPr>
          <a:lstStyle/>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会場は宿泊施設でも可能です。会場をご用意する場合は、別途会場費が必要となります。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実施希望日の４ケ月前までに仮予約をお願いいたします。</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0" lang="ja-JP" altLang="en-US" sz="783" b="0" i="0" u="none" strike="noStrike" kern="1200" cap="none" spc="0" normalizeH="0" baseline="0" noProof="0" dirty="0">
              <a:ln>
                <a:noFill/>
              </a:ln>
              <a:solidFill>
                <a:prstClr val="black"/>
              </a:solidFill>
              <a:effectLst/>
              <a:uLnTx/>
              <a:uFillTx/>
              <a:latin typeface="Meiryo UI"/>
              <a:ea typeface="Meiryo UI"/>
              <a:cs typeface="+mn-cs"/>
            </a:endParaRPr>
          </a:p>
        </p:txBody>
      </p:sp>
      <p:pic>
        <p:nvPicPr>
          <p:cNvPr id="7" name="図 6">
            <a:extLst>
              <a:ext uri="{FF2B5EF4-FFF2-40B4-BE49-F238E27FC236}">
                <a16:creationId xmlns:a16="http://schemas.microsoft.com/office/drawing/2014/main" id="{5DF54382-B6F8-14B5-1FB0-58D60EC244BC}"/>
              </a:ext>
            </a:extLst>
          </p:cNvPr>
          <p:cNvPicPr>
            <a:picLocks noChangeAspect="1"/>
          </p:cNvPicPr>
          <p:nvPr/>
        </p:nvPicPr>
        <p:blipFill>
          <a:blip r:embed="rId13">
            <a:extLst>
              <a:ext uri="{28A0092B-C50C-407E-A947-70E740481C1C}">
                <a14:useLocalDpi xmlns:a14="http://schemas.microsoft.com/office/drawing/2010/main"/>
              </a:ext>
            </a:extLst>
          </a:blip>
          <a:srcRect/>
          <a:stretch/>
        </p:blipFill>
        <p:spPr>
          <a:xfrm>
            <a:off x="4761569" y="1203377"/>
            <a:ext cx="264369" cy="264369"/>
          </a:xfrm>
          <a:prstGeom prst="rect">
            <a:avLst/>
          </a:prstGeom>
        </p:spPr>
      </p:pic>
      <p:sp>
        <p:nvSpPr>
          <p:cNvPr id="9" name="テキスト ボックス 8">
            <a:extLst>
              <a:ext uri="{FF2B5EF4-FFF2-40B4-BE49-F238E27FC236}">
                <a16:creationId xmlns:a16="http://schemas.microsoft.com/office/drawing/2014/main" id="{79EB4E92-EA2C-5385-14AA-C62350C1FC0F}"/>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（公社）びわ湖大津観光協会</a:t>
            </a:r>
            <a:endPar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077-528-2772</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077-521-7330</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Mail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info@otsu.or.jp</a:t>
            </a:r>
            <a:endParaRPr kumimoji="0" lang="ja-JP" altLang="en-US" sz="881"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40" name="直線矢印コネクタ 39">
            <a:extLst>
              <a:ext uri="{FF2B5EF4-FFF2-40B4-BE49-F238E27FC236}">
                <a16:creationId xmlns:a16="http://schemas.microsoft.com/office/drawing/2014/main" id="{245BA8F9-A774-97EA-E64B-14181578C261}"/>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41" name="直線矢印コネクタ 40">
            <a:extLst>
              <a:ext uri="{FF2B5EF4-FFF2-40B4-BE49-F238E27FC236}">
                <a16:creationId xmlns:a16="http://schemas.microsoft.com/office/drawing/2014/main" id="{BC78071E-659C-0953-45F7-12DFB8F0619D}"/>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42" name="直線矢印コネクタ 41">
            <a:extLst>
              <a:ext uri="{FF2B5EF4-FFF2-40B4-BE49-F238E27FC236}">
                <a16:creationId xmlns:a16="http://schemas.microsoft.com/office/drawing/2014/main" id="{2796471C-1972-393F-0DA3-2C110F7BDFC6}"/>
              </a:ext>
            </a:extLst>
          </p:cNvPr>
          <p:cNvCxnSpPr>
            <a:cxnSpLocks/>
          </p:cNvCxnSpPr>
          <p:nvPr/>
        </p:nvCxnSpPr>
        <p:spPr>
          <a:xfrm>
            <a:off x="421044" y="341515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44" name="コンテンツ プレースホルダー 8">
            <a:extLst>
              <a:ext uri="{FF2B5EF4-FFF2-40B4-BE49-F238E27FC236}">
                <a16:creationId xmlns:a16="http://schemas.microsoft.com/office/drawing/2014/main" id="{FCEB12E1-C911-7F42-D199-22E80467B116}"/>
              </a:ext>
            </a:extLst>
          </p:cNvPr>
          <p:cNvSpPr txBox="1">
            <a:spLocks/>
          </p:cNvSpPr>
          <p:nvPr/>
        </p:nvSpPr>
        <p:spPr>
          <a:xfrm>
            <a:off x="357819" y="2772957"/>
            <a:ext cx="2382401" cy="63448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ヨシの再生紙で作成したワークシートを使って学習します。</a:t>
            </a:r>
          </a:p>
        </p:txBody>
      </p:sp>
      <p:sp>
        <p:nvSpPr>
          <p:cNvPr id="50" name="コンテンツ プレースホルダー 8">
            <a:extLst>
              <a:ext uri="{FF2B5EF4-FFF2-40B4-BE49-F238E27FC236}">
                <a16:creationId xmlns:a16="http://schemas.microsoft.com/office/drawing/2014/main" id="{901D2432-D0A7-41F8-3D52-0D9B2BB845FB}"/>
              </a:ext>
            </a:extLst>
          </p:cNvPr>
          <p:cNvSpPr txBox="1">
            <a:spLocks/>
          </p:cNvSpPr>
          <p:nvPr/>
        </p:nvSpPr>
        <p:spPr>
          <a:xfrm>
            <a:off x="357819" y="3422866"/>
            <a:ext cx="2382401" cy="63448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びわ湖の環境で重要な役割を担っているヨシの学習。</a:t>
            </a:r>
            <a:endParaRPr kumimoji="1" lang="en-US" altLang="ja-JP" sz="1077"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63" name="コンテンツ プレースホルダー 8">
            <a:extLst>
              <a:ext uri="{FF2B5EF4-FFF2-40B4-BE49-F238E27FC236}">
                <a16:creationId xmlns:a16="http://schemas.microsoft.com/office/drawing/2014/main" id="{B08ACBAB-9310-E0AA-6BC0-D862E2E67C8F}"/>
              </a:ext>
            </a:extLst>
          </p:cNvPr>
          <p:cNvSpPr txBox="1">
            <a:spLocks/>
          </p:cNvSpPr>
          <p:nvPr/>
        </p:nvSpPr>
        <p:spPr>
          <a:xfrm>
            <a:off x="357820" y="4072779"/>
            <a:ext cx="2424717"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現地の方との交流により、自分たちの住む地域と滋賀県の違いを考える。</a:t>
            </a:r>
          </a:p>
        </p:txBody>
      </p:sp>
      <p:cxnSp>
        <p:nvCxnSpPr>
          <p:cNvPr id="64" name="直線矢印コネクタ 63">
            <a:extLst>
              <a:ext uri="{FF2B5EF4-FFF2-40B4-BE49-F238E27FC236}">
                <a16:creationId xmlns:a16="http://schemas.microsoft.com/office/drawing/2014/main" id="{CF75A205-1FB6-E0BB-4757-BA83C115DF4C}"/>
              </a:ext>
            </a:extLst>
          </p:cNvPr>
          <p:cNvCxnSpPr>
            <a:cxnSpLocks/>
          </p:cNvCxnSpPr>
          <p:nvPr/>
        </p:nvCxnSpPr>
        <p:spPr>
          <a:xfrm>
            <a:off x="421044" y="4891512"/>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pic>
        <p:nvPicPr>
          <p:cNvPr id="68" name="グラフィックス 67" descr="考え 枠線">
            <a:extLst>
              <a:ext uri="{FF2B5EF4-FFF2-40B4-BE49-F238E27FC236}">
                <a16:creationId xmlns:a16="http://schemas.microsoft.com/office/drawing/2014/main" id="{9BC531FF-2901-0630-0A85-1C2348563D03}"/>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458565" y="4266886"/>
            <a:ext cx="422805" cy="422805"/>
          </a:xfrm>
          <a:prstGeom prst="rect">
            <a:avLst/>
          </a:prstGeom>
        </p:spPr>
      </p:pic>
      <p:pic>
        <p:nvPicPr>
          <p:cNvPr id="72" name="グラフィックス 71" descr="リサイクル 枠線">
            <a:extLst>
              <a:ext uri="{FF2B5EF4-FFF2-40B4-BE49-F238E27FC236}">
                <a16:creationId xmlns:a16="http://schemas.microsoft.com/office/drawing/2014/main" id="{89414482-BD53-F1B2-18BC-E1FB4FDD973F}"/>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451908" y="2898845"/>
            <a:ext cx="382711" cy="382711"/>
          </a:xfrm>
          <a:prstGeom prst="rect">
            <a:avLst/>
          </a:prstGeom>
        </p:spPr>
      </p:pic>
      <p:pic>
        <p:nvPicPr>
          <p:cNvPr id="87" name="グラフィックス 86" descr="電球と鉛筆 枠線">
            <a:extLst>
              <a:ext uri="{FF2B5EF4-FFF2-40B4-BE49-F238E27FC236}">
                <a16:creationId xmlns:a16="http://schemas.microsoft.com/office/drawing/2014/main" id="{18C3DF66-3610-8B8C-C739-BEFB19D1DF7C}"/>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447492" y="3528707"/>
            <a:ext cx="422805" cy="422805"/>
          </a:xfrm>
          <a:prstGeom prst="rect">
            <a:avLst/>
          </a:prstGeom>
        </p:spPr>
      </p:pic>
      <p:sp>
        <p:nvSpPr>
          <p:cNvPr id="3" name="コンテンツ プレースホルダー 8">
            <a:extLst>
              <a:ext uri="{FF2B5EF4-FFF2-40B4-BE49-F238E27FC236}">
                <a16:creationId xmlns:a16="http://schemas.microsoft.com/office/drawing/2014/main" id="{A6AF7161-9F1A-6435-94C5-4A4A51653E4C}"/>
              </a:ext>
            </a:extLst>
          </p:cNvPr>
          <p:cNvSpPr txBox="1">
            <a:spLocks/>
          </p:cNvSpPr>
          <p:nvPr/>
        </p:nvSpPr>
        <p:spPr>
          <a:xfrm>
            <a:off x="357819" y="4899224"/>
            <a:ext cx="2382401" cy="634487"/>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の観点から、人と自然の繋がりについて考える機会に。</a:t>
            </a:r>
          </a:p>
        </p:txBody>
      </p:sp>
      <p:cxnSp>
        <p:nvCxnSpPr>
          <p:cNvPr id="17" name="直線矢印コネクタ 16">
            <a:extLst>
              <a:ext uri="{FF2B5EF4-FFF2-40B4-BE49-F238E27FC236}">
                <a16:creationId xmlns:a16="http://schemas.microsoft.com/office/drawing/2014/main" id="{DAC7E7A9-F939-F4F0-084D-37F127EAE602}"/>
              </a:ext>
            </a:extLst>
          </p:cNvPr>
          <p:cNvCxnSpPr>
            <a:cxnSpLocks/>
          </p:cNvCxnSpPr>
          <p:nvPr/>
        </p:nvCxnSpPr>
        <p:spPr>
          <a:xfrm>
            <a:off x="421044" y="406506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pic>
        <p:nvPicPr>
          <p:cNvPr id="28" name="グラフィックス 27" descr="手のひらと植物 枠線">
            <a:extLst>
              <a:ext uri="{FF2B5EF4-FFF2-40B4-BE49-F238E27FC236}">
                <a16:creationId xmlns:a16="http://schemas.microsoft.com/office/drawing/2014/main" id="{05EA4029-CE81-9A20-1FEC-C9FB30C5854F}"/>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66278" y="4989714"/>
            <a:ext cx="407379" cy="407379"/>
          </a:xfrm>
          <a:prstGeom prst="rect">
            <a:avLst/>
          </a:prstGeom>
        </p:spPr>
      </p:pic>
      <p:pic>
        <p:nvPicPr>
          <p:cNvPr id="30" name="図プレースホルダー 19" descr="屋外, 水, 草, グリーン が含まれている画像&#10;&#10;自動的に生成された説明">
            <a:extLst>
              <a:ext uri="{FF2B5EF4-FFF2-40B4-BE49-F238E27FC236}">
                <a16:creationId xmlns:a16="http://schemas.microsoft.com/office/drawing/2014/main" id="{5E9B3915-9672-AC8F-573B-E163E69C2077}"/>
              </a:ext>
            </a:extLst>
          </p:cNvPr>
          <p:cNvPicPr>
            <a:picLocks noChangeAspect="1"/>
          </p:cNvPicPr>
          <p:nvPr/>
        </p:nvPicPr>
        <p:blipFill rotWithShape="1">
          <a:blip r:embed="rId18" cstate="print">
            <a:extLst>
              <a:ext uri="{28A0092B-C50C-407E-A947-70E740481C1C}">
                <a14:useLocalDpi xmlns:a14="http://schemas.microsoft.com/office/drawing/2010/main"/>
              </a:ext>
            </a:extLst>
          </a:blip>
          <a:srcRect/>
          <a:stretch/>
        </p:blipFill>
        <p:spPr>
          <a:xfrm>
            <a:off x="8180071" y="4540130"/>
            <a:ext cx="1332422" cy="573835"/>
          </a:xfrm>
          <a:prstGeom prst="rect">
            <a:avLst/>
          </a:prstGeom>
        </p:spPr>
      </p:pic>
      <p:pic>
        <p:nvPicPr>
          <p:cNvPr id="31" name="図プレースホルダー 24" descr="屋根に草が生えている木&#10;&#10;中程度の精度で自動的に生成された説明">
            <a:extLst>
              <a:ext uri="{FF2B5EF4-FFF2-40B4-BE49-F238E27FC236}">
                <a16:creationId xmlns:a16="http://schemas.microsoft.com/office/drawing/2014/main" id="{B3D728ED-22E1-5E0C-7829-8C49190A377E}"/>
              </a:ext>
            </a:extLst>
          </p:cNvPr>
          <p:cNvPicPr>
            <a:picLocks noChangeAspect="1"/>
          </p:cNvPicPr>
          <p:nvPr/>
        </p:nvPicPr>
        <p:blipFill rotWithShape="1">
          <a:blip r:embed="rId19" cstate="print">
            <a:extLst>
              <a:ext uri="{28A0092B-C50C-407E-A947-70E740481C1C}">
                <a14:useLocalDpi xmlns:a14="http://schemas.microsoft.com/office/drawing/2010/main"/>
              </a:ext>
            </a:extLst>
          </a:blip>
          <a:srcRect/>
          <a:stretch/>
        </p:blipFill>
        <p:spPr>
          <a:xfrm>
            <a:off x="8180071" y="5159222"/>
            <a:ext cx="1332422" cy="583408"/>
          </a:xfrm>
          <a:prstGeom prst="rect">
            <a:avLst/>
          </a:prstGeom>
        </p:spPr>
      </p:pic>
    </p:spTree>
    <p:extLst>
      <p:ext uri="{BB962C8B-B14F-4D97-AF65-F5344CB8AC3E}">
        <p14:creationId xmlns:p14="http://schemas.microsoft.com/office/powerpoint/2010/main" val="1256841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6CB67-277D-5EC4-9B7F-F849299AFAF0}"/>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28A13007-5ADD-F8B5-4EE3-3E08FA249022}"/>
              </a:ext>
            </a:extLst>
          </p:cNvPr>
          <p:cNvSpPr>
            <a:spLocks noGrp="1"/>
          </p:cNvSpPr>
          <p:nvPr>
            <p:ph type="title"/>
          </p:nvPr>
        </p:nvSpPr>
        <p:spPr/>
        <p:txBody>
          <a:bodyPr>
            <a:normAutofit/>
          </a:bodyPr>
          <a:lstStyle/>
          <a:p>
            <a:r>
              <a:rPr lang="ja-JP" altLang="en-US" sz="1567" dirty="0"/>
              <a:t>びわ湖大津教育プログラム：</a:t>
            </a:r>
            <a:r>
              <a:rPr lang="en-US" altLang="ja-JP" sz="1567"/>
              <a:t>23</a:t>
            </a:r>
            <a:endParaRPr lang="ja-JP" altLang="en-US" sz="1567" dirty="0"/>
          </a:p>
        </p:txBody>
      </p:sp>
      <p:sp>
        <p:nvSpPr>
          <p:cNvPr id="6" name="コンテンツ プレースホルダー 5">
            <a:extLst>
              <a:ext uri="{FF2B5EF4-FFF2-40B4-BE49-F238E27FC236}">
                <a16:creationId xmlns:a16="http://schemas.microsoft.com/office/drawing/2014/main" id="{094F6001-C34B-88C5-BEED-B2E881365F99}"/>
              </a:ext>
            </a:extLst>
          </p:cNvPr>
          <p:cNvSpPr>
            <a:spLocks noGrp="1"/>
          </p:cNvSpPr>
          <p:nvPr>
            <p:ph idx="1"/>
          </p:nvPr>
        </p:nvSpPr>
        <p:spPr>
          <a:xfrm>
            <a:off x="451909" y="660107"/>
            <a:ext cx="9024810" cy="355612"/>
          </a:xfrm>
        </p:spPr>
        <p:txBody>
          <a:bodyPr/>
          <a:lstStyle/>
          <a:p>
            <a:r>
              <a:rPr lang="ja-JP" altLang="en-US" dirty="0"/>
              <a:t>比叡山　坐禅体験</a:t>
            </a:r>
          </a:p>
        </p:txBody>
      </p:sp>
      <p:sp>
        <p:nvSpPr>
          <p:cNvPr id="8" name="コンテンツ プレースホルダー 7">
            <a:extLst>
              <a:ext uri="{FF2B5EF4-FFF2-40B4-BE49-F238E27FC236}">
                <a16:creationId xmlns:a16="http://schemas.microsoft.com/office/drawing/2014/main" id="{99189E05-0DC4-A72B-52BF-F88A3A420B21}"/>
              </a:ext>
            </a:extLst>
          </p:cNvPr>
          <p:cNvSpPr>
            <a:spLocks noGrp="1"/>
          </p:cNvSpPr>
          <p:nvPr>
            <p:ph idx="14"/>
          </p:nvPr>
        </p:nvSpPr>
        <p:spPr>
          <a:xfrm>
            <a:off x="440596" y="1601034"/>
            <a:ext cx="9024810" cy="844357"/>
          </a:xfrm>
        </p:spPr>
        <p:txBody>
          <a:bodyPr/>
          <a:lstStyle/>
          <a:p>
            <a:r>
              <a:rPr lang="ja-JP" altLang="en-US" sz="1175" dirty="0"/>
              <a:t>比叡山延暦寺は、</a:t>
            </a:r>
            <a:r>
              <a:rPr lang="en-US" altLang="ja-JP" sz="1175" dirty="0"/>
              <a:t>SDGs</a:t>
            </a:r>
            <a:r>
              <a:rPr lang="ja-JP" altLang="en-US" sz="1175" dirty="0"/>
              <a:t>に共感し、寺院として社会課題解決への取り組みを実施しています。</a:t>
            </a:r>
          </a:p>
          <a:p>
            <a:r>
              <a:rPr lang="ja-JP" altLang="en-US" sz="1175" dirty="0"/>
              <a:t>天台宗の総本山比叡山延暦寺の宿坊、延暦寺会館での修行体験。</a:t>
            </a:r>
            <a:endParaRPr lang="en-US" altLang="ja-JP" sz="1175" dirty="0"/>
          </a:p>
          <a:p>
            <a:r>
              <a:rPr lang="ja-JP" altLang="en-US" sz="1175" dirty="0"/>
              <a:t>比叡山の凛とした空気の中、ゆったりと坐禅を行い、じっくりと自分自身を見つめなおしてください。</a:t>
            </a:r>
          </a:p>
        </p:txBody>
      </p:sp>
      <p:grpSp>
        <p:nvGrpSpPr>
          <p:cNvPr id="10" name="グループ化 9">
            <a:extLst>
              <a:ext uri="{FF2B5EF4-FFF2-40B4-BE49-F238E27FC236}">
                <a16:creationId xmlns:a16="http://schemas.microsoft.com/office/drawing/2014/main" id="{7E98B58D-6FEC-7576-ED9A-A69FA365985A}"/>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DACACF4B-7CDC-E996-8342-EA18DE3A052F}"/>
                </a:ext>
              </a:extLst>
            </p:cNvPr>
            <p:cNvSpPr/>
            <p:nvPr userDrawn="1"/>
          </p:nvSpPr>
          <p:spPr>
            <a:xfrm>
              <a:off x="771224"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14379B06-2CEB-D278-62B0-BFF90B534CF7}"/>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5009FE63-0EEA-0BD7-49C5-5B6755E17572}"/>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133AB405-E660-DBDA-20B6-257A3299B9ED}"/>
                </a:ext>
              </a:extLst>
            </p:cNvPr>
            <p:cNvSpPr/>
            <p:nvPr/>
          </p:nvSpPr>
          <p:spPr>
            <a:xfrm>
              <a:off x="1211640"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70B87E73-5417-06FE-46A2-0E2480AC9272}"/>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AF387F54-D92C-001B-DD56-75BAE042B38F}"/>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0A20DBAA-AA85-E4A0-26CB-D4C2615D6668}"/>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C59645DD-D218-A23A-F7EC-6705D800EF8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4FC3B55C-D507-F17D-9DE8-66584A41223D}"/>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9E8D45D4-CD94-FB51-DD3E-2B7D69571F2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787CFCCE-3097-576B-E2EE-66863FB9496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F918348E-4C32-4DF5-F308-DD0ABFC61F7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32048" y="1198290"/>
            <a:ext cx="296093" cy="296093"/>
          </a:xfrm>
          <a:prstGeom prst="rect">
            <a:avLst/>
          </a:prstGeom>
        </p:spPr>
      </p:pic>
      <p:pic>
        <p:nvPicPr>
          <p:cNvPr id="35" name="図 34" descr="アイコン&#10;&#10;自動的に生成された説明">
            <a:extLst>
              <a:ext uri="{FF2B5EF4-FFF2-40B4-BE49-F238E27FC236}">
                <a16:creationId xmlns:a16="http://schemas.microsoft.com/office/drawing/2014/main" id="{2E59B52B-7069-2085-778D-88C58A7A5F5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876"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02E28CD8-EEFB-3691-3204-B767F339B41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9962" y="1198290"/>
            <a:ext cx="296093" cy="296093"/>
          </a:xfrm>
          <a:prstGeom prst="rect">
            <a:avLst/>
          </a:prstGeom>
        </p:spPr>
      </p:pic>
      <p:sp>
        <p:nvSpPr>
          <p:cNvPr id="43" name="正方形/長方形 42">
            <a:extLst>
              <a:ext uri="{FF2B5EF4-FFF2-40B4-BE49-F238E27FC236}">
                <a16:creationId xmlns:a16="http://schemas.microsoft.com/office/drawing/2014/main" id="{A64F2C94-74EC-FCAF-B22E-E2E85549FC61}"/>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比叡山延暦寺の歴史について調べてみる。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比叡山延暦寺で行われている修行について調べてみる。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身近な</a:t>
            </a:r>
            <a:r>
              <a:rPr kumimoji="0" lang="en-US" altLang="ja-JP" sz="832"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の取組について調べてみる。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地域と現地の課題や取組について調べてみる。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32"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889BA613-05C8-F9BC-CC55-8DFAA74BD33F}"/>
              </a:ext>
            </a:extLst>
          </p:cNvPr>
          <p:cNvSpPr/>
          <p:nvPr/>
        </p:nvSpPr>
        <p:spPr>
          <a:xfrm>
            <a:off x="5175804" y="2832649"/>
            <a:ext cx="2152336"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坐禅を体験し、自身自身と向き合ってみる。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現地では、どんな課題があるかを理解する。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現地で課題解決のために、どんな取組を実施しているか聞いてみる。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32"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AFCED72E-FCA6-AD6E-B99E-B38016544B1C}"/>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社会の課題解決について自分の意見をまとめる。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本プログラムで学んだことについて発表する。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32" b="0" i="0" u="none" strike="noStrike" kern="1200" cap="none" spc="0" normalizeH="0" baseline="0" noProof="0" dirty="0">
              <a:ln>
                <a:noFill/>
              </a:ln>
              <a:solidFill>
                <a:prstClr val="black"/>
              </a:solidFill>
              <a:effectLst/>
              <a:uLnTx/>
              <a:uFillTx/>
              <a:latin typeface="Meiryo UI"/>
              <a:ea typeface="Meiryo UI"/>
              <a:cs typeface="+mn-cs"/>
            </a:endParaRPr>
          </a:p>
        </p:txBody>
      </p:sp>
      <p:grpSp>
        <p:nvGrpSpPr>
          <p:cNvPr id="4" name="グループ化 3">
            <a:extLst>
              <a:ext uri="{FF2B5EF4-FFF2-40B4-BE49-F238E27FC236}">
                <a16:creationId xmlns:a16="http://schemas.microsoft.com/office/drawing/2014/main" id="{3A371AC2-185A-DD77-8B33-0736DAA60063}"/>
              </a:ext>
            </a:extLst>
          </p:cNvPr>
          <p:cNvGrpSpPr/>
          <p:nvPr/>
        </p:nvGrpSpPr>
        <p:grpSpPr>
          <a:xfrm>
            <a:off x="2839523" y="5593452"/>
            <a:ext cx="6726919" cy="593056"/>
            <a:chOff x="321177" y="5687107"/>
            <a:chExt cx="9338540" cy="605687"/>
          </a:xfrm>
        </p:grpSpPr>
        <p:sp>
          <p:nvSpPr>
            <p:cNvPr id="59" name="コンテンツ プレースホルダー 8">
              <a:extLst>
                <a:ext uri="{FF2B5EF4-FFF2-40B4-BE49-F238E27FC236}">
                  <a16:creationId xmlns:a16="http://schemas.microsoft.com/office/drawing/2014/main" id="{222EEC65-BD3D-9726-3D01-20E3B1ED14EB}"/>
                </a:ext>
              </a:extLst>
            </p:cNvPr>
            <p:cNvSpPr txBox="1">
              <a:spLocks/>
            </p:cNvSpPr>
            <p:nvPr/>
          </p:nvSpPr>
          <p:spPr>
            <a:xfrm>
              <a:off x="321177" y="5687107"/>
              <a:ext cx="9338540" cy="605687"/>
            </a:xfrm>
            <a:prstGeom prst="rect">
              <a:avLst/>
            </a:prstGeom>
          </p:spPr>
          <p:txBody>
            <a:bodyPr vert="horz" lIns="89533" tIns="44767" rIns="89533" bIns="44767" numCol="1"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法要行事などでお受けできない日もありますので、事前予約をお願いいたします。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僧侶による指導も可能です。</a:t>
              </a:r>
              <a:endParaRPr kumimoji="0"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延暦寺諸堂巡拝時間（別途、巡拝料が必要です</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0"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0BE94C37-480D-FF7F-3AC3-A462A10303C9}"/>
                </a:ext>
              </a:extLst>
            </p:cNvPr>
            <p:cNvCxnSpPr>
              <a:cxnSpLocks/>
            </p:cNvCxnSpPr>
            <p:nvPr/>
          </p:nvCxnSpPr>
          <p:spPr>
            <a:xfrm>
              <a:off x="761323" y="5826638"/>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2" name="コンテンツ プレースホルダー 8">
            <a:extLst>
              <a:ext uri="{FF2B5EF4-FFF2-40B4-BE49-F238E27FC236}">
                <a16:creationId xmlns:a16="http://schemas.microsoft.com/office/drawing/2014/main" id="{27C96128-497B-A377-48A6-AB6420606D84}"/>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sp>
        <p:nvSpPr>
          <p:cNvPr id="52" name="コンテンツ プレースホルダー 8">
            <a:extLst>
              <a:ext uri="{FF2B5EF4-FFF2-40B4-BE49-F238E27FC236}">
                <a16:creationId xmlns:a16="http://schemas.microsoft.com/office/drawing/2014/main" id="{630F5E25-2E0A-9BD3-EB13-486B96144340}"/>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959EBF13-C22E-2313-9592-0D89201AC32D}"/>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FFBEEE0C-7445-8820-2F90-A89EDE9E2074}"/>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FB2D01E8-0AC4-FA12-2003-FDE4BE35ACD0}"/>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79D74F54-7373-BC39-5DED-E5EF9D560957}"/>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CACF08CC-A1B4-E16E-F6CB-E3B770BF9A02}"/>
              </a:ext>
            </a:extLst>
          </p:cNvPr>
          <p:cNvCxnSpPr>
            <a:cxnSpLocks/>
          </p:cNvCxnSpPr>
          <p:nvPr/>
        </p:nvCxnSpPr>
        <p:spPr>
          <a:xfrm>
            <a:off x="4978661" y="2877151"/>
            <a:ext cx="0" cy="1268973"/>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3" name="直線コネクタ 52">
            <a:extLst>
              <a:ext uri="{FF2B5EF4-FFF2-40B4-BE49-F238E27FC236}">
                <a16:creationId xmlns:a16="http://schemas.microsoft.com/office/drawing/2014/main" id="{06ED9F39-D8B2-8BA2-B29A-F1EFAE081FC1}"/>
              </a:ext>
            </a:extLst>
          </p:cNvPr>
          <p:cNvCxnSpPr>
            <a:cxnSpLocks/>
          </p:cNvCxnSpPr>
          <p:nvPr/>
        </p:nvCxnSpPr>
        <p:spPr>
          <a:xfrm>
            <a:off x="7295840" y="2877151"/>
            <a:ext cx="0" cy="1268973"/>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205A629E-0BA9-EDCB-6F4A-F5CBA03D8BB5}"/>
              </a:ext>
            </a:extLst>
          </p:cNvPr>
          <p:cNvSpPr/>
          <p:nvPr/>
        </p:nvSpPr>
        <p:spPr>
          <a:xfrm rot="5400000">
            <a:off x="4920593" y="3438102"/>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BA4F40C7-E6D6-ACF5-B515-4D466D97BF1C}"/>
              </a:ext>
            </a:extLst>
          </p:cNvPr>
          <p:cNvSpPr/>
          <p:nvPr/>
        </p:nvSpPr>
        <p:spPr>
          <a:xfrm rot="5400000">
            <a:off x="7235799" y="3438102"/>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graphicFrame>
        <p:nvGraphicFramePr>
          <p:cNvPr id="56" name="表 55">
            <a:extLst>
              <a:ext uri="{FF2B5EF4-FFF2-40B4-BE49-F238E27FC236}">
                <a16:creationId xmlns:a16="http://schemas.microsoft.com/office/drawing/2014/main" id="{27B841C1-8E8A-61B3-1038-104105229316}"/>
              </a:ext>
            </a:extLst>
          </p:cNvPr>
          <p:cNvGraphicFramePr>
            <a:graphicFrameLocks noGrp="1"/>
          </p:cNvGraphicFramePr>
          <p:nvPr/>
        </p:nvGraphicFramePr>
        <p:xfrm>
          <a:off x="2867950" y="4262230"/>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TW" altLang="en-US" sz="800" b="0" i="0" u="none" strike="noStrike" dirty="0">
                          <a:effectLst/>
                          <a:latin typeface="+mn-ea"/>
                          <a:ea typeface="+mn-ea"/>
                        </a:rPr>
                        <a:t>比叡山延暦寺 </a:t>
                      </a:r>
                      <a:r>
                        <a:rPr lang="ja-JP" altLang="en-US" sz="800" b="0" i="0" u="none" strike="noStrike" dirty="0">
                          <a:effectLst/>
                          <a:latin typeface="+mn-ea"/>
                          <a:ea typeface="+mn-ea"/>
                        </a:rPr>
                        <a:t>延暦寺会館</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1</a:t>
                      </a:r>
                      <a:r>
                        <a:rPr lang="ja-JP" altLang="en-US" sz="8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a:t>
                      </a:r>
                      <a:r>
                        <a:rPr lang="ja-JP" altLang="en-US" sz="800" u="none" strike="noStrike" dirty="0">
                          <a:effectLst/>
                          <a:latin typeface="+mn-ea"/>
                          <a:ea typeface="+mn-ea"/>
                        </a:rPr>
                        <a:t>～</a:t>
                      </a:r>
                      <a:r>
                        <a:rPr lang="en-US" altLang="ja-JP" sz="800" u="none" strike="noStrike" dirty="0">
                          <a:effectLst/>
                          <a:latin typeface="+mn-ea"/>
                          <a:ea typeface="+mn-ea"/>
                        </a:rPr>
                        <a:t>250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sp>
        <p:nvSpPr>
          <p:cNvPr id="62" name="コンテンツ プレースホルダー 8">
            <a:extLst>
              <a:ext uri="{FF2B5EF4-FFF2-40B4-BE49-F238E27FC236}">
                <a16:creationId xmlns:a16="http://schemas.microsoft.com/office/drawing/2014/main" id="{C3606F05-8F2E-F69E-FF70-F9DF89E98D7C}"/>
              </a:ext>
            </a:extLst>
          </p:cNvPr>
          <p:cNvSpPr txBox="1">
            <a:spLocks/>
          </p:cNvSpPr>
          <p:nvPr/>
        </p:nvSpPr>
        <p:spPr>
          <a:xfrm>
            <a:off x="5813263" y="4324510"/>
            <a:ext cx="3766758" cy="1238310"/>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00000"/>
              </a:lnSpc>
              <a:spcBef>
                <a:spcPts val="196"/>
              </a:spcBef>
              <a:spcAft>
                <a:spcPts val="0"/>
              </a:spcAft>
              <a:buClrTx/>
              <a:buSzTx/>
              <a:buFont typeface="Arial" panose="020B0604020202020204" pitchFamily="34" charset="0"/>
              <a:buNone/>
              <a:tabLst>
                <a:tab pos="351291" algn="r"/>
                <a:tab pos="530046" algn="l"/>
                <a:tab pos="1140919" algn="l"/>
                <a:tab pos="1580811"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250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名　日帰りの場合</a:t>
            </a:r>
          </a:p>
          <a:p>
            <a:pPr marL="0" marR="0" lvl="0" indent="0" algn="l" defTabSz="895327" rtl="0" eaLnBrk="1" fontAlgn="auto" latinLnBrk="0" hangingPunct="1">
              <a:lnSpc>
                <a:spcPct val="100000"/>
              </a:lnSpc>
              <a:spcBef>
                <a:spcPts val="196"/>
              </a:spcBef>
              <a:spcAft>
                <a:spcPts val="0"/>
              </a:spcAft>
              <a:buClrTx/>
              <a:buSzTx/>
              <a:buFont typeface="Arial" panose="020B0604020202020204" pitchFamily="34" charset="0"/>
              <a:buNone/>
              <a:tabLst>
                <a:tab pos="351291" algn="r"/>
                <a:tab pos="530046" algn="l"/>
                <a:tab pos="1140919" algn="l"/>
                <a:tab pos="1580811"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8:20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東塔第１駐車場到着、トイレ休憩</a:t>
            </a:r>
          </a:p>
          <a:p>
            <a:pPr marL="0" marR="0" lvl="0" indent="0" algn="l" defTabSz="895327" rtl="0" eaLnBrk="1" fontAlgn="auto" latinLnBrk="0" hangingPunct="1">
              <a:lnSpc>
                <a:spcPct val="100000"/>
              </a:lnSpc>
              <a:spcBef>
                <a:spcPts val="196"/>
              </a:spcBef>
              <a:spcAft>
                <a:spcPts val="0"/>
              </a:spcAft>
              <a:buClrTx/>
              <a:buSzTx/>
              <a:buFont typeface="Arial" panose="020B0604020202020204" pitchFamily="34" charset="0"/>
              <a:buNone/>
              <a:tabLst>
                <a:tab pos="351291" algn="r"/>
                <a:tab pos="530046" algn="l"/>
                <a:tab pos="1140919" algn="l"/>
                <a:tab pos="1318120"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9:10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延暦寺会館到着</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p>
          <a:p>
            <a:pPr marL="0" marR="0" lvl="0" indent="0" algn="l" defTabSz="895327" rtl="0" eaLnBrk="1" fontAlgn="auto" latinLnBrk="0" hangingPunct="1">
              <a:lnSpc>
                <a:spcPct val="100000"/>
              </a:lnSpc>
              <a:spcBef>
                <a:spcPts val="196"/>
              </a:spcBef>
              <a:spcAft>
                <a:spcPts val="0"/>
              </a:spcAft>
              <a:buClrTx/>
              <a:buSzTx/>
              <a:buFont typeface="Arial" panose="020B0604020202020204" pitchFamily="34" charset="0"/>
              <a:buNone/>
              <a:tabLst>
                <a:tab pos="351291" algn="r"/>
                <a:tab pos="530046" algn="l"/>
                <a:tab pos="1140919" algn="l"/>
                <a:tab pos="1318120"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9:30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坐禅止観</a:t>
            </a:r>
          </a:p>
          <a:p>
            <a:pPr marL="0" marR="0" lvl="0" indent="0" algn="l" defTabSz="895327" rtl="0" eaLnBrk="1" fontAlgn="auto" latinLnBrk="0" hangingPunct="1">
              <a:lnSpc>
                <a:spcPct val="100000"/>
              </a:lnSpc>
              <a:spcBef>
                <a:spcPts val="196"/>
              </a:spcBef>
              <a:spcAft>
                <a:spcPts val="0"/>
              </a:spcAft>
              <a:buClrTx/>
              <a:buSzTx/>
              <a:buFont typeface="Arial" panose="020B0604020202020204" pitchFamily="34" charset="0"/>
              <a:buNone/>
              <a:tabLst>
                <a:tab pos="351291" algn="r"/>
                <a:tab pos="530046" algn="l"/>
                <a:tab pos="1140919" algn="l"/>
                <a:tab pos="1318120"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10:30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坐禅終了</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00000"/>
              </a:lnSpc>
              <a:spcBef>
                <a:spcPts val="196"/>
              </a:spcBef>
              <a:spcAft>
                <a:spcPts val="0"/>
              </a:spcAft>
              <a:buClrTx/>
              <a:buSzTx/>
              <a:buFont typeface="Arial" panose="020B0604020202020204" pitchFamily="34" charset="0"/>
              <a:buNone/>
              <a:tabLst>
                <a:tab pos="351291" algn="r"/>
                <a:tab pos="530046" algn="l"/>
                <a:tab pos="1140919" algn="l"/>
                <a:tab pos="1318120"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10:40</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 　　東塔参拝</a:t>
            </a:r>
          </a:p>
          <a:p>
            <a:pPr marL="0" marR="0" lvl="0" indent="0" algn="l" defTabSz="895327" rtl="0" eaLnBrk="1" fontAlgn="auto" latinLnBrk="0" hangingPunct="1">
              <a:lnSpc>
                <a:spcPct val="100000"/>
              </a:lnSpc>
              <a:spcBef>
                <a:spcPts val="196"/>
              </a:spcBef>
              <a:spcAft>
                <a:spcPts val="0"/>
              </a:spcAft>
              <a:buClrTx/>
              <a:buSzTx/>
              <a:buFont typeface="Arial" panose="020B0604020202020204" pitchFamily="34" charset="0"/>
              <a:buNone/>
              <a:tabLst>
                <a:tab pos="351291" algn="r"/>
                <a:tab pos="530046" algn="l"/>
                <a:tab pos="1140919" algn="l"/>
                <a:tab pos="1580811"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11:40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大講堂前にて記念撮影</a:t>
            </a:r>
          </a:p>
          <a:p>
            <a:pPr marL="0" marR="0" lvl="0" indent="0" algn="l" defTabSz="895327" rtl="0" eaLnBrk="1" fontAlgn="auto" latinLnBrk="0" hangingPunct="1">
              <a:lnSpc>
                <a:spcPct val="100000"/>
              </a:lnSpc>
              <a:spcBef>
                <a:spcPts val="196"/>
              </a:spcBef>
              <a:spcAft>
                <a:spcPts val="0"/>
              </a:spcAft>
              <a:buClrTx/>
              <a:buSzTx/>
              <a:buFont typeface="Arial" panose="020B0604020202020204" pitchFamily="34" charset="0"/>
              <a:buNone/>
              <a:tabLst>
                <a:tab pos="351291" algn="r"/>
                <a:tab pos="530046" algn="l"/>
                <a:tab pos="1140919" algn="l"/>
                <a:tab pos="1580811"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12:30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東塔第１駐車場出発</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69" name="テキスト ボックス 68">
            <a:extLst>
              <a:ext uri="{FF2B5EF4-FFF2-40B4-BE49-F238E27FC236}">
                <a16:creationId xmlns:a16="http://schemas.microsoft.com/office/drawing/2014/main" id="{BD0A9380-6914-86F2-CE26-7A9146BA1C42}"/>
              </a:ext>
            </a:extLst>
          </p:cNvPr>
          <p:cNvSpPr txBox="1"/>
          <p:nvPr/>
        </p:nvSpPr>
        <p:spPr>
          <a:xfrm>
            <a:off x="6251969" y="5740461"/>
            <a:ext cx="4012518" cy="677108"/>
          </a:xfrm>
          <a:prstGeom prst="rect">
            <a:avLst/>
          </a:prstGeom>
          <a:noFill/>
        </p:spPr>
        <p:txBody>
          <a:bodyPr wrap="square">
            <a:spAutoFit/>
          </a:bodyPr>
          <a:lstStyle/>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東塔地区 並びに山麓 滋賀院 生源寺： 通年　</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9:00</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ー</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16:00</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西塔・横川地区：</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12</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月　</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9:30</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ー</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16:00 / 3</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11</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月　</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9:00</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ー</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16:00 </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0"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0"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pic>
        <p:nvPicPr>
          <p:cNvPr id="7" name="図 6">
            <a:extLst>
              <a:ext uri="{FF2B5EF4-FFF2-40B4-BE49-F238E27FC236}">
                <a16:creationId xmlns:a16="http://schemas.microsoft.com/office/drawing/2014/main" id="{49A6BFFB-A38B-EB80-7F24-16403F7A782D}"/>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3579840" y="1211985"/>
            <a:ext cx="264369" cy="264369"/>
          </a:xfrm>
          <a:prstGeom prst="rect">
            <a:avLst/>
          </a:prstGeom>
        </p:spPr>
      </p:pic>
      <p:cxnSp>
        <p:nvCxnSpPr>
          <p:cNvPr id="42" name="直線矢印コネクタ 41">
            <a:extLst>
              <a:ext uri="{FF2B5EF4-FFF2-40B4-BE49-F238E27FC236}">
                <a16:creationId xmlns:a16="http://schemas.microsoft.com/office/drawing/2014/main" id="{6F35B363-00C8-8B7B-F914-79432C6A3366}"/>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44" name="直線矢印コネクタ 43">
            <a:extLst>
              <a:ext uri="{FF2B5EF4-FFF2-40B4-BE49-F238E27FC236}">
                <a16:creationId xmlns:a16="http://schemas.microsoft.com/office/drawing/2014/main" id="{80797269-8927-08FE-9513-D7B41EBF6548}"/>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47" name="直線矢印コネクタ 46">
            <a:extLst>
              <a:ext uri="{FF2B5EF4-FFF2-40B4-BE49-F238E27FC236}">
                <a16:creationId xmlns:a16="http://schemas.microsoft.com/office/drawing/2014/main" id="{901E8247-FBE4-4BFD-D02D-DA94701EB858}"/>
              </a:ext>
            </a:extLst>
          </p:cNvPr>
          <p:cNvCxnSpPr>
            <a:cxnSpLocks/>
          </p:cNvCxnSpPr>
          <p:nvPr/>
        </p:nvCxnSpPr>
        <p:spPr>
          <a:xfrm>
            <a:off x="421044" y="3546024"/>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63" name="コンテンツ プレースホルダー 8">
            <a:extLst>
              <a:ext uri="{FF2B5EF4-FFF2-40B4-BE49-F238E27FC236}">
                <a16:creationId xmlns:a16="http://schemas.microsoft.com/office/drawing/2014/main" id="{B78F8853-118F-7CF8-4AC0-722784805B97}"/>
              </a:ext>
            </a:extLst>
          </p:cNvPr>
          <p:cNvSpPr txBox="1">
            <a:spLocks/>
          </p:cNvSpPr>
          <p:nvPr/>
        </p:nvSpPr>
        <p:spPr>
          <a:xfrm>
            <a:off x="357819" y="3614106"/>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1200</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年の歴史に触れ、日常の生活を離れて静かな環境で自分と向き合います。</a:t>
            </a:r>
          </a:p>
        </p:txBody>
      </p:sp>
      <p:sp>
        <p:nvSpPr>
          <p:cNvPr id="64" name="コンテンツ プレースホルダー 8">
            <a:extLst>
              <a:ext uri="{FF2B5EF4-FFF2-40B4-BE49-F238E27FC236}">
                <a16:creationId xmlns:a16="http://schemas.microsoft.com/office/drawing/2014/main" id="{3B408652-52FF-CB3D-894B-8A610A729F3E}"/>
              </a:ext>
            </a:extLst>
          </p:cNvPr>
          <p:cNvSpPr txBox="1">
            <a:spLocks/>
          </p:cNvSpPr>
          <p:nvPr/>
        </p:nvSpPr>
        <p:spPr>
          <a:xfrm>
            <a:off x="357820" y="4455256"/>
            <a:ext cx="2424717" cy="1036116"/>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仏教寺院は、その教えと実践活動の両面で</a:t>
            </a:r>
            <a:r>
              <a:rPr kumimoji="1" lang="en-US" altLang="ja-JP" sz="1028"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の</a:t>
            </a:r>
            <a:r>
              <a:rPr kumimoji="1" lang="en-US" altLang="ja-JP" sz="1028" b="0" i="0" u="none" strike="noStrike" kern="1200" cap="none" spc="0" normalizeH="0" baseline="0" noProof="0" dirty="0">
                <a:ln>
                  <a:noFill/>
                </a:ln>
                <a:solidFill>
                  <a:prstClr val="black"/>
                </a:solidFill>
                <a:effectLst/>
                <a:uLnTx/>
                <a:uFillTx/>
                <a:latin typeface="Meiryo UI"/>
                <a:ea typeface="Meiryo UI"/>
                <a:cs typeface="+mn-cs"/>
              </a:rPr>
              <a:t>17</a:t>
            </a: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目標すべてに関連しています。 </a:t>
            </a:r>
            <a:endParaRPr kumimoji="1" lang="en-US" altLang="ja-JP" sz="1028"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伝統的な教えから</a:t>
            </a:r>
            <a:r>
              <a:rPr kumimoji="1" lang="en-US" altLang="ja-JP" sz="1028"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を考えてみる機会に。　</a:t>
            </a:r>
          </a:p>
        </p:txBody>
      </p:sp>
      <p:cxnSp>
        <p:nvCxnSpPr>
          <p:cNvPr id="65" name="直線矢印コネクタ 64">
            <a:extLst>
              <a:ext uri="{FF2B5EF4-FFF2-40B4-BE49-F238E27FC236}">
                <a16:creationId xmlns:a16="http://schemas.microsoft.com/office/drawing/2014/main" id="{17BA59DA-2ED8-5CD2-268E-654231B1ABD2}"/>
              </a:ext>
            </a:extLst>
          </p:cNvPr>
          <p:cNvCxnSpPr>
            <a:cxnSpLocks/>
          </p:cNvCxnSpPr>
          <p:nvPr/>
        </p:nvCxnSpPr>
        <p:spPr>
          <a:xfrm>
            <a:off x="421044" y="438717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pic>
        <p:nvPicPr>
          <p:cNvPr id="68" name="グラフィックス 67" descr="手のひらと植物 枠線">
            <a:extLst>
              <a:ext uri="{FF2B5EF4-FFF2-40B4-BE49-F238E27FC236}">
                <a16:creationId xmlns:a16="http://schemas.microsoft.com/office/drawing/2014/main" id="{4153C5E6-6CD2-4748-B0B5-4C94D10940A8}"/>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58565" y="4761911"/>
            <a:ext cx="422805" cy="422805"/>
          </a:xfrm>
          <a:prstGeom prst="rect">
            <a:avLst/>
          </a:prstGeom>
        </p:spPr>
      </p:pic>
      <p:pic>
        <p:nvPicPr>
          <p:cNvPr id="71" name="グラフィックス 70" descr="瞑想 枠線">
            <a:extLst>
              <a:ext uri="{FF2B5EF4-FFF2-40B4-BE49-F238E27FC236}">
                <a16:creationId xmlns:a16="http://schemas.microsoft.com/office/drawing/2014/main" id="{C635F6C2-DE87-0340-AFB9-C7D13FE1E8F3}"/>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451908" y="2934093"/>
            <a:ext cx="382711" cy="382711"/>
          </a:xfrm>
          <a:prstGeom prst="rect">
            <a:avLst/>
          </a:prstGeom>
        </p:spPr>
      </p:pic>
      <p:pic>
        <p:nvPicPr>
          <p:cNvPr id="83" name="グラフィックス 82" descr="考え 枠線">
            <a:extLst>
              <a:ext uri="{FF2B5EF4-FFF2-40B4-BE49-F238E27FC236}">
                <a16:creationId xmlns:a16="http://schemas.microsoft.com/office/drawing/2014/main" id="{2E28DC29-EC1B-A4C7-BCF4-31478EDBEC40}"/>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458565" y="3755195"/>
            <a:ext cx="422805" cy="422805"/>
          </a:xfrm>
          <a:prstGeom prst="rect">
            <a:avLst/>
          </a:prstGeom>
        </p:spPr>
      </p:pic>
      <p:pic>
        <p:nvPicPr>
          <p:cNvPr id="3" name="図プレースホルダー 20" descr="障子, 人, 建物, 民衆 が含まれている画像&#10;&#10;自動的に生成された説明">
            <a:extLst>
              <a:ext uri="{FF2B5EF4-FFF2-40B4-BE49-F238E27FC236}">
                <a16:creationId xmlns:a16="http://schemas.microsoft.com/office/drawing/2014/main" id="{0DA73F12-D422-3009-ACD7-1100FC7F21AE}"/>
              </a:ext>
            </a:extLst>
          </p:cNvPr>
          <p:cNvPicPr>
            <a:picLocks noChangeAspect="1"/>
          </p:cNvPicPr>
          <p:nvPr/>
        </p:nvPicPr>
        <p:blipFill>
          <a:blip r:embed="rId13" cstate="print">
            <a:extLst>
              <a:ext uri="{28A0092B-C50C-407E-A947-70E740481C1C}">
                <a14:useLocalDpi xmlns:a14="http://schemas.microsoft.com/office/drawing/2010/main"/>
              </a:ext>
            </a:extLst>
          </a:blip>
          <a:srcRect/>
          <a:stretch/>
        </p:blipFill>
        <p:spPr>
          <a:xfrm>
            <a:off x="8180071" y="4324055"/>
            <a:ext cx="1332422" cy="683433"/>
          </a:xfrm>
          <a:prstGeom prst="rect">
            <a:avLst/>
          </a:prstGeom>
        </p:spPr>
      </p:pic>
      <p:pic>
        <p:nvPicPr>
          <p:cNvPr id="17" name="図プレースホルダー 31" descr="空港のロビーにいる人たち&#10;&#10;自動的に生成された説明">
            <a:extLst>
              <a:ext uri="{FF2B5EF4-FFF2-40B4-BE49-F238E27FC236}">
                <a16:creationId xmlns:a16="http://schemas.microsoft.com/office/drawing/2014/main" id="{10D1F596-1804-4E91-BA47-985B12FAD29E}"/>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8180071" y="5076448"/>
            <a:ext cx="1332422" cy="446517"/>
          </a:xfrm>
          <a:prstGeom prst="rect">
            <a:avLst/>
          </a:prstGeom>
        </p:spPr>
      </p:pic>
      <p:sp>
        <p:nvSpPr>
          <p:cNvPr id="24" name="テキスト ボックス 23">
            <a:extLst>
              <a:ext uri="{FF2B5EF4-FFF2-40B4-BE49-F238E27FC236}">
                <a16:creationId xmlns:a16="http://schemas.microsoft.com/office/drawing/2014/main" id="{A27D2944-739B-95F5-7A25-2547E7F90A79}"/>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783"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783"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zh-TW"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比叡山延暦寺　延暦寺会館</a:t>
            </a:r>
            <a:endPar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zh-CN"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大津市坂本本町</a:t>
            </a:r>
            <a:r>
              <a:rPr kumimoji="0" lang="en-US" altLang="zh-CN"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4220</a:t>
            </a:r>
            <a:r>
              <a:rPr kumimoji="0" lang="zh-CN"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比叡山 延暦寺内</a:t>
            </a:r>
            <a:endParaRPr kumimoji="0" lang="en-US" altLang="zh-CN"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zh-TW"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 </a:t>
            </a:r>
            <a:r>
              <a:rPr kumimoji="0" lang="en-US" altLang="zh-TW"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9:00</a:t>
            </a:r>
            <a:r>
              <a:rPr kumimoji="0" lang="zh-TW"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zh-TW"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17:00</a:t>
            </a:r>
            <a:r>
              <a:rPr kumimoji="0" lang="zh-TW"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zh-CN"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a:t>
            </a: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zh-TW" sz="783" b="0" i="0" u="none" strike="noStrike" kern="1200" cap="none" spc="0" normalizeH="0" baseline="0" noProof="0" dirty="0">
                <a:ln>
                  <a:noFill/>
                </a:ln>
                <a:solidFill>
                  <a:srgbClr val="3F3F3F"/>
                </a:solidFill>
                <a:effectLst/>
                <a:uLnTx/>
                <a:uFillTx/>
                <a:latin typeface="Meiryo UI" panose="020B0604030504040204" pitchFamily="50" charset="-128"/>
                <a:ea typeface="Meiryo UI" panose="020B0604030504040204" pitchFamily="50" charset="-128"/>
                <a:cs typeface="+mn-cs"/>
              </a:rPr>
              <a:t>077-579-4180</a:t>
            </a: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a:t>
            </a: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077-579-5053</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http://syukubo.jp/</a:t>
            </a:r>
            <a:endParaRPr kumimoji="0" lang="ja-JP" altLang="en-US" sz="783"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7" name="コンテンツ プレースホルダー 8">
            <a:extLst>
              <a:ext uri="{FF2B5EF4-FFF2-40B4-BE49-F238E27FC236}">
                <a16:creationId xmlns:a16="http://schemas.microsoft.com/office/drawing/2014/main" id="{4EE4924B-5A5A-C1F7-2348-86B70016B4CA}"/>
              </a:ext>
            </a:extLst>
          </p:cNvPr>
          <p:cNvSpPr txBox="1">
            <a:spLocks/>
          </p:cNvSpPr>
          <p:nvPr/>
        </p:nvSpPr>
        <p:spPr>
          <a:xfrm>
            <a:off x="357819" y="2766960"/>
            <a:ext cx="2382401" cy="790196"/>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世界遺産、天台宗の総本山「比叡山延暦寺」での修行体験（坐禅止観）。</a:t>
            </a:r>
          </a:p>
        </p:txBody>
      </p:sp>
    </p:spTree>
    <p:extLst>
      <p:ext uri="{BB962C8B-B14F-4D97-AF65-F5344CB8AC3E}">
        <p14:creationId xmlns:p14="http://schemas.microsoft.com/office/powerpoint/2010/main" val="32304695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5DD0B-1E1A-0819-8F74-E7F27596B5DF}"/>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4CA82B77-6768-B9A6-A6CA-4B52A56B5750}"/>
              </a:ext>
            </a:extLst>
          </p:cNvPr>
          <p:cNvSpPr>
            <a:spLocks noGrp="1"/>
          </p:cNvSpPr>
          <p:nvPr>
            <p:ph type="title"/>
          </p:nvPr>
        </p:nvSpPr>
        <p:spPr/>
        <p:txBody>
          <a:bodyPr>
            <a:normAutofit/>
          </a:bodyPr>
          <a:lstStyle/>
          <a:p>
            <a:r>
              <a:rPr lang="ja-JP" altLang="en-US" sz="1567" dirty="0"/>
              <a:t>びわ湖大津教育プログラム：</a:t>
            </a:r>
            <a:r>
              <a:rPr lang="en-US" altLang="ja-JP" sz="1567"/>
              <a:t>24</a:t>
            </a:r>
            <a:endParaRPr lang="ja-JP" altLang="en-US" sz="1567" dirty="0"/>
          </a:p>
        </p:txBody>
      </p:sp>
      <p:sp>
        <p:nvSpPr>
          <p:cNvPr id="6" name="コンテンツ プレースホルダー 5">
            <a:extLst>
              <a:ext uri="{FF2B5EF4-FFF2-40B4-BE49-F238E27FC236}">
                <a16:creationId xmlns:a16="http://schemas.microsoft.com/office/drawing/2014/main" id="{1DE48FE2-1A56-2CC6-11B1-9749BC1D0A55}"/>
              </a:ext>
            </a:extLst>
          </p:cNvPr>
          <p:cNvSpPr>
            <a:spLocks noGrp="1"/>
          </p:cNvSpPr>
          <p:nvPr>
            <p:ph idx="1"/>
          </p:nvPr>
        </p:nvSpPr>
        <p:spPr>
          <a:xfrm>
            <a:off x="451909" y="660107"/>
            <a:ext cx="9024810" cy="355612"/>
          </a:xfrm>
        </p:spPr>
        <p:txBody>
          <a:bodyPr/>
          <a:lstStyle/>
          <a:p>
            <a:r>
              <a:rPr lang="ja-JP" altLang="en-US" dirty="0"/>
              <a:t>比叡山　写経体験</a:t>
            </a:r>
          </a:p>
        </p:txBody>
      </p:sp>
      <p:sp>
        <p:nvSpPr>
          <p:cNvPr id="8" name="コンテンツ プレースホルダー 7">
            <a:extLst>
              <a:ext uri="{FF2B5EF4-FFF2-40B4-BE49-F238E27FC236}">
                <a16:creationId xmlns:a16="http://schemas.microsoft.com/office/drawing/2014/main" id="{5CA6B670-A031-3085-6BEE-B230707B31C8}"/>
              </a:ext>
            </a:extLst>
          </p:cNvPr>
          <p:cNvSpPr>
            <a:spLocks noGrp="1"/>
          </p:cNvSpPr>
          <p:nvPr>
            <p:ph idx="14"/>
          </p:nvPr>
        </p:nvSpPr>
        <p:spPr>
          <a:xfrm>
            <a:off x="440596" y="1601034"/>
            <a:ext cx="9024810" cy="844357"/>
          </a:xfrm>
        </p:spPr>
        <p:txBody>
          <a:bodyPr/>
          <a:lstStyle/>
          <a:p>
            <a:r>
              <a:rPr lang="ja-JP" altLang="en-US" sz="1175" dirty="0"/>
              <a:t>比叡山延暦寺は、</a:t>
            </a:r>
            <a:r>
              <a:rPr lang="en-US" altLang="ja-JP" sz="1175" dirty="0"/>
              <a:t>SDGs</a:t>
            </a:r>
            <a:r>
              <a:rPr lang="ja-JP" altLang="en-US" sz="1175" dirty="0"/>
              <a:t>に共感し、寺院として社会課題解決への取り組みを実施しています。</a:t>
            </a:r>
          </a:p>
          <a:p>
            <a:r>
              <a:rPr lang="ja-JP" altLang="en-US" sz="1175" dirty="0"/>
              <a:t>天台宗の総本山比叡山延暦寺の宿坊、延暦寺会館での修行体験。</a:t>
            </a:r>
            <a:endParaRPr lang="en-US" altLang="ja-JP" sz="1175" dirty="0"/>
          </a:p>
          <a:p>
            <a:r>
              <a:rPr lang="ja-JP" altLang="en-US" sz="1175" dirty="0"/>
              <a:t>比叡山の凛とした空気の中、ゆったりと写経体験を行い、じっくりと自分自身を見つめなおしてください。</a:t>
            </a:r>
          </a:p>
        </p:txBody>
      </p:sp>
      <p:grpSp>
        <p:nvGrpSpPr>
          <p:cNvPr id="10" name="グループ化 9">
            <a:extLst>
              <a:ext uri="{FF2B5EF4-FFF2-40B4-BE49-F238E27FC236}">
                <a16:creationId xmlns:a16="http://schemas.microsoft.com/office/drawing/2014/main" id="{8B850D60-2992-D3AE-34B6-996D8F98704B}"/>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00D96B43-8E16-5468-598E-4779F6E3866A}"/>
                </a:ext>
              </a:extLst>
            </p:cNvPr>
            <p:cNvSpPr/>
            <p:nvPr userDrawn="1"/>
          </p:nvSpPr>
          <p:spPr>
            <a:xfrm>
              <a:off x="771224"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A8DC893D-92A8-83DC-003C-C8578E6D0B22}"/>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D006E580-3DDB-296B-A7C1-24938DBB632B}"/>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B9030461-F035-7C57-BF91-358965899C86}"/>
                </a:ext>
              </a:extLst>
            </p:cNvPr>
            <p:cNvSpPr/>
            <p:nvPr/>
          </p:nvSpPr>
          <p:spPr>
            <a:xfrm>
              <a:off x="1211640"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9629FB05-CBE1-82A0-3499-1703845A98EC}"/>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D4D5EC43-D455-1A39-1FB1-E1A83F7B992E}"/>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A7BD2202-1960-9023-9E23-7808486047DD}"/>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1FDA6DF3-0794-5928-86A2-9076D9C98D7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D3068DAE-4EE0-4329-4395-944E0F4EE2A1}"/>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3384DE59-B207-4863-F64B-F6B4D62BCF7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79849AA4-A94C-09CD-6D5D-61D3472FC05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9B05C78B-D0B8-E699-1162-9418586951F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32048" y="1198290"/>
            <a:ext cx="296093" cy="296093"/>
          </a:xfrm>
          <a:prstGeom prst="rect">
            <a:avLst/>
          </a:prstGeom>
        </p:spPr>
      </p:pic>
      <p:pic>
        <p:nvPicPr>
          <p:cNvPr id="35" name="図 34" descr="アイコン&#10;&#10;自動的に生成された説明">
            <a:extLst>
              <a:ext uri="{FF2B5EF4-FFF2-40B4-BE49-F238E27FC236}">
                <a16:creationId xmlns:a16="http://schemas.microsoft.com/office/drawing/2014/main" id="{B1F4C72A-C292-036B-28AD-EC1411BE49A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876"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484829E5-93A1-3193-46D5-87D6AAB8BB8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9962" y="1198290"/>
            <a:ext cx="296093" cy="296093"/>
          </a:xfrm>
          <a:prstGeom prst="rect">
            <a:avLst/>
          </a:prstGeom>
        </p:spPr>
      </p:pic>
      <p:sp>
        <p:nvSpPr>
          <p:cNvPr id="43" name="正方形/長方形 42">
            <a:extLst>
              <a:ext uri="{FF2B5EF4-FFF2-40B4-BE49-F238E27FC236}">
                <a16:creationId xmlns:a16="http://schemas.microsoft.com/office/drawing/2014/main" id="{B565A56A-E194-302F-438C-86BF69635AB0}"/>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比叡山延暦寺の歴史について調べてみる。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比叡山延暦寺で行われている修行について調べてみる。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身近な</a:t>
            </a:r>
            <a:r>
              <a:rPr kumimoji="0" lang="en-US" altLang="ja-JP" sz="832" b="0" i="0" u="none" strike="noStrike" kern="1200" cap="none" spc="0" normalizeH="0" baseline="0" noProof="0" dirty="0">
                <a:ln>
                  <a:noFill/>
                </a:ln>
                <a:solidFill>
                  <a:prstClr val="black"/>
                </a:solidFill>
                <a:effectLst/>
                <a:uLnTx/>
                <a:uFillTx/>
                <a:latin typeface="Meiryo UI"/>
                <a:ea typeface="Meiryo UI"/>
                <a:cs typeface="+mn-cs"/>
              </a:rPr>
              <a:t>SDGs</a:t>
            </a: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の取組について調べてみる。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地域と現地の課題や取組について調べてみる。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32"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CEDC4BC6-D61B-E26C-14CA-8043CF8DE633}"/>
              </a:ext>
            </a:extLst>
          </p:cNvPr>
          <p:cNvSpPr/>
          <p:nvPr/>
        </p:nvSpPr>
        <p:spPr>
          <a:xfrm>
            <a:off x="5175804" y="2832649"/>
            <a:ext cx="2152336"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写経を体験し、自身自身と向き合ってみる。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現地では、どんな課題があるかを理解する。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現地で課題解決のために、どんな取組を実施しているか聞いてみる。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32"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B6A13D19-AE6A-2C1E-EBBC-DFB9E1A588A8}"/>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社会の課題解決について自分の意見をまとめる。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本プログラムで学んだことについて発表する。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32"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32" b="0" i="0" u="none" strike="noStrike" kern="1200" cap="none" spc="0" normalizeH="0" baseline="0" noProof="0" dirty="0">
              <a:ln>
                <a:noFill/>
              </a:ln>
              <a:solidFill>
                <a:prstClr val="black"/>
              </a:solidFill>
              <a:effectLst/>
              <a:uLnTx/>
              <a:uFillTx/>
              <a:latin typeface="Meiryo UI"/>
              <a:ea typeface="Meiryo UI"/>
              <a:cs typeface="+mn-cs"/>
            </a:endParaRPr>
          </a:p>
        </p:txBody>
      </p:sp>
      <p:grpSp>
        <p:nvGrpSpPr>
          <p:cNvPr id="4" name="グループ化 3">
            <a:extLst>
              <a:ext uri="{FF2B5EF4-FFF2-40B4-BE49-F238E27FC236}">
                <a16:creationId xmlns:a16="http://schemas.microsoft.com/office/drawing/2014/main" id="{9FDC1B25-8FC0-A495-33D0-3FB2811370C8}"/>
              </a:ext>
            </a:extLst>
          </p:cNvPr>
          <p:cNvGrpSpPr/>
          <p:nvPr/>
        </p:nvGrpSpPr>
        <p:grpSpPr>
          <a:xfrm>
            <a:off x="2839523" y="5593452"/>
            <a:ext cx="6726919" cy="593056"/>
            <a:chOff x="321177" y="5687107"/>
            <a:chExt cx="9338540" cy="605687"/>
          </a:xfrm>
        </p:grpSpPr>
        <p:sp>
          <p:nvSpPr>
            <p:cNvPr id="59" name="コンテンツ プレースホルダー 8">
              <a:extLst>
                <a:ext uri="{FF2B5EF4-FFF2-40B4-BE49-F238E27FC236}">
                  <a16:creationId xmlns:a16="http://schemas.microsoft.com/office/drawing/2014/main" id="{032277F5-C948-981A-C515-2BCDA47E6E50}"/>
                </a:ext>
              </a:extLst>
            </p:cNvPr>
            <p:cNvSpPr txBox="1">
              <a:spLocks/>
            </p:cNvSpPr>
            <p:nvPr/>
          </p:nvSpPr>
          <p:spPr>
            <a:xfrm>
              <a:off x="321177" y="5687107"/>
              <a:ext cx="9338540" cy="605687"/>
            </a:xfrm>
            <a:prstGeom prst="rect">
              <a:avLst/>
            </a:prstGeom>
          </p:spPr>
          <p:txBody>
            <a:bodyPr vert="horz" lIns="89533" tIns="44767" rIns="89533" bIns="44767" numCol="1"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法要行事などでお受けできない日もありますので、事前予約をお願いいたします。</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僧侶による指導も可能です。</a:t>
              </a:r>
              <a:endParaRPr kumimoji="0"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延暦寺諸堂巡拝時間（別途、巡拝料が必要です</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0" lang="ja-JP"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1" lang="ja-JP" altLang="en-US" sz="783" b="0" i="0" u="none" strike="noStrike" kern="1200" cap="none" spc="0" normalizeH="0" baseline="0" noProof="0" dirty="0">
                <a:ln>
                  <a:noFill/>
                </a:ln>
                <a:solidFill>
                  <a:prstClr val="black"/>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D4A0B2AC-4765-B240-631A-435028AAF29C}"/>
                </a:ext>
              </a:extLst>
            </p:cNvPr>
            <p:cNvCxnSpPr>
              <a:cxnSpLocks/>
            </p:cNvCxnSpPr>
            <p:nvPr/>
          </p:nvCxnSpPr>
          <p:spPr>
            <a:xfrm>
              <a:off x="761323" y="5826638"/>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2" name="コンテンツ プレースホルダー 8">
            <a:extLst>
              <a:ext uri="{FF2B5EF4-FFF2-40B4-BE49-F238E27FC236}">
                <a16:creationId xmlns:a16="http://schemas.microsoft.com/office/drawing/2014/main" id="{3104735B-732D-8B65-C4FF-27E3BC395833}"/>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sp>
        <p:nvSpPr>
          <p:cNvPr id="52" name="コンテンツ プレースホルダー 8">
            <a:extLst>
              <a:ext uri="{FF2B5EF4-FFF2-40B4-BE49-F238E27FC236}">
                <a16:creationId xmlns:a16="http://schemas.microsoft.com/office/drawing/2014/main" id="{D260A4AE-59DA-8D7B-E6C4-73C1BF342A6E}"/>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70" name="直線矢印コネクタ 69">
            <a:extLst>
              <a:ext uri="{FF2B5EF4-FFF2-40B4-BE49-F238E27FC236}">
                <a16:creationId xmlns:a16="http://schemas.microsoft.com/office/drawing/2014/main" id="{6DFB679C-1A5A-A3FD-87A7-A6B3BA819361}"/>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2439C634-85E6-F4B3-11AF-6F7571D52A01}"/>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3AFE0F2F-E653-530C-2F3A-0365514A763D}"/>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FEFF7CC5-5A4E-8CFA-899E-D9B2B6078B0C}"/>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69D2165F-D0D0-A94A-89F0-2B8F69BBC308}"/>
              </a:ext>
            </a:extLst>
          </p:cNvPr>
          <p:cNvCxnSpPr>
            <a:cxnSpLocks/>
          </p:cNvCxnSpPr>
          <p:nvPr/>
        </p:nvCxnSpPr>
        <p:spPr>
          <a:xfrm>
            <a:off x="4978661" y="2877151"/>
            <a:ext cx="0" cy="1268973"/>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3" name="直線コネクタ 52">
            <a:extLst>
              <a:ext uri="{FF2B5EF4-FFF2-40B4-BE49-F238E27FC236}">
                <a16:creationId xmlns:a16="http://schemas.microsoft.com/office/drawing/2014/main" id="{02C6B2CE-0E5E-4DD2-470C-BC22EC2236CE}"/>
              </a:ext>
            </a:extLst>
          </p:cNvPr>
          <p:cNvCxnSpPr>
            <a:cxnSpLocks/>
          </p:cNvCxnSpPr>
          <p:nvPr/>
        </p:nvCxnSpPr>
        <p:spPr>
          <a:xfrm>
            <a:off x="7295840" y="2877151"/>
            <a:ext cx="0" cy="1268973"/>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0E9C7A81-0786-9FFB-E61E-D3C71B144DDD}"/>
              </a:ext>
            </a:extLst>
          </p:cNvPr>
          <p:cNvSpPr/>
          <p:nvPr/>
        </p:nvSpPr>
        <p:spPr>
          <a:xfrm rot="5400000">
            <a:off x="4920593" y="3438102"/>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6BB92870-8737-5B97-9923-D1B526F9B200}"/>
              </a:ext>
            </a:extLst>
          </p:cNvPr>
          <p:cNvSpPr/>
          <p:nvPr/>
        </p:nvSpPr>
        <p:spPr>
          <a:xfrm rot="5400000">
            <a:off x="7235799" y="3438102"/>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graphicFrame>
        <p:nvGraphicFramePr>
          <p:cNvPr id="56" name="表 55">
            <a:extLst>
              <a:ext uri="{FF2B5EF4-FFF2-40B4-BE49-F238E27FC236}">
                <a16:creationId xmlns:a16="http://schemas.microsoft.com/office/drawing/2014/main" id="{8C5536B5-C03B-5A8E-962F-BA296943FF33}"/>
              </a:ext>
            </a:extLst>
          </p:cNvPr>
          <p:cNvGraphicFramePr>
            <a:graphicFrameLocks noGrp="1"/>
          </p:cNvGraphicFramePr>
          <p:nvPr/>
        </p:nvGraphicFramePr>
        <p:xfrm>
          <a:off x="2867950" y="4262230"/>
          <a:ext cx="6705063" cy="1304221"/>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TW" altLang="en-US" sz="800" b="0" i="0" u="none" strike="noStrike" dirty="0">
                          <a:effectLst/>
                          <a:latin typeface="+mn-ea"/>
                          <a:ea typeface="+mn-ea"/>
                        </a:rPr>
                        <a:t>比叡山延暦寺 </a:t>
                      </a:r>
                      <a:r>
                        <a:rPr lang="ja-JP" altLang="en-US" sz="800" b="0" i="0" u="none" strike="noStrike" dirty="0">
                          <a:effectLst/>
                          <a:latin typeface="+mn-ea"/>
                          <a:ea typeface="+mn-ea"/>
                        </a:rPr>
                        <a:t>延暦寺会館</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1</a:t>
                      </a:r>
                      <a:r>
                        <a:rPr lang="ja-JP" altLang="en-US" sz="800" b="0" i="0" u="none" strike="noStrike" dirty="0">
                          <a:effectLst/>
                          <a:latin typeface="+mn-ea"/>
                          <a:ea typeface="+mn-ea"/>
                        </a:rPr>
                        <a:t>時間</a:t>
                      </a:r>
                      <a:r>
                        <a:rPr lang="en-US" altLang="ja-JP" sz="800" b="0" i="0" u="none" strike="noStrike" dirty="0">
                          <a:effectLst/>
                          <a:latin typeface="+mn-ea"/>
                          <a:ea typeface="+mn-ea"/>
                        </a:rPr>
                        <a:t>30</a:t>
                      </a:r>
                      <a:r>
                        <a:rPr lang="ja-JP" altLang="en-US" sz="800" b="0" i="0" u="none" strike="noStrike" dirty="0">
                          <a:effectLst/>
                          <a:latin typeface="+mn-ea"/>
                          <a:ea typeface="+mn-ea"/>
                        </a:rPr>
                        <a:t>分</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76246">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20</a:t>
                      </a:r>
                      <a:r>
                        <a:rPr lang="ja-JP" altLang="en-US" sz="800" u="none" strike="noStrike" dirty="0">
                          <a:effectLst/>
                          <a:latin typeface="+mn-ea"/>
                          <a:ea typeface="+mn-ea"/>
                        </a:rPr>
                        <a:t>～</a:t>
                      </a:r>
                      <a:r>
                        <a:rPr lang="en-US" altLang="ja-JP" sz="800" u="none" strike="noStrike" dirty="0">
                          <a:effectLst/>
                          <a:latin typeface="+mn-ea"/>
                          <a:ea typeface="+mn-ea"/>
                        </a:rPr>
                        <a:t>85</a:t>
                      </a:r>
                      <a:r>
                        <a:rPr lang="ja-JP" altLang="en-US" sz="800" u="none" strike="noStrike" dirty="0">
                          <a:effectLst/>
                          <a:latin typeface="+mn-ea"/>
                          <a:ea typeface="+mn-ea"/>
                        </a:rPr>
                        <a:t>人</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422991">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sp>
        <p:nvSpPr>
          <p:cNvPr id="62" name="コンテンツ プレースホルダー 8">
            <a:extLst>
              <a:ext uri="{FF2B5EF4-FFF2-40B4-BE49-F238E27FC236}">
                <a16:creationId xmlns:a16="http://schemas.microsoft.com/office/drawing/2014/main" id="{4E795F1D-FB32-FC54-425B-7717F5F6E9D6}"/>
              </a:ext>
            </a:extLst>
          </p:cNvPr>
          <p:cNvSpPr txBox="1">
            <a:spLocks/>
          </p:cNvSpPr>
          <p:nvPr/>
        </p:nvSpPr>
        <p:spPr>
          <a:xfrm>
            <a:off x="5813263" y="4298177"/>
            <a:ext cx="3766758" cy="1268277"/>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zh-CN" altLang="en-US" sz="783" b="0" i="0" u="none" strike="noStrike" kern="1200" cap="none" spc="0" normalizeH="0" baseline="0" noProof="0" dirty="0">
                <a:ln>
                  <a:noFill/>
                </a:ln>
                <a:solidFill>
                  <a:prstClr val="black"/>
                </a:solidFill>
                <a:effectLst/>
                <a:uLnTx/>
                <a:uFillTx/>
                <a:latin typeface="Meiryo UI"/>
                <a:ea typeface="Meiryo UI"/>
                <a:cs typeface="+mn-cs"/>
              </a:rPr>
              <a:t>比叡山延暦寺参拝（</a:t>
            </a:r>
            <a:r>
              <a:rPr kumimoji="1" lang="en-US" altLang="zh-CN" sz="783" b="0" i="0" u="none" strike="noStrike" kern="1200" cap="none" spc="0" normalizeH="0" baseline="0" noProof="0" dirty="0">
                <a:ln>
                  <a:noFill/>
                </a:ln>
                <a:solidFill>
                  <a:prstClr val="black"/>
                </a:solidFill>
                <a:effectLst/>
                <a:uLnTx/>
                <a:uFillTx/>
                <a:latin typeface="Meiryo UI"/>
                <a:ea typeface="Meiryo UI"/>
                <a:cs typeface="+mn-cs"/>
              </a:rPr>
              <a:t>9:00</a:t>
            </a:r>
            <a:r>
              <a:rPr kumimoji="1" lang="zh-CN" altLang="en-US" sz="783" b="0" i="0" u="none" strike="noStrike" kern="1200" cap="none" spc="0" normalizeH="0" baseline="0" noProof="0" dirty="0">
                <a:ln>
                  <a:noFill/>
                </a:ln>
                <a:solidFill>
                  <a:prstClr val="black"/>
                </a:solidFill>
                <a:effectLst/>
                <a:uLnTx/>
                <a:uFillTx/>
                <a:latin typeface="Meiryo UI"/>
                <a:ea typeface="Meiryo UI"/>
                <a:cs typeface="+mn-cs"/>
              </a:rPr>
              <a:t>～</a:t>
            </a:r>
            <a:r>
              <a:rPr kumimoji="1" lang="en-US" altLang="zh-CN" sz="783" b="0" i="0" u="none" strike="noStrike" kern="1200" cap="none" spc="0" normalizeH="0" baseline="0" noProof="0" dirty="0">
                <a:ln>
                  <a:noFill/>
                </a:ln>
                <a:solidFill>
                  <a:prstClr val="black"/>
                </a:solidFill>
                <a:effectLst/>
                <a:uLnTx/>
                <a:uFillTx/>
                <a:latin typeface="Meiryo UI"/>
                <a:ea typeface="Meiryo UI"/>
                <a:cs typeface="+mn-cs"/>
              </a:rPr>
              <a:t>10:30</a:t>
            </a:r>
            <a:r>
              <a:rPr kumimoji="1" lang="zh-CN" altLang="en-US" sz="783" b="0" i="0" u="none" strike="noStrike" kern="1200" cap="none" spc="0" normalizeH="0" baseline="0" noProof="0" dirty="0">
                <a:ln>
                  <a:noFill/>
                </a:ln>
                <a:solidFill>
                  <a:prstClr val="black"/>
                </a:solidFill>
                <a:effectLst/>
                <a:uLnTx/>
                <a:uFillTx/>
                <a:latin typeface="Meiryo UI"/>
                <a:ea typeface="Meiryo UI"/>
                <a:cs typeface="+mn-cs"/>
              </a:rPr>
              <a:t>）後</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a:t>
            </a:r>
            <a:endParaRPr kumimoji="1" lang="zh-CN" altLang="en-US" sz="783"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zh-CN" sz="783" b="0" i="0" u="none" strike="noStrike" kern="1200" cap="none" spc="0" normalizeH="0" baseline="0" noProof="0" dirty="0">
                <a:ln>
                  <a:noFill/>
                </a:ln>
                <a:solidFill>
                  <a:prstClr val="black"/>
                </a:solidFill>
                <a:effectLst/>
                <a:uLnTx/>
                <a:uFillTx/>
                <a:latin typeface="Meiryo UI"/>
                <a:ea typeface="Meiryo UI"/>
                <a:cs typeface="+mn-cs"/>
              </a:rPr>
              <a:t>	10:45	</a:t>
            </a:r>
            <a:r>
              <a:rPr kumimoji="1" lang="zh-CN" altLang="en-US" sz="783" b="0" i="0" u="none" strike="noStrike" kern="1200" cap="none" spc="0" normalizeH="0" baseline="0" noProof="0" dirty="0">
                <a:ln>
                  <a:noFill/>
                </a:ln>
                <a:solidFill>
                  <a:prstClr val="black"/>
                </a:solidFill>
                <a:effectLst/>
                <a:uLnTx/>
                <a:uFillTx/>
                <a:latin typeface="Meiryo UI"/>
                <a:ea typeface="Meiryo UI"/>
                <a:cs typeface="+mn-cs"/>
              </a:rPr>
              <a:t>延暦寺会館到着</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zh-CN" sz="783" b="0" i="0" u="none" strike="noStrike" kern="1200" cap="none" spc="0" normalizeH="0" baseline="0" noProof="0" dirty="0">
                <a:ln>
                  <a:noFill/>
                </a:ln>
                <a:solidFill>
                  <a:prstClr val="black"/>
                </a:solidFill>
                <a:effectLst/>
                <a:uLnTx/>
                <a:uFillTx/>
                <a:latin typeface="Meiryo UI"/>
                <a:ea typeface="Meiryo UI"/>
                <a:cs typeface="+mn-cs"/>
              </a:rPr>
              <a:t>	11:00	</a:t>
            </a:r>
            <a:r>
              <a:rPr kumimoji="1" lang="zh-CN" altLang="en-US" sz="783" b="0" i="0" u="none" strike="noStrike" kern="1200" cap="none" spc="0" normalizeH="0" baseline="0" noProof="0" dirty="0">
                <a:ln>
                  <a:noFill/>
                </a:ln>
                <a:solidFill>
                  <a:prstClr val="black"/>
                </a:solidFill>
                <a:effectLst/>
                <a:uLnTx/>
                <a:uFillTx/>
                <a:latin typeface="Meiryo UI"/>
                <a:ea typeface="Meiryo UI"/>
                <a:cs typeface="+mn-cs"/>
              </a:rPr>
              <a:t>写経体験</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zh-CN" sz="783" b="0" i="0" u="none" strike="noStrike" kern="1200" cap="none" spc="0" normalizeH="0" baseline="0" noProof="0" dirty="0">
                <a:ln>
                  <a:noFill/>
                </a:ln>
                <a:solidFill>
                  <a:prstClr val="black"/>
                </a:solidFill>
                <a:effectLst/>
                <a:uLnTx/>
                <a:uFillTx/>
                <a:latin typeface="Meiryo UI"/>
                <a:ea typeface="Meiryo UI"/>
                <a:cs typeface="+mn-cs"/>
              </a:rPr>
              <a:t>	12:00	</a:t>
            </a:r>
            <a:r>
              <a:rPr kumimoji="1" lang="zh-CN" altLang="en-US" sz="783" b="0" i="0" u="none" strike="noStrike" kern="1200" cap="none" spc="0" normalizeH="0" baseline="0" noProof="0" dirty="0">
                <a:ln>
                  <a:noFill/>
                </a:ln>
                <a:solidFill>
                  <a:prstClr val="black"/>
                </a:solidFill>
                <a:effectLst/>
                <a:uLnTx/>
                <a:uFillTx/>
                <a:latin typeface="Meiryo UI"/>
                <a:ea typeface="Meiryo UI"/>
                <a:cs typeface="+mn-cs"/>
              </a:rPr>
              <a:t>写経体験終了</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r>
              <a:rPr kumimoji="1" lang="en-US" altLang="zh-CN" sz="783" b="0" i="0" u="none" strike="noStrike" kern="1200" cap="none" spc="0" normalizeH="0" baseline="0" noProof="0" dirty="0">
                <a:ln>
                  <a:noFill/>
                </a:ln>
                <a:solidFill>
                  <a:prstClr val="black"/>
                </a:solidFill>
                <a:effectLst/>
                <a:uLnTx/>
                <a:uFillTx/>
                <a:latin typeface="Meiryo UI"/>
                <a:ea typeface="Meiryo UI"/>
                <a:cs typeface="+mn-cs"/>
              </a:rPr>
              <a:t>	12:10	</a:t>
            </a:r>
            <a:r>
              <a:rPr kumimoji="1" lang="zh-CN" altLang="en-US" sz="783" b="0" i="0" u="none" strike="noStrike" kern="1200" cap="none" spc="0" normalizeH="0" baseline="0" noProof="0" dirty="0">
                <a:ln>
                  <a:noFill/>
                </a:ln>
                <a:solidFill>
                  <a:prstClr val="black"/>
                </a:solidFill>
                <a:effectLst/>
                <a:uLnTx/>
                <a:uFillTx/>
                <a:latin typeface="Meiryo UI"/>
                <a:ea typeface="Meiryo UI"/>
                <a:cs typeface="+mn-cs"/>
              </a:rPr>
              <a:t>延暦寺会館出発</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 pos="1140919" algn="l"/>
              </a:tabLst>
              <a:defRPr/>
            </a:pPr>
            <a:endParaRPr kumimoji="1" lang="zh-CN" altLang="en-US" sz="783"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69" name="テキスト ボックス 68">
            <a:extLst>
              <a:ext uri="{FF2B5EF4-FFF2-40B4-BE49-F238E27FC236}">
                <a16:creationId xmlns:a16="http://schemas.microsoft.com/office/drawing/2014/main" id="{9AA8BFFC-DDD7-184E-4404-F917F4E83B06}"/>
              </a:ext>
            </a:extLst>
          </p:cNvPr>
          <p:cNvSpPr txBox="1"/>
          <p:nvPr/>
        </p:nvSpPr>
        <p:spPr>
          <a:xfrm>
            <a:off x="6251969" y="5740461"/>
            <a:ext cx="4012518" cy="677108"/>
          </a:xfrm>
          <a:prstGeom prst="rect">
            <a:avLst/>
          </a:prstGeom>
          <a:noFill/>
        </p:spPr>
        <p:txBody>
          <a:bodyPr wrap="square">
            <a:spAutoFit/>
          </a:bodyPr>
          <a:lstStyle/>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東塔地区 並びに山麓 滋賀院 生源寺： 通年　</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9:00</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ー</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16:00</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西塔・横川地区：</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12</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2</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月　</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9:30</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ー</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16:00 / 3</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11</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月　</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9:00</a:t>
            </a: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ー</a:t>
            </a:r>
            <a:r>
              <a:rPr kumimoji="0" lang="en-US" altLang="ja-JP" sz="783" b="0" i="0" u="none" strike="noStrike" kern="1200" cap="none" spc="0" normalizeH="0" baseline="0" noProof="0" dirty="0">
                <a:ln>
                  <a:noFill/>
                </a:ln>
                <a:solidFill>
                  <a:prstClr val="black"/>
                </a:solidFill>
                <a:effectLst/>
                <a:uLnTx/>
                <a:uFillTx/>
                <a:latin typeface="Meiryo UI"/>
                <a:ea typeface="Meiryo UI"/>
                <a:cs typeface="+mn-cs"/>
              </a:rPr>
              <a:t>16:00 </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0" lang="en-US" altLang="ja-JP" sz="783" b="0" i="0" u="none" strike="noStrike" kern="1200" cap="none" spc="0" normalizeH="0" baseline="0" noProof="0" dirty="0">
              <a:ln>
                <a:noFill/>
              </a:ln>
              <a:solidFill>
                <a:prstClr val="black"/>
              </a:solidFill>
              <a:effectLst/>
              <a:uLnTx/>
              <a:uFillTx/>
              <a:latin typeface="Meiryo UI"/>
              <a:ea typeface="Meiryo UI"/>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endParaRPr kumimoji="0"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pic>
        <p:nvPicPr>
          <p:cNvPr id="7" name="図 6">
            <a:extLst>
              <a:ext uri="{FF2B5EF4-FFF2-40B4-BE49-F238E27FC236}">
                <a16:creationId xmlns:a16="http://schemas.microsoft.com/office/drawing/2014/main" id="{1BD30D24-C2DE-D76D-1BF0-92A55F19E110}"/>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3579840" y="1211985"/>
            <a:ext cx="264369" cy="264369"/>
          </a:xfrm>
          <a:prstGeom prst="rect">
            <a:avLst/>
          </a:prstGeom>
        </p:spPr>
      </p:pic>
      <p:sp>
        <p:nvSpPr>
          <p:cNvPr id="9" name="テキスト ボックス 8">
            <a:extLst>
              <a:ext uri="{FF2B5EF4-FFF2-40B4-BE49-F238E27FC236}">
                <a16:creationId xmlns:a16="http://schemas.microsoft.com/office/drawing/2014/main" id="{4303506E-0264-BA44-E8EE-24A125959B42}"/>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783"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783"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zh-TW"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比叡山延暦寺　延暦寺会館</a:t>
            </a:r>
            <a:endPar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zh-CN"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大津市坂本本町</a:t>
            </a:r>
            <a:r>
              <a:rPr kumimoji="0" lang="en-US" altLang="zh-CN"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4220</a:t>
            </a:r>
            <a:r>
              <a:rPr kumimoji="0" lang="zh-CN"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比叡山 延暦寺内</a:t>
            </a:r>
            <a:endParaRPr kumimoji="0" lang="en-US" altLang="zh-CN"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zh-TW"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（受付時間 </a:t>
            </a:r>
            <a:r>
              <a:rPr kumimoji="0" lang="en-US" altLang="zh-TW"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9:00</a:t>
            </a:r>
            <a:r>
              <a:rPr kumimoji="0" lang="zh-TW"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zh-TW"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17:00</a:t>
            </a:r>
            <a:r>
              <a:rPr kumimoji="0" lang="zh-TW"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en-US" altLang="zh-CN"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a:t>
            </a: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zh-TW" sz="783" b="0" i="0" u="none" strike="noStrike" kern="1200" cap="none" spc="0" normalizeH="0" baseline="0" noProof="0" dirty="0">
                <a:ln>
                  <a:noFill/>
                </a:ln>
                <a:solidFill>
                  <a:srgbClr val="3F3F3F"/>
                </a:solidFill>
                <a:effectLst/>
                <a:uLnTx/>
                <a:uFillTx/>
                <a:latin typeface="Meiryo UI" panose="020B0604030504040204" pitchFamily="50" charset="-128"/>
                <a:ea typeface="Meiryo UI" panose="020B0604030504040204" pitchFamily="50" charset="-128"/>
                <a:cs typeface="+mn-cs"/>
              </a:rPr>
              <a:t>077-579-4180</a:t>
            </a: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a:t>
            </a:r>
            <a:r>
              <a:rPr kumimoji="0" lang="ja-JP" altLang="en-US"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077-579-5053</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783"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http://syukubo.jp/</a:t>
            </a:r>
            <a:endParaRPr kumimoji="0" lang="ja-JP" altLang="en-US" sz="783"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cxnSp>
        <p:nvCxnSpPr>
          <p:cNvPr id="42" name="直線矢印コネクタ 41">
            <a:extLst>
              <a:ext uri="{FF2B5EF4-FFF2-40B4-BE49-F238E27FC236}">
                <a16:creationId xmlns:a16="http://schemas.microsoft.com/office/drawing/2014/main" id="{3BEB1EDD-6C2D-875C-971A-E419127EDCAF}"/>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44" name="直線矢印コネクタ 43">
            <a:extLst>
              <a:ext uri="{FF2B5EF4-FFF2-40B4-BE49-F238E27FC236}">
                <a16:creationId xmlns:a16="http://schemas.microsoft.com/office/drawing/2014/main" id="{E5D66923-9738-79E6-204F-74C3DC98563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50" name="コンテンツ プレースホルダー 8">
            <a:extLst>
              <a:ext uri="{FF2B5EF4-FFF2-40B4-BE49-F238E27FC236}">
                <a16:creationId xmlns:a16="http://schemas.microsoft.com/office/drawing/2014/main" id="{C14B3D7F-3201-30E4-4DA5-C98FC59A3DD2}"/>
              </a:ext>
            </a:extLst>
          </p:cNvPr>
          <p:cNvSpPr txBox="1">
            <a:spLocks/>
          </p:cNvSpPr>
          <p:nvPr/>
        </p:nvSpPr>
        <p:spPr>
          <a:xfrm>
            <a:off x="357819" y="2766960"/>
            <a:ext cx="2382401" cy="790196"/>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世界遺産、天台宗の総本山「比叡山延暦寺」での修行体験（写経）。</a:t>
            </a:r>
          </a:p>
        </p:txBody>
      </p:sp>
      <p:pic>
        <p:nvPicPr>
          <p:cNvPr id="71" name="グラフィックス 70" descr="絵筆 枠線">
            <a:extLst>
              <a:ext uri="{FF2B5EF4-FFF2-40B4-BE49-F238E27FC236}">
                <a16:creationId xmlns:a16="http://schemas.microsoft.com/office/drawing/2014/main" id="{CBAB9403-5072-22CF-921F-D185A36F5B7F}"/>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51908" y="2983725"/>
            <a:ext cx="382711" cy="382711"/>
          </a:xfrm>
          <a:prstGeom prst="rect">
            <a:avLst/>
          </a:prstGeom>
        </p:spPr>
      </p:pic>
      <p:pic>
        <p:nvPicPr>
          <p:cNvPr id="25" name="図プレースホルダー 30" descr="座る, テーブル, ノートパソコン, 食品 が含まれている画像&#10;&#10;自動的に生成された説明">
            <a:extLst>
              <a:ext uri="{FF2B5EF4-FFF2-40B4-BE49-F238E27FC236}">
                <a16:creationId xmlns:a16="http://schemas.microsoft.com/office/drawing/2014/main" id="{4226D61C-9292-D2DD-A850-B8376A3E70A0}"/>
              </a:ext>
            </a:extLst>
          </p:cNvPr>
          <p:cNvPicPr>
            <a:picLocks noChangeAspect="1"/>
          </p:cNvPicPr>
          <p:nvPr/>
        </p:nvPicPr>
        <p:blipFill>
          <a:blip r:embed="rId11" cstate="print">
            <a:extLst>
              <a:ext uri="{28A0092B-C50C-407E-A947-70E740481C1C}">
                <a14:useLocalDpi xmlns:a14="http://schemas.microsoft.com/office/drawing/2010/main"/>
              </a:ext>
            </a:extLst>
          </a:blip>
          <a:srcRect/>
          <a:stretch>
            <a:fillRect/>
          </a:stretch>
        </p:blipFill>
        <p:spPr>
          <a:xfrm>
            <a:off x="7849360" y="4578552"/>
            <a:ext cx="1627361" cy="900509"/>
          </a:xfrm>
          <a:prstGeom prst="rect">
            <a:avLst/>
          </a:prstGeom>
        </p:spPr>
      </p:pic>
      <p:cxnSp>
        <p:nvCxnSpPr>
          <p:cNvPr id="20" name="直線矢印コネクタ 19">
            <a:extLst>
              <a:ext uri="{FF2B5EF4-FFF2-40B4-BE49-F238E27FC236}">
                <a16:creationId xmlns:a16="http://schemas.microsoft.com/office/drawing/2014/main" id="{F2D43417-56ED-17B1-0DF6-F11740929193}"/>
              </a:ext>
            </a:extLst>
          </p:cNvPr>
          <p:cNvCxnSpPr>
            <a:cxnSpLocks/>
          </p:cNvCxnSpPr>
          <p:nvPr/>
        </p:nvCxnSpPr>
        <p:spPr>
          <a:xfrm>
            <a:off x="421044" y="3546024"/>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23" name="直線矢印コネクタ 22">
            <a:extLst>
              <a:ext uri="{FF2B5EF4-FFF2-40B4-BE49-F238E27FC236}">
                <a16:creationId xmlns:a16="http://schemas.microsoft.com/office/drawing/2014/main" id="{CEF546F8-EC35-6A3A-A300-F021EEB8163B}"/>
              </a:ext>
            </a:extLst>
          </p:cNvPr>
          <p:cNvCxnSpPr>
            <a:cxnSpLocks/>
          </p:cNvCxnSpPr>
          <p:nvPr/>
        </p:nvCxnSpPr>
        <p:spPr>
          <a:xfrm>
            <a:off x="421044" y="438717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24" name="コンテンツ プレースホルダー 8">
            <a:extLst>
              <a:ext uri="{FF2B5EF4-FFF2-40B4-BE49-F238E27FC236}">
                <a16:creationId xmlns:a16="http://schemas.microsoft.com/office/drawing/2014/main" id="{C8D39338-444B-0B05-976B-A9AF53C3B32F}"/>
              </a:ext>
            </a:extLst>
          </p:cNvPr>
          <p:cNvSpPr txBox="1">
            <a:spLocks/>
          </p:cNvSpPr>
          <p:nvPr/>
        </p:nvSpPr>
        <p:spPr>
          <a:xfrm>
            <a:off x="357819" y="3614106"/>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en-US" altLang="ja-JP" sz="1077" b="0" i="0" u="none" strike="noStrike" kern="1200" cap="none" spc="0" normalizeH="0" baseline="0" noProof="0" dirty="0">
                <a:ln>
                  <a:noFill/>
                </a:ln>
                <a:solidFill>
                  <a:prstClr val="black"/>
                </a:solidFill>
                <a:effectLst/>
                <a:uLnTx/>
                <a:uFillTx/>
                <a:latin typeface="Meiryo UI"/>
                <a:ea typeface="Meiryo UI"/>
                <a:cs typeface="+mn-cs"/>
              </a:rPr>
              <a:t>1200</a:t>
            </a: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年の歴史に触れ、日常の生活を離れて静かな環境で自分と向き合います。</a:t>
            </a:r>
          </a:p>
        </p:txBody>
      </p:sp>
      <p:sp>
        <p:nvSpPr>
          <p:cNvPr id="32" name="コンテンツ プレースホルダー 8">
            <a:extLst>
              <a:ext uri="{FF2B5EF4-FFF2-40B4-BE49-F238E27FC236}">
                <a16:creationId xmlns:a16="http://schemas.microsoft.com/office/drawing/2014/main" id="{B9770DD6-EABE-C56E-3CE7-FFB106748538}"/>
              </a:ext>
            </a:extLst>
          </p:cNvPr>
          <p:cNvSpPr txBox="1">
            <a:spLocks/>
          </p:cNvSpPr>
          <p:nvPr/>
        </p:nvSpPr>
        <p:spPr>
          <a:xfrm>
            <a:off x="357820" y="4455256"/>
            <a:ext cx="2424717" cy="1036116"/>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仏教寺院は、その教えと実践活動の両面で</a:t>
            </a:r>
            <a:r>
              <a:rPr kumimoji="1" lang="en-US" altLang="ja-JP" sz="1028"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の</a:t>
            </a:r>
            <a:r>
              <a:rPr kumimoji="1" lang="en-US" altLang="ja-JP" sz="1028" b="0" i="0" u="none" strike="noStrike" kern="1200" cap="none" spc="0" normalizeH="0" baseline="0" noProof="0" dirty="0">
                <a:ln>
                  <a:noFill/>
                </a:ln>
                <a:solidFill>
                  <a:prstClr val="black"/>
                </a:solidFill>
                <a:effectLst/>
                <a:uLnTx/>
                <a:uFillTx/>
                <a:latin typeface="Meiryo UI"/>
                <a:ea typeface="Meiryo UI"/>
                <a:cs typeface="+mn-cs"/>
              </a:rPr>
              <a:t>17</a:t>
            </a: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目標すべてに関連しています。 </a:t>
            </a:r>
            <a:endParaRPr kumimoji="1" lang="en-US" altLang="ja-JP" sz="1028" b="0" i="0" u="none" strike="noStrike" kern="1200" cap="none" spc="0" normalizeH="0" baseline="0" noProof="0" dirty="0">
              <a:ln>
                <a:noFill/>
              </a:ln>
              <a:solidFill>
                <a:prstClr val="black"/>
              </a:solidFill>
              <a:effectLst/>
              <a:uLnTx/>
              <a:uFillTx/>
              <a:latin typeface="Meiryo UI"/>
              <a:ea typeface="Meiryo UI"/>
              <a:cs typeface="+mn-cs"/>
            </a:endParaRPr>
          </a:p>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伝統的な教えから</a:t>
            </a:r>
            <a:r>
              <a:rPr kumimoji="1" lang="en-US" altLang="ja-JP" sz="1028" b="0" i="0" u="none" strike="noStrike" kern="1200" cap="none" spc="0" normalizeH="0" baseline="0" noProof="0" dirty="0">
                <a:ln>
                  <a:noFill/>
                </a:ln>
                <a:solidFill>
                  <a:prstClr val="black"/>
                </a:solidFill>
                <a:effectLst/>
                <a:uLnTx/>
                <a:uFillTx/>
                <a:latin typeface="Meiryo UI"/>
                <a:ea typeface="Meiryo UI"/>
                <a:cs typeface="+mn-cs"/>
              </a:rPr>
              <a:t>SDGs</a:t>
            </a:r>
            <a:r>
              <a:rPr kumimoji="1" lang="ja-JP" altLang="en-US" sz="1028" b="0" i="0" u="none" strike="noStrike" kern="1200" cap="none" spc="0" normalizeH="0" baseline="0" noProof="0" dirty="0">
                <a:ln>
                  <a:noFill/>
                </a:ln>
                <a:solidFill>
                  <a:prstClr val="black"/>
                </a:solidFill>
                <a:effectLst/>
                <a:uLnTx/>
                <a:uFillTx/>
                <a:latin typeface="Meiryo UI"/>
                <a:ea typeface="Meiryo UI"/>
                <a:cs typeface="+mn-cs"/>
              </a:rPr>
              <a:t>を考えてみる機会に。　</a:t>
            </a:r>
          </a:p>
        </p:txBody>
      </p:sp>
      <p:pic>
        <p:nvPicPr>
          <p:cNvPr id="34" name="グラフィックス 33" descr="手のひらと植物 枠線">
            <a:extLst>
              <a:ext uri="{FF2B5EF4-FFF2-40B4-BE49-F238E27FC236}">
                <a16:creationId xmlns:a16="http://schemas.microsoft.com/office/drawing/2014/main" id="{B6B0B67F-BAF8-EDBD-3696-98729F5DBDA4}"/>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458565" y="4761911"/>
            <a:ext cx="422805" cy="422805"/>
          </a:xfrm>
          <a:prstGeom prst="rect">
            <a:avLst/>
          </a:prstGeom>
        </p:spPr>
      </p:pic>
      <p:pic>
        <p:nvPicPr>
          <p:cNvPr id="37" name="グラフィックス 36" descr="考え 枠線">
            <a:extLst>
              <a:ext uri="{FF2B5EF4-FFF2-40B4-BE49-F238E27FC236}">
                <a16:creationId xmlns:a16="http://schemas.microsoft.com/office/drawing/2014/main" id="{C0E876BF-B54E-F5B9-AAB9-349020FF6D2A}"/>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458565" y="3755195"/>
            <a:ext cx="422805" cy="422805"/>
          </a:xfrm>
          <a:prstGeom prst="rect">
            <a:avLst/>
          </a:prstGeom>
        </p:spPr>
      </p:pic>
    </p:spTree>
    <p:extLst>
      <p:ext uri="{BB962C8B-B14F-4D97-AF65-F5344CB8AC3E}">
        <p14:creationId xmlns:p14="http://schemas.microsoft.com/office/powerpoint/2010/main" val="18500784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3293A-1B33-E089-1A04-42E8D4217019}"/>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A5EB538E-2AD9-7CA6-FFEB-7796CAB61AA0}"/>
              </a:ext>
            </a:extLst>
          </p:cNvPr>
          <p:cNvSpPr>
            <a:spLocks noGrp="1"/>
          </p:cNvSpPr>
          <p:nvPr>
            <p:ph type="title"/>
          </p:nvPr>
        </p:nvSpPr>
        <p:spPr/>
        <p:txBody>
          <a:bodyPr>
            <a:normAutofit/>
          </a:bodyPr>
          <a:lstStyle/>
          <a:p>
            <a:r>
              <a:rPr lang="ja-JP" altLang="en-US" sz="1567" dirty="0"/>
              <a:t>びわ湖大津教育プログラム：</a:t>
            </a:r>
            <a:r>
              <a:rPr lang="en-US" altLang="ja-JP" sz="1567" dirty="0"/>
              <a:t>25</a:t>
            </a:r>
            <a:endParaRPr lang="ja-JP" altLang="en-US" sz="1567" dirty="0"/>
          </a:p>
        </p:txBody>
      </p:sp>
      <p:sp>
        <p:nvSpPr>
          <p:cNvPr id="6" name="コンテンツ プレースホルダー 5">
            <a:extLst>
              <a:ext uri="{FF2B5EF4-FFF2-40B4-BE49-F238E27FC236}">
                <a16:creationId xmlns:a16="http://schemas.microsoft.com/office/drawing/2014/main" id="{CC9BD4C3-594D-5B28-369F-2248CFB8279C}"/>
              </a:ext>
            </a:extLst>
          </p:cNvPr>
          <p:cNvSpPr>
            <a:spLocks noGrp="1"/>
          </p:cNvSpPr>
          <p:nvPr>
            <p:ph idx="1"/>
          </p:nvPr>
        </p:nvSpPr>
        <p:spPr/>
        <p:txBody>
          <a:bodyPr/>
          <a:lstStyle/>
          <a:p>
            <a:r>
              <a:rPr lang="ja-JP" altLang="en-US" dirty="0"/>
              <a:t>ヨシ笛（パンパイプ）作り体験と琵琶湖環境学習</a:t>
            </a:r>
          </a:p>
        </p:txBody>
      </p:sp>
      <p:sp>
        <p:nvSpPr>
          <p:cNvPr id="8" name="コンテンツ プレースホルダー 7">
            <a:extLst>
              <a:ext uri="{FF2B5EF4-FFF2-40B4-BE49-F238E27FC236}">
                <a16:creationId xmlns:a16="http://schemas.microsoft.com/office/drawing/2014/main" id="{E7887786-8D0F-89AC-E19E-711539F9DA86}"/>
              </a:ext>
            </a:extLst>
          </p:cNvPr>
          <p:cNvSpPr>
            <a:spLocks noGrp="1"/>
          </p:cNvSpPr>
          <p:nvPr>
            <p:ph idx="14"/>
          </p:nvPr>
        </p:nvSpPr>
        <p:spPr>
          <a:xfrm>
            <a:off x="440596" y="1601034"/>
            <a:ext cx="9024810" cy="844357"/>
          </a:xfrm>
        </p:spPr>
        <p:txBody>
          <a:bodyPr/>
          <a:lstStyle/>
          <a:p>
            <a:r>
              <a:rPr lang="ja-JP" altLang="en-US" sz="1175" dirty="0"/>
              <a:t>びわ湖の湖畔に生える葦（ヨシ）を材料とした「ヨシ笛」（パンパイプ）を作成。</a:t>
            </a:r>
          </a:p>
          <a:p>
            <a:r>
              <a:rPr lang="ja-JP" altLang="en-US" sz="1175" dirty="0"/>
              <a:t>作成の過程で、びわ湖の環境に対して葦（ヨシ）が果たす役割や、びわ湖の環境保全についての取組を講師がお話しします。</a:t>
            </a:r>
          </a:p>
        </p:txBody>
      </p:sp>
      <p:grpSp>
        <p:nvGrpSpPr>
          <p:cNvPr id="10" name="グループ化 9">
            <a:extLst>
              <a:ext uri="{FF2B5EF4-FFF2-40B4-BE49-F238E27FC236}">
                <a16:creationId xmlns:a16="http://schemas.microsoft.com/office/drawing/2014/main" id="{23C7279E-391F-DE45-4598-3053A74B7D95}"/>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99F2F3C9-EE43-BD80-E735-01757C8384A7}"/>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自 然</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2" name="角丸四角形 27">
              <a:extLst>
                <a:ext uri="{FF2B5EF4-FFF2-40B4-BE49-F238E27FC236}">
                  <a16:creationId xmlns:a16="http://schemas.microsoft.com/office/drawing/2014/main" id="{552424D1-B29E-9D19-0BF4-9534DFC002B2}"/>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歴 史</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3" name="角丸四角形 49">
              <a:extLst>
                <a:ext uri="{FF2B5EF4-FFF2-40B4-BE49-F238E27FC236}">
                  <a16:creationId xmlns:a16="http://schemas.microsoft.com/office/drawing/2014/main" id="{DC22F4FC-4EDA-1D35-E866-D05D43CE513D}"/>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経 済</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4" name="角丸四角形 24">
              <a:extLst>
                <a:ext uri="{FF2B5EF4-FFF2-40B4-BE49-F238E27FC236}">
                  <a16:creationId xmlns:a16="http://schemas.microsoft.com/office/drawing/2014/main" id="{353F2036-107B-1539-E23F-26B282AFF95B}"/>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環 境</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5" name="角丸四角形 28">
              <a:extLst>
                <a:ext uri="{FF2B5EF4-FFF2-40B4-BE49-F238E27FC236}">
                  <a16:creationId xmlns:a16="http://schemas.microsoft.com/office/drawing/2014/main" id="{7B89E2BE-7D21-39DE-6311-755012ABC3F8}"/>
                </a:ext>
              </a:extLst>
            </p:cNvPr>
            <p:cNvSpPr/>
            <p:nvPr/>
          </p:nvSpPr>
          <p:spPr>
            <a:xfrm>
              <a:off x="1652056"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産 業</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sp>
          <p:nvSpPr>
            <p:cNvPr id="16" name="角丸四角形 31">
              <a:extLst>
                <a:ext uri="{FF2B5EF4-FFF2-40B4-BE49-F238E27FC236}">
                  <a16:creationId xmlns:a16="http://schemas.microsoft.com/office/drawing/2014/main" id="{1497ED64-825D-04E2-7BAF-52EBF735D761}"/>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rPr>
                <a:t>文 化</a:t>
              </a:r>
              <a:endParaRPr kumimoji="1" lang="en-US" altLang="ja-JP" sz="783" b="1" i="0" u="none" strike="noStrike" kern="1200" cap="none" spc="0" normalizeH="0" baseline="0" noProof="0" dirty="0">
                <a:ln>
                  <a:noFill/>
                </a:ln>
                <a:solidFill>
                  <a:srgbClr val="FFFFFF"/>
                </a:solidFill>
                <a:effectLst/>
                <a:uLnTx/>
                <a:uFillTx/>
                <a:latin typeface="Meiryo UI" panose="020B0604030504040204" pitchFamily="50" charset="-128"/>
                <a:ea typeface="Meiryo UI" panose="020B0604030504040204" pitchFamily="50" charset="-128"/>
                <a:cs typeface="+mn-cs"/>
              </a:endParaRPr>
            </a:p>
          </p:txBody>
        </p:sp>
      </p:grpSp>
      <p:sp>
        <p:nvSpPr>
          <p:cNvPr id="18" name="テキスト ボックス 17">
            <a:extLst>
              <a:ext uri="{FF2B5EF4-FFF2-40B4-BE49-F238E27FC236}">
                <a16:creationId xmlns:a16="http://schemas.microsoft.com/office/drawing/2014/main" id="{7D4EBAEA-90E7-2317-463B-FA00D53D1E00}"/>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19" name="図 18" descr="テキスト&#10;&#10;中程度の精度で自動的に生成された説明">
            <a:extLst>
              <a:ext uri="{FF2B5EF4-FFF2-40B4-BE49-F238E27FC236}">
                <a16:creationId xmlns:a16="http://schemas.microsoft.com/office/drawing/2014/main" id="{265B6EE8-72B2-B642-8F84-4B2822D8398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E8BDCB7C-FFE9-2C24-D678-513D66DCA369}"/>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marL="0" marR="0" lvl="0" indent="0" algn="l" defTabSz="895327" rtl="0" eaLnBrk="1" fontAlgn="auto" latinLnBrk="0" hangingPunct="1">
              <a:lnSpc>
                <a:spcPct val="100000"/>
              </a:lnSpc>
              <a:spcBef>
                <a:spcPts val="0"/>
              </a:spcBef>
              <a:spcAft>
                <a:spcPts val="0"/>
              </a:spcAft>
              <a:buClrTx/>
              <a:buSzTx/>
              <a:buFontTx/>
              <a:buNone/>
              <a:tabLst/>
              <a:defRPr/>
            </a:pPr>
            <a:endParaRPr kumimoji="1" lang="en-US" altLang="ja-JP" sz="783"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5429C882-2404-A574-F926-5885D6D5D8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3" name="図 22" descr="アイコン が含まれている画像&#10;&#10;自動的に生成された説明">
            <a:extLst>
              <a:ext uri="{FF2B5EF4-FFF2-40B4-BE49-F238E27FC236}">
                <a16:creationId xmlns:a16="http://schemas.microsoft.com/office/drawing/2014/main" id="{F8A7A29B-FFC4-4801-7F09-54D520743B4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871910" y="1203377"/>
            <a:ext cx="264369" cy="264369"/>
          </a:xfrm>
          <a:prstGeom prst="rect">
            <a:avLst/>
          </a:prstGeom>
        </p:spPr>
      </p:pic>
      <p:pic>
        <p:nvPicPr>
          <p:cNvPr id="24" name="図 23" descr="ロゴ&#10;&#10;自動的に生成された説明">
            <a:extLst>
              <a:ext uri="{FF2B5EF4-FFF2-40B4-BE49-F238E27FC236}">
                <a16:creationId xmlns:a16="http://schemas.microsoft.com/office/drawing/2014/main" id="{4D762F5A-5226-5147-2167-3F6BBCDCA42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169857" y="1203377"/>
            <a:ext cx="264369" cy="264369"/>
          </a:xfrm>
          <a:prstGeom prst="rect">
            <a:avLst/>
          </a:prstGeom>
        </p:spPr>
      </p:pic>
      <p:pic>
        <p:nvPicPr>
          <p:cNvPr id="25" name="図 24" descr="アイコン が含まれている画像&#10;&#10;自動的に生成された説明">
            <a:extLst>
              <a:ext uri="{FF2B5EF4-FFF2-40B4-BE49-F238E27FC236}">
                <a16:creationId xmlns:a16="http://schemas.microsoft.com/office/drawing/2014/main" id="{3D46CB49-B233-E7EE-350C-450FD6BAABC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281910" y="1203377"/>
            <a:ext cx="264369" cy="264369"/>
          </a:xfrm>
          <a:prstGeom prst="rect">
            <a:avLst/>
          </a:prstGeom>
        </p:spPr>
      </p:pic>
      <p:pic>
        <p:nvPicPr>
          <p:cNvPr id="28" name="図 27">
            <a:extLst>
              <a:ext uri="{FF2B5EF4-FFF2-40B4-BE49-F238E27FC236}">
                <a16:creationId xmlns:a16="http://schemas.microsoft.com/office/drawing/2014/main" id="{B7F45E74-E34C-F82D-E312-C4DFBFDAAE7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579860" y="1209275"/>
            <a:ext cx="258474" cy="258474"/>
          </a:xfrm>
          <a:prstGeom prst="rect">
            <a:avLst/>
          </a:prstGeom>
        </p:spPr>
      </p:pic>
      <p:pic>
        <p:nvPicPr>
          <p:cNvPr id="29" name="図 28" descr="文字の書かれた紙&#10;&#10;自動的に生成された説明">
            <a:extLst>
              <a:ext uri="{FF2B5EF4-FFF2-40B4-BE49-F238E27FC236}">
                <a16:creationId xmlns:a16="http://schemas.microsoft.com/office/drawing/2014/main" id="{AF348DC9-E17B-DE78-77E0-FDEFE118F16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640381"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8E74C625-9F43-D6FF-C0B1-C55E35CF7BA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387026"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F848EC5B-84AF-3C1A-F898-36AB7C87613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709112"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06F46C9C-56C9-AFBB-AFEB-CC4797770A7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031201"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AE030BAE-A428-3398-61BF-E44BF369C84D}"/>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206304BE-3E21-3CE7-029C-49A34D80CB30}"/>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674744"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A534D003-64B5-5B5B-135A-081FE683C1CB}"/>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996833"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B7BC622A-973A-01D7-824D-7232125BC529}"/>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sp>
        <p:nvSpPr>
          <p:cNvPr id="43" name="正方形/長方形 42">
            <a:extLst>
              <a:ext uri="{FF2B5EF4-FFF2-40B4-BE49-F238E27FC236}">
                <a16:creationId xmlns:a16="http://schemas.microsoft.com/office/drawing/2014/main" id="{559C12C9-00E2-8344-0B4D-BF59A484EF0F}"/>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びわ湖の環境保全について調べてみる。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人と自然の繋がりについて考えてみる。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地域と現地の環境についての課題や取組について調べてみる。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8" name="正方形/長方形 47">
            <a:extLst>
              <a:ext uri="{FF2B5EF4-FFF2-40B4-BE49-F238E27FC236}">
                <a16:creationId xmlns:a16="http://schemas.microsoft.com/office/drawing/2014/main" id="{9849A9A6-B2BD-11E2-A097-AD51F323D3D1}"/>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びわ湖のヨシを使ったヨシ笛（パンパイプ）作り体験。</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びわ湖のヨシについて学ぶ。</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現地の方からお話を聞き、地域との違いを考える。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現地では課題解決のために、どんな取組を実施しているか聞いてみる。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ja-JP" altLang="en-US" sz="881"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99ADABB3-E74F-F99B-DD5E-C16D6A524752}"/>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環境保全について自分の意見をまとめる。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人と自然の繋がりについて調べてみる。</a:t>
            </a:r>
          </a:p>
          <a:p>
            <a:pPr marL="167874" marR="0" lvl="0" indent="-167874" algn="l" defTabSz="895327"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ja-JP" altLang="en-US" sz="881" b="0" i="0" u="none" strike="noStrike" kern="1200" cap="none" spc="0" normalizeH="0" baseline="0" noProof="0" dirty="0">
                <a:ln>
                  <a:noFill/>
                </a:ln>
                <a:solidFill>
                  <a:prstClr val="black"/>
                </a:solidFill>
                <a:effectLst/>
                <a:uLnTx/>
                <a:uFillTx/>
                <a:latin typeface="Meiryo UI"/>
                <a:ea typeface="Meiryo UI"/>
                <a:cs typeface="+mn-cs"/>
              </a:rPr>
              <a:t>自分たちにできることを発表する。</a:t>
            </a:r>
          </a:p>
        </p:txBody>
      </p:sp>
      <p:sp>
        <p:nvSpPr>
          <p:cNvPr id="39" name="コンテンツ プレースホルダー 8">
            <a:extLst>
              <a:ext uri="{FF2B5EF4-FFF2-40B4-BE49-F238E27FC236}">
                <a16:creationId xmlns:a16="http://schemas.microsoft.com/office/drawing/2014/main" id="{B6A71F3C-586A-D528-DD9B-B78805CD2815}"/>
              </a:ext>
            </a:extLst>
          </p:cNvPr>
          <p:cNvSpPr txBox="1">
            <a:spLocks/>
          </p:cNvSpPr>
          <p:nvPr/>
        </p:nvSpPr>
        <p:spPr>
          <a:xfrm>
            <a:off x="357819" y="2772956"/>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参加することでびわ湖の環境保全に寄与します。</a:t>
            </a:r>
          </a:p>
        </p:txBody>
      </p:sp>
      <p:graphicFrame>
        <p:nvGraphicFramePr>
          <p:cNvPr id="7" name="表 6">
            <a:extLst>
              <a:ext uri="{FF2B5EF4-FFF2-40B4-BE49-F238E27FC236}">
                <a16:creationId xmlns:a16="http://schemas.microsoft.com/office/drawing/2014/main" id="{91F4A84F-A6F4-EB85-1DD2-9B0DFACBF0DA}"/>
              </a:ext>
            </a:extLst>
          </p:cNvPr>
          <p:cNvGraphicFramePr>
            <a:graphicFrameLocks noGrp="1"/>
          </p:cNvGraphicFramePr>
          <p:nvPr/>
        </p:nvGraphicFramePr>
        <p:xfrm>
          <a:off x="2867950" y="4465397"/>
          <a:ext cx="6705063" cy="133453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4278">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宿舎または市内施設</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4278">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240178">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小学生・中学生・高校生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317243">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ヨシ笛作り体験・講話のみ</a:t>
                      </a:r>
                      <a:r>
                        <a:rPr lang="en-US" altLang="ja-JP" sz="800" b="0" i="0" u="none" strike="noStrike" dirty="0">
                          <a:effectLst/>
                          <a:latin typeface="+mn-ea"/>
                          <a:ea typeface="+mn-ea"/>
                        </a:rPr>
                        <a:t>60</a:t>
                      </a:r>
                      <a:r>
                        <a:rPr lang="ja-JP" altLang="en-US" sz="800" b="0" i="0" u="none" strike="noStrike" dirty="0">
                          <a:effectLst/>
                          <a:latin typeface="+mn-ea"/>
                          <a:ea typeface="+mn-ea"/>
                        </a:rPr>
                        <a:t>分</a:t>
                      </a:r>
                      <a:endParaRPr lang="en-US" altLang="ja-JP" sz="800" b="0" i="0" u="none" strike="noStrike" dirty="0">
                        <a:effectLst/>
                        <a:latin typeface="+mn-ea"/>
                        <a:ea typeface="+mn-ea"/>
                      </a:endParaRPr>
                    </a:p>
                    <a:p>
                      <a:pPr algn="ctr" fontAlgn="ctr"/>
                      <a:r>
                        <a:rPr lang="ja-JP" altLang="en-US" sz="800" b="0" i="0" u="none" strike="noStrike" dirty="0">
                          <a:effectLst/>
                          <a:latin typeface="+mn-ea"/>
                          <a:ea typeface="+mn-ea"/>
                        </a:rPr>
                        <a:t>ヨシ笛演奏と講演（約</a:t>
                      </a:r>
                      <a:r>
                        <a:rPr lang="en-US" altLang="ja-JP" sz="800" b="0" i="0" u="none" strike="noStrike" dirty="0">
                          <a:effectLst/>
                          <a:latin typeface="+mn-ea"/>
                          <a:ea typeface="+mn-ea"/>
                        </a:rPr>
                        <a:t>40</a:t>
                      </a:r>
                      <a:r>
                        <a:rPr lang="ja-JP" altLang="en-US" sz="800" b="0" i="0" u="none" strike="noStrike" dirty="0">
                          <a:effectLst/>
                          <a:latin typeface="+mn-ea"/>
                          <a:ea typeface="+mn-ea"/>
                        </a:rPr>
                        <a:t>分）</a:t>
                      </a:r>
                      <a:endParaRPr lang="en-US" altLang="ja-JP"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4278">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10</a:t>
                      </a:r>
                      <a:r>
                        <a:rPr lang="ja-JP" altLang="en-US" sz="800" u="none" strike="noStrike" dirty="0">
                          <a:effectLst/>
                          <a:latin typeface="+mn-ea"/>
                          <a:ea typeface="+mn-ea"/>
                        </a:rPr>
                        <a:t>～</a:t>
                      </a:r>
                      <a:r>
                        <a:rPr lang="en-US" altLang="ja-JP" sz="800" u="none" strike="noStrike" dirty="0">
                          <a:effectLst/>
                          <a:latin typeface="+mn-ea"/>
                          <a:ea typeface="+mn-ea"/>
                        </a:rPr>
                        <a:t>200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19427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7CD93F87-D8AB-1130-92E1-C9A75FA1F8BA}"/>
              </a:ext>
            </a:extLst>
          </p:cNvPr>
          <p:cNvGrpSpPr/>
          <p:nvPr/>
        </p:nvGrpSpPr>
        <p:grpSpPr>
          <a:xfrm>
            <a:off x="2839523" y="5773259"/>
            <a:ext cx="6726919" cy="732604"/>
            <a:chOff x="321177" y="5870744"/>
            <a:chExt cx="9338540" cy="748207"/>
          </a:xfrm>
        </p:grpSpPr>
        <p:sp>
          <p:nvSpPr>
            <p:cNvPr id="59" name="コンテンツ プレースホルダー 8">
              <a:extLst>
                <a:ext uri="{FF2B5EF4-FFF2-40B4-BE49-F238E27FC236}">
                  <a16:creationId xmlns:a16="http://schemas.microsoft.com/office/drawing/2014/main" id="{DF7E9AD6-08CA-5964-92A2-64CC0630EA7C}"/>
                </a:ext>
              </a:extLst>
            </p:cNvPr>
            <p:cNvSpPr txBox="1">
              <a:spLocks/>
            </p:cNvSpPr>
            <p:nvPr/>
          </p:nvSpPr>
          <p:spPr>
            <a:xfrm>
              <a:off x="321177" y="5870744"/>
              <a:ext cx="9338540" cy="748207"/>
            </a:xfrm>
            <a:prstGeom prst="rect">
              <a:avLst/>
            </a:prstGeom>
          </p:spPr>
          <p:txBody>
            <a:bodyPr vert="horz" lIns="89533" tIns="44767" rIns="89533" bIns="44767" numCol="1"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備考</a:t>
              </a:r>
              <a:endParaRPr kumimoji="1" lang="en-US" altLang="ja-JP" sz="783"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endParaRP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体験場所・開催時間等、観光協会までお気軽にご相談ください。</a:t>
              </a:r>
            </a:p>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会場は宿泊施設でも可能です。会場をご用意する場合は、別途会場費が必要となります。</a:t>
              </a:r>
              <a:endParaRPr kumimoji="1" lang="ja-JP" altLang="en-US" sz="1028" b="0" i="0" u="none" strike="noStrike" kern="1200" cap="none" spc="0" normalizeH="0" baseline="0" noProof="0" dirty="0">
                <a:ln>
                  <a:noFill/>
                </a:ln>
                <a:solidFill>
                  <a:srgbClr val="4B75BF"/>
                </a:solidFill>
                <a:effectLst/>
                <a:uLnTx/>
                <a:uFillTx/>
                <a:latin typeface="Meiryo UI"/>
                <a:ea typeface="Meiryo UI"/>
                <a:cs typeface="+mn-cs"/>
              </a:endParaRPr>
            </a:p>
          </p:txBody>
        </p:sp>
        <p:cxnSp>
          <p:nvCxnSpPr>
            <p:cNvPr id="61" name="直線コネクタ 60">
              <a:extLst>
                <a:ext uri="{FF2B5EF4-FFF2-40B4-BE49-F238E27FC236}">
                  <a16:creationId xmlns:a16="http://schemas.microsoft.com/office/drawing/2014/main" id="{882E7D46-A0DA-0BF0-F04E-0152CFF60C36}"/>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747E7048-9A63-C7AC-4FB6-4A8C01DED7FA}"/>
              </a:ext>
            </a:extLst>
          </p:cNvPr>
          <p:cNvSpPr txBox="1">
            <a:spLocks/>
          </p:cNvSpPr>
          <p:nvPr/>
        </p:nvSpPr>
        <p:spPr>
          <a:xfrm>
            <a:off x="5813261" y="4498522"/>
            <a:ext cx="2942586"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宿泊施設で実施する場合</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19:30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夕食後、会場移動。準備</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19:40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ヨシ笛作り体験</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20:20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ヨシ笛演奏と講演</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20:50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終了、片付け</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en-US" altLang="ja-JP" sz="783" b="0" i="0" u="none" strike="noStrike" kern="1200" cap="none" spc="0" normalizeH="0" baseline="0" noProof="0">
                <a:ln>
                  <a:noFill/>
                </a:ln>
                <a:solidFill>
                  <a:prstClr val="black"/>
                </a:solidFill>
                <a:effectLst/>
                <a:uLnTx/>
                <a:uFillTx/>
                <a:latin typeface="Meiryo UI"/>
                <a:ea typeface="Meiryo UI"/>
                <a:cs typeface="+mn-cs"/>
              </a:rPr>
              <a:t>	21:00</a:t>
            </a:r>
            <a:r>
              <a:rPr kumimoji="1" lang="en-US" altLang="ja-JP" sz="783"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解散</a:t>
            </a:r>
          </a:p>
          <a:p>
            <a:pPr marL="0" marR="0" lvl="0" indent="0" algn="l" defTabSz="895327" rtl="0" eaLnBrk="1" fontAlgn="auto" latinLnBrk="0" hangingPunct="1">
              <a:lnSpc>
                <a:spcPct val="125000"/>
              </a:lnSpc>
              <a:spcBef>
                <a:spcPts val="196"/>
              </a:spcBef>
              <a:spcAft>
                <a:spcPts val="0"/>
              </a:spcAft>
              <a:buClrTx/>
              <a:buSzTx/>
              <a:buFont typeface="Arial" panose="020B0604020202020204" pitchFamily="34" charset="0"/>
              <a:buNone/>
              <a:tabLst>
                <a:tab pos="351291" algn="r"/>
                <a:tab pos="530046" algn="l"/>
              </a:tabLst>
              <a:defRPr/>
            </a:pPr>
            <a:r>
              <a:rPr kumimoji="1" lang="ja-JP" altLang="en-US" sz="783" b="0" i="0" u="none" strike="noStrike" kern="1200" cap="none" spc="0" normalizeH="0" baseline="0" noProof="0" dirty="0">
                <a:ln>
                  <a:noFill/>
                </a:ln>
                <a:solidFill>
                  <a:prstClr val="black"/>
                </a:solidFill>
                <a:effectLst/>
                <a:uLnTx/>
                <a:uFillTx/>
                <a:latin typeface="Meiryo UI"/>
                <a:ea typeface="Meiryo UI"/>
                <a:cs typeface="+mn-cs"/>
              </a:rPr>
              <a:t>日中、大津市内で実施も可能</a:t>
            </a:r>
            <a:endParaRPr kumimoji="1" lang="en-US" altLang="ja-JP" sz="783"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2" name="コンテンツ プレースホルダー 8">
            <a:extLst>
              <a:ext uri="{FF2B5EF4-FFF2-40B4-BE49-F238E27FC236}">
                <a16:creationId xmlns:a16="http://schemas.microsoft.com/office/drawing/2014/main" id="{CA508477-20FD-4424-AD0E-568CA27A9E81}"/>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プログラムのポイント</a:t>
            </a:r>
          </a:p>
        </p:txBody>
      </p:sp>
      <p:pic>
        <p:nvPicPr>
          <p:cNvPr id="3" name="グラフィックス 2" descr="楽譜 枠線">
            <a:extLst>
              <a:ext uri="{FF2B5EF4-FFF2-40B4-BE49-F238E27FC236}">
                <a16:creationId xmlns:a16="http://schemas.microsoft.com/office/drawing/2014/main" id="{9D39DD65-F2A0-1C36-13DB-E54D11040487}"/>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40595" y="4957836"/>
            <a:ext cx="422805" cy="422805"/>
          </a:xfrm>
          <a:prstGeom prst="rect">
            <a:avLst/>
          </a:prstGeom>
        </p:spPr>
      </p:pic>
      <p:pic>
        <p:nvPicPr>
          <p:cNvPr id="51" name="グラフィックス 50" descr="手のひらと植物 枠線">
            <a:extLst>
              <a:ext uri="{FF2B5EF4-FFF2-40B4-BE49-F238E27FC236}">
                <a16:creationId xmlns:a16="http://schemas.microsoft.com/office/drawing/2014/main" id="{DF28A735-6AF3-A811-575F-AFCA0B1BAACD}"/>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60642" y="2915662"/>
            <a:ext cx="382711" cy="382711"/>
          </a:xfrm>
          <a:prstGeom prst="rect">
            <a:avLst/>
          </a:prstGeom>
        </p:spPr>
      </p:pic>
      <p:sp>
        <p:nvSpPr>
          <p:cNvPr id="52" name="コンテンツ プレースホルダー 8">
            <a:extLst>
              <a:ext uri="{FF2B5EF4-FFF2-40B4-BE49-F238E27FC236}">
                <a16:creationId xmlns:a16="http://schemas.microsoft.com/office/drawing/2014/main" id="{46416A8B-1EEC-E70A-C175-7A07782D63AB}"/>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ctr"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sz="1175" b="1" i="0" u="none" strike="noStrike" kern="1200" cap="none" spc="0" normalizeH="0" baseline="0" noProof="0" dirty="0">
                <a:ln>
                  <a:noFill/>
                </a:ln>
                <a:solidFill>
                  <a:srgbClr val="4B75BF"/>
                </a:solidFill>
                <a:effectLst/>
                <a:uLnTx/>
                <a:uFillTx/>
                <a:latin typeface="Meiryo UI" panose="020B0604030504040204" pitchFamily="50" charset="-128"/>
                <a:ea typeface="Meiryo UI" panose="020B0604030504040204" pitchFamily="50" charset="-128"/>
                <a:cs typeface="+mn-cs"/>
              </a:rPr>
              <a:t>プログラムの概要</a:t>
            </a:r>
          </a:p>
        </p:txBody>
      </p:sp>
      <p:cxnSp>
        <p:nvCxnSpPr>
          <p:cNvPr id="66" name="直線矢印コネクタ 65">
            <a:extLst>
              <a:ext uri="{FF2B5EF4-FFF2-40B4-BE49-F238E27FC236}">
                <a16:creationId xmlns:a16="http://schemas.microsoft.com/office/drawing/2014/main" id="{688945BF-C0D2-D0F3-88E7-A920A135A7E7}"/>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67" name="直線矢印コネクタ 66">
            <a:extLst>
              <a:ext uri="{FF2B5EF4-FFF2-40B4-BE49-F238E27FC236}">
                <a16:creationId xmlns:a16="http://schemas.microsoft.com/office/drawing/2014/main" id="{C86C2D39-E64E-41A5-63F6-90F06C20551F}"/>
              </a:ext>
            </a:extLst>
          </p:cNvPr>
          <p:cNvCxnSpPr>
            <a:cxnSpLocks/>
          </p:cNvCxnSpPr>
          <p:nvPr/>
        </p:nvCxnSpPr>
        <p:spPr>
          <a:xfrm>
            <a:off x="421044" y="347022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70" name="直線矢印コネクタ 69">
            <a:extLst>
              <a:ext uri="{FF2B5EF4-FFF2-40B4-BE49-F238E27FC236}">
                <a16:creationId xmlns:a16="http://schemas.microsoft.com/office/drawing/2014/main" id="{F9099CF4-C956-7F5D-815B-3C5ED1D43209}"/>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07C3CABF-FE6B-0310-1BAF-BCCC2B9F2762}"/>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1" lang="ja-JP" altLang="en-US" sz="979" b="1" i="0" u="none" strike="noStrike" kern="1200" cap="none" spc="0" normalizeH="0" baseline="0" noProof="0" dirty="0">
                <a:ln>
                  <a:noFill/>
                </a:ln>
                <a:solidFill>
                  <a:prstClr val="white"/>
                </a:solidFill>
                <a:effectLst/>
                <a:uLnTx/>
                <a:uFillTx/>
                <a:latin typeface="Meiryo UI"/>
                <a:ea typeface="Meiryo UI"/>
                <a:cs typeface="+mn-cs"/>
              </a:rPr>
              <a:t>事前学習</a:t>
            </a:r>
          </a:p>
        </p:txBody>
      </p:sp>
      <p:sp>
        <p:nvSpPr>
          <p:cNvPr id="74" name="四角形: 角を丸くする 73">
            <a:extLst>
              <a:ext uri="{FF2B5EF4-FFF2-40B4-BE49-F238E27FC236}">
                <a16:creationId xmlns:a16="http://schemas.microsoft.com/office/drawing/2014/main" id="{BB93EDD4-0BB0-7F58-3072-60C66693575D}"/>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現地学習</a:t>
            </a:r>
          </a:p>
        </p:txBody>
      </p:sp>
      <p:sp>
        <p:nvSpPr>
          <p:cNvPr id="76" name="四角形: 角を丸くする 75">
            <a:extLst>
              <a:ext uri="{FF2B5EF4-FFF2-40B4-BE49-F238E27FC236}">
                <a16:creationId xmlns:a16="http://schemas.microsoft.com/office/drawing/2014/main" id="{D7FFD989-9320-F8E3-14CD-4796C84D9E8D}"/>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marL="0" marR="0" lvl="0" indent="0" algn="ctr" defTabSz="895327" rtl="0" eaLnBrk="1" fontAlgn="auto" latinLnBrk="0" hangingPunct="1">
              <a:lnSpc>
                <a:spcPct val="125000"/>
              </a:lnSpc>
              <a:spcBef>
                <a:spcPts val="0"/>
              </a:spcBef>
              <a:spcAft>
                <a:spcPts val="0"/>
              </a:spcAft>
              <a:buClrTx/>
              <a:buSzTx/>
              <a:buFontTx/>
              <a:buNone/>
              <a:tabLst/>
              <a:defRPr/>
            </a:pPr>
            <a:r>
              <a:rPr kumimoji="0" lang="ja-JP" altLang="en-US" sz="979" b="1" i="0" u="none" strike="noStrike" kern="1200" cap="none" spc="0" normalizeH="0" baseline="0" noProof="0" dirty="0">
                <a:ln>
                  <a:noFill/>
                </a:ln>
                <a:solidFill>
                  <a:prstClr val="white"/>
                </a:solidFill>
                <a:effectLst/>
                <a:uLnTx/>
                <a:uFillTx/>
                <a:latin typeface="Meiryo UI"/>
                <a:ea typeface="Meiryo UI"/>
                <a:cs typeface="+mn-cs"/>
              </a:rPr>
              <a:t>事後学習</a:t>
            </a:r>
          </a:p>
        </p:txBody>
      </p:sp>
      <p:cxnSp>
        <p:nvCxnSpPr>
          <p:cNvPr id="46" name="直線コネクタ 45">
            <a:extLst>
              <a:ext uri="{FF2B5EF4-FFF2-40B4-BE49-F238E27FC236}">
                <a16:creationId xmlns:a16="http://schemas.microsoft.com/office/drawing/2014/main" id="{544A5737-F376-1E2E-75CA-A5B75AA81DCF}"/>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3" name="直線コネクタ 52">
            <a:extLst>
              <a:ext uri="{FF2B5EF4-FFF2-40B4-BE49-F238E27FC236}">
                <a16:creationId xmlns:a16="http://schemas.microsoft.com/office/drawing/2014/main" id="{B8BB511F-D408-F383-894F-E734B88B5D5F}"/>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4" name="二等辺三角形 53">
            <a:extLst>
              <a:ext uri="{FF2B5EF4-FFF2-40B4-BE49-F238E27FC236}">
                <a16:creationId xmlns:a16="http://schemas.microsoft.com/office/drawing/2014/main" id="{18F036FC-872B-F151-E647-D3A20534EFFC}"/>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55" name="二等辺三角形 54">
            <a:extLst>
              <a:ext uri="{FF2B5EF4-FFF2-40B4-BE49-F238E27FC236}">
                <a16:creationId xmlns:a16="http://schemas.microsoft.com/office/drawing/2014/main" id="{3892F6B1-5A0A-1FE7-3AEF-C2F4539494F9}"/>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95327" rtl="0" eaLnBrk="1" fontAlgn="auto" latinLnBrk="0" hangingPunct="1">
              <a:lnSpc>
                <a:spcPct val="100000"/>
              </a:lnSpc>
              <a:spcBef>
                <a:spcPts val="0"/>
              </a:spcBef>
              <a:spcAft>
                <a:spcPts val="0"/>
              </a:spcAft>
              <a:buClrTx/>
              <a:buSzTx/>
              <a:buFontTx/>
              <a:buNone/>
              <a:tabLst/>
              <a:defRPr/>
            </a:pPr>
            <a:endParaRPr kumimoji="1" lang="ja-JP" altLang="en-US" sz="1763" b="0" i="0" u="none" strike="noStrike" kern="1200" cap="none" spc="0" normalizeH="0" baseline="0" noProof="0">
              <a:ln>
                <a:noFill/>
              </a:ln>
              <a:solidFill>
                <a:prstClr val="white"/>
              </a:solidFill>
              <a:effectLst/>
              <a:uLnTx/>
              <a:uFillTx/>
              <a:latin typeface="Meiryo UI"/>
              <a:ea typeface="Meiryo UI"/>
              <a:cs typeface="+mn-cs"/>
            </a:endParaRPr>
          </a:p>
        </p:txBody>
      </p:sp>
      <p:sp>
        <p:nvSpPr>
          <p:cNvPr id="78" name="コンテンツ プレースホルダー 8">
            <a:extLst>
              <a:ext uri="{FF2B5EF4-FFF2-40B4-BE49-F238E27FC236}">
                <a16:creationId xmlns:a16="http://schemas.microsoft.com/office/drawing/2014/main" id="{F85ADFA2-496D-ADC5-149D-471397B71008}"/>
              </a:ext>
            </a:extLst>
          </p:cNvPr>
          <p:cNvSpPr txBox="1">
            <a:spLocks/>
          </p:cNvSpPr>
          <p:nvPr/>
        </p:nvSpPr>
        <p:spPr>
          <a:xfrm>
            <a:off x="357819" y="3437639"/>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びわ湖の環境に対してヨシが果たす役割が学べます。</a:t>
            </a:r>
          </a:p>
        </p:txBody>
      </p:sp>
      <p:sp>
        <p:nvSpPr>
          <p:cNvPr id="79" name="コンテンツ プレースホルダー 8">
            <a:extLst>
              <a:ext uri="{FF2B5EF4-FFF2-40B4-BE49-F238E27FC236}">
                <a16:creationId xmlns:a16="http://schemas.microsoft.com/office/drawing/2014/main" id="{2EB6DF80-E44D-E152-5076-2170143FF0F3}"/>
              </a:ext>
            </a:extLst>
          </p:cNvPr>
          <p:cNvSpPr txBox="1">
            <a:spLocks/>
          </p:cNvSpPr>
          <p:nvPr/>
        </p:nvSpPr>
        <p:spPr>
          <a:xfrm>
            <a:off x="357819" y="4127193"/>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びわ湖の環境保全の取組が学べます。</a:t>
            </a:r>
          </a:p>
        </p:txBody>
      </p:sp>
      <p:sp>
        <p:nvSpPr>
          <p:cNvPr id="80" name="コンテンツ プレースホルダー 8">
            <a:extLst>
              <a:ext uri="{FF2B5EF4-FFF2-40B4-BE49-F238E27FC236}">
                <a16:creationId xmlns:a16="http://schemas.microsoft.com/office/drawing/2014/main" id="{3FFE5BAA-9D46-7ED6-CB31-E74EEFABCB0B}"/>
              </a:ext>
            </a:extLst>
          </p:cNvPr>
          <p:cNvSpPr txBox="1">
            <a:spLocks/>
          </p:cNvSpPr>
          <p:nvPr/>
        </p:nvSpPr>
        <p:spPr>
          <a:xfrm>
            <a:off x="357819" y="4804312"/>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895327" rtl="0" eaLnBrk="1" fontAlgn="auto" latinLnBrk="0" hangingPunct="1">
              <a:lnSpc>
                <a:spcPct val="125000"/>
              </a:lnSpc>
              <a:spcBef>
                <a:spcPts val="0"/>
              </a:spcBef>
              <a:spcAft>
                <a:spcPts val="0"/>
              </a:spcAft>
              <a:buClr>
                <a:srgbClr val="4B75BD"/>
              </a:buClr>
              <a:buSzTx/>
              <a:buFont typeface="Arial" panose="020B0604020202020204" pitchFamily="34" charset="0"/>
              <a:buNone/>
              <a:tabLst/>
              <a:defRPr/>
            </a:pPr>
            <a:r>
              <a:rPr kumimoji="1" lang="ja-JP" altLang="en-US" sz="1077" b="0" i="0" u="none" strike="noStrike" kern="1200" cap="none" spc="0" normalizeH="0" baseline="0" noProof="0" dirty="0">
                <a:ln>
                  <a:noFill/>
                </a:ln>
                <a:solidFill>
                  <a:prstClr val="black"/>
                </a:solidFill>
                <a:effectLst/>
                <a:uLnTx/>
                <a:uFillTx/>
                <a:latin typeface="Meiryo UI"/>
                <a:ea typeface="Meiryo UI"/>
                <a:cs typeface="+mn-cs"/>
              </a:rPr>
              <a:t>「環境音楽団体日本よし笛協会」の奏者による本格的な演奏と講演も可能です。</a:t>
            </a:r>
          </a:p>
        </p:txBody>
      </p:sp>
      <p:cxnSp>
        <p:nvCxnSpPr>
          <p:cNvPr id="81" name="直線矢印コネクタ 80">
            <a:extLst>
              <a:ext uri="{FF2B5EF4-FFF2-40B4-BE49-F238E27FC236}">
                <a16:creationId xmlns:a16="http://schemas.microsoft.com/office/drawing/2014/main" id="{67BABF1B-C376-689A-6257-161B2E0FDE72}"/>
              </a:ext>
            </a:extLst>
          </p:cNvPr>
          <p:cNvCxnSpPr>
            <a:cxnSpLocks/>
          </p:cNvCxnSpPr>
          <p:nvPr/>
        </p:nvCxnSpPr>
        <p:spPr>
          <a:xfrm>
            <a:off x="421044" y="415977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E429031F-B9D8-3C06-5962-C264B4E3F466}"/>
              </a:ext>
            </a:extLst>
          </p:cNvPr>
          <p:cNvCxnSpPr>
            <a:cxnSpLocks/>
          </p:cNvCxnSpPr>
          <p:nvPr/>
        </p:nvCxnSpPr>
        <p:spPr>
          <a:xfrm>
            <a:off x="421044" y="4812027"/>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テキスト ボックス 82">
            <a:extLst>
              <a:ext uri="{FF2B5EF4-FFF2-40B4-BE49-F238E27FC236}">
                <a16:creationId xmlns:a16="http://schemas.microsoft.com/office/drawing/2014/main" id="{14C3055D-5C3D-8694-0B8A-BFE6F3A98DAB}"/>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ja-JP" altLang="en-US"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問合せ</a:t>
            </a:r>
            <a:r>
              <a:rPr kumimoji="0" lang="en-US" altLang="ja-JP" sz="881" b="1" i="0" u="none" strike="noStrike" kern="1200" cap="none" spc="0" normalizeH="0" baseline="0" noProof="0" dirty="0">
                <a:ln>
                  <a:noFill/>
                </a:ln>
                <a:solidFill>
                  <a:srgbClr val="4B75BD"/>
                </a:solidFill>
                <a:effectLst/>
                <a:uLnTx/>
                <a:uFillTx/>
                <a:latin typeface="Meiryo UI" panose="020B0604030504040204" pitchFamily="50" charset="-128"/>
                <a:ea typeface="Meiryo UI" panose="020B0604030504040204" pitchFamily="50" charset="-128"/>
                <a:cs typeface="+mn-cs"/>
              </a:rPr>
              <a:t>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（公社）びわ湖大津観光協会</a:t>
            </a:r>
            <a:endPar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077-528-2772</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FAX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077-521-7330</a:t>
            </a:r>
          </a:p>
          <a:p>
            <a:pPr marL="0" marR="0" lvl="0" indent="0" algn="l" defTabSz="895327" rtl="0" eaLnBrk="1" fontAlgn="auto" latinLnBrk="0" hangingPunct="1">
              <a:lnSpc>
                <a:spcPct val="120000"/>
              </a:lnSpc>
              <a:spcBef>
                <a:spcPts val="0"/>
              </a:spcBef>
              <a:spcAft>
                <a:spcPts val="0"/>
              </a:spcAft>
              <a:buClrTx/>
              <a:buSzTx/>
              <a:buFontTx/>
              <a:buNone/>
              <a:tabLst>
                <a:tab pos="438337" algn="l"/>
              </a:tabLst>
              <a:defRPr/>
            </a:pP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Mail	</a:t>
            </a:r>
            <a:r>
              <a:rPr kumimoji="0" lang="ja-JP" altLang="en-US"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en-US" altLang="ja-JP" sz="881"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info@otsu.or.jp</a:t>
            </a:r>
            <a:endParaRPr kumimoji="0" lang="ja-JP" altLang="en-US" sz="881"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41" name="図 40">
            <a:extLst>
              <a:ext uri="{FF2B5EF4-FFF2-40B4-BE49-F238E27FC236}">
                <a16:creationId xmlns:a16="http://schemas.microsoft.com/office/drawing/2014/main" id="{CF6F9D36-C212-4535-EB2F-B8B67B8DC82B}"/>
              </a:ext>
            </a:extLst>
          </p:cNvPr>
          <p:cNvPicPr>
            <a:picLocks noChangeAspect="1"/>
          </p:cNvPicPr>
          <p:nvPr/>
        </p:nvPicPr>
        <p:blipFill>
          <a:blip r:embed="rId19">
            <a:extLst>
              <a:ext uri="{28A0092B-C50C-407E-A947-70E740481C1C}">
                <a14:useLocalDpi xmlns:a14="http://schemas.microsoft.com/office/drawing/2010/main"/>
              </a:ext>
            </a:extLst>
          </a:blip>
          <a:srcRect/>
          <a:stretch/>
        </p:blipFill>
        <p:spPr>
          <a:xfrm>
            <a:off x="4467805" y="1203377"/>
            <a:ext cx="264369" cy="264369"/>
          </a:xfrm>
          <a:prstGeom prst="rect">
            <a:avLst/>
          </a:prstGeom>
        </p:spPr>
      </p:pic>
      <p:sp>
        <p:nvSpPr>
          <p:cNvPr id="47" name="テキスト ボックス 46">
            <a:extLst>
              <a:ext uri="{FF2B5EF4-FFF2-40B4-BE49-F238E27FC236}">
                <a16:creationId xmlns:a16="http://schemas.microsoft.com/office/drawing/2014/main" id="{00EA335D-AB92-403E-4BCC-B5BE09A91A1B}"/>
              </a:ext>
            </a:extLst>
          </p:cNvPr>
          <p:cNvSpPr txBox="1"/>
          <p:nvPr/>
        </p:nvSpPr>
        <p:spPr>
          <a:xfrm>
            <a:off x="6749592" y="5920903"/>
            <a:ext cx="2830432" cy="225254"/>
          </a:xfrm>
          <a:prstGeom prst="rect">
            <a:avLst/>
          </a:prstGeom>
          <a:noFill/>
        </p:spPr>
        <p:txBody>
          <a:bodyPr wrap="square">
            <a:spAutoFit/>
          </a:bodyPr>
          <a:lstStyle/>
          <a:p>
            <a:pPr marL="167874" marR="0" lvl="0" indent="-167874" algn="l" defTabSz="895327" rtl="0" eaLnBrk="1" fontAlgn="auto" latinLnBrk="0" hangingPunct="1">
              <a:lnSpc>
                <a:spcPct val="125000"/>
              </a:lnSpc>
              <a:spcBef>
                <a:spcPts val="0"/>
              </a:spcBef>
              <a:spcAft>
                <a:spcPts val="0"/>
              </a:spcAft>
              <a:buClr>
                <a:srgbClr val="4B75BD"/>
              </a:buClr>
              <a:buSzTx/>
              <a:buFont typeface="Wingdings" panose="05000000000000000000" pitchFamily="2" charset="2"/>
              <a:buChar char="l"/>
              <a:tabLst/>
              <a:defRPr/>
            </a:pPr>
            <a:r>
              <a:rPr kumimoji="0" lang="ja-JP" altLang="en-US" sz="783" b="0" i="0" u="none" strike="noStrike" kern="1200" cap="none" spc="0" normalizeH="0" baseline="0" noProof="0" dirty="0">
                <a:ln>
                  <a:noFill/>
                </a:ln>
                <a:solidFill>
                  <a:prstClr val="black"/>
                </a:solidFill>
                <a:effectLst/>
                <a:uLnTx/>
                <a:uFillTx/>
                <a:latin typeface="Meiryo UI"/>
                <a:ea typeface="Meiryo UI"/>
                <a:cs typeface="+mn-cs"/>
              </a:rPr>
              <a:t>実施希望日の４ケ月前までに仮予約をお願いいたします。</a:t>
            </a:r>
          </a:p>
        </p:txBody>
      </p:sp>
      <p:pic>
        <p:nvPicPr>
          <p:cNvPr id="65" name="グラフィックス 64" descr="電球と鉛筆 枠線">
            <a:extLst>
              <a:ext uri="{FF2B5EF4-FFF2-40B4-BE49-F238E27FC236}">
                <a16:creationId xmlns:a16="http://schemas.microsoft.com/office/drawing/2014/main" id="{E38EEC9A-771C-4518-7A98-05199B3CA81B}"/>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454586" y="3591298"/>
            <a:ext cx="422805" cy="422805"/>
          </a:xfrm>
          <a:prstGeom prst="rect">
            <a:avLst/>
          </a:prstGeom>
        </p:spPr>
      </p:pic>
      <p:pic>
        <p:nvPicPr>
          <p:cNvPr id="68" name="グラフィックス 67" descr="農業 枠線">
            <a:extLst>
              <a:ext uri="{FF2B5EF4-FFF2-40B4-BE49-F238E27FC236}">
                <a16:creationId xmlns:a16="http://schemas.microsoft.com/office/drawing/2014/main" id="{42565968-FBF9-1060-8634-9FAE601274DA}"/>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454586" y="4282216"/>
            <a:ext cx="422805" cy="422805"/>
          </a:xfrm>
          <a:prstGeom prst="rect">
            <a:avLst/>
          </a:prstGeom>
        </p:spPr>
      </p:pic>
      <p:pic>
        <p:nvPicPr>
          <p:cNvPr id="9" name="図プレースホルダー 13">
            <a:extLst>
              <a:ext uri="{FF2B5EF4-FFF2-40B4-BE49-F238E27FC236}">
                <a16:creationId xmlns:a16="http://schemas.microsoft.com/office/drawing/2014/main" id="{A65C0BCF-54E2-5CDA-6C54-1031B7473509}"/>
              </a:ext>
            </a:extLst>
          </p:cNvPr>
          <p:cNvPicPr>
            <a:picLocks noChangeAspect="1"/>
          </p:cNvPicPr>
          <p:nvPr/>
        </p:nvPicPr>
        <p:blipFill>
          <a:blip r:embed="rId22" cstate="print">
            <a:extLst>
              <a:ext uri="{28A0092B-C50C-407E-A947-70E740481C1C}">
                <a14:useLocalDpi xmlns:a14="http://schemas.microsoft.com/office/drawing/2010/main"/>
              </a:ext>
            </a:extLst>
          </a:blip>
          <a:srcRect/>
          <a:stretch/>
        </p:blipFill>
        <p:spPr>
          <a:xfrm>
            <a:off x="8180071" y="5146025"/>
            <a:ext cx="1332422" cy="588082"/>
          </a:xfrm>
          <a:prstGeom prst="rect">
            <a:avLst/>
          </a:prstGeom>
        </p:spPr>
      </p:pic>
      <p:pic>
        <p:nvPicPr>
          <p:cNvPr id="17" name="図 16">
            <a:extLst>
              <a:ext uri="{FF2B5EF4-FFF2-40B4-BE49-F238E27FC236}">
                <a16:creationId xmlns:a16="http://schemas.microsoft.com/office/drawing/2014/main" id="{5F4F1186-9D4B-532F-7A4A-6D5478C96281}"/>
              </a:ext>
            </a:extLst>
          </p:cNvPr>
          <p:cNvPicPr>
            <a:picLocks noChangeAspect="1"/>
          </p:cNvPicPr>
          <p:nvPr/>
        </p:nvPicPr>
        <p:blipFill>
          <a:blip r:embed="rId23" cstate="print">
            <a:extLst>
              <a:ext uri="{28A0092B-C50C-407E-A947-70E740481C1C}">
                <a14:useLocalDpi xmlns:a14="http://schemas.microsoft.com/office/drawing/2010/main"/>
              </a:ext>
            </a:extLst>
          </a:blip>
          <a:srcRect/>
          <a:stretch/>
        </p:blipFill>
        <p:spPr>
          <a:xfrm>
            <a:off x="8180071" y="4516134"/>
            <a:ext cx="1332422" cy="588082"/>
          </a:xfrm>
          <a:prstGeom prst="rect">
            <a:avLst/>
          </a:prstGeom>
        </p:spPr>
      </p:pic>
    </p:spTree>
    <p:extLst>
      <p:ext uri="{BB962C8B-B14F-4D97-AF65-F5344CB8AC3E}">
        <p14:creationId xmlns:p14="http://schemas.microsoft.com/office/powerpoint/2010/main" val="668331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B5E0B-2B10-3D2E-5DD3-504F14F719A6}"/>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82843E58-5BA4-65EC-10FB-5B3CC3E8049E}"/>
              </a:ext>
            </a:extLst>
          </p:cNvPr>
          <p:cNvSpPr>
            <a:spLocks noGrp="1"/>
          </p:cNvSpPr>
          <p:nvPr>
            <p:ph type="title"/>
          </p:nvPr>
        </p:nvSpPr>
        <p:spPr/>
        <p:txBody>
          <a:bodyPr>
            <a:normAutofit/>
          </a:bodyPr>
          <a:lstStyle/>
          <a:p>
            <a:r>
              <a:rPr lang="ja-JP" altLang="en-US" dirty="0"/>
              <a:t>旅行会社の皆様へ　　企画提案用資料のご案内</a:t>
            </a:r>
          </a:p>
        </p:txBody>
      </p:sp>
      <p:sp>
        <p:nvSpPr>
          <p:cNvPr id="6" name="コンテンツ プレースホルダー 5">
            <a:extLst>
              <a:ext uri="{FF2B5EF4-FFF2-40B4-BE49-F238E27FC236}">
                <a16:creationId xmlns:a16="http://schemas.microsoft.com/office/drawing/2014/main" id="{17786C16-2AB6-5854-6BC9-ED11B1F6A914}"/>
              </a:ext>
            </a:extLst>
          </p:cNvPr>
          <p:cNvSpPr>
            <a:spLocks noGrp="1"/>
          </p:cNvSpPr>
          <p:nvPr>
            <p:ph idx="1"/>
          </p:nvPr>
        </p:nvSpPr>
        <p:spPr/>
        <p:txBody>
          <a:bodyPr/>
          <a:lstStyle/>
          <a:p>
            <a:r>
              <a:rPr lang="ja-JP" altLang="en-US" dirty="0"/>
              <a:t>びわ湖大津観光協会　教育旅行ホームページ</a:t>
            </a:r>
          </a:p>
        </p:txBody>
      </p:sp>
      <p:sp>
        <p:nvSpPr>
          <p:cNvPr id="8" name="コンテンツ プレースホルダー 7">
            <a:extLst>
              <a:ext uri="{FF2B5EF4-FFF2-40B4-BE49-F238E27FC236}">
                <a16:creationId xmlns:a16="http://schemas.microsoft.com/office/drawing/2014/main" id="{86569180-E744-A1CF-B11E-466371C7EF73}"/>
              </a:ext>
            </a:extLst>
          </p:cNvPr>
          <p:cNvSpPr>
            <a:spLocks noGrp="1"/>
          </p:cNvSpPr>
          <p:nvPr>
            <p:ph idx="4294967295"/>
          </p:nvPr>
        </p:nvSpPr>
        <p:spPr>
          <a:xfrm>
            <a:off x="344488" y="1066800"/>
            <a:ext cx="8872537" cy="862013"/>
          </a:xfrm>
        </p:spPr>
        <p:txBody>
          <a:bodyPr/>
          <a:lstStyle/>
          <a:p>
            <a:r>
              <a:rPr lang="ja-JP" altLang="en-US" sz="1200" dirty="0"/>
              <a:t>各プログラムの概要に加え、企画書・ワークシート・指導資料等を掲載。旅行会社や学校様で活用しやすいダウンロード形式で提供しています。</a:t>
            </a:r>
          </a:p>
        </p:txBody>
      </p:sp>
      <p:pic>
        <p:nvPicPr>
          <p:cNvPr id="9" name="図 8" descr="テキスト&#10;&#10;自動的に生成された説明">
            <a:extLst>
              <a:ext uri="{FF2B5EF4-FFF2-40B4-BE49-F238E27FC236}">
                <a16:creationId xmlns:a16="http://schemas.microsoft.com/office/drawing/2014/main" id="{D70095BB-7CEB-6E33-609B-F1D0E184596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14625" y="612229"/>
            <a:ext cx="963943" cy="517957"/>
          </a:xfrm>
          <a:prstGeom prst="roundRect">
            <a:avLst>
              <a:gd name="adj" fmla="val 8392"/>
            </a:avLst>
          </a:prstGeom>
        </p:spPr>
      </p:pic>
      <p:pic>
        <p:nvPicPr>
          <p:cNvPr id="3" name="図 2">
            <a:extLst>
              <a:ext uri="{FF2B5EF4-FFF2-40B4-BE49-F238E27FC236}">
                <a16:creationId xmlns:a16="http://schemas.microsoft.com/office/drawing/2014/main" id="{4491DBFF-E902-988D-8ACD-DED306F8EB72}"/>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739019" y="1613748"/>
            <a:ext cx="5110874" cy="3397582"/>
          </a:xfrm>
          <a:prstGeom prst="rect">
            <a:avLst/>
          </a:prstGeom>
          <a:ln>
            <a:solidFill>
              <a:schemeClr val="tx1"/>
            </a:solidFill>
          </a:ln>
        </p:spPr>
      </p:pic>
      <p:pic>
        <p:nvPicPr>
          <p:cNvPr id="7" name="図 6">
            <a:extLst>
              <a:ext uri="{FF2B5EF4-FFF2-40B4-BE49-F238E27FC236}">
                <a16:creationId xmlns:a16="http://schemas.microsoft.com/office/drawing/2014/main" id="{AB2540EE-6991-76CE-C994-3DE9987DF834}"/>
              </a:ext>
            </a:extLst>
          </p:cNvPr>
          <p:cNvPicPr>
            <a:picLocks noChangeAspect="1"/>
          </p:cNvPicPr>
          <p:nvPr/>
        </p:nvPicPr>
        <p:blipFill>
          <a:blip r:embed="rId5"/>
          <a:stretch>
            <a:fillRect/>
          </a:stretch>
        </p:blipFill>
        <p:spPr>
          <a:xfrm>
            <a:off x="344488" y="1497806"/>
            <a:ext cx="4284988" cy="3625414"/>
          </a:xfrm>
          <a:prstGeom prst="rect">
            <a:avLst/>
          </a:prstGeom>
        </p:spPr>
      </p:pic>
      <p:pic>
        <p:nvPicPr>
          <p:cNvPr id="11" name="図 10">
            <a:extLst>
              <a:ext uri="{FF2B5EF4-FFF2-40B4-BE49-F238E27FC236}">
                <a16:creationId xmlns:a16="http://schemas.microsoft.com/office/drawing/2014/main" id="{FA276CBD-1505-553C-21A6-529B4B7825D8}"/>
              </a:ext>
            </a:extLst>
          </p:cNvPr>
          <p:cNvPicPr>
            <a:picLocks noChangeAspect="1"/>
          </p:cNvPicPr>
          <p:nvPr/>
        </p:nvPicPr>
        <p:blipFill>
          <a:blip r:embed="rId6"/>
          <a:stretch>
            <a:fillRect/>
          </a:stretch>
        </p:blipFill>
        <p:spPr>
          <a:xfrm>
            <a:off x="344488" y="5149569"/>
            <a:ext cx="4069289" cy="1283261"/>
          </a:xfrm>
          <a:prstGeom prst="rect">
            <a:avLst/>
          </a:prstGeom>
        </p:spPr>
      </p:pic>
      <p:sp>
        <p:nvSpPr>
          <p:cNvPr id="14" name="正方形/長方形 13">
            <a:extLst>
              <a:ext uri="{FF2B5EF4-FFF2-40B4-BE49-F238E27FC236}">
                <a16:creationId xmlns:a16="http://schemas.microsoft.com/office/drawing/2014/main" id="{90E7C87B-C3DC-AF9B-ED44-AEAA09C04EF5}"/>
              </a:ext>
            </a:extLst>
          </p:cNvPr>
          <p:cNvSpPr/>
          <p:nvPr/>
        </p:nvSpPr>
        <p:spPr>
          <a:xfrm>
            <a:off x="5071621" y="3161710"/>
            <a:ext cx="707010" cy="30165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15" name="正方形/長方形 14">
            <a:extLst>
              <a:ext uri="{FF2B5EF4-FFF2-40B4-BE49-F238E27FC236}">
                <a16:creationId xmlns:a16="http://schemas.microsoft.com/office/drawing/2014/main" id="{4ABB3826-04E1-76BA-E561-ED000BBF8113}"/>
              </a:ext>
            </a:extLst>
          </p:cNvPr>
          <p:cNvSpPr/>
          <p:nvPr/>
        </p:nvSpPr>
        <p:spPr>
          <a:xfrm>
            <a:off x="344488" y="1497806"/>
            <a:ext cx="4284988" cy="510095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grpSp>
        <p:nvGrpSpPr>
          <p:cNvPr id="2" name="グループ化 1">
            <a:extLst>
              <a:ext uri="{FF2B5EF4-FFF2-40B4-BE49-F238E27FC236}">
                <a16:creationId xmlns:a16="http://schemas.microsoft.com/office/drawing/2014/main" id="{E3ECCFCB-3DF4-6242-DE1D-9256029FB80A}"/>
              </a:ext>
            </a:extLst>
          </p:cNvPr>
          <p:cNvGrpSpPr/>
          <p:nvPr/>
        </p:nvGrpSpPr>
        <p:grpSpPr>
          <a:xfrm>
            <a:off x="6815579" y="5244252"/>
            <a:ext cx="2745933" cy="1188578"/>
            <a:chOff x="6807839" y="2892602"/>
            <a:chExt cx="3037065" cy="1222467"/>
          </a:xfrm>
        </p:grpSpPr>
        <p:pic>
          <p:nvPicPr>
            <p:cNvPr id="4" name="図 3">
              <a:extLst>
                <a:ext uri="{FF2B5EF4-FFF2-40B4-BE49-F238E27FC236}">
                  <a16:creationId xmlns:a16="http://schemas.microsoft.com/office/drawing/2014/main" id="{C269E84B-8D10-1E29-E580-8BE40F04A6A3}"/>
                </a:ext>
              </a:extLst>
            </p:cNvPr>
            <p:cNvPicPr>
              <a:picLocks noChangeAspect="1"/>
            </p:cNvPicPr>
            <p:nvPr/>
          </p:nvPicPr>
          <p:blipFill>
            <a:blip r:embed="rId7"/>
            <a:stretch>
              <a:fillRect/>
            </a:stretch>
          </p:blipFill>
          <p:spPr>
            <a:xfrm>
              <a:off x="6807839" y="2892602"/>
              <a:ext cx="3037065" cy="1222467"/>
            </a:xfrm>
            <a:prstGeom prst="rect">
              <a:avLst/>
            </a:prstGeom>
          </p:spPr>
        </p:pic>
        <p:sp>
          <p:nvSpPr>
            <p:cNvPr id="10" name="正方形/長方形 9">
              <a:extLst>
                <a:ext uri="{FF2B5EF4-FFF2-40B4-BE49-F238E27FC236}">
                  <a16:creationId xmlns:a16="http://schemas.microsoft.com/office/drawing/2014/main" id="{21E2B90F-FD59-68B6-5E63-91C7B607D542}"/>
                </a:ext>
              </a:extLst>
            </p:cNvPr>
            <p:cNvSpPr/>
            <p:nvPr/>
          </p:nvSpPr>
          <p:spPr>
            <a:xfrm>
              <a:off x="7257256" y="3302039"/>
              <a:ext cx="1656184" cy="24566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Gill Sans Nova Light"/>
                <a:ea typeface="Meiryo UI"/>
                <a:cs typeface="+mn-cs"/>
              </a:endParaRPr>
            </a:p>
          </p:txBody>
        </p:sp>
        <p:sp>
          <p:nvSpPr>
            <p:cNvPr id="12" name="正方形/長方形 11">
              <a:extLst>
                <a:ext uri="{FF2B5EF4-FFF2-40B4-BE49-F238E27FC236}">
                  <a16:creationId xmlns:a16="http://schemas.microsoft.com/office/drawing/2014/main" id="{BB9D3D7A-4FA2-0FBC-BA1D-ACE667B5A46A}"/>
                </a:ext>
              </a:extLst>
            </p:cNvPr>
            <p:cNvSpPr/>
            <p:nvPr/>
          </p:nvSpPr>
          <p:spPr>
            <a:xfrm>
              <a:off x="9002253" y="3302039"/>
              <a:ext cx="377492" cy="24566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Gill Sans Nova Light"/>
                <a:ea typeface="Meiryo UI"/>
                <a:cs typeface="+mn-cs"/>
              </a:endParaRPr>
            </a:p>
          </p:txBody>
        </p:sp>
      </p:grpSp>
    </p:spTree>
    <p:extLst>
      <p:ext uri="{BB962C8B-B14F-4D97-AF65-F5344CB8AC3E}">
        <p14:creationId xmlns:p14="http://schemas.microsoft.com/office/powerpoint/2010/main" val="3156460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F61CC-3490-53A5-1816-97096805F903}"/>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874C9F69-816A-8A39-7032-1C02869359EB}"/>
              </a:ext>
            </a:extLst>
          </p:cNvPr>
          <p:cNvSpPr>
            <a:spLocks noGrp="1"/>
          </p:cNvSpPr>
          <p:nvPr>
            <p:ph type="title"/>
          </p:nvPr>
        </p:nvSpPr>
        <p:spPr/>
        <p:txBody>
          <a:bodyPr>
            <a:normAutofit/>
          </a:bodyPr>
          <a:lstStyle/>
          <a:p>
            <a:r>
              <a:rPr lang="ja-JP" altLang="en-US" sz="1600" dirty="0"/>
              <a:t>びわ湖大津</a:t>
            </a:r>
            <a:r>
              <a:rPr lang="en-US" altLang="ja-JP" sz="1600" dirty="0"/>
              <a:t>SDG</a:t>
            </a:r>
            <a:r>
              <a:rPr lang="ja-JP" altLang="en-US" sz="1600" dirty="0"/>
              <a:t>ｓ教育旅行プログラム</a:t>
            </a:r>
          </a:p>
        </p:txBody>
      </p:sp>
      <p:sp>
        <p:nvSpPr>
          <p:cNvPr id="6" name="コンテンツ プレースホルダー 5">
            <a:extLst>
              <a:ext uri="{FF2B5EF4-FFF2-40B4-BE49-F238E27FC236}">
                <a16:creationId xmlns:a16="http://schemas.microsoft.com/office/drawing/2014/main" id="{B9461746-9684-477C-82FE-472C6CBE408E}"/>
              </a:ext>
            </a:extLst>
          </p:cNvPr>
          <p:cNvSpPr>
            <a:spLocks noGrp="1"/>
          </p:cNvSpPr>
          <p:nvPr>
            <p:ph idx="1"/>
          </p:nvPr>
        </p:nvSpPr>
        <p:spPr/>
        <p:txBody>
          <a:bodyPr/>
          <a:lstStyle/>
          <a:p>
            <a:r>
              <a:rPr lang="ja-JP" altLang="en-US" dirty="0"/>
              <a:t>びわ湖大津</a:t>
            </a:r>
            <a:r>
              <a:rPr lang="en-US" altLang="ja-JP" dirty="0"/>
              <a:t>SDGs</a:t>
            </a:r>
            <a:r>
              <a:rPr lang="ja-JP" altLang="en-US" dirty="0"/>
              <a:t>教育旅行プログラム　企画書</a:t>
            </a:r>
          </a:p>
        </p:txBody>
      </p:sp>
      <p:sp>
        <p:nvSpPr>
          <p:cNvPr id="8" name="コンテンツ プレースホルダー 7">
            <a:extLst>
              <a:ext uri="{FF2B5EF4-FFF2-40B4-BE49-F238E27FC236}">
                <a16:creationId xmlns:a16="http://schemas.microsoft.com/office/drawing/2014/main" id="{41B62297-3A19-F436-D352-C00105BDEA74}"/>
              </a:ext>
            </a:extLst>
          </p:cNvPr>
          <p:cNvSpPr>
            <a:spLocks noGrp="1"/>
          </p:cNvSpPr>
          <p:nvPr>
            <p:ph idx="4294967295"/>
          </p:nvPr>
        </p:nvSpPr>
        <p:spPr>
          <a:xfrm>
            <a:off x="344488" y="1066800"/>
            <a:ext cx="8872537" cy="862013"/>
          </a:xfrm>
        </p:spPr>
        <p:txBody>
          <a:bodyPr/>
          <a:lstStyle/>
          <a:p>
            <a:pPr lvl="0" algn="ctr">
              <a:lnSpc>
                <a:spcPct val="100000"/>
              </a:lnSpc>
              <a:defRPr/>
            </a:pPr>
            <a:r>
              <a:rPr kumimoji="0" lang="ja-JP" altLang="en-US" sz="1400" b="1" dirty="0">
                <a:ln/>
                <a:solidFill>
                  <a:srgbClr val="FF0000"/>
                </a:solidFill>
                <a:latin typeface="BIZ UDPゴシック" panose="020B0400000000000000" pitchFamily="50" charset="-128"/>
                <a:ea typeface="BIZ UDPゴシック" panose="020B0400000000000000" pitchFamily="50" charset="-128"/>
              </a:rPr>
              <a:t>パワーポイント（</a:t>
            </a:r>
            <a:r>
              <a:rPr kumimoji="0" lang="en-US" altLang="ja-JP" sz="1400" b="1" dirty="0">
                <a:ln/>
                <a:solidFill>
                  <a:srgbClr val="FF0000"/>
                </a:solidFill>
                <a:latin typeface="BIZ UDPゴシック" panose="020B0400000000000000" pitchFamily="50" charset="-128"/>
                <a:ea typeface="BIZ UDPゴシック" panose="020B0400000000000000" pitchFamily="50" charset="-128"/>
              </a:rPr>
              <a:t>A4</a:t>
            </a:r>
            <a:r>
              <a:rPr kumimoji="0" lang="ja-JP" altLang="en-US" sz="1400" b="1" dirty="0">
                <a:ln/>
                <a:solidFill>
                  <a:srgbClr val="FF0000"/>
                </a:solidFill>
                <a:latin typeface="BIZ UDPゴシック" panose="020B0400000000000000" pitchFamily="50" charset="-128"/>
                <a:ea typeface="BIZ UDPゴシック" panose="020B0400000000000000" pitchFamily="50" charset="-128"/>
              </a:rPr>
              <a:t>横）形式・自由に加工してご活用ください。</a:t>
            </a:r>
            <a:endParaRPr kumimoji="0" lang="en-US" altLang="ja-JP" sz="1400" b="1" dirty="0">
              <a:ln/>
              <a:solidFill>
                <a:srgbClr val="FF0000"/>
              </a:solidFill>
              <a:latin typeface="BIZ UDPゴシック" panose="020B0400000000000000" pitchFamily="50" charset="-128"/>
              <a:ea typeface="BIZ UDPゴシック" panose="020B0400000000000000" pitchFamily="50" charset="-128"/>
            </a:endParaRPr>
          </a:p>
          <a:p>
            <a:pPr lvl="0" algn="ctr">
              <a:lnSpc>
                <a:spcPct val="100000"/>
              </a:lnSpc>
              <a:defRPr/>
            </a:pPr>
            <a:endParaRPr kumimoji="0" lang="en-US" altLang="ja-JP" b="1" dirty="0">
              <a:ln/>
              <a:solidFill>
                <a:srgbClr val="FF0000"/>
              </a:solidFill>
              <a:latin typeface="BIZ UDPゴシック" panose="020B0400000000000000" pitchFamily="50" charset="-128"/>
              <a:ea typeface="BIZ UDPゴシック" panose="020B0400000000000000" pitchFamily="50" charset="-128"/>
            </a:endParaRPr>
          </a:p>
          <a:p>
            <a:pPr lvl="0" algn="ctr">
              <a:lnSpc>
                <a:spcPct val="100000"/>
              </a:lnSpc>
              <a:defRPr/>
            </a:pPr>
            <a:r>
              <a:rPr kumimoji="0" lang="ja-JP" altLang="en-US" b="1" dirty="0">
                <a:ln/>
                <a:solidFill>
                  <a:srgbClr val="3F3F3F"/>
                </a:solidFill>
                <a:latin typeface="BIZ UDPゴシック" panose="020B0400000000000000" pitchFamily="50" charset="-128"/>
                <a:ea typeface="BIZ UDPゴシック" panose="020B0400000000000000" pitchFamily="50" charset="-128"/>
              </a:rPr>
              <a:t>本資料は、</a:t>
            </a:r>
            <a:r>
              <a:rPr kumimoji="0" lang="en-US" altLang="ja-JP" b="1" dirty="0">
                <a:ln/>
                <a:solidFill>
                  <a:srgbClr val="FF0000"/>
                </a:solidFill>
                <a:latin typeface="BIZ UDPゴシック" panose="020B0400000000000000" pitchFamily="50" charset="-128"/>
                <a:ea typeface="BIZ UDPゴシック" panose="020B0400000000000000" pitchFamily="50" charset="-128"/>
              </a:rPr>
              <a:t>SDGs</a:t>
            </a:r>
            <a:r>
              <a:rPr kumimoji="0" lang="ja-JP" altLang="en-US" b="1" dirty="0">
                <a:ln/>
                <a:solidFill>
                  <a:srgbClr val="FF0000"/>
                </a:solidFill>
                <a:latin typeface="BIZ UDPゴシック" panose="020B0400000000000000" pitchFamily="50" charset="-128"/>
                <a:ea typeface="BIZ UDPゴシック" panose="020B0400000000000000" pitchFamily="50" charset="-128"/>
              </a:rPr>
              <a:t>をテーマとした探求型学習を提案</a:t>
            </a:r>
            <a:r>
              <a:rPr kumimoji="0" lang="ja-JP" altLang="en-US" b="1" dirty="0">
                <a:ln/>
                <a:solidFill>
                  <a:srgbClr val="3F3F3F"/>
                </a:solidFill>
                <a:latin typeface="BIZ UDPゴシック" panose="020B0400000000000000" pitchFamily="50" charset="-128"/>
                <a:ea typeface="BIZ UDPゴシック" panose="020B0400000000000000" pitchFamily="50" charset="-128"/>
              </a:rPr>
              <a:t>される旅行会社の皆さま向けに、びわ湖大津エリアの体験プログラムやモデルコースをまとめた企画書用ツールです。旅行商品の企画・提案書作成に、自由に加工してご活用ください。</a:t>
            </a:r>
            <a:endParaRPr kumimoji="0" lang="en-US" altLang="ja-JP" b="1" dirty="0">
              <a:ln/>
              <a:solidFill>
                <a:srgbClr val="3F3F3F"/>
              </a:solidFill>
              <a:latin typeface="BIZ UDPゴシック" panose="020B0400000000000000" pitchFamily="50" charset="-128"/>
              <a:ea typeface="BIZ UDPゴシック" panose="020B0400000000000000" pitchFamily="50" charset="-128"/>
            </a:endParaRPr>
          </a:p>
        </p:txBody>
      </p:sp>
      <p:pic>
        <p:nvPicPr>
          <p:cNvPr id="9" name="図 8" descr="テキスト&#10;&#10;自動的に生成された説明">
            <a:extLst>
              <a:ext uri="{FF2B5EF4-FFF2-40B4-BE49-F238E27FC236}">
                <a16:creationId xmlns:a16="http://schemas.microsoft.com/office/drawing/2014/main" id="{FF0582F0-A225-DE1D-ED45-4A24EB9C130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14625" y="612229"/>
            <a:ext cx="963943" cy="517957"/>
          </a:xfrm>
          <a:prstGeom prst="roundRect">
            <a:avLst>
              <a:gd name="adj" fmla="val 8392"/>
            </a:avLst>
          </a:prstGeom>
        </p:spPr>
      </p:pic>
      <p:pic>
        <p:nvPicPr>
          <p:cNvPr id="7" name="図 6" descr="ダイアグラム&#10;&#10;AI 生成コンテンツは誤りを含む可能性があります。">
            <a:extLst>
              <a:ext uri="{FF2B5EF4-FFF2-40B4-BE49-F238E27FC236}">
                <a16:creationId xmlns:a16="http://schemas.microsoft.com/office/drawing/2014/main" id="{0C8C06C4-D4FF-9B7E-46C4-27066BBAF5A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1218219" y="1339700"/>
            <a:ext cx="3467743" cy="4907858"/>
          </a:xfrm>
          <a:prstGeom prst="rect">
            <a:avLst/>
          </a:prstGeom>
          <a:ln>
            <a:solidFill>
              <a:schemeClr val="accent1"/>
            </a:solidFill>
          </a:ln>
        </p:spPr>
      </p:pic>
      <p:pic>
        <p:nvPicPr>
          <p:cNvPr id="11" name="図 10" descr="グラフィカル ユーザー インターフェイス, アプリケーション&#10;&#10;AI 生成コンテンツは誤りを含む可能性があります。">
            <a:extLst>
              <a:ext uri="{FF2B5EF4-FFF2-40B4-BE49-F238E27FC236}">
                <a16:creationId xmlns:a16="http://schemas.microsoft.com/office/drawing/2014/main" id="{C1A8F083-6196-9EAA-DFD4-95A50F785D5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53000" y="3146569"/>
            <a:ext cx="4765626" cy="3367247"/>
          </a:xfrm>
          <a:prstGeom prst="rect">
            <a:avLst/>
          </a:prstGeom>
          <a:ln>
            <a:solidFill>
              <a:schemeClr val="accent1"/>
            </a:solidFill>
          </a:ln>
        </p:spPr>
      </p:pic>
    </p:spTree>
    <p:extLst>
      <p:ext uri="{BB962C8B-B14F-4D97-AF65-F5344CB8AC3E}">
        <p14:creationId xmlns:p14="http://schemas.microsoft.com/office/powerpoint/2010/main" val="3689867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DC290-52AE-81FE-EF63-99348587CE0C}"/>
            </a:ext>
          </a:extLst>
        </p:cNvPr>
        <p:cNvGrpSpPr/>
        <p:nvPr/>
      </p:nvGrpSpPr>
      <p:grpSpPr>
        <a:xfrm>
          <a:off x="0" y="0"/>
          <a:ext cx="0" cy="0"/>
          <a:chOff x="0" y="0"/>
          <a:chExt cx="0" cy="0"/>
        </a:xfrm>
      </p:grpSpPr>
      <p:pic>
        <p:nvPicPr>
          <p:cNvPr id="18" name="図 17"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FAFB15BD-593D-46B0-A35B-056E0AC4858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01352" y="3390778"/>
            <a:ext cx="2026990" cy="2868777"/>
          </a:xfrm>
          <a:prstGeom prst="rect">
            <a:avLst/>
          </a:prstGeom>
          <a:ln>
            <a:solidFill>
              <a:schemeClr val="tx1"/>
            </a:solidFill>
          </a:ln>
        </p:spPr>
      </p:pic>
      <p:sp>
        <p:nvSpPr>
          <p:cNvPr id="5" name="タイトル 4">
            <a:extLst>
              <a:ext uri="{FF2B5EF4-FFF2-40B4-BE49-F238E27FC236}">
                <a16:creationId xmlns:a16="http://schemas.microsoft.com/office/drawing/2014/main" id="{54F29DD3-7892-53FA-C189-92248C7568E4}"/>
              </a:ext>
            </a:extLst>
          </p:cNvPr>
          <p:cNvSpPr>
            <a:spLocks noGrp="1"/>
          </p:cNvSpPr>
          <p:nvPr>
            <p:ph type="title"/>
          </p:nvPr>
        </p:nvSpPr>
        <p:spPr/>
        <p:txBody>
          <a:bodyPr>
            <a:normAutofit/>
          </a:bodyPr>
          <a:lstStyle/>
          <a:p>
            <a:r>
              <a:rPr lang="ja-JP" altLang="en-US" sz="1600" dirty="0"/>
              <a:t>びわ湖大津</a:t>
            </a:r>
            <a:r>
              <a:rPr lang="en-US" altLang="ja-JP" sz="1600" dirty="0"/>
              <a:t>SDG</a:t>
            </a:r>
            <a:r>
              <a:rPr lang="ja-JP" altLang="en-US" sz="1600" dirty="0"/>
              <a:t>ｓ教育旅行プログラム</a:t>
            </a:r>
          </a:p>
        </p:txBody>
      </p:sp>
      <p:sp>
        <p:nvSpPr>
          <p:cNvPr id="6" name="コンテンツ プレースホルダー 5">
            <a:extLst>
              <a:ext uri="{FF2B5EF4-FFF2-40B4-BE49-F238E27FC236}">
                <a16:creationId xmlns:a16="http://schemas.microsoft.com/office/drawing/2014/main" id="{6E8E7BD4-C699-BFB2-0EAE-CC6EE151B0D2}"/>
              </a:ext>
            </a:extLst>
          </p:cNvPr>
          <p:cNvSpPr>
            <a:spLocks noGrp="1"/>
          </p:cNvSpPr>
          <p:nvPr>
            <p:ph idx="1"/>
          </p:nvPr>
        </p:nvSpPr>
        <p:spPr/>
        <p:txBody>
          <a:bodyPr/>
          <a:lstStyle/>
          <a:p>
            <a:r>
              <a:rPr lang="ja-JP" altLang="en-US" dirty="0"/>
              <a:t>事前事後学習ワークシート・教員向け指導解説書</a:t>
            </a:r>
          </a:p>
        </p:txBody>
      </p:sp>
      <p:sp>
        <p:nvSpPr>
          <p:cNvPr id="8" name="コンテンツ プレースホルダー 7">
            <a:extLst>
              <a:ext uri="{FF2B5EF4-FFF2-40B4-BE49-F238E27FC236}">
                <a16:creationId xmlns:a16="http://schemas.microsoft.com/office/drawing/2014/main" id="{E02EF8BF-ECAA-BA86-7396-423A1A423626}"/>
              </a:ext>
            </a:extLst>
          </p:cNvPr>
          <p:cNvSpPr>
            <a:spLocks noGrp="1"/>
          </p:cNvSpPr>
          <p:nvPr>
            <p:ph idx="4294967295"/>
          </p:nvPr>
        </p:nvSpPr>
        <p:spPr>
          <a:xfrm>
            <a:off x="344488" y="1066800"/>
            <a:ext cx="9091743" cy="862013"/>
          </a:xfrm>
        </p:spPr>
        <p:txBody>
          <a:bodyPr/>
          <a:lstStyle/>
          <a:p>
            <a:r>
              <a:rPr lang="en-US" altLang="ja-JP" dirty="0"/>
              <a:t>SDGs</a:t>
            </a:r>
            <a:r>
              <a:rPr lang="ja-JP" altLang="en-US" dirty="0"/>
              <a:t>をテーマにした探究学習の一環として、事前・事後学習に活用できるワークシートおよび教員向け指導解説書をホームページで提供しています。</a:t>
            </a:r>
            <a:endParaRPr lang="en-US" altLang="ja-JP" dirty="0"/>
          </a:p>
          <a:p>
            <a:r>
              <a:rPr lang="ja-JP" altLang="en-US" dirty="0"/>
              <a:t>ワークシートは入力可能な</a:t>
            </a:r>
            <a:r>
              <a:rPr lang="en-US" altLang="ja-JP" dirty="0"/>
              <a:t>PDF</a:t>
            </a:r>
            <a:r>
              <a:rPr lang="ja-JP" altLang="en-US" dirty="0"/>
              <a:t>形式で、</a:t>
            </a:r>
            <a:r>
              <a:rPr lang="en-US" altLang="ja-JP" dirty="0"/>
              <a:t>PC</a:t>
            </a:r>
            <a:r>
              <a:rPr lang="ja-JP" altLang="en-US" dirty="0"/>
              <a:t>やタブレット上での使用に対応しています。</a:t>
            </a:r>
            <a:endParaRPr lang="ja-JP" altLang="en-US" sz="1200" dirty="0"/>
          </a:p>
        </p:txBody>
      </p:sp>
      <p:pic>
        <p:nvPicPr>
          <p:cNvPr id="9" name="図 8" descr="テキスト&#10;&#10;自動的に生成された説明">
            <a:extLst>
              <a:ext uri="{FF2B5EF4-FFF2-40B4-BE49-F238E27FC236}">
                <a16:creationId xmlns:a16="http://schemas.microsoft.com/office/drawing/2014/main" id="{21FD5D88-CF05-AAEF-0DAB-54267E071FE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714625" y="612229"/>
            <a:ext cx="963943" cy="517957"/>
          </a:xfrm>
          <a:prstGeom prst="roundRect">
            <a:avLst>
              <a:gd name="adj" fmla="val 8392"/>
            </a:avLst>
          </a:prstGeom>
        </p:spPr>
      </p:pic>
      <p:pic>
        <p:nvPicPr>
          <p:cNvPr id="15" name="図 14" descr="グラフィカル ユーザー インターフェイス, アプリケーション&#10;&#10;AI 生成コンテンツは誤りを含む可能性があります。">
            <a:extLst>
              <a:ext uri="{FF2B5EF4-FFF2-40B4-BE49-F238E27FC236}">
                <a16:creationId xmlns:a16="http://schemas.microsoft.com/office/drawing/2014/main" id="{6859E40B-3A52-6482-7688-899B2FB9427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154798" y="2696559"/>
            <a:ext cx="2026991" cy="2868777"/>
          </a:xfrm>
          <a:prstGeom prst="rect">
            <a:avLst/>
          </a:prstGeom>
          <a:ln>
            <a:solidFill>
              <a:schemeClr val="tx1"/>
            </a:solidFill>
          </a:ln>
        </p:spPr>
      </p:pic>
      <p:pic>
        <p:nvPicPr>
          <p:cNvPr id="11" name="図 10" descr="テキスト&#10;&#10;AI 生成コンテンツは誤りを含む可能性があります。">
            <a:extLst>
              <a:ext uri="{FF2B5EF4-FFF2-40B4-BE49-F238E27FC236}">
                <a16:creationId xmlns:a16="http://schemas.microsoft.com/office/drawing/2014/main" id="{5D4339A4-4122-A2F6-64E7-C252985B9B3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59968" y="1938242"/>
            <a:ext cx="1968995" cy="2786696"/>
          </a:xfrm>
          <a:prstGeom prst="rect">
            <a:avLst/>
          </a:prstGeom>
          <a:ln>
            <a:solidFill>
              <a:schemeClr val="tx1"/>
            </a:solidFill>
          </a:ln>
        </p:spPr>
      </p:pic>
      <p:pic>
        <p:nvPicPr>
          <p:cNvPr id="21" name="図 20" descr="テキスト&#10;&#10;AI 生成コンテンツは誤りを含む可能性があります。">
            <a:extLst>
              <a:ext uri="{FF2B5EF4-FFF2-40B4-BE49-F238E27FC236}">
                <a16:creationId xmlns:a16="http://schemas.microsoft.com/office/drawing/2014/main" id="{8C98FCE1-DB37-8570-A3CF-8BC56499A5F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241751" y="1702570"/>
            <a:ext cx="1968995" cy="2786696"/>
          </a:xfrm>
          <a:prstGeom prst="rect">
            <a:avLst/>
          </a:prstGeom>
          <a:ln>
            <a:solidFill>
              <a:schemeClr val="tx1"/>
            </a:solidFill>
          </a:ln>
        </p:spPr>
      </p:pic>
      <p:pic>
        <p:nvPicPr>
          <p:cNvPr id="23" name="図 22" descr="テキスト が含まれている画像&#10;&#10;AI 生成コンテンツは誤りを含む可能性があります。">
            <a:extLst>
              <a:ext uri="{FF2B5EF4-FFF2-40B4-BE49-F238E27FC236}">
                <a16:creationId xmlns:a16="http://schemas.microsoft.com/office/drawing/2014/main" id="{61DF69D8-6AFC-65BE-F17B-8B78CCC7EE6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34519" y="3608565"/>
            <a:ext cx="2026991" cy="2868777"/>
          </a:xfrm>
          <a:prstGeom prst="rect">
            <a:avLst/>
          </a:prstGeom>
          <a:ln>
            <a:solidFill>
              <a:schemeClr val="tx1"/>
            </a:solidFill>
          </a:ln>
        </p:spPr>
      </p:pic>
      <p:sp>
        <p:nvSpPr>
          <p:cNvPr id="2" name="テキスト ボックス 1">
            <a:extLst>
              <a:ext uri="{FF2B5EF4-FFF2-40B4-BE49-F238E27FC236}">
                <a16:creationId xmlns:a16="http://schemas.microsoft.com/office/drawing/2014/main" id="{76FB5CB9-6A23-D9D8-AB03-C8C7E6DC9177}"/>
              </a:ext>
            </a:extLst>
          </p:cNvPr>
          <p:cNvSpPr txBox="1"/>
          <p:nvPr/>
        </p:nvSpPr>
        <p:spPr>
          <a:xfrm>
            <a:off x="559968" y="5781640"/>
            <a:ext cx="3341392"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2CC3DE">
                    <a:lumMod val="75000"/>
                  </a:srgbClr>
                </a:solidFill>
                <a:effectLst/>
                <a:uLnTx/>
                <a:uFillTx/>
                <a:latin typeface="Meiryo UI"/>
                <a:ea typeface="Meiryo UI"/>
                <a:cs typeface="+mn-cs"/>
              </a:rPr>
              <a:t>直接入力可能な</a:t>
            </a:r>
            <a:r>
              <a:rPr kumimoji="1" lang="en-US" altLang="ja-JP" sz="1100" b="0" i="0" u="none" strike="noStrike" kern="1200" cap="none" spc="0" normalizeH="0" baseline="0" noProof="0" dirty="0">
                <a:ln>
                  <a:noFill/>
                </a:ln>
                <a:solidFill>
                  <a:srgbClr val="2CC3DE">
                    <a:lumMod val="75000"/>
                  </a:srgbClr>
                </a:solidFill>
                <a:effectLst/>
                <a:uLnTx/>
                <a:uFillTx/>
                <a:latin typeface="Meiryo UI"/>
                <a:ea typeface="Meiryo UI"/>
                <a:cs typeface="+mn-cs"/>
              </a:rPr>
              <a:t>PDF</a:t>
            </a:r>
            <a:r>
              <a:rPr kumimoji="1" lang="ja-JP" altLang="en-US" sz="1100" b="0" i="0" u="none" strike="noStrike" kern="1200" cap="none" spc="0" normalizeH="0" baseline="0" noProof="0" dirty="0">
                <a:ln>
                  <a:noFill/>
                </a:ln>
                <a:solidFill>
                  <a:srgbClr val="2CC3DE">
                    <a:lumMod val="75000"/>
                  </a:srgbClr>
                </a:solidFill>
                <a:effectLst/>
                <a:uLnTx/>
                <a:uFillTx/>
                <a:latin typeface="Meiryo UI"/>
                <a:ea typeface="Meiryo UI"/>
                <a:cs typeface="+mn-cs"/>
              </a:rPr>
              <a:t>形式です⇒</a:t>
            </a:r>
          </a:p>
        </p:txBody>
      </p:sp>
    </p:spTree>
    <p:extLst>
      <p:ext uri="{BB962C8B-B14F-4D97-AF65-F5344CB8AC3E}">
        <p14:creationId xmlns:p14="http://schemas.microsoft.com/office/powerpoint/2010/main" val="42253919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A4780-FDCE-60A2-D7DA-43F0ECA941B2}"/>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EC3028C9-DD57-44C7-B0A9-127947D129F7}"/>
              </a:ext>
            </a:extLst>
          </p:cNvPr>
          <p:cNvSpPr>
            <a:spLocks noGrp="1"/>
          </p:cNvSpPr>
          <p:nvPr>
            <p:ph idx="1"/>
          </p:nvPr>
        </p:nvSpPr>
        <p:spPr/>
        <p:txBody>
          <a:bodyPr/>
          <a:lstStyle/>
          <a:p>
            <a:r>
              <a:rPr lang="ja-JP" altLang="en-US" dirty="0"/>
              <a:t>宿泊施設・食事施設もダウンロードで</a:t>
            </a:r>
          </a:p>
        </p:txBody>
      </p:sp>
      <p:sp>
        <p:nvSpPr>
          <p:cNvPr id="8" name="コンテンツ プレースホルダー 7">
            <a:extLst>
              <a:ext uri="{FF2B5EF4-FFF2-40B4-BE49-F238E27FC236}">
                <a16:creationId xmlns:a16="http://schemas.microsoft.com/office/drawing/2014/main" id="{F2BAAC7E-A815-265B-006D-92B74500294D}"/>
              </a:ext>
            </a:extLst>
          </p:cNvPr>
          <p:cNvSpPr>
            <a:spLocks noGrp="1"/>
          </p:cNvSpPr>
          <p:nvPr>
            <p:ph idx="4294967295"/>
          </p:nvPr>
        </p:nvSpPr>
        <p:spPr>
          <a:xfrm>
            <a:off x="344488" y="1076785"/>
            <a:ext cx="8872537" cy="686650"/>
          </a:xfrm>
        </p:spPr>
        <p:txBody>
          <a:bodyPr>
            <a:normAutofit fontScale="92500" lnSpcReduction="10000"/>
          </a:bodyPr>
          <a:lstStyle/>
          <a:p>
            <a:pPr lvl="0" algn="ctr">
              <a:lnSpc>
                <a:spcPct val="100000"/>
              </a:lnSpc>
              <a:defRPr/>
            </a:pPr>
            <a:r>
              <a:rPr kumimoji="0" lang="ja-JP" altLang="en-US" sz="2400" b="1" dirty="0">
                <a:ln/>
                <a:solidFill>
                  <a:srgbClr val="FF0000"/>
                </a:solidFill>
                <a:latin typeface="BIZ UDPゴシック" panose="020B0400000000000000" pitchFamily="50" charset="-128"/>
                <a:ea typeface="BIZ UDPゴシック" panose="020B0400000000000000" pitchFamily="50" charset="-128"/>
              </a:rPr>
              <a:t>パワーポイント（</a:t>
            </a:r>
            <a:r>
              <a:rPr kumimoji="0" lang="en-US" altLang="ja-JP" sz="2400" b="1" dirty="0">
                <a:ln/>
                <a:solidFill>
                  <a:srgbClr val="FF0000"/>
                </a:solidFill>
                <a:latin typeface="BIZ UDPゴシック" panose="020B0400000000000000" pitchFamily="50" charset="-128"/>
                <a:ea typeface="BIZ UDPゴシック" panose="020B0400000000000000" pitchFamily="50" charset="-128"/>
              </a:rPr>
              <a:t>A4</a:t>
            </a:r>
            <a:r>
              <a:rPr kumimoji="0" lang="ja-JP" altLang="en-US" sz="2400" b="1" dirty="0">
                <a:ln/>
                <a:solidFill>
                  <a:srgbClr val="FF0000"/>
                </a:solidFill>
                <a:latin typeface="BIZ UDPゴシック" panose="020B0400000000000000" pitchFamily="50" charset="-128"/>
                <a:ea typeface="BIZ UDPゴシック" panose="020B0400000000000000" pitchFamily="50" charset="-128"/>
              </a:rPr>
              <a:t>横）形式・自由に加工してご活用ください。</a:t>
            </a:r>
            <a:endParaRPr kumimoji="0" lang="en-US" altLang="ja-JP" sz="2400" b="1" dirty="0">
              <a:ln/>
              <a:solidFill>
                <a:srgbClr val="FF0000"/>
              </a:solidFill>
              <a:latin typeface="BIZ UDPゴシック" panose="020B0400000000000000" pitchFamily="50" charset="-128"/>
              <a:ea typeface="BIZ UDPゴシック" panose="020B0400000000000000" pitchFamily="50" charset="-128"/>
            </a:endParaRPr>
          </a:p>
          <a:p>
            <a:pPr lvl="0" algn="ctr">
              <a:lnSpc>
                <a:spcPct val="100000"/>
              </a:lnSpc>
              <a:defRPr/>
            </a:pPr>
            <a:r>
              <a:rPr kumimoji="0" lang="ja-JP" altLang="en-US" sz="2000" b="1" dirty="0">
                <a:ln/>
                <a:solidFill>
                  <a:srgbClr val="3F3F3F"/>
                </a:solidFill>
                <a:latin typeface="BIZ UDPゴシック" panose="020B0400000000000000" pitchFamily="50" charset="-128"/>
                <a:ea typeface="BIZ UDPゴシック" panose="020B0400000000000000" pitchFamily="50" charset="-128"/>
              </a:rPr>
              <a:t>教育旅行を受け入れている施設を企画書でご提案いただけます。</a:t>
            </a:r>
            <a:endParaRPr kumimoji="0" lang="en-US" altLang="ja-JP" sz="2000" b="1" dirty="0">
              <a:ln/>
              <a:solidFill>
                <a:srgbClr val="3F3F3F"/>
              </a:solidFill>
              <a:latin typeface="BIZ UDPゴシック" panose="020B0400000000000000" pitchFamily="50" charset="-128"/>
              <a:ea typeface="BIZ UDPゴシック" panose="020B0400000000000000" pitchFamily="50" charset="-128"/>
            </a:endParaRPr>
          </a:p>
        </p:txBody>
      </p:sp>
      <p:pic>
        <p:nvPicPr>
          <p:cNvPr id="12" name="図 11" descr="グラフィカル ユーザー インターフェイス&#10;&#10;AI 生成コンテンツは誤りを含む可能性があります。">
            <a:extLst>
              <a:ext uri="{FF2B5EF4-FFF2-40B4-BE49-F238E27FC236}">
                <a16:creationId xmlns:a16="http://schemas.microsoft.com/office/drawing/2014/main" id="{6837FC55-5B0E-D0BC-F0F2-C28F4F64B28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44488" y="3573052"/>
            <a:ext cx="5292637" cy="2768959"/>
          </a:xfrm>
          <a:prstGeom prst="rect">
            <a:avLst/>
          </a:prstGeom>
        </p:spPr>
      </p:pic>
      <p:pic>
        <p:nvPicPr>
          <p:cNvPr id="14" name="図 13" descr="グラフィカル ユーザー インターフェイス&#10;&#10;AI 生成コンテンツは誤りを含む可能性があります。">
            <a:extLst>
              <a:ext uri="{FF2B5EF4-FFF2-40B4-BE49-F238E27FC236}">
                <a16:creationId xmlns:a16="http://schemas.microsoft.com/office/drawing/2014/main" id="{93092407-6BA7-6DDD-50E7-563DB92BD169}"/>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780756" y="1753451"/>
            <a:ext cx="4717358" cy="2517431"/>
          </a:xfrm>
          <a:prstGeom prst="rect">
            <a:avLst/>
          </a:prstGeom>
        </p:spPr>
      </p:pic>
      <p:sp>
        <p:nvSpPr>
          <p:cNvPr id="15" name="正方形/長方形 14">
            <a:extLst>
              <a:ext uri="{FF2B5EF4-FFF2-40B4-BE49-F238E27FC236}">
                <a16:creationId xmlns:a16="http://schemas.microsoft.com/office/drawing/2014/main" id="{5F007474-CD76-1FB3-DBC6-2E9C8CC34568}"/>
              </a:ext>
            </a:extLst>
          </p:cNvPr>
          <p:cNvSpPr/>
          <p:nvPr/>
        </p:nvSpPr>
        <p:spPr>
          <a:xfrm>
            <a:off x="407886" y="3012166"/>
            <a:ext cx="172354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eiryo UI"/>
                <a:ea typeface="Meiryo UI"/>
                <a:cs typeface="+mn-cs"/>
              </a:rPr>
              <a:t>■宿泊施設</a:t>
            </a:r>
          </a:p>
        </p:txBody>
      </p:sp>
      <p:sp>
        <p:nvSpPr>
          <p:cNvPr id="16" name="正方形/長方形 15">
            <a:extLst>
              <a:ext uri="{FF2B5EF4-FFF2-40B4-BE49-F238E27FC236}">
                <a16:creationId xmlns:a16="http://schemas.microsoft.com/office/drawing/2014/main" id="{007A378D-9ECE-EDFF-E829-E9FDA0504B2A}"/>
              </a:ext>
            </a:extLst>
          </p:cNvPr>
          <p:cNvSpPr/>
          <p:nvPr/>
        </p:nvSpPr>
        <p:spPr>
          <a:xfrm>
            <a:off x="7664470" y="4390465"/>
            <a:ext cx="1723549" cy="46166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Meiryo UI"/>
                <a:ea typeface="Meiryo UI"/>
                <a:cs typeface="+mn-cs"/>
              </a:rPr>
              <a:t>■食事施設</a:t>
            </a:r>
          </a:p>
        </p:txBody>
      </p:sp>
    </p:spTree>
    <p:extLst>
      <p:ext uri="{BB962C8B-B14F-4D97-AF65-F5344CB8AC3E}">
        <p14:creationId xmlns:p14="http://schemas.microsoft.com/office/powerpoint/2010/main" val="39576337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0EF3E-08D3-20D0-4261-E08C80A65985}"/>
            </a:ext>
          </a:extLst>
        </p:cNvPr>
        <p:cNvGrpSpPr/>
        <p:nvPr/>
      </p:nvGrpSpPr>
      <p:grpSpPr>
        <a:xfrm>
          <a:off x="0" y="0"/>
          <a:ext cx="0" cy="0"/>
          <a:chOff x="0" y="0"/>
          <a:chExt cx="0" cy="0"/>
        </a:xfrm>
      </p:grpSpPr>
      <p:sp>
        <p:nvSpPr>
          <p:cNvPr id="5" name="タイトル 4">
            <a:extLst>
              <a:ext uri="{FF2B5EF4-FFF2-40B4-BE49-F238E27FC236}">
                <a16:creationId xmlns:a16="http://schemas.microsoft.com/office/drawing/2014/main" id="{E30A5E3E-18A3-0F80-AFBB-1C43EA4366F5}"/>
              </a:ext>
            </a:extLst>
          </p:cNvPr>
          <p:cNvSpPr>
            <a:spLocks noGrp="1"/>
          </p:cNvSpPr>
          <p:nvPr>
            <p:ph type="title"/>
          </p:nvPr>
        </p:nvSpPr>
        <p:spPr/>
        <p:txBody>
          <a:bodyPr>
            <a:normAutofit/>
          </a:bodyPr>
          <a:lstStyle/>
          <a:p>
            <a:r>
              <a:rPr lang="ja-JP" altLang="en-US" sz="1600" dirty="0"/>
              <a:t>びわ湖大津</a:t>
            </a:r>
            <a:r>
              <a:rPr lang="en-US" altLang="ja-JP" sz="1600" dirty="0"/>
              <a:t>SDG</a:t>
            </a:r>
            <a:r>
              <a:rPr lang="ja-JP" altLang="en-US" sz="1600" dirty="0"/>
              <a:t>ｓ教育旅行プログラム</a:t>
            </a:r>
          </a:p>
        </p:txBody>
      </p:sp>
      <p:sp>
        <p:nvSpPr>
          <p:cNvPr id="6" name="コンテンツ プレースホルダー 5">
            <a:extLst>
              <a:ext uri="{FF2B5EF4-FFF2-40B4-BE49-F238E27FC236}">
                <a16:creationId xmlns:a16="http://schemas.microsoft.com/office/drawing/2014/main" id="{528887BD-6C72-A212-014E-E4A002403F01}"/>
              </a:ext>
            </a:extLst>
          </p:cNvPr>
          <p:cNvSpPr>
            <a:spLocks noGrp="1"/>
          </p:cNvSpPr>
          <p:nvPr>
            <p:ph idx="1"/>
          </p:nvPr>
        </p:nvSpPr>
        <p:spPr/>
        <p:txBody>
          <a:bodyPr/>
          <a:lstStyle/>
          <a:p>
            <a:r>
              <a:rPr lang="en-US" altLang="ja-JP" dirty="0"/>
              <a:t>HP/</a:t>
            </a:r>
            <a:r>
              <a:rPr lang="ja-JP" altLang="en-US" dirty="0"/>
              <a:t>問い合わせ先</a:t>
            </a:r>
          </a:p>
        </p:txBody>
      </p:sp>
      <p:sp>
        <p:nvSpPr>
          <p:cNvPr id="8" name="コンテンツ プレースホルダー 7">
            <a:extLst>
              <a:ext uri="{FF2B5EF4-FFF2-40B4-BE49-F238E27FC236}">
                <a16:creationId xmlns:a16="http://schemas.microsoft.com/office/drawing/2014/main" id="{4C69C13C-F3A5-823B-9ED5-80506A3FBC53}"/>
              </a:ext>
            </a:extLst>
          </p:cNvPr>
          <p:cNvSpPr>
            <a:spLocks noGrp="1"/>
          </p:cNvSpPr>
          <p:nvPr>
            <p:ph idx="4294967295"/>
          </p:nvPr>
        </p:nvSpPr>
        <p:spPr>
          <a:xfrm>
            <a:off x="344488" y="1066800"/>
            <a:ext cx="8872537" cy="3539924"/>
          </a:xfrm>
        </p:spPr>
        <p:txBody>
          <a:bodyPr>
            <a:normAutofit lnSpcReduction="10000"/>
          </a:bodyPr>
          <a:lstStyle/>
          <a:p>
            <a:r>
              <a:rPr lang="ja-JP" altLang="en-US" sz="2800" dirty="0"/>
              <a:t>■大津市教育旅行ホームページ</a:t>
            </a:r>
            <a:endParaRPr lang="en-US" altLang="ja-JP" sz="2800" dirty="0"/>
          </a:p>
          <a:p>
            <a:endParaRPr lang="en-US" altLang="ja-JP" sz="2800" dirty="0"/>
          </a:p>
          <a:p>
            <a:r>
              <a:rPr lang="ja-JP" altLang="en-US" sz="2800" dirty="0"/>
              <a:t>　</a:t>
            </a:r>
            <a:r>
              <a:rPr kumimoji="1" lang="en-US" altLang="ja-JP" sz="2800" dirty="0"/>
              <a:t>https://otsu.or.jp/educationaltour</a:t>
            </a:r>
            <a:endParaRPr kumimoji="1" lang="ja-JP" altLang="en-US" sz="2800" dirty="0"/>
          </a:p>
          <a:p>
            <a:endParaRPr lang="en-US" altLang="ja-JP" sz="2800" dirty="0"/>
          </a:p>
          <a:p>
            <a:r>
              <a:rPr lang="ja-JP" altLang="en-US" sz="2800" dirty="0"/>
              <a:t>■びわ湖大津</a:t>
            </a:r>
            <a:r>
              <a:rPr lang="en-US" altLang="ja-JP" sz="2800" dirty="0"/>
              <a:t>SDGs</a:t>
            </a:r>
            <a:r>
              <a:rPr lang="ja-JP" altLang="en-US" sz="2800" dirty="0"/>
              <a:t>教育旅行プログラム</a:t>
            </a:r>
            <a:endParaRPr lang="en-US" altLang="ja-JP" sz="2800" dirty="0"/>
          </a:p>
          <a:p>
            <a:endParaRPr lang="en-US" altLang="ja-JP" sz="2800" dirty="0"/>
          </a:p>
          <a:p>
            <a:r>
              <a:rPr kumimoji="1" lang="ja-JP" altLang="en-US" sz="2800" dirty="0"/>
              <a:t>　</a:t>
            </a:r>
            <a:r>
              <a:rPr kumimoji="1" lang="en-US" altLang="ja-JP" sz="2800" dirty="0"/>
              <a:t>https://otsu.or.jp/sdgsprogram</a:t>
            </a:r>
            <a:endParaRPr kumimoji="1" lang="ja-JP" altLang="en-US" sz="2800" dirty="0"/>
          </a:p>
          <a:p>
            <a:endParaRPr lang="en-US" altLang="ja-JP" dirty="0"/>
          </a:p>
        </p:txBody>
      </p:sp>
      <p:pic>
        <p:nvPicPr>
          <p:cNvPr id="9" name="図 8" descr="テキスト&#10;&#10;自動的に生成された説明">
            <a:extLst>
              <a:ext uri="{FF2B5EF4-FFF2-40B4-BE49-F238E27FC236}">
                <a16:creationId xmlns:a16="http://schemas.microsoft.com/office/drawing/2014/main" id="{B73BC7E9-3B61-F65A-B6C1-8A8DCBF8D71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14625" y="612229"/>
            <a:ext cx="963943" cy="517957"/>
          </a:xfrm>
          <a:prstGeom prst="roundRect">
            <a:avLst>
              <a:gd name="adj" fmla="val 8392"/>
            </a:avLst>
          </a:prstGeom>
        </p:spPr>
      </p:pic>
      <p:pic>
        <p:nvPicPr>
          <p:cNvPr id="11" name="図 10" descr="QR コード&#10;&#10;自動的に生成された説明">
            <a:extLst>
              <a:ext uri="{FF2B5EF4-FFF2-40B4-BE49-F238E27FC236}">
                <a16:creationId xmlns:a16="http://schemas.microsoft.com/office/drawing/2014/main" id="{E2E7CE33-96FC-E414-7ADD-09460B40FBB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17188" y="1649104"/>
            <a:ext cx="871204" cy="871204"/>
          </a:xfrm>
          <a:prstGeom prst="rect">
            <a:avLst/>
          </a:prstGeom>
        </p:spPr>
      </p:pic>
      <p:pic>
        <p:nvPicPr>
          <p:cNvPr id="12" name="図 11" descr="QR コード&#10;&#10;自動的に生成された説明">
            <a:extLst>
              <a:ext uri="{FF2B5EF4-FFF2-40B4-BE49-F238E27FC236}">
                <a16:creationId xmlns:a16="http://schemas.microsoft.com/office/drawing/2014/main" id="{09A330D1-2367-8933-D200-92A67BABA56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117188" y="3646736"/>
            <a:ext cx="871204" cy="871204"/>
          </a:xfrm>
          <a:prstGeom prst="rect">
            <a:avLst/>
          </a:prstGeom>
        </p:spPr>
      </p:pic>
      <p:sp>
        <p:nvSpPr>
          <p:cNvPr id="13" name="テキスト ボックス 12">
            <a:extLst>
              <a:ext uri="{FF2B5EF4-FFF2-40B4-BE49-F238E27FC236}">
                <a16:creationId xmlns:a16="http://schemas.microsoft.com/office/drawing/2014/main" id="{31B445AF-3588-EB87-1C8A-B0DDEF7A1204}"/>
              </a:ext>
            </a:extLst>
          </p:cNvPr>
          <p:cNvSpPr txBox="1"/>
          <p:nvPr/>
        </p:nvSpPr>
        <p:spPr>
          <a:xfrm>
            <a:off x="1339012" y="4969477"/>
            <a:ext cx="7227976" cy="1375761"/>
          </a:xfrm>
          <a:prstGeom prst="rect">
            <a:avLst/>
          </a:prstGeom>
          <a:noFill/>
          <a:ln>
            <a:solidFill>
              <a:schemeClr val="accent1"/>
            </a:solidFill>
          </a:ln>
        </p:spPr>
        <p:txBody>
          <a:bodyPr wrap="square" rtlCol="0">
            <a:spAutoFit/>
          </a:bodyPr>
          <a:lstStyle/>
          <a:p>
            <a:r>
              <a:rPr kumimoji="1" lang="ja-JP" altLang="en-US" sz="2085" dirty="0">
                <a:ln w="3175">
                  <a:solidFill>
                    <a:schemeClr val="tx1"/>
                  </a:solidFill>
                </a:ln>
                <a:latin typeface="メイリオ" panose="020B0604030504040204" pitchFamily="50" charset="-128"/>
                <a:ea typeface="メイリオ" panose="020B0604030504040204" pitchFamily="50" charset="-128"/>
              </a:rPr>
              <a:t>■お問い合わせ先</a:t>
            </a:r>
            <a:endParaRPr kumimoji="1" lang="en-US" altLang="ja-JP" sz="2085" dirty="0">
              <a:ln w="3175">
                <a:solidFill>
                  <a:schemeClr val="tx1"/>
                </a:solidFill>
              </a:ln>
              <a:latin typeface="メイリオ" panose="020B0604030504040204" pitchFamily="50" charset="-128"/>
              <a:ea typeface="メイリオ" panose="020B0604030504040204" pitchFamily="50" charset="-128"/>
            </a:endParaRPr>
          </a:p>
          <a:p>
            <a:r>
              <a:rPr kumimoji="1" lang="ja-JP" altLang="en-US" sz="2085" dirty="0">
                <a:ln w="3175">
                  <a:solidFill>
                    <a:schemeClr val="tx1"/>
                  </a:solidFill>
                </a:ln>
                <a:latin typeface="メイリオ" panose="020B0604030504040204" pitchFamily="50" charset="-128"/>
                <a:ea typeface="メイリオ" panose="020B0604030504040204" pitchFamily="50" charset="-128"/>
              </a:rPr>
              <a:t>　公益社団法人 びわ湖大津観光協会</a:t>
            </a:r>
          </a:p>
          <a:p>
            <a:r>
              <a:rPr kumimoji="1" lang="ja-JP" altLang="en-US" sz="2085" dirty="0">
                <a:ln w="3175">
                  <a:solidFill>
                    <a:schemeClr val="tx1"/>
                  </a:solidFill>
                </a:ln>
                <a:latin typeface="メイリオ" panose="020B0604030504040204" pitchFamily="50" charset="-128"/>
                <a:ea typeface="メイリオ" panose="020B0604030504040204" pitchFamily="50" charset="-128"/>
              </a:rPr>
              <a:t>　〒</a:t>
            </a:r>
            <a:r>
              <a:rPr kumimoji="1" lang="en-US" altLang="ja-JP" sz="2085" dirty="0">
                <a:ln w="3175">
                  <a:solidFill>
                    <a:schemeClr val="tx1"/>
                  </a:solidFill>
                </a:ln>
                <a:latin typeface="メイリオ" panose="020B0604030504040204" pitchFamily="50" charset="-128"/>
                <a:ea typeface="メイリオ" panose="020B0604030504040204" pitchFamily="50" charset="-128"/>
              </a:rPr>
              <a:t>520-0037</a:t>
            </a:r>
            <a:r>
              <a:rPr kumimoji="1" lang="ja-JP" altLang="en-US" sz="2085" dirty="0">
                <a:ln w="3175">
                  <a:solidFill>
                    <a:schemeClr val="tx1"/>
                  </a:solidFill>
                </a:ln>
                <a:latin typeface="メイリオ" panose="020B0604030504040204" pitchFamily="50" charset="-128"/>
                <a:ea typeface="メイリオ" panose="020B0604030504040204" pitchFamily="50" charset="-128"/>
              </a:rPr>
              <a:t>　滋賀県大津市御陵町</a:t>
            </a:r>
            <a:r>
              <a:rPr kumimoji="1" lang="en-US" altLang="ja-JP" sz="2085" dirty="0">
                <a:ln w="3175">
                  <a:solidFill>
                    <a:schemeClr val="tx1"/>
                  </a:solidFill>
                </a:ln>
                <a:latin typeface="メイリオ" panose="020B0604030504040204" pitchFamily="50" charset="-128"/>
                <a:ea typeface="メイリオ" panose="020B0604030504040204" pitchFamily="50" charset="-128"/>
              </a:rPr>
              <a:t>2-3</a:t>
            </a:r>
            <a:r>
              <a:rPr kumimoji="1" lang="ja-JP" altLang="en-US" sz="2085" dirty="0">
                <a:ln w="3175">
                  <a:solidFill>
                    <a:schemeClr val="tx1"/>
                  </a:solidFill>
                </a:ln>
                <a:latin typeface="メイリオ" panose="020B0604030504040204" pitchFamily="50" charset="-128"/>
                <a:ea typeface="メイリオ" panose="020B0604030504040204" pitchFamily="50" charset="-128"/>
              </a:rPr>
              <a:t> 市民文化会館２</a:t>
            </a:r>
            <a:r>
              <a:rPr kumimoji="1" lang="en-US" altLang="ja-JP" sz="2085" dirty="0">
                <a:ln w="3175">
                  <a:solidFill>
                    <a:schemeClr val="tx1"/>
                  </a:solidFill>
                </a:ln>
                <a:latin typeface="メイリオ" panose="020B0604030504040204" pitchFamily="50" charset="-128"/>
                <a:ea typeface="メイリオ" panose="020B0604030504040204" pitchFamily="50" charset="-128"/>
              </a:rPr>
              <a:t>F</a:t>
            </a:r>
          </a:p>
          <a:p>
            <a:r>
              <a:rPr kumimoji="1" lang="ja-JP" altLang="en-US" sz="2085" dirty="0">
                <a:ln w="3175">
                  <a:solidFill>
                    <a:schemeClr val="tx1"/>
                  </a:solidFill>
                </a:ln>
                <a:latin typeface="メイリオ" panose="020B0604030504040204" pitchFamily="50" charset="-128"/>
                <a:ea typeface="メイリオ" panose="020B0604030504040204" pitchFamily="50" charset="-128"/>
              </a:rPr>
              <a:t>　</a:t>
            </a:r>
            <a:r>
              <a:rPr kumimoji="1" lang="en-US" altLang="ja-JP" sz="2085" dirty="0">
                <a:ln w="3175">
                  <a:solidFill>
                    <a:schemeClr val="tx1"/>
                  </a:solidFill>
                </a:ln>
                <a:latin typeface="メイリオ" panose="020B0604030504040204" pitchFamily="50" charset="-128"/>
                <a:ea typeface="メイリオ" panose="020B0604030504040204" pitchFamily="50" charset="-128"/>
              </a:rPr>
              <a:t>TEL</a:t>
            </a:r>
            <a:r>
              <a:rPr kumimoji="1" lang="ja-JP" altLang="en-US" sz="2085" dirty="0">
                <a:ln w="3175">
                  <a:solidFill>
                    <a:schemeClr val="tx1"/>
                  </a:solidFill>
                </a:ln>
                <a:latin typeface="メイリオ" panose="020B0604030504040204" pitchFamily="50" charset="-128"/>
                <a:ea typeface="メイリオ" panose="020B0604030504040204" pitchFamily="50" charset="-128"/>
              </a:rPr>
              <a:t>：</a:t>
            </a:r>
            <a:r>
              <a:rPr kumimoji="1" lang="en-US" altLang="ja-JP" sz="2085" dirty="0">
                <a:ln w="3175">
                  <a:solidFill>
                    <a:schemeClr val="tx1"/>
                  </a:solidFill>
                </a:ln>
                <a:latin typeface="メイリオ" panose="020B0604030504040204" pitchFamily="50" charset="-128"/>
                <a:ea typeface="メイリオ" panose="020B0604030504040204" pitchFamily="50" charset="-128"/>
              </a:rPr>
              <a:t>077-528-2772</a:t>
            </a:r>
            <a:r>
              <a:rPr kumimoji="1" lang="ja-JP" altLang="en-US" sz="2085" dirty="0">
                <a:ln w="3175">
                  <a:solidFill>
                    <a:schemeClr val="tx1"/>
                  </a:solidFill>
                </a:ln>
                <a:latin typeface="メイリオ" panose="020B0604030504040204" pitchFamily="50" charset="-128"/>
                <a:ea typeface="メイリオ" panose="020B0604030504040204" pitchFamily="50" charset="-128"/>
              </a:rPr>
              <a:t>　　</a:t>
            </a:r>
            <a:r>
              <a:rPr kumimoji="1" lang="en-US" altLang="ja-JP" sz="2085" dirty="0">
                <a:ln w="3175">
                  <a:solidFill>
                    <a:schemeClr val="tx1"/>
                  </a:solidFill>
                </a:ln>
                <a:latin typeface="メイリオ" panose="020B0604030504040204" pitchFamily="50" charset="-128"/>
                <a:ea typeface="メイリオ" panose="020B0604030504040204" pitchFamily="50" charset="-128"/>
              </a:rPr>
              <a:t>Mail</a:t>
            </a:r>
            <a:r>
              <a:rPr kumimoji="1" lang="ja-JP" altLang="en-US" sz="2085" dirty="0">
                <a:ln w="3175">
                  <a:solidFill>
                    <a:schemeClr val="tx1"/>
                  </a:solidFill>
                </a:ln>
                <a:latin typeface="メイリオ" panose="020B0604030504040204" pitchFamily="50" charset="-128"/>
                <a:ea typeface="メイリオ" panose="020B0604030504040204" pitchFamily="50" charset="-128"/>
              </a:rPr>
              <a:t>：</a:t>
            </a:r>
            <a:r>
              <a:rPr kumimoji="1" lang="en-US" altLang="ja-JP" sz="2085" dirty="0">
                <a:ln w="3175">
                  <a:solidFill>
                    <a:schemeClr val="tx1"/>
                  </a:solidFill>
                </a:ln>
                <a:latin typeface="メイリオ" panose="020B0604030504040204" pitchFamily="50" charset="-128"/>
                <a:ea typeface="メイリオ" panose="020B0604030504040204" pitchFamily="50" charset="-128"/>
              </a:rPr>
              <a:t>info@otsu.or.jp</a:t>
            </a:r>
          </a:p>
        </p:txBody>
      </p:sp>
    </p:spTree>
    <p:extLst>
      <p:ext uri="{BB962C8B-B14F-4D97-AF65-F5344CB8AC3E}">
        <p14:creationId xmlns:p14="http://schemas.microsoft.com/office/powerpoint/2010/main" val="3588442127"/>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テーマ1">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テーマ1" id="{56D87EF8-5029-40B6-B0EC-58F627F5F4C4}" vid="{C053D549-820A-47EA-9CBB-AF1AD2D757A8}"/>
    </a:ext>
  </a:extLst>
</a:theme>
</file>

<file path=ppt/theme/theme3.xml><?xml version="1.0" encoding="utf-8"?>
<a:theme xmlns:a="http://schemas.openxmlformats.org/drawingml/2006/main" name="1_テーマ1">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テーマ1" id="{56D87EF8-5029-40B6-B0EC-58F627F5F4C4}" vid="{C053D549-820A-47EA-9CBB-AF1AD2D757A8}"/>
    </a:ext>
  </a:extLst>
</a:theme>
</file>

<file path=ppt/theme/theme4.xml><?xml version="1.0" encoding="utf-8"?>
<a:theme xmlns:a="http://schemas.openxmlformats.org/drawingml/2006/main" name="2_テーマ1">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テーマ1" id="{56D87EF8-5029-40B6-B0EC-58F627F5F4C4}" vid="{C053D549-820A-47EA-9CBB-AF1AD2D757A8}"/>
    </a:ext>
  </a:extLst>
</a:theme>
</file>

<file path=ppt/theme/theme5.xml><?xml version="1.0" encoding="utf-8"?>
<a:theme xmlns:a="http://schemas.openxmlformats.org/drawingml/2006/main" name="びわ湖大津教育旅行">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びわ湖大津教育旅行" id="{103F3117-607C-4C98-AA6A-9206C589F248}" vid="{B077CB79-D6FA-4FF2-BD33-55F89EA0514E}"/>
    </a:ext>
  </a:extLst>
</a:theme>
</file>

<file path=ppt/theme/theme6.xml><?xml version="1.0" encoding="utf-8"?>
<a:theme xmlns:a="http://schemas.openxmlformats.org/drawingml/2006/main" name="1_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2_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オレンジ エクスペリエンス">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40">
      <a:majorFont>
        <a:latin typeface="Oswald SemiBold"/>
        <a:ea typeface=""/>
        <a:cs typeface=""/>
      </a:majorFont>
      <a:minorFont>
        <a:latin typeface="Univers Condensed Light"/>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range experience" id="{9BAA8FFB-1EEF-49AC-B7FF-0F37799585E9}" vid="{6523F788-A6E6-47B0-B3C7-625411BE5A1C}"/>
    </a:ext>
  </a:ext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びわ湖大津教育旅行</Template>
  <TotalTime>15748</TotalTime>
  <Words>18223</Words>
  <Application>Microsoft Office PowerPoint</Application>
  <PresentationFormat>A4 210 x 297 mm</PresentationFormat>
  <Paragraphs>2525</Paragraphs>
  <Slides>45</Slides>
  <Notes>39</Notes>
  <HiddenSlides>0</HiddenSlides>
  <MMClips>0</MMClips>
  <ScaleCrop>false</ScaleCrop>
  <HeadingPairs>
    <vt:vector size="6" baseType="variant">
      <vt:variant>
        <vt:lpstr>使用されているフォント</vt:lpstr>
      </vt:variant>
      <vt:variant>
        <vt:i4>11</vt:i4>
      </vt:variant>
      <vt:variant>
        <vt:lpstr>テーマ</vt:lpstr>
      </vt:variant>
      <vt:variant>
        <vt:i4>8</vt:i4>
      </vt:variant>
      <vt:variant>
        <vt:lpstr>スライド タイトル</vt:lpstr>
      </vt:variant>
      <vt:variant>
        <vt:i4>45</vt:i4>
      </vt:variant>
    </vt:vector>
  </HeadingPairs>
  <TitlesOfParts>
    <vt:vector size="64" baseType="lpstr">
      <vt:lpstr>BIZ UDPゴシック</vt:lpstr>
      <vt:lpstr>Meiryo UI</vt:lpstr>
      <vt:lpstr>Meiryo</vt:lpstr>
      <vt:lpstr>Meiryo</vt:lpstr>
      <vt:lpstr>游ゴシック</vt:lpstr>
      <vt:lpstr>Arial</vt:lpstr>
      <vt:lpstr>Calibri</vt:lpstr>
      <vt:lpstr>Gill Sans Nova Light</vt:lpstr>
      <vt:lpstr>Oswald SemiBold</vt:lpstr>
      <vt:lpstr>Univers Condensed Light</vt:lpstr>
      <vt:lpstr>Wingdings</vt:lpstr>
      <vt:lpstr>デザインの設定</vt:lpstr>
      <vt:lpstr>テーマ1</vt:lpstr>
      <vt:lpstr>1_テーマ1</vt:lpstr>
      <vt:lpstr>2_テーマ1</vt:lpstr>
      <vt:lpstr>びわ湖大津教育旅行</vt:lpstr>
      <vt:lpstr>1_デザインの設定</vt:lpstr>
      <vt:lpstr>2_デザインの設定</vt:lpstr>
      <vt:lpstr>オレンジ エクスペリエンス</vt:lpstr>
      <vt:lpstr>PowerPoint プレゼンテーション</vt:lpstr>
      <vt:lpstr>京都の隣、雄大な自然とびわ湖に恵まれた体験学習フィールド　</vt:lpstr>
      <vt:lpstr>01.自然と歴史文化にあふれるまち　びわ湖大津（滋賀県大津市）</vt:lpstr>
      <vt:lpstr>02.びわ湖大津SDGｓ教育旅行プログラムとは</vt:lpstr>
      <vt:lpstr>びわ湖大津SDGｓ教育旅行プログラム</vt:lpstr>
      <vt:lpstr>03.モデルコース概要</vt:lpstr>
      <vt:lpstr>モデルコース ①　大津連泊・SDGs探究学習集中コース</vt:lpstr>
      <vt:lpstr>モデルコース ②　びわ湖大津～京都　自主研修充実コース</vt:lpstr>
      <vt:lpstr>モデルコース ③　京都先行・びわ湖大津コース</vt:lpstr>
      <vt:lpstr>モデルコース ④　びわ湖大津＋滋賀県内 民泊・広域周遊コース</vt:lpstr>
      <vt:lpstr>モデルコース ⑤　びわ湖大津＋（奈良・USJ）組み込みコース</vt:lpstr>
      <vt:lpstr>びわ湖大津SDG教育旅行プログラム</vt:lpstr>
      <vt:lpstr>びわ湖大津SDGｓ教育旅行プログラム</vt:lpstr>
      <vt:lpstr>びわ湖大津SDGｓ教育旅行プログラム</vt:lpstr>
      <vt:lpstr>びわ湖大津SDGｓ教育旅行プログラム</vt:lpstr>
      <vt:lpstr>びわ湖大津教育プログラム：01</vt:lpstr>
      <vt:lpstr>びわ湖大津教育プログラム：02</vt:lpstr>
      <vt:lpstr>びわ湖大津教育プログラム：03</vt:lpstr>
      <vt:lpstr>びわ湖大津教育プログラム：04</vt:lpstr>
      <vt:lpstr>びわ湖大津教育プログラム：05</vt:lpstr>
      <vt:lpstr>びわ湖大津教育プログラム：06</vt:lpstr>
      <vt:lpstr>びわ湖大津教育プログラム：07</vt:lpstr>
      <vt:lpstr>びわ湖大津教育プログラム：08</vt:lpstr>
      <vt:lpstr>びわ湖大津教育プログラム：09</vt:lpstr>
      <vt:lpstr>びわ湖大津教育プログラム：10</vt:lpstr>
      <vt:lpstr>びわ湖大津教育プログラム：11</vt:lpstr>
      <vt:lpstr>びわ湖大津教育プログラム：12</vt:lpstr>
      <vt:lpstr>びわ湖大津教育プログラム：13</vt:lpstr>
      <vt:lpstr>びわ湖大津教育プログラム：14</vt:lpstr>
      <vt:lpstr>びわ湖大津教育プログラム：15</vt:lpstr>
      <vt:lpstr>びわ湖大津教育プログラム：16</vt:lpstr>
      <vt:lpstr>びわ湖大津教育プログラム：17</vt:lpstr>
      <vt:lpstr>びわ湖大津教育プログラム：18</vt:lpstr>
      <vt:lpstr>びわ湖大津教育プログラム：19</vt:lpstr>
      <vt:lpstr>びわ湖大津教育プログラム：20</vt:lpstr>
      <vt:lpstr>びわ湖大津教育プログラム：21</vt:lpstr>
      <vt:lpstr>びわ湖大津教育プログラム：22</vt:lpstr>
      <vt:lpstr>びわ湖大津教育プログラム：23</vt:lpstr>
      <vt:lpstr>びわ湖大津教育プログラム：24</vt:lpstr>
      <vt:lpstr>びわ湖大津教育プログラム：25</vt:lpstr>
      <vt:lpstr>旅行会社の皆様へ　　企画提案用資料のご案内</vt:lpstr>
      <vt:lpstr>びわ湖大津SDGｓ教育旅行プログラム</vt:lpstr>
      <vt:lpstr>びわ湖大津SDGｓ教育旅行プログラム</vt:lpstr>
      <vt:lpstr>PowerPoint プレゼンテーション</vt:lpstr>
      <vt:lpstr>びわ湖大津SDGｓ教育旅行プログラム</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事務局 びわ湖大津観光協会</cp:lastModifiedBy>
  <cp:revision>384</cp:revision>
  <cp:lastPrinted>2026-09-03T04:53:57Z</cp:lastPrinted>
  <dcterms:created xsi:type="dcterms:W3CDTF">2017-09-04T00:58:00Z</dcterms:created>
  <dcterms:modified xsi:type="dcterms:W3CDTF">2026-09-06T02:05:00Z</dcterms:modified>
</cp:coreProperties>
</file>