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21"/>
  </p:notesMasterIdLst>
  <p:sldIdLst>
    <p:sldId id="554" r:id="rId2"/>
    <p:sldId id="265" r:id="rId3"/>
    <p:sldId id="266" r:id="rId4"/>
    <p:sldId id="267" r:id="rId5"/>
    <p:sldId id="268" r:id="rId6"/>
    <p:sldId id="271" r:id="rId7"/>
    <p:sldId id="272" r:id="rId8"/>
    <p:sldId id="269" r:id="rId9"/>
    <p:sldId id="270" r:id="rId10"/>
    <p:sldId id="273" r:id="rId11"/>
    <p:sldId id="274" r:id="rId12"/>
    <p:sldId id="275" r:id="rId13"/>
    <p:sldId id="276" r:id="rId14"/>
    <p:sldId id="277" r:id="rId15"/>
    <p:sldId id="278" r:id="rId16"/>
    <p:sldId id="279" r:id="rId17"/>
    <p:sldId id="280" r:id="rId18"/>
    <p:sldId id="281" r:id="rId19"/>
    <p:sldId id="282" r:id="rId20"/>
  </p:sldIdLst>
  <p:sldSz cx="9906000" cy="6858000" type="A4"/>
  <p:notesSz cx="7099300" cy="10234613"/>
  <p:embeddedFontLst>
    <p:embeddedFont>
      <p:font typeface="Calibri" panose="020F0502020204030204" pitchFamily="34" charset="0"/>
      <p:regular r:id="rId22"/>
      <p:bold r:id="rId23"/>
      <p:italic r:id="rId24"/>
      <p:boldItalic r:id="rId25"/>
    </p:embeddedFont>
    <p:embeddedFont>
      <p:font typeface="Gill Sans Nova Light" panose="020B0302020104020203" pitchFamily="34" charset="0"/>
      <p:regular r:id="rId26"/>
      <p:italic r:id="rId27"/>
    </p:embeddedFont>
    <p:embeddedFont>
      <p:font typeface="Meiryo UI" panose="020B0604030504040204" pitchFamily="50" charset="-128"/>
      <p:regular r:id="rId28"/>
      <p:bold r:id="rId29"/>
      <p:italic r:id="rId30"/>
      <p:boldItalic r:id="rId31"/>
    </p:embeddedFont>
    <p:embeddedFont>
      <p:font typeface="メイリオ" panose="020B0604030504040204" pitchFamily="50" charset="-128"/>
      <p:regular r:id="rId32"/>
      <p:bold r:id="rId33"/>
      <p:italic r:id="rId34"/>
      <p:boldItalic r:id="rId35"/>
    </p:embeddedFont>
  </p:embeddedFontLst>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8">
          <p15:clr>
            <a:srgbClr val="A4A3A4"/>
          </p15:clr>
        </p15:guide>
        <p15:guide id="2" pos="3923">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E1FFFF"/>
    <a:srgbClr val="CC0000"/>
    <a:srgbClr val="990033"/>
    <a:srgbClr val="0066FF"/>
    <a:srgbClr val="FFCC00"/>
    <a:srgbClr val="993366"/>
    <a:srgbClr val="CC9900"/>
    <a:srgbClr val="FF66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4" autoAdjust="0"/>
    <p:restoredTop sz="94660" autoAdjust="0"/>
  </p:normalViewPr>
  <p:slideViewPr>
    <p:cSldViewPr showGuides="1">
      <p:cViewPr varScale="1">
        <p:scale>
          <a:sx n="114" d="100"/>
          <a:sy n="114" d="100"/>
        </p:scale>
        <p:origin x="1002" y="84"/>
      </p:cViewPr>
      <p:guideLst>
        <p:guide orient="horz" pos="798"/>
        <p:guide pos="39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99" d="100"/>
          <a:sy n="99" d="100"/>
        </p:scale>
        <p:origin x="-2580" y="-84"/>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7799" cy="511649"/>
          </a:xfrm>
          <a:prstGeom prst="rect">
            <a:avLst/>
          </a:prstGeom>
        </p:spPr>
        <p:txBody>
          <a:bodyPr vert="horz" lIns="94300" tIns="47150" rIns="94300" bIns="47150"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4019847" y="1"/>
            <a:ext cx="3077799" cy="511649"/>
          </a:xfrm>
          <a:prstGeom prst="rect">
            <a:avLst/>
          </a:prstGeom>
        </p:spPr>
        <p:txBody>
          <a:bodyPr vert="horz" lIns="94300" tIns="47150" rIns="94300" bIns="47150" rtlCol="0"/>
          <a:lstStyle>
            <a:lvl1pPr algn="r" eaLnBrk="1" fontAlgn="auto" hangingPunct="1">
              <a:spcBef>
                <a:spcPts val="0"/>
              </a:spcBef>
              <a:spcAft>
                <a:spcPts val="0"/>
              </a:spcAft>
              <a:defRPr sz="1300">
                <a:latin typeface="+mn-lt"/>
                <a:ea typeface="+mn-ea"/>
              </a:defRPr>
            </a:lvl1pPr>
          </a:lstStyle>
          <a:p>
            <a:pPr>
              <a:defRPr/>
            </a:pPr>
            <a:fld id="{1FEE9E81-9DA7-4A1C-8EC4-73C064E99D76}" type="datetimeFigureOut">
              <a:rPr lang="ja-JP" altLang="en-US"/>
              <a:pPr>
                <a:defRPr/>
              </a:pPr>
              <a:t>2023/5/23</a:t>
            </a:fld>
            <a:endParaRPr lang="ja-JP" altLang="en-US"/>
          </a:p>
        </p:txBody>
      </p:sp>
      <p:sp>
        <p:nvSpPr>
          <p:cNvPr id="4" name="スライド イメージ プレースホルダ 3"/>
          <p:cNvSpPr>
            <a:spLocks noGrp="1" noRot="1" noChangeAspect="1"/>
          </p:cNvSpPr>
          <p:nvPr>
            <p:ph type="sldImg" idx="2"/>
          </p:nvPr>
        </p:nvSpPr>
        <p:spPr>
          <a:xfrm>
            <a:off x="777875" y="766763"/>
            <a:ext cx="5543550" cy="3838575"/>
          </a:xfrm>
          <a:prstGeom prst="rect">
            <a:avLst/>
          </a:prstGeom>
          <a:noFill/>
          <a:ln w="12700">
            <a:solidFill>
              <a:prstClr val="black"/>
            </a:solidFill>
          </a:ln>
        </p:spPr>
        <p:txBody>
          <a:bodyPr vert="horz" lIns="94300" tIns="47150" rIns="94300" bIns="47150" rtlCol="0" anchor="ctr"/>
          <a:lstStyle/>
          <a:p>
            <a:pPr lvl="0"/>
            <a:endParaRPr lang="ja-JP" altLang="en-US" noProof="0"/>
          </a:p>
        </p:txBody>
      </p:sp>
      <p:sp>
        <p:nvSpPr>
          <p:cNvPr id="5" name="ノート プレースホルダ 4"/>
          <p:cNvSpPr>
            <a:spLocks noGrp="1"/>
          </p:cNvSpPr>
          <p:nvPr>
            <p:ph type="body" sz="quarter" idx="3"/>
          </p:nvPr>
        </p:nvSpPr>
        <p:spPr>
          <a:xfrm>
            <a:off x="708606" y="4861484"/>
            <a:ext cx="5682089" cy="4606474"/>
          </a:xfrm>
          <a:prstGeom prst="rect">
            <a:avLst/>
          </a:prstGeom>
        </p:spPr>
        <p:txBody>
          <a:bodyPr vert="horz" lIns="94300" tIns="47150" rIns="94300" bIns="47150"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722965"/>
            <a:ext cx="3077799" cy="510014"/>
          </a:xfrm>
          <a:prstGeom prst="rect">
            <a:avLst/>
          </a:prstGeom>
        </p:spPr>
        <p:txBody>
          <a:bodyPr vert="horz" lIns="94300" tIns="47150" rIns="94300" bIns="47150"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4019847" y="9722965"/>
            <a:ext cx="3077799" cy="510014"/>
          </a:xfrm>
          <a:prstGeom prst="rect">
            <a:avLst/>
          </a:prstGeom>
        </p:spPr>
        <p:txBody>
          <a:bodyPr vert="horz" wrap="square" lIns="94300" tIns="47150" rIns="94300" bIns="47150" numCol="1" anchor="b" anchorCtr="0" compatLnSpc="1">
            <a:prstTxWarp prst="textNoShape">
              <a:avLst/>
            </a:prstTxWarp>
          </a:bodyPr>
          <a:lstStyle>
            <a:lvl1pPr algn="r" eaLnBrk="1" hangingPunct="1">
              <a:defRPr sz="1300">
                <a:latin typeface="Calibri" panose="020F0502020204030204" pitchFamily="34" charset="0"/>
              </a:defRPr>
            </a:lvl1pPr>
          </a:lstStyle>
          <a:p>
            <a:pPr>
              <a:defRPr/>
            </a:pPr>
            <a:fld id="{F8E9394A-40F9-471B-BE77-B8F2F152E667}" type="slidenum">
              <a:rPr lang="ja-JP" altLang="en-US"/>
              <a:pPr>
                <a:defRPr/>
              </a:pPr>
              <a:t>‹#›</a:t>
            </a:fld>
            <a:endParaRPr lang="ja-JP" altLang="en-US"/>
          </a:p>
        </p:txBody>
      </p:sp>
    </p:spTree>
    <p:extLst>
      <p:ext uri="{BB962C8B-B14F-4D97-AF65-F5344CB8AC3E}">
        <p14:creationId xmlns:p14="http://schemas.microsoft.com/office/powerpoint/2010/main" val="3403840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a:t>
            </a:fld>
            <a:endParaRPr kumimoji="1" lang="ja-JP" altLang="en-US"/>
          </a:p>
        </p:txBody>
      </p:sp>
    </p:spTree>
    <p:extLst>
      <p:ext uri="{BB962C8B-B14F-4D97-AF65-F5344CB8AC3E}">
        <p14:creationId xmlns:p14="http://schemas.microsoft.com/office/powerpoint/2010/main" val="667053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2</a:t>
            </a:fld>
            <a:endParaRPr lang="ja-JP" altLang="en-US"/>
          </a:p>
        </p:txBody>
      </p:sp>
    </p:spTree>
    <p:extLst>
      <p:ext uri="{BB962C8B-B14F-4D97-AF65-F5344CB8AC3E}">
        <p14:creationId xmlns:p14="http://schemas.microsoft.com/office/powerpoint/2010/main" val="993529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46329">
              <a:defRPr/>
            </a:pPr>
            <a:fld id="{F8E9394A-40F9-471B-BE77-B8F2F152E667}" type="slidenum">
              <a:rPr lang="ja-JP" altLang="en-US">
                <a:solidFill>
                  <a:prstClr val="black"/>
                </a:solidFill>
              </a:rPr>
              <a:pPr defTabSz="946329">
                <a:defRPr/>
              </a:pPr>
              <a:t>4</a:t>
            </a:fld>
            <a:endParaRPr lang="ja-JP" altLang="en-US">
              <a:solidFill>
                <a:prstClr val="black"/>
              </a:solidFill>
            </a:endParaRPr>
          </a:p>
        </p:txBody>
      </p:sp>
    </p:spTree>
    <p:extLst>
      <p:ext uri="{BB962C8B-B14F-4D97-AF65-F5344CB8AC3E}">
        <p14:creationId xmlns:p14="http://schemas.microsoft.com/office/powerpoint/2010/main" val="993529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6</a:t>
            </a:fld>
            <a:endParaRPr lang="ja-JP" altLang="en-US"/>
          </a:p>
        </p:txBody>
      </p:sp>
    </p:spTree>
    <p:extLst>
      <p:ext uri="{BB962C8B-B14F-4D97-AF65-F5344CB8AC3E}">
        <p14:creationId xmlns:p14="http://schemas.microsoft.com/office/powerpoint/2010/main" val="2608703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defTabSz="946329">
              <a:defRPr/>
            </a:pPr>
            <a:fld id="{F8E9394A-40F9-471B-BE77-B8F2F152E667}" type="slidenum">
              <a:rPr lang="ja-JP" altLang="en-US">
                <a:solidFill>
                  <a:prstClr val="black"/>
                </a:solidFill>
              </a:rPr>
              <a:pPr defTabSz="946329">
                <a:defRPr/>
              </a:pPr>
              <a:t>8</a:t>
            </a:fld>
            <a:endParaRPr lang="ja-JP" altLang="en-US">
              <a:solidFill>
                <a:prstClr val="black"/>
              </a:solidFill>
            </a:endParaRPr>
          </a:p>
        </p:txBody>
      </p:sp>
    </p:spTree>
    <p:extLst>
      <p:ext uri="{BB962C8B-B14F-4D97-AF65-F5344CB8AC3E}">
        <p14:creationId xmlns:p14="http://schemas.microsoft.com/office/powerpoint/2010/main" val="2608703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10</a:t>
            </a:fld>
            <a:endParaRPr lang="ja-JP" altLang="en-US"/>
          </a:p>
        </p:txBody>
      </p:sp>
    </p:spTree>
    <p:extLst>
      <p:ext uri="{BB962C8B-B14F-4D97-AF65-F5344CB8AC3E}">
        <p14:creationId xmlns:p14="http://schemas.microsoft.com/office/powerpoint/2010/main" val="2608703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12</a:t>
            </a:fld>
            <a:endParaRPr lang="ja-JP" altLang="en-US"/>
          </a:p>
        </p:txBody>
      </p:sp>
    </p:spTree>
    <p:extLst>
      <p:ext uri="{BB962C8B-B14F-4D97-AF65-F5344CB8AC3E}">
        <p14:creationId xmlns:p14="http://schemas.microsoft.com/office/powerpoint/2010/main" val="2608703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14</a:t>
            </a:fld>
            <a:endParaRPr lang="ja-JP" altLang="en-US"/>
          </a:p>
        </p:txBody>
      </p:sp>
    </p:spTree>
    <p:extLst>
      <p:ext uri="{BB962C8B-B14F-4D97-AF65-F5344CB8AC3E}">
        <p14:creationId xmlns:p14="http://schemas.microsoft.com/office/powerpoint/2010/main" val="2608703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16</a:t>
            </a:fld>
            <a:endParaRPr lang="ja-JP" altLang="en-US"/>
          </a:p>
        </p:txBody>
      </p:sp>
    </p:spTree>
    <p:extLst>
      <p:ext uri="{BB962C8B-B14F-4D97-AF65-F5344CB8AC3E}">
        <p14:creationId xmlns:p14="http://schemas.microsoft.com/office/powerpoint/2010/main" val="2608703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18</a:t>
            </a:fld>
            <a:endParaRPr lang="ja-JP" altLang="en-US"/>
          </a:p>
        </p:txBody>
      </p:sp>
    </p:spTree>
    <p:extLst>
      <p:ext uri="{BB962C8B-B14F-4D97-AF65-F5344CB8AC3E}">
        <p14:creationId xmlns:p14="http://schemas.microsoft.com/office/powerpoint/2010/main" val="99352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94246670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50937541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743822382"/>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76453293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796495372"/>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128032456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227329627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86179027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92655638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16041859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1176755104"/>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1553578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1242465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96631809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229190920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83582525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170820879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255468937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90987612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401922288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92450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153735446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75440277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2252335450"/>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07910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870722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330537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0249086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04235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740358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649677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870598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2050021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2746448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1751374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03440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8373434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054386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7681721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3376782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8771037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90055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7100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37041603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4564480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9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16655298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4284530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7194169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2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
        <p:nvSpPr>
          <p:cNvPr id="2" name="テキスト ボックス 1">
            <a:extLst>
              <a:ext uri="{FF2B5EF4-FFF2-40B4-BE49-F238E27FC236}">
                <a16:creationId xmlns:a16="http://schemas.microsoft.com/office/drawing/2014/main" id="{A9EA6B34-AD42-DD16-23AC-F5EAA59D5048}"/>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spTree>
    <p:extLst>
      <p:ext uri="{BB962C8B-B14F-4D97-AF65-F5344CB8AC3E}">
        <p14:creationId xmlns:p14="http://schemas.microsoft.com/office/powerpoint/2010/main" val="42835936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3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292675968"/>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4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21553811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C7BCF6FD-3C16-1869-1B64-F7576ACF00F4}"/>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63DE682D-33A1-1ED1-B1C2-E4D382912962}"/>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517AF1DD-EA0D-8632-4F94-E60CB0AC3E14}"/>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pic>
        <p:nvPicPr>
          <p:cNvPr id="12" name="図 11" descr="斧, 挿絵 が含まれている画像&#10;&#10;自動的に生成された説明">
            <a:extLst>
              <a:ext uri="{FF2B5EF4-FFF2-40B4-BE49-F238E27FC236}">
                <a16:creationId xmlns:a16="http://schemas.microsoft.com/office/drawing/2014/main" id="{53440044-9B5E-F31B-77DA-377AF91E7E83}"/>
              </a:ext>
            </a:extLst>
          </p:cNvPr>
          <p:cNvPicPr>
            <a:picLocks noChangeAspect="1"/>
          </p:cNvPicPr>
          <p:nvPr userDrawn="1"/>
        </p:nvPicPr>
        <p:blipFill>
          <a:blip r:embed="rId53"/>
          <a:stretch>
            <a:fillRect/>
          </a:stretch>
        </p:blipFill>
        <p:spPr>
          <a:xfrm>
            <a:off x="8812622" y="6532214"/>
            <a:ext cx="777981" cy="180264"/>
          </a:xfrm>
          <a:prstGeom prst="rect">
            <a:avLst/>
          </a:prstGeom>
        </p:spPr>
      </p:pic>
    </p:spTree>
    <p:extLst>
      <p:ext uri="{BB962C8B-B14F-4D97-AF65-F5344CB8AC3E}">
        <p14:creationId xmlns:p14="http://schemas.microsoft.com/office/powerpoint/2010/main" val="42197256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 id="2147483660" r:id="rId43"/>
    <p:sldLayoutId id="2147483661" r:id="rId44"/>
    <p:sldLayoutId id="2147483663" r:id="rId45"/>
    <p:sldLayoutId id="2147483670" r:id="rId46"/>
    <p:sldLayoutId id="2147483672" r:id="rId47"/>
    <p:sldLayoutId id="2147483673" r:id="rId48"/>
    <p:sldLayoutId id="2147483674" r:id="rId49"/>
    <p:sldLayoutId id="2147483675" r:id="rId50"/>
    <p:sldLayoutId id="2147483677" r:id="rId51"/>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8.jpeg"/><Relationship Id="rId4" Type="http://schemas.openxmlformats.org/officeDocument/2006/relationships/image" Target="../media/image3.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5.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6.jpe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5.xml"/><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microsoft.com/office/2007/relationships/hdphoto" Target="../media/hdphoto3.wdp"/><Relationship Id="rId12"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43.png"/><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46.png"/><Relationship Id="rId4" Type="http://schemas.openxmlformats.org/officeDocument/2006/relationships/image" Target="../media/image42.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51.png"/><Relationship Id="rId11" Type="http://schemas.openxmlformats.org/officeDocument/2006/relationships/image" Target="../media/image55.jpg"/><Relationship Id="rId5" Type="http://schemas.microsoft.com/office/2007/relationships/hdphoto" Target="../media/hdphoto5.wdp"/><Relationship Id="rId10" Type="http://schemas.microsoft.com/office/2007/relationships/hdphoto" Target="../media/hdphoto6.wdp"/><Relationship Id="rId4" Type="http://schemas.openxmlformats.org/officeDocument/2006/relationships/image" Target="../media/image50.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61.jpeg"/><Relationship Id="rId5" Type="http://schemas.openxmlformats.org/officeDocument/2006/relationships/image" Target="../media/image60.jpeg"/><Relationship Id="rId10" Type="http://schemas.microsoft.com/office/2007/relationships/hdphoto" Target="../media/hdphoto7.wdp"/><Relationship Id="rId4" Type="http://schemas.openxmlformats.org/officeDocument/2006/relationships/image" Target="../media/image59.jpe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5.xml"/><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1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5.xml"/><Relationship Id="rId6" Type="http://schemas.openxmlformats.org/officeDocument/2006/relationships/image" Target="../media/image78.png"/><Relationship Id="rId5" Type="http://schemas.openxmlformats.org/officeDocument/2006/relationships/image" Target="../media/image74.png"/><Relationship Id="rId4" Type="http://schemas.openxmlformats.org/officeDocument/2006/relationships/image" Target="../media/image77.png"/></Relationships>
</file>

<file path=ppt/slides/_rels/slide16.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png"/><Relationship Id="rId9" Type="http://schemas.openxmlformats.org/officeDocument/2006/relationships/image" Target="../media/image85.png"/></Relationships>
</file>

<file path=ppt/slides/_rels/slide1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hyperlink" Target="https://www.princehotels.co.jp/otsu/" TargetMode="External"/><Relationship Id="rId7" Type="http://schemas.openxmlformats.org/officeDocument/2006/relationships/image" Target="../media/image91.jpeg"/><Relationship Id="rId12" Type="http://schemas.openxmlformats.org/officeDocument/2006/relationships/image" Target="../media/image95.jpeg"/><Relationship Id="rId2" Type="http://schemas.openxmlformats.org/officeDocument/2006/relationships/notesSlide" Target="../notesSlides/notesSlide10.xml"/><Relationship Id="rId1" Type="http://schemas.openxmlformats.org/officeDocument/2006/relationships/slideLayout" Target="../slideLayouts/slideLayout41.xml"/><Relationship Id="rId6" Type="http://schemas.openxmlformats.org/officeDocument/2006/relationships/image" Target="../media/image90.jpeg"/><Relationship Id="rId11" Type="http://schemas.openxmlformats.org/officeDocument/2006/relationships/image" Target="../media/image94.jpeg"/><Relationship Id="rId5" Type="http://schemas.openxmlformats.org/officeDocument/2006/relationships/image" Target="../media/image89.jpeg"/><Relationship Id="rId10" Type="http://schemas.openxmlformats.org/officeDocument/2006/relationships/image" Target="../media/image49.png"/><Relationship Id="rId4" Type="http://schemas.openxmlformats.org/officeDocument/2006/relationships/image" Target="../media/image88.jpeg"/><Relationship Id="rId9" Type="http://schemas.openxmlformats.org/officeDocument/2006/relationships/image" Target="../media/image93.jpeg"/></Relationships>
</file>

<file path=ppt/slides/_rels/slide1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25.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湖と建物">
            <a:extLst>
              <a:ext uri="{FF2B5EF4-FFF2-40B4-BE49-F238E27FC236}">
                <a16:creationId xmlns:a16="http://schemas.microsoft.com/office/drawing/2014/main" id="{BB57EBDD-CABC-8A06-4F8B-1B9E56FCFA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90131" y="1672540"/>
            <a:ext cx="3551301" cy="2367534"/>
          </a:xfrm>
          <a:prstGeom prst="rect">
            <a:avLst/>
          </a:prstGeom>
          <a:ln>
            <a:noFill/>
          </a:ln>
          <a:effectLst/>
        </p:spPr>
      </p:pic>
      <p:sp>
        <p:nvSpPr>
          <p:cNvPr id="10" name="テキスト ボックス 9"/>
          <p:cNvSpPr txBox="1"/>
          <p:nvPr/>
        </p:nvSpPr>
        <p:spPr>
          <a:xfrm>
            <a:off x="1064568" y="148570"/>
            <a:ext cx="4120039"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教育旅行受入宿泊施設</a:t>
            </a:r>
          </a:p>
        </p:txBody>
      </p:sp>
      <p:pic>
        <p:nvPicPr>
          <p:cNvPr id="9" name="図 8" descr="海に浮かんでいる船&#10;&#10;中程度の精度で自動的に生成された説明">
            <a:extLst>
              <a:ext uri="{FF2B5EF4-FFF2-40B4-BE49-F238E27FC236}">
                <a16:creationId xmlns:a16="http://schemas.microsoft.com/office/drawing/2014/main" id="{92095530-6852-43FF-A8A3-0EC3271498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1965" y="1654528"/>
            <a:ext cx="3980742" cy="2999630"/>
          </a:xfrm>
          <a:prstGeom prst="rect">
            <a:avLst/>
          </a:prstGeom>
          <a:ln>
            <a:noFill/>
          </a:ln>
          <a:effectLst/>
        </p:spPr>
      </p:pic>
      <p:pic>
        <p:nvPicPr>
          <p:cNvPr id="13" name="図 12" descr="自然, 水, 屋外, 岩礁 が含まれている画像&#10;&#10;自動的に生成された説明">
            <a:extLst>
              <a:ext uri="{FF2B5EF4-FFF2-40B4-BE49-F238E27FC236}">
                <a16:creationId xmlns:a16="http://schemas.microsoft.com/office/drawing/2014/main" id="{487C3E5A-9CA2-6086-3931-D41E67197BA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2520" y="4722470"/>
            <a:ext cx="2554314" cy="1802874"/>
          </a:xfrm>
          <a:prstGeom prst="rect">
            <a:avLst/>
          </a:prstGeom>
          <a:ln>
            <a:noFill/>
          </a:ln>
          <a:effectLst/>
        </p:spPr>
      </p:pic>
      <p:sp>
        <p:nvSpPr>
          <p:cNvPr id="7" name="テキスト ボックス 6"/>
          <p:cNvSpPr txBox="1"/>
          <p:nvPr/>
        </p:nvSpPr>
        <p:spPr>
          <a:xfrm>
            <a:off x="497061" y="618384"/>
            <a:ext cx="2795958"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湖畔のリゾート“びわ湖大津”</a:t>
            </a:r>
          </a:p>
        </p:txBody>
      </p:sp>
      <p:sp>
        <p:nvSpPr>
          <p:cNvPr id="11" name="1 つの角を丸めた四角形 10"/>
          <p:cNvSpPr/>
          <p:nvPr/>
        </p:nvSpPr>
        <p:spPr>
          <a:xfrm rot="10800000" flipH="1">
            <a:off x="596356" y="957785"/>
            <a:ext cx="2597368" cy="45719"/>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526380" y="1054364"/>
            <a:ext cx="9179148" cy="600164"/>
          </a:xfrm>
          <a:prstGeom prst="rect">
            <a:avLst/>
          </a:prstGeom>
          <a:noFill/>
        </p:spPr>
        <p:txBody>
          <a:bodyPr wrap="square" rtlCol="0">
            <a:spAutoFit/>
          </a:bodyPr>
          <a:lstStyle/>
          <a:p>
            <a:r>
              <a:rPr lang="ja-JP" altLang="en-US" sz="1100" dirty="0">
                <a:latin typeface="メイリオ" panose="020B0604030504040204" pitchFamily="50" charset="-128"/>
                <a:ea typeface="メイリオ" panose="020B0604030504040204" pitchFamily="50" charset="-128"/>
              </a:rPr>
              <a:t>宿泊施設の大半がびわ湖に面したレークビューの施設です。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びわ湖と比叡山に囲まれた自然豊かな環境のなか、温泉旅館、リゾートホテル、研修所等、様々なタイプの施設をお選びいただけます。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各施設の修学旅行向けの資料もご用意しています。</a:t>
            </a:r>
            <a:endParaRPr lang="en-US" altLang="ja-JP" sz="1100" dirty="0">
              <a:latin typeface="メイリオ" panose="020B0604030504040204" pitchFamily="50" charset="-128"/>
              <a:ea typeface="メイリオ" panose="020B0604030504040204" pitchFamily="50" charset="-128"/>
            </a:endParaRPr>
          </a:p>
        </p:txBody>
      </p:sp>
      <p:sp>
        <p:nvSpPr>
          <p:cNvPr id="15" name="テキスト ボックス 14"/>
          <p:cNvSpPr txBox="1"/>
          <p:nvPr/>
        </p:nvSpPr>
        <p:spPr>
          <a:xfrm>
            <a:off x="5303294" y="4129719"/>
            <a:ext cx="3785134" cy="253916"/>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○各受入施設情報もご用意しています。</a:t>
            </a:r>
            <a:endParaRPr lang="en-US" altLang="ja-JP" sz="1050" dirty="0">
              <a:latin typeface="メイリオ" panose="020B0604030504040204" pitchFamily="50" charset="-128"/>
              <a:ea typeface="メイリオ" panose="020B0604030504040204" pitchFamily="50" charset="-128"/>
            </a:endParaRPr>
          </a:p>
        </p:txBody>
      </p:sp>
      <p:pic>
        <p:nvPicPr>
          <p:cNvPr id="16" name="図 15" descr="ダイアグラム&#10;&#10;自動的に生成された説明">
            <a:extLst>
              <a:ext uri="{FF2B5EF4-FFF2-40B4-BE49-F238E27FC236}">
                <a16:creationId xmlns:a16="http://schemas.microsoft.com/office/drawing/2014/main" id="{84E71FEC-A49A-A71D-CB55-15FF95AB313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366484" y="4941168"/>
            <a:ext cx="2179734" cy="1540134"/>
          </a:xfrm>
          <a:prstGeom prst="rect">
            <a:avLst/>
          </a:prstGeom>
          <a:ln>
            <a:solidFill>
              <a:schemeClr val="tx1"/>
            </a:solidFill>
          </a:ln>
        </p:spPr>
      </p:pic>
      <p:pic>
        <p:nvPicPr>
          <p:cNvPr id="3" name="図 2">
            <a:extLst>
              <a:ext uri="{FF2B5EF4-FFF2-40B4-BE49-F238E27FC236}">
                <a16:creationId xmlns:a16="http://schemas.microsoft.com/office/drawing/2014/main" id="{A080D1FA-4F87-B93C-FA63-DCEF5ABD0F4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4016197" y="5542007"/>
            <a:ext cx="1260462" cy="944307"/>
          </a:xfrm>
          <a:prstGeom prst="rect">
            <a:avLst/>
          </a:prstGeom>
        </p:spPr>
      </p:pic>
      <p:pic>
        <p:nvPicPr>
          <p:cNvPr id="2" name="図 1">
            <a:extLst>
              <a:ext uri="{FF2B5EF4-FFF2-40B4-BE49-F238E27FC236}">
                <a16:creationId xmlns:a16="http://schemas.microsoft.com/office/drawing/2014/main" id="{79A956FD-785E-BC9D-24DC-13157A660372}"/>
              </a:ext>
            </a:extLst>
          </p:cNvPr>
          <p:cNvPicPr>
            <a:picLocks noChangeAspect="1"/>
          </p:cNvPicPr>
          <p:nvPr/>
        </p:nvPicPr>
        <p:blipFill>
          <a:blip r:embed="rId9"/>
          <a:stretch>
            <a:fillRect/>
          </a:stretch>
        </p:blipFill>
        <p:spPr>
          <a:xfrm>
            <a:off x="3268590" y="4722471"/>
            <a:ext cx="1260462" cy="842730"/>
          </a:xfrm>
          <a:prstGeom prst="rect">
            <a:avLst/>
          </a:prstGeom>
        </p:spPr>
      </p:pic>
      <p:pic>
        <p:nvPicPr>
          <p:cNvPr id="6" name="図 5" descr="グラフィカル ユーザー インターフェイス&#10;&#10;自動的に生成された説明">
            <a:extLst>
              <a:ext uri="{FF2B5EF4-FFF2-40B4-BE49-F238E27FC236}">
                <a16:creationId xmlns:a16="http://schemas.microsoft.com/office/drawing/2014/main" id="{F69909CC-0EB1-FE1D-EF4E-01A51E9DD40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385049" y="4372625"/>
            <a:ext cx="2390183" cy="1688831"/>
          </a:xfrm>
          <a:prstGeom prst="rect">
            <a:avLst/>
          </a:prstGeom>
          <a:ln>
            <a:solidFill>
              <a:schemeClr val="tx1"/>
            </a:solidFill>
          </a:ln>
        </p:spPr>
      </p:pic>
    </p:spTree>
    <p:extLst>
      <p:ext uri="{BB962C8B-B14F-4D97-AF65-F5344CB8AC3E}">
        <p14:creationId xmlns:p14="http://schemas.microsoft.com/office/powerpoint/2010/main" val="141790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540762746"/>
              </p:ext>
            </p:extLst>
          </p:nvPr>
        </p:nvGraphicFramePr>
        <p:xfrm>
          <a:off x="5173465" y="1832575"/>
          <a:ext cx="4480814" cy="1317990"/>
        </p:xfrm>
        <a:graphic>
          <a:graphicData uri="http://schemas.openxmlformats.org/drawingml/2006/table">
            <a:tbl>
              <a:tblPr firstRow="1" bandRow="1">
                <a:tableStyleId>{5C22544A-7EE6-4342-B048-85BDC9FD1C3A}</a:tableStyleId>
              </a:tblPr>
              <a:tblGrid>
                <a:gridCol w="966695">
                  <a:extLst>
                    <a:ext uri="{9D8B030D-6E8A-4147-A177-3AD203B41FA5}">
                      <a16:colId xmlns:a16="http://schemas.microsoft.com/office/drawing/2014/main" val="667524188"/>
                    </a:ext>
                  </a:extLst>
                </a:gridCol>
                <a:gridCol w="1400889">
                  <a:extLst>
                    <a:ext uri="{9D8B030D-6E8A-4147-A177-3AD203B41FA5}">
                      <a16:colId xmlns:a16="http://schemas.microsoft.com/office/drawing/2014/main" val="1089827581"/>
                    </a:ext>
                  </a:extLst>
                </a:gridCol>
                <a:gridCol w="1089580">
                  <a:extLst>
                    <a:ext uri="{9D8B030D-6E8A-4147-A177-3AD203B41FA5}">
                      <a16:colId xmlns:a16="http://schemas.microsoft.com/office/drawing/2014/main" val="2285393139"/>
                    </a:ext>
                  </a:extLst>
                </a:gridCol>
                <a:gridCol w="1023650">
                  <a:extLst>
                    <a:ext uri="{9D8B030D-6E8A-4147-A177-3AD203B41FA5}">
                      <a16:colId xmlns:a16="http://schemas.microsoft.com/office/drawing/2014/main" val="1817619136"/>
                    </a:ext>
                  </a:extLst>
                </a:gridCol>
              </a:tblGrid>
              <a:tr h="228132">
                <a:tc gridSpan="4">
                  <a:txBody>
                    <a:bodyPr/>
                    <a:lstStyle/>
                    <a:p>
                      <a:pPr algn="ctr"/>
                      <a:r>
                        <a:rPr kumimoji="1" lang="ja-JP" altLang="en-US" sz="900" dirty="0">
                          <a:latin typeface="メイリオ" panose="020B0604030504040204" pitchFamily="50" charset="-128"/>
                          <a:ea typeface="メイリオ" panose="020B0604030504040204" pitchFamily="50" charset="-128"/>
                        </a:rPr>
                        <a:t>施設概要</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600" dirty="0">
                          <a:latin typeface="メイリオ" panose="020B0604030504040204" pitchFamily="50" charset="-128"/>
                          <a:ea typeface="メイリオ" panose="020B0604030504040204" pitchFamily="50" charset="-128"/>
                        </a:rPr>
                        <a:t>客室数</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西館</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和室</a:t>
                      </a:r>
                      <a:r>
                        <a:rPr kumimoji="1" lang="en-US" altLang="ja-JP" sz="600" dirty="0">
                          <a:latin typeface="メイリオ" panose="020B0604030504040204" pitchFamily="50" charset="-128"/>
                          <a:ea typeface="メイリオ" panose="020B0604030504040204" pitchFamily="50" charset="-128"/>
                        </a:rPr>
                        <a:t>96</a:t>
                      </a:r>
                      <a:r>
                        <a:rPr kumimoji="1" lang="ja-JP" altLang="en-US" sz="600" dirty="0">
                          <a:latin typeface="メイリオ" panose="020B0604030504040204" pitchFamily="50" charset="-128"/>
                          <a:ea typeface="メイリオ" panose="020B0604030504040204" pitchFamily="50" charset="-128"/>
                        </a:rPr>
                        <a:t>室</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東館</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和室</a:t>
                      </a:r>
                      <a:r>
                        <a:rPr kumimoji="1" lang="en-US" altLang="ja-JP" sz="600" dirty="0">
                          <a:latin typeface="メイリオ" panose="020B0604030504040204" pitchFamily="50" charset="-128"/>
                          <a:ea typeface="メイリオ" panose="020B0604030504040204" pitchFamily="50" charset="-128"/>
                        </a:rPr>
                        <a:t>44</a:t>
                      </a:r>
                      <a:r>
                        <a:rPr kumimoji="1" lang="ja-JP" altLang="en-US" sz="600" dirty="0">
                          <a:latin typeface="メイリオ" panose="020B0604030504040204" pitchFamily="50" charset="-128"/>
                          <a:ea typeface="メイリオ" panose="020B0604030504040204" pitchFamily="50" charset="-128"/>
                        </a:rPr>
                        <a:t>室</a:t>
                      </a:r>
                      <a:endPar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tc>
                  <a:txBody>
                    <a:bodyPr/>
                    <a:lstStyle/>
                    <a:p>
                      <a:pPr algn="ctr"/>
                      <a:r>
                        <a:rPr kumimoji="1" lang="en-US" altLang="ja-JP" sz="600" dirty="0">
                          <a:latin typeface="メイリオ" panose="020B0604030504040204" pitchFamily="50" charset="-128"/>
                          <a:ea typeface="メイリオ" panose="020B0604030504040204" pitchFamily="50" charset="-128"/>
                        </a:rPr>
                        <a:t>1</a:t>
                      </a:r>
                      <a:r>
                        <a:rPr kumimoji="1" lang="ja-JP" altLang="en-US" sz="600" dirty="0">
                          <a:latin typeface="メイリオ" panose="020B0604030504040204" pitchFamily="50" charset="-128"/>
                          <a:ea typeface="メイリオ" panose="020B0604030504040204" pitchFamily="50" charset="-128"/>
                        </a:rPr>
                        <a:t>校</a:t>
                      </a:r>
                      <a:r>
                        <a:rPr kumimoji="1" lang="en-US" altLang="ja-JP" sz="600" dirty="0">
                          <a:latin typeface="メイリオ" panose="020B0604030504040204" pitchFamily="50" charset="-128"/>
                          <a:ea typeface="メイリオ" panose="020B0604030504040204" pitchFamily="50" charset="-128"/>
                        </a:rPr>
                        <a:t>1</a:t>
                      </a:r>
                      <a:r>
                        <a:rPr kumimoji="1" lang="ja-JP" altLang="en-US" sz="600" dirty="0">
                          <a:latin typeface="メイリオ" panose="020B0604030504040204" pitchFamily="50" charset="-128"/>
                          <a:ea typeface="メイリオ" panose="020B0604030504040204" pitchFamily="50" charset="-128"/>
                        </a:rPr>
                        <a:t>館</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小・中</a:t>
                      </a:r>
                      <a:r>
                        <a:rPr kumimoji="1" lang="en-US" altLang="ja-JP" sz="600" dirty="0">
                          <a:latin typeface="メイリオ" panose="020B0604030504040204" pitchFamily="50" charset="-128"/>
                          <a:ea typeface="メイリオ" panose="020B0604030504040204" pitchFamily="50" charset="-128"/>
                        </a:rPr>
                        <a:t>1</a:t>
                      </a:r>
                      <a:r>
                        <a:rPr kumimoji="1" lang="ja-JP" altLang="en-US" sz="600" dirty="0">
                          <a:latin typeface="メイリオ" panose="020B0604030504040204" pitchFamily="50" charset="-128"/>
                          <a:ea typeface="メイリオ" panose="020B0604030504040204" pitchFamily="50" charset="-128"/>
                        </a:rPr>
                        <a:t>校　</a:t>
                      </a:r>
                      <a:r>
                        <a:rPr kumimoji="1" lang="ja-JP" altLang="en-US" sz="500" dirty="0">
                          <a:latin typeface="メイリオ" panose="020B0604030504040204" pitchFamily="50" charset="-128"/>
                          <a:ea typeface="メイリオ" panose="020B0604030504040204" pitchFamily="50" charset="-128"/>
                        </a:rPr>
                        <a:t>同宿可能性あり</a:t>
                      </a:r>
                      <a:endParaRPr kumimoji="1" lang="ja-JP" altLang="en-US" sz="5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最大受入人員</a:t>
                      </a:r>
                    </a:p>
                  </a:txBody>
                  <a:tcPr marL="0" marR="0" marT="0" marB="0" anchor="ctr"/>
                </a:tc>
                <a:tc>
                  <a:txBody>
                    <a:bodyPr/>
                    <a:lstStyle/>
                    <a:p>
                      <a:pPr algn="l"/>
                      <a:r>
                        <a:rPr kumimoji="1" lang="en-US" altLang="ja-JP" sz="600" b="0" dirty="0">
                          <a:solidFill>
                            <a:schemeClr val="tx1"/>
                          </a:solidFill>
                          <a:latin typeface="メイリオ" panose="020B0604030504040204" pitchFamily="50" charset="-128"/>
                          <a:ea typeface="メイリオ" panose="020B0604030504040204" pitchFamily="50" charset="-128"/>
                          <a:cs typeface="メイリオ" pitchFamily="50" charset="-128"/>
                        </a:rPr>
                        <a:t>【</a:t>
                      </a: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西館</a:t>
                      </a:r>
                      <a:r>
                        <a:rPr kumimoji="1" lang="en-US" altLang="ja-JP" sz="600" b="0" dirty="0">
                          <a:solidFill>
                            <a:schemeClr val="tx1"/>
                          </a:solidFill>
                          <a:latin typeface="メイリオ" panose="020B0604030504040204" pitchFamily="50" charset="-128"/>
                          <a:ea typeface="メイリオ" panose="020B0604030504040204" pitchFamily="50" charset="-128"/>
                          <a:cs typeface="メイリオ" pitchFamily="50" charset="-128"/>
                        </a:rPr>
                        <a:t>】600</a:t>
                      </a: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名　</a:t>
                      </a:r>
                      <a:r>
                        <a:rPr kumimoji="1" lang="en-US" altLang="ja-JP" sz="600" b="0" dirty="0">
                          <a:solidFill>
                            <a:schemeClr val="tx1"/>
                          </a:solidFill>
                          <a:latin typeface="メイリオ" panose="020B0604030504040204" pitchFamily="50" charset="-128"/>
                          <a:ea typeface="メイリオ" panose="020B0604030504040204" pitchFamily="50" charset="-128"/>
                          <a:cs typeface="メイリオ" pitchFamily="50" charset="-128"/>
                        </a:rPr>
                        <a:t>【</a:t>
                      </a: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東館</a:t>
                      </a:r>
                      <a:r>
                        <a:rPr kumimoji="1" lang="en-US" altLang="ja-JP" sz="600" b="0" dirty="0">
                          <a:solidFill>
                            <a:schemeClr val="tx1"/>
                          </a:solidFill>
                          <a:latin typeface="メイリオ" panose="020B0604030504040204" pitchFamily="50" charset="-128"/>
                          <a:ea typeface="メイリオ" panose="020B0604030504040204" pitchFamily="50" charset="-128"/>
                          <a:cs typeface="メイリオ" pitchFamily="50" charset="-128"/>
                        </a:rPr>
                        <a:t>】250</a:t>
                      </a: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a:latin typeface="メイリオ" panose="020B0604030504040204" pitchFamily="50" charset="-128"/>
                          <a:ea typeface="メイリオ" panose="020B0604030504040204" pitchFamily="50" charset="-128"/>
                        </a:rPr>
                        <a:t>貸切</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不可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600" dirty="0">
                          <a:latin typeface="メイリオ" panose="020B0604030504040204" pitchFamily="50" charset="-128"/>
                          <a:ea typeface="メイリオ" panose="020B0604030504040204" pitchFamily="50" charset="-128"/>
                        </a:rPr>
                        <a:t>食事会場</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宴会場</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tc>
                  <a:txBody>
                    <a:bodyPr/>
                    <a:lstStyle/>
                    <a:p>
                      <a:pPr algn="ctr"/>
                      <a:r>
                        <a:rPr kumimoji="1" lang="ja-JP" altLang="en-US" sz="600" dirty="0">
                          <a:latin typeface="メイリオ" panose="020B0604030504040204" pitchFamily="50" charset="-128"/>
                          <a:ea typeface="メイリオ" panose="020B0604030504040204" pitchFamily="50" charset="-128"/>
                        </a:rPr>
                        <a:t>食事会場 合計収容人数</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最大</a:t>
                      </a:r>
                      <a:r>
                        <a:rPr kumimoji="1" lang="en-US" altLang="ja-JP" sz="600" dirty="0">
                          <a:latin typeface="メイリオ" panose="020B0604030504040204" pitchFamily="50" charset="-128"/>
                          <a:ea typeface="メイリオ" panose="020B0604030504040204" pitchFamily="50" charset="-128"/>
                        </a:rPr>
                        <a:t>500</a:t>
                      </a:r>
                      <a:r>
                        <a:rPr kumimoji="1" lang="ja-JP" altLang="en-US" sz="600" dirty="0">
                          <a:latin typeface="メイリオ" panose="020B0604030504040204" pitchFamily="50" charset="-128"/>
                          <a:ea typeface="メイリオ" panose="020B0604030504040204" pitchFamily="50" charset="-128"/>
                        </a:rPr>
                        <a:t>名</a:t>
                      </a:r>
                      <a:endPar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600" dirty="0">
                          <a:latin typeface="メイリオ" panose="020B0604030504040204" pitchFamily="50" charset="-128"/>
                          <a:ea typeface="メイリオ" panose="020B0604030504040204" pitchFamily="50" charset="-128"/>
                        </a:rPr>
                        <a:t>大浴場</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あり</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tc>
                  <a:txBody>
                    <a:bodyPr/>
                    <a:lstStyle/>
                    <a:p>
                      <a:pPr algn="ctr"/>
                      <a:r>
                        <a:rPr kumimoji="1" lang="ja-JP" altLang="en-US" sz="600" dirty="0">
                          <a:latin typeface="メイリオ" panose="020B0604030504040204" pitchFamily="50" charset="-128"/>
                          <a:ea typeface="メイリオ" panose="020B0604030504040204" pitchFamily="50" charset="-128"/>
                        </a:rPr>
                        <a:t>客室バス</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使用可</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600" dirty="0">
                          <a:latin typeface="メイリオ" panose="020B0604030504040204" pitchFamily="50" charset="-128"/>
                          <a:ea typeface="メイリオ" panose="020B0604030504040204" pitchFamily="50" charset="-128"/>
                        </a:rPr>
                        <a:t>客室ドアキー</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手動　</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tc>
                  <a:txBody>
                    <a:bodyPr/>
                    <a:lstStyle/>
                    <a:p>
                      <a:pPr algn="ctr"/>
                      <a:r>
                        <a:rPr kumimoji="1" lang="ja-JP" altLang="en-US" sz="600" dirty="0">
                          <a:latin typeface="メイリオ" panose="020B0604030504040204" pitchFamily="50" charset="-128"/>
                          <a:ea typeface="メイリオ" panose="020B0604030504040204" pitchFamily="50" charset="-128"/>
                        </a:rPr>
                        <a:t>客室キータイプ</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シリンダーキー</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600" dirty="0">
                          <a:latin typeface="メイリオ" panose="020B0604030504040204" pitchFamily="50" charset="-128"/>
                          <a:ea typeface="メイリオ" panose="020B0604030504040204" pitchFamily="50" charset="-128"/>
                        </a:rPr>
                        <a:t>マスターキー貸出</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貸出可</a:t>
                      </a:r>
                      <a:endParaRPr kumimoji="1" lang="ja-JP" altLang="en-US" sz="600" b="0" dirty="0">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tc>
                  <a:txBody>
                    <a:bodyPr/>
                    <a:lstStyle/>
                    <a:p>
                      <a:pPr algn="ctr"/>
                      <a:r>
                        <a:rPr kumimoji="1" lang="ja-JP" altLang="en-US" sz="600" dirty="0">
                          <a:latin typeface="メイリオ" panose="020B0604030504040204" pitchFamily="50" charset="-128"/>
                          <a:ea typeface="メイリオ" panose="020B0604030504040204" pitchFamily="50" charset="-128"/>
                        </a:rPr>
                        <a:t>保健室</a:t>
                      </a:r>
                      <a:endParaRPr kumimoji="1" lang="ja-JP" altLang="en-US" sz="6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600" dirty="0">
                          <a:latin typeface="メイリオ" panose="020B0604030504040204" pitchFamily="50" charset="-128"/>
                          <a:ea typeface="メイリオ" panose="020B0604030504040204" pitchFamily="50" charset="-128"/>
                        </a:rPr>
                        <a:t>有償にて対応</a:t>
                      </a:r>
                      <a:endPar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バス乗降</a:t>
                      </a:r>
                    </a:p>
                  </a:txBody>
                  <a:tcPr marL="0" marR="0" marT="0" marB="0" anchor="ctr"/>
                </a:tc>
                <a:tc>
                  <a:txBody>
                    <a:bodyPr/>
                    <a:lstStyle/>
                    <a:p>
                      <a:pPr algn="l"/>
                      <a:r>
                        <a:rPr kumimoji="1" lang="ja-JP" altLang="en-US" sz="600" b="0" dirty="0">
                          <a:latin typeface="メイリオ" panose="020B0604030504040204" pitchFamily="50" charset="-128"/>
                          <a:ea typeface="メイリオ" panose="020B0604030504040204" pitchFamily="50" charset="-128"/>
                          <a:cs typeface="メイリオ" pitchFamily="50" charset="-128"/>
                        </a:rPr>
                        <a:t>正面玄関</a:t>
                      </a:r>
                    </a:p>
                  </a:txBody>
                  <a:tcPr marL="36000" marR="0" marT="0" marB="0" anchor="ctr"/>
                </a:tc>
                <a:tc>
                  <a:txBody>
                    <a:bodyPr/>
                    <a:lstStyle/>
                    <a:p>
                      <a:pPr algn="ctr"/>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緊急病院</a:t>
                      </a:r>
                    </a:p>
                  </a:txBody>
                  <a:tcPr marL="0" marR="0" marT="0" marB="0" anchor="ctr"/>
                </a:tc>
                <a:tc>
                  <a:txBody>
                    <a:bodyPr/>
                    <a:lstStyle/>
                    <a:p>
                      <a:pPr algn="l"/>
                      <a:r>
                        <a:rPr kumimoji="1" lang="ja-JP" altLang="en-US" sz="600" b="0" dirty="0">
                          <a:solidFill>
                            <a:schemeClr val="tx1"/>
                          </a:solidFill>
                          <a:latin typeface="メイリオ" panose="020B0604030504040204" pitchFamily="50" charset="-128"/>
                          <a:ea typeface="メイリオ" panose="020B0604030504040204" pitchFamily="50" charset="-128"/>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47758" y="77877"/>
            <a:ext cx="3656856" cy="470803"/>
          </a:xfrm>
        </p:spPr>
        <p:txBody>
          <a:bodyPr>
            <a:normAutofit/>
          </a:bodyPr>
          <a:lstStyle/>
          <a:p>
            <a:r>
              <a:rPr lang="ja-JP" altLang="en-US" sz="2000" dirty="0">
                <a:latin typeface="+mn-ea"/>
                <a:ea typeface="+mn-ea"/>
              </a:rPr>
              <a:t> </a:t>
            </a:r>
            <a:r>
              <a:rPr lang="ja-JP" altLang="en-US" sz="2000" b="0" dirty="0">
                <a:latin typeface="+mn-ea"/>
                <a:ea typeface="+mn-ea"/>
              </a:rPr>
              <a:t>琵琶湖グランドホテル・京近江</a:t>
            </a:r>
            <a:endParaRPr kumimoji="1" lang="ja-JP" altLang="en-US" sz="2000" b="0" dirty="0">
              <a:latin typeface="+mn-ea"/>
              <a:ea typeface="+mn-ea"/>
            </a:endParaRPr>
          </a:p>
        </p:txBody>
      </p:sp>
      <p:sp>
        <p:nvSpPr>
          <p:cNvPr id="28" name="1 つの角を切り取った四角形 27"/>
          <p:cNvSpPr/>
          <p:nvPr/>
        </p:nvSpPr>
        <p:spPr>
          <a:xfrm>
            <a:off x="7544690" y="3314912"/>
            <a:ext cx="1829049" cy="19034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298568" y="3310521"/>
            <a:ext cx="1851285" cy="158261"/>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r>
              <a:rPr lang="en-US" altLang="zh-TW" dirty="0">
                <a:solidFill>
                  <a:schemeClr val="bg1"/>
                </a:solidFill>
                <a:latin typeface="Meiryo UI" panose="020B0604030504040204" pitchFamily="50" charset="-128"/>
                <a:ea typeface="Meiryo UI" panose="020B0604030504040204" pitchFamily="50" charset="-128"/>
              </a:rPr>
              <a:t>2020</a:t>
            </a:r>
            <a:r>
              <a:rPr lang="zh-TW" altLang="en-US" dirty="0">
                <a:solidFill>
                  <a:schemeClr val="bg1"/>
                </a:solidFill>
                <a:latin typeface="Meiryo UI" panose="020B0604030504040204" pitchFamily="50" charset="-128"/>
                <a:ea typeface="Meiryo UI" panose="020B0604030504040204" pitchFamily="50" charset="-128"/>
              </a:rPr>
              <a:t>年</a:t>
            </a:r>
            <a:r>
              <a:rPr lang="en-US" altLang="zh-TW" dirty="0">
                <a:solidFill>
                  <a:schemeClr val="bg1"/>
                </a:solidFill>
                <a:latin typeface="Meiryo UI" panose="020B0604030504040204" pitchFamily="50" charset="-128"/>
                <a:ea typeface="Meiryo UI" panose="020B0604030504040204" pitchFamily="50" charset="-128"/>
              </a:rPr>
              <a:t>10</a:t>
            </a:r>
            <a:r>
              <a:rPr lang="zh-TW" altLang="en-US" dirty="0">
                <a:solidFill>
                  <a:schemeClr val="bg1"/>
                </a:solidFill>
                <a:latin typeface="Meiryo UI" panose="020B0604030504040204" pitchFamily="50" charset="-128"/>
                <a:ea typeface="Meiryo UI" panose="020B0604030504040204" pitchFamily="50" charset="-128"/>
              </a:rPr>
              <a:t>月開業</a:t>
            </a:r>
            <a:endParaRPr lang="ja-JP" altLang="en-US" dirty="0">
              <a:solidFill>
                <a:schemeClr val="bg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704528" y="4370608"/>
            <a:ext cx="4320000"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00" dirty="0">
                <a:solidFill>
                  <a:schemeClr val="tx1"/>
                </a:solidFill>
                <a:latin typeface="メイリオ" panose="020B0604030504040204" pitchFamily="50" charset="-128"/>
                <a:ea typeface="メイリオ" panose="020B0604030504040204" pitchFamily="50" charset="-128"/>
              </a:rPr>
              <a:t>○館内レクリエーション可能。大小様々な宴会場完備</a:t>
            </a:r>
            <a:endParaRPr kumimoji="1"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a:t>
            </a:r>
            <a:r>
              <a:rPr lang="en-US" altLang="ja-JP" sz="1000" dirty="0">
                <a:solidFill>
                  <a:schemeClr val="tx1"/>
                </a:solidFill>
                <a:latin typeface="メイリオ" panose="020B0604030504040204" pitchFamily="50" charset="-128"/>
                <a:ea typeface="メイリオ" panose="020B0604030504040204" pitchFamily="50" charset="-128"/>
              </a:rPr>
              <a:t>pH</a:t>
            </a:r>
            <a:r>
              <a:rPr lang="ja-JP" altLang="en-US" sz="1000" dirty="0">
                <a:solidFill>
                  <a:schemeClr val="tx1"/>
                </a:solidFill>
                <a:latin typeface="メイリオ" panose="020B0604030504040204" pitchFamily="50" charset="-128"/>
                <a:ea typeface="メイリオ" panose="020B0604030504040204" pitchFamily="50" charset="-128"/>
              </a:rPr>
              <a:t>値</a:t>
            </a:r>
            <a:r>
              <a:rPr lang="en-US" altLang="ja-JP" sz="1000" dirty="0">
                <a:solidFill>
                  <a:schemeClr val="tx1"/>
                </a:solidFill>
                <a:latin typeface="メイリオ" panose="020B0604030504040204" pitchFamily="50" charset="-128"/>
                <a:ea typeface="メイリオ" panose="020B0604030504040204" pitchFamily="50" charset="-128"/>
              </a:rPr>
              <a:t>9.0</a:t>
            </a:r>
            <a:r>
              <a:rPr lang="ja-JP" altLang="en-US" sz="1000" dirty="0">
                <a:solidFill>
                  <a:schemeClr val="tx1"/>
                </a:solidFill>
                <a:latin typeface="メイリオ" panose="020B0604030504040204" pitchFamily="50" charset="-128"/>
                <a:ea typeface="メイリオ" panose="020B0604030504040204" pitchFamily="50" charset="-128"/>
              </a:rPr>
              <a:t>アルカリ性単純温泉、３～</a:t>
            </a:r>
            <a:r>
              <a:rPr lang="en-US" altLang="ja-JP" sz="1000" dirty="0">
                <a:solidFill>
                  <a:schemeClr val="tx1"/>
                </a:solidFill>
                <a:latin typeface="メイリオ" panose="020B0604030504040204" pitchFamily="50" charset="-128"/>
                <a:ea typeface="メイリオ" panose="020B0604030504040204" pitchFamily="50" charset="-128"/>
              </a:rPr>
              <a:t>4</a:t>
            </a:r>
            <a:r>
              <a:rPr lang="ja-JP" altLang="en-US" sz="1000" dirty="0">
                <a:solidFill>
                  <a:schemeClr val="tx1"/>
                </a:solidFill>
                <a:latin typeface="メイリオ" panose="020B0604030504040204" pitchFamily="50" charset="-128"/>
                <a:ea typeface="メイリオ" panose="020B0604030504040204" pitchFamily="50" charset="-128"/>
              </a:rPr>
              <a:t>クラス同時入浴可能な温泉大浴場</a:t>
            </a:r>
            <a:endParaRPr lang="en-US" altLang="ja-JP" sz="1000" dirty="0">
              <a:solidFill>
                <a:schemeClr val="tx1"/>
              </a:solidFill>
              <a:latin typeface="メイリオ" panose="020B0604030504040204" pitchFamily="50" charset="-128"/>
              <a:ea typeface="メイリオ" panose="020B0604030504040204" pitchFamily="50" charset="-128"/>
            </a:endParaRPr>
          </a:p>
          <a:p>
            <a:r>
              <a:rPr kumimoji="1" lang="ja-JP" altLang="en-US" sz="1000" dirty="0">
                <a:solidFill>
                  <a:schemeClr val="tx1"/>
                </a:solidFill>
                <a:latin typeface="メイリオ" panose="020B0604030504040204" pitchFamily="50" charset="-128"/>
                <a:ea typeface="メイリオ" panose="020B0604030504040204" pitchFamily="50" charset="-128"/>
              </a:rPr>
              <a:t>○館内にコンビニエンスストア（ローソン）あり。</a:t>
            </a:r>
          </a:p>
        </p:txBody>
      </p:sp>
      <p:sp>
        <p:nvSpPr>
          <p:cNvPr id="4" name="テキスト ボックス 3"/>
          <p:cNvSpPr txBox="1"/>
          <p:nvPr/>
        </p:nvSpPr>
        <p:spPr>
          <a:xfrm>
            <a:off x="5173465" y="664153"/>
            <a:ext cx="4556737" cy="120032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びわ湖畔に建つ閑静で、</a:t>
            </a:r>
            <a:r>
              <a:rPr lang="ja-JP" altLang="en-US" sz="1200" dirty="0" err="1">
                <a:latin typeface="メイリオ" panose="020B0604030504040204" pitchFamily="50" charset="-128"/>
                <a:ea typeface="メイリオ" panose="020B0604030504040204" pitchFamily="50" charset="-128"/>
              </a:rPr>
              <a:t>おごと</a:t>
            </a:r>
            <a:r>
              <a:rPr lang="ja-JP" altLang="en-US" sz="1200" dirty="0">
                <a:latin typeface="メイリオ" panose="020B0604030504040204" pitchFamily="50" charset="-128"/>
                <a:ea typeface="メイリオ" panose="020B0604030504040204" pitchFamily="50" charset="-128"/>
              </a:rPr>
              <a:t>温泉最大級の温泉旅館です。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様々な要望にお応え可能な“大・中・小・コンベンション会場”</a:t>
            </a:r>
            <a:br>
              <a:rPr lang="ja-JP" altLang="en-US" sz="1200" dirty="0">
                <a:latin typeface="メイリオ" panose="020B0604030504040204" pitchFamily="50" charset="-128"/>
                <a:ea typeface="メイリオ" panose="020B0604030504040204" pitchFamily="50" charset="-128"/>
              </a:rPr>
            </a:br>
            <a:r>
              <a:rPr lang="ja-JP" altLang="en-US" sz="1200" dirty="0">
                <a:latin typeface="メイリオ" panose="020B0604030504040204" pitchFamily="50" charset="-128"/>
                <a:ea typeface="メイリオ" panose="020B0604030504040204" pitchFamily="50" charset="-128"/>
              </a:rPr>
              <a:t>京都市内では困難な大型校の</a:t>
            </a:r>
            <a:r>
              <a:rPr lang="ja-JP" altLang="en-US" sz="1200" b="1" dirty="0">
                <a:solidFill>
                  <a:schemeClr val="accent5"/>
                </a:solidFill>
                <a:latin typeface="メイリオ" panose="020B0604030504040204" pitchFamily="50" charset="-128"/>
                <a:ea typeface="メイリオ" panose="020B0604030504040204" pitchFamily="50" charset="-128"/>
              </a:rPr>
              <a:t>班長</a:t>
            </a:r>
            <a:r>
              <a:rPr lang="en-US" altLang="ja-JP" sz="1200" b="1" dirty="0">
                <a:solidFill>
                  <a:schemeClr val="accent5"/>
                </a:solidFill>
                <a:latin typeface="メイリオ" panose="020B0604030504040204" pitchFamily="50" charset="-128"/>
                <a:ea typeface="メイリオ" panose="020B0604030504040204" pitchFamily="50" charset="-128"/>
              </a:rPr>
              <a:t>/</a:t>
            </a:r>
            <a:r>
              <a:rPr lang="ja-JP" altLang="en-US" sz="1200" b="1" dirty="0">
                <a:solidFill>
                  <a:schemeClr val="accent5"/>
                </a:solidFill>
                <a:latin typeface="メイリオ" panose="020B0604030504040204" pitchFamily="50" charset="-128"/>
                <a:ea typeface="メイリオ" panose="020B0604030504040204" pitchFamily="50" charset="-128"/>
              </a:rPr>
              <a:t>室長会議</a:t>
            </a:r>
            <a:r>
              <a:rPr lang="ja-JP" altLang="en-US" sz="1200" dirty="0">
                <a:latin typeface="メイリオ" panose="020B0604030504040204" pitchFamily="50" charset="-128"/>
                <a:ea typeface="メイリオ" panose="020B0604030504040204" pitchFamily="50" charset="-128"/>
              </a:rPr>
              <a:t>、</a:t>
            </a:r>
            <a:r>
              <a:rPr lang="ja-JP" altLang="en-US" sz="1200" b="1" dirty="0">
                <a:solidFill>
                  <a:schemeClr val="accent5"/>
                </a:solidFill>
                <a:latin typeface="メイリオ" panose="020B0604030504040204" pitchFamily="50" charset="-128"/>
                <a:ea typeface="メイリオ" panose="020B0604030504040204" pitchFamily="50" charset="-128"/>
              </a:rPr>
              <a:t>学年レクリエーション・クラスレクリエーション</a:t>
            </a:r>
            <a:r>
              <a:rPr lang="ja-JP" altLang="en-US" sz="1200" dirty="0">
                <a:latin typeface="メイリオ" panose="020B0604030504040204" pitchFamily="50" charset="-128"/>
                <a:ea typeface="メイリオ" panose="020B0604030504040204" pitchFamily="50" charset="-128"/>
              </a:rPr>
              <a:t>などのご案内も可能です。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京都駅から</a:t>
            </a:r>
            <a:r>
              <a:rPr lang="en-US" altLang="ja-JP" sz="1200" dirty="0">
                <a:latin typeface="メイリオ" panose="020B0604030504040204" pitchFamily="50" charset="-128"/>
                <a:ea typeface="メイリオ" panose="020B0604030504040204" pitchFamily="50" charset="-128"/>
              </a:rPr>
              <a:t>JR</a:t>
            </a:r>
            <a:r>
              <a:rPr lang="ja-JP" altLang="en-US" sz="1200" dirty="0">
                <a:latin typeface="メイリオ" panose="020B0604030504040204" pitchFamily="50" charset="-128"/>
                <a:ea typeface="メイリオ" panose="020B0604030504040204" pitchFamily="50" charset="-128"/>
              </a:rPr>
              <a:t>で</a:t>
            </a:r>
            <a:r>
              <a:rPr lang="en-US" altLang="ja-JP" sz="1200" dirty="0">
                <a:latin typeface="メイリオ" panose="020B0604030504040204" pitchFamily="50" charset="-128"/>
                <a:ea typeface="メイリオ" panose="020B0604030504040204" pitchFamily="50" charset="-128"/>
              </a:rPr>
              <a:t>2</a:t>
            </a:r>
            <a:r>
              <a:rPr lang="ja-JP" altLang="en-US" sz="1200" dirty="0">
                <a:latin typeface="メイリオ" panose="020B0604030504040204" pitchFamily="50" charset="-128"/>
                <a:ea typeface="メイリオ" panose="020B0604030504040204" pitchFamily="50" charset="-128"/>
              </a:rPr>
              <a:t>０分、バスで</a:t>
            </a:r>
            <a:r>
              <a:rPr lang="en-US" altLang="ja-JP" sz="1200" dirty="0">
                <a:latin typeface="メイリオ" panose="020B0604030504040204" pitchFamily="50" charset="-128"/>
                <a:ea typeface="メイリオ" panose="020B0604030504040204" pitchFamily="50" charset="-128"/>
              </a:rPr>
              <a:t>30</a:t>
            </a:r>
            <a:r>
              <a:rPr lang="ja-JP" altLang="en-US" sz="1200" dirty="0">
                <a:latin typeface="メイリオ" panose="020B0604030504040204" pitchFamily="50" charset="-128"/>
                <a:ea typeface="メイリオ" panose="020B0604030504040204" pitchFamily="50" charset="-128"/>
              </a:rPr>
              <a:t>分と、京都からのアクセスも良好です。</a:t>
            </a:r>
            <a:endParaRPr kumimoji="1" lang="ja-JP" altLang="en-US" sz="12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953000" y="91609"/>
            <a:ext cx="4626588"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kumimoji="1" lang="ja-JP" altLang="en-US" sz="1000" dirty="0">
                <a:latin typeface="+mn-ea"/>
                <a:ea typeface="+mn-ea"/>
              </a:rPr>
              <a:t>大津市雄琴</a:t>
            </a:r>
            <a:r>
              <a:rPr kumimoji="1" lang="en-US" altLang="ja-JP" sz="1000" dirty="0">
                <a:latin typeface="+mn-ea"/>
                <a:ea typeface="+mn-ea"/>
              </a:rPr>
              <a:t>6-5-1</a:t>
            </a:r>
            <a:r>
              <a:rPr kumimoji="1" lang="ja-JP" altLang="en-US" sz="1000" dirty="0">
                <a:latin typeface="+mn-ea"/>
                <a:ea typeface="+mn-ea"/>
              </a:rPr>
              <a:t>　　</a:t>
            </a:r>
            <a:r>
              <a:rPr kumimoji="1" lang="en-US" altLang="ja-JP" sz="1000" dirty="0">
                <a:latin typeface="+mn-ea"/>
                <a:ea typeface="+mn-ea"/>
              </a:rPr>
              <a:t>【TEL】077-579-2111</a:t>
            </a:r>
            <a:r>
              <a:rPr kumimoji="1" lang="ja-JP" altLang="en-US" sz="1000" dirty="0">
                <a:latin typeface="+mn-ea"/>
                <a:ea typeface="+mn-ea"/>
              </a:rPr>
              <a:t>　　</a:t>
            </a:r>
            <a:r>
              <a:rPr kumimoji="1" lang="en-US" altLang="ja-JP" sz="1000" dirty="0">
                <a:latin typeface="+mn-ea"/>
                <a:ea typeface="+mn-ea"/>
              </a:rPr>
              <a:t>【FAX】077-579-2161</a:t>
            </a:r>
          </a:p>
          <a:p>
            <a:r>
              <a:rPr lang="en-US" altLang="ja-JP" sz="1000" dirty="0">
                <a:latin typeface="+mn-ea"/>
                <a:ea typeface="+mn-ea"/>
              </a:rPr>
              <a:t>【</a:t>
            </a:r>
            <a:r>
              <a:rPr lang="en-US" altLang="ja-JP" sz="1000" dirty="0" err="1">
                <a:latin typeface="+mn-ea"/>
                <a:ea typeface="+mn-ea"/>
              </a:rPr>
              <a:t>URL】</a:t>
            </a:r>
            <a:r>
              <a:rPr lang="en-US" altLang="ja-JP" sz="1000" u="sng" dirty="0" err="1"/>
              <a:t>https</a:t>
            </a:r>
            <a:r>
              <a:rPr lang="en-US" altLang="ja-JP" sz="1000" u="sng" dirty="0"/>
              <a:t>://www.biwakogh.co.jp/</a:t>
            </a:r>
            <a:endParaRPr kumimoji="1" lang="ja-JP" altLang="en-US" sz="1000" dirty="0">
              <a:latin typeface="+mn-ea"/>
              <a:ea typeface="+mn-ea"/>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79394" y="5054766"/>
            <a:ext cx="1583482" cy="1440000"/>
          </a:xfrm>
          <a:prstGeom prst="rect">
            <a:avLst/>
          </a:prstGeom>
        </p:spPr>
      </p:pic>
      <p:sp>
        <p:nvSpPr>
          <p:cNvPr id="6" name="テキスト ボックス 5"/>
          <p:cNvSpPr txBox="1"/>
          <p:nvPr/>
        </p:nvSpPr>
        <p:spPr>
          <a:xfrm>
            <a:off x="8409384" y="5690127"/>
            <a:ext cx="877163" cy="169277"/>
          </a:xfrm>
          <a:prstGeom prst="rect">
            <a:avLst/>
          </a:prstGeom>
          <a:noFill/>
        </p:spPr>
        <p:txBody>
          <a:bodyPr wrap="none" rtlCol="0">
            <a:spAutoFit/>
          </a:bodyPr>
          <a:lstStyle/>
          <a:p>
            <a:r>
              <a:rPr kumimoji="1" lang="ja-JP" altLang="en-US" sz="500" dirty="0">
                <a:solidFill>
                  <a:srgbClr val="0070C0"/>
                </a:solidFill>
              </a:rPr>
              <a:t>★　</a:t>
            </a:r>
            <a:r>
              <a:rPr lang="ja-JP" altLang="en-US" sz="500" dirty="0">
                <a:solidFill>
                  <a:srgbClr val="0070C0"/>
                </a:solidFill>
              </a:rPr>
              <a:t>琵琶湖グランド</a:t>
            </a:r>
            <a:r>
              <a:rPr kumimoji="1" lang="ja-JP" altLang="en-US" sz="500" dirty="0">
                <a:solidFill>
                  <a:srgbClr val="0070C0"/>
                </a:solidFill>
              </a:rPr>
              <a:t>ホテル</a:t>
            </a:r>
          </a:p>
        </p:txBody>
      </p:sp>
      <p:sp>
        <p:nvSpPr>
          <p:cNvPr id="9" name="テキスト ボックス 8"/>
          <p:cNvSpPr txBox="1"/>
          <p:nvPr/>
        </p:nvSpPr>
        <p:spPr>
          <a:xfrm>
            <a:off x="488504" y="4369385"/>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rPr>
              <a:t>ポイント</a:t>
            </a:r>
          </a:p>
        </p:txBody>
      </p:sp>
      <p:pic>
        <p:nvPicPr>
          <p:cNvPr id="8" name="図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23455" y="5385805"/>
            <a:ext cx="1535920" cy="1023390"/>
          </a:xfrm>
          <a:prstGeom prst="rect">
            <a:avLst/>
          </a:prstGeom>
        </p:spPr>
      </p:pic>
      <p:pic>
        <p:nvPicPr>
          <p:cNvPr id="11" name="図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83972" y="5054766"/>
            <a:ext cx="2682254" cy="1542555"/>
          </a:xfrm>
          <a:prstGeom prst="rect">
            <a:avLst/>
          </a:prstGeom>
        </p:spPr>
      </p:pic>
      <p:pic>
        <p:nvPicPr>
          <p:cNvPr id="12" name="図 11"/>
          <p:cNvPicPr>
            <a:picLocks noChangeAspect="1"/>
          </p:cNvPicPr>
          <p:nvPr/>
        </p:nvPicPr>
        <p:blipFill>
          <a:blip r:embed="rId6"/>
          <a:stretch>
            <a:fillRect/>
          </a:stretch>
        </p:blipFill>
        <p:spPr>
          <a:xfrm>
            <a:off x="2853916" y="5157191"/>
            <a:ext cx="2213450" cy="1440000"/>
          </a:xfrm>
          <a:prstGeom prst="rect">
            <a:avLst/>
          </a:prstGeom>
        </p:spPr>
      </p:pic>
      <p:pic>
        <p:nvPicPr>
          <p:cNvPr id="10" name="図 9"/>
          <p:cNvPicPr>
            <a:picLocks noChangeAspect="1"/>
          </p:cNvPicPr>
          <p:nvPr/>
        </p:nvPicPr>
        <p:blipFill>
          <a:blip r:embed="rId7"/>
          <a:stretch>
            <a:fillRect/>
          </a:stretch>
        </p:blipFill>
        <p:spPr>
          <a:xfrm>
            <a:off x="495989" y="5157192"/>
            <a:ext cx="2213450" cy="1440000"/>
          </a:xfrm>
          <a:prstGeom prst="rect">
            <a:avLst/>
          </a:prstGeom>
        </p:spPr>
      </p:pic>
      <p:pic>
        <p:nvPicPr>
          <p:cNvPr id="3" name="図 2"/>
          <p:cNvPicPr>
            <a:picLocks noChangeAspect="1"/>
          </p:cNvPicPr>
          <p:nvPr/>
        </p:nvPicPr>
        <p:blipFill>
          <a:blip r:embed="rId8"/>
          <a:stretch>
            <a:fillRect/>
          </a:stretch>
        </p:blipFill>
        <p:spPr>
          <a:xfrm>
            <a:off x="507272" y="707664"/>
            <a:ext cx="4560000" cy="3420000"/>
          </a:xfrm>
          <a:prstGeom prst="rect">
            <a:avLst/>
          </a:prstGeom>
        </p:spPr>
      </p:pic>
      <p:pic>
        <p:nvPicPr>
          <p:cNvPr id="19" name="図 1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31031" y="3547479"/>
            <a:ext cx="1842708" cy="1382031"/>
          </a:xfrm>
          <a:prstGeom prst="rect">
            <a:avLst/>
          </a:prstGeom>
        </p:spPr>
      </p:pic>
      <p:pic>
        <p:nvPicPr>
          <p:cNvPr id="20" name="図 19"/>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298568" y="3547479"/>
            <a:ext cx="1845455" cy="1384091"/>
          </a:xfrm>
          <a:prstGeom prst="rect">
            <a:avLst/>
          </a:prstGeom>
        </p:spPr>
      </p:pic>
    </p:spTree>
    <p:extLst>
      <p:ext uri="{BB962C8B-B14F-4D97-AF65-F5344CB8AC3E}">
        <p14:creationId xmlns:p14="http://schemas.microsoft.com/office/powerpoint/2010/main" val="342585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86103"/>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4" name="図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689744" y="829227"/>
            <a:ext cx="3495600" cy="3798599"/>
          </a:xfrm>
          <a:prstGeom prst="rect">
            <a:avLst/>
          </a:prstGeom>
        </p:spPr>
      </p:pic>
      <p:sp>
        <p:nvSpPr>
          <p:cNvPr id="11" name="正方形/長方形 10"/>
          <p:cNvSpPr/>
          <p:nvPr/>
        </p:nvSpPr>
        <p:spPr>
          <a:xfrm>
            <a:off x="4336843" y="5157192"/>
            <a:ext cx="5152662" cy="1296144"/>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メイリオ" panose="020B0604030504040204" pitchFamily="50" charset="-128"/>
                <a:ea typeface="メイリオ" panose="020B0604030504040204" pitchFamily="50" charset="-128"/>
              </a:rPr>
              <a:t>廊下が</a:t>
            </a:r>
            <a:r>
              <a:rPr kumimoji="1" lang="ja-JP" altLang="en-US" sz="1200" dirty="0">
                <a:solidFill>
                  <a:schemeClr val="tx1"/>
                </a:solidFill>
                <a:latin typeface="メイリオ" panose="020B0604030504040204" pitchFamily="50" charset="-128"/>
                <a:ea typeface="メイリオ" panose="020B0604030504040204" pitchFamily="50" charset="-128"/>
              </a:rPr>
              <a:t>直線で生徒様の管理に適した構造です。</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基本</a:t>
            </a:r>
            <a:r>
              <a:rPr lang="en-US" altLang="ja-JP" sz="1200" dirty="0">
                <a:solidFill>
                  <a:schemeClr val="tx1"/>
                </a:solidFill>
                <a:latin typeface="メイリオ" panose="020B0604030504040204" pitchFamily="50" charset="-128"/>
                <a:ea typeface="メイリオ" panose="020B0604030504040204" pitchFamily="50" charset="-128"/>
              </a:rPr>
              <a:t>10</a:t>
            </a:r>
            <a:r>
              <a:rPr lang="ja-JP" altLang="en-US" sz="1200" dirty="0">
                <a:solidFill>
                  <a:schemeClr val="tx1"/>
                </a:solidFill>
                <a:latin typeface="メイリオ" panose="020B0604030504040204" pitchFamily="50" charset="-128"/>
                <a:ea typeface="メイリオ" panose="020B0604030504040204" pitchFamily="50" charset="-128"/>
              </a:rPr>
              <a:t>帖または</a:t>
            </a:r>
            <a:r>
              <a:rPr lang="en-US" altLang="ja-JP" sz="1200" dirty="0">
                <a:solidFill>
                  <a:schemeClr val="tx1"/>
                </a:solidFill>
                <a:latin typeface="メイリオ" panose="020B0604030504040204" pitchFamily="50" charset="-128"/>
                <a:ea typeface="メイリオ" panose="020B0604030504040204" pitchFamily="50" charset="-128"/>
              </a:rPr>
              <a:t>12</a:t>
            </a:r>
            <a:r>
              <a:rPr lang="ja-JP" altLang="en-US" sz="1200" dirty="0">
                <a:solidFill>
                  <a:schemeClr val="tx1"/>
                </a:solidFill>
                <a:latin typeface="メイリオ" panose="020B0604030504040204" pitchFamily="50" charset="-128"/>
                <a:ea typeface="メイリオ" panose="020B0604030504040204" pitchFamily="50" charset="-128"/>
              </a:rPr>
              <a:t>帖の和室。</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温泉旅館には珍しい、全室浴室付</a:t>
            </a:r>
            <a:r>
              <a:rPr lang="en-US" altLang="ja-JP" sz="1200" dirty="0">
                <a:solidFill>
                  <a:schemeClr val="tx1"/>
                </a:solidFill>
                <a:latin typeface="メイリオ" panose="020B0604030504040204" pitchFamily="50" charset="-128"/>
                <a:ea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rPr>
              <a:t>シャワーブースのみの箇所も有</a:t>
            </a:r>
            <a:r>
              <a:rPr lang="en-US" altLang="ja-JP" sz="1200" dirty="0">
                <a:solidFill>
                  <a:schemeClr val="tx1"/>
                </a:solidFill>
                <a:latin typeface="メイリオ" panose="020B0604030504040204" pitchFamily="50" charset="-128"/>
                <a:ea typeface="メイリオ" panose="020B0604030504040204" pitchFamily="50" charset="-128"/>
              </a:rPr>
              <a:t>)</a:t>
            </a:r>
          </a:p>
          <a:p>
            <a:r>
              <a:rPr lang="ja-JP" altLang="en-US" sz="1200" dirty="0">
                <a:solidFill>
                  <a:schemeClr val="tx1"/>
                </a:solidFill>
                <a:latin typeface="メイリオ" panose="020B0604030504040204" pitchFamily="50" charset="-128"/>
                <a:ea typeface="メイリオ" panose="020B0604030504040204" pitchFamily="50" charset="-128"/>
              </a:rPr>
              <a:t>感染症対策もご案内可能です。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ホテル内に“ローソン”があり緊急時の買い物にも便利です。</a:t>
            </a:r>
            <a:endParaRPr lang="en-US" altLang="ja-JP" sz="1200" dirty="0">
              <a:solidFill>
                <a:schemeClr val="tx1"/>
              </a:solidFill>
              <a:latin typeface="メイリオ" panose="020B0604030504040204" pitchFamily="50" charset="-128"/>
              <a:ea typeface="メイリオ" panose="020B0604030504040204" pitchFamily="50" charset="-128"/>
            </a:endParaRPr>
          </a:p>
          <a:p>
            <a:r>
              <a:rPr kumimoji="1" lang="en-US" altLang="ja-JP" sz="1200" dirty="0">
                <a:solidFill>
                  <a:schemeClr val="tx1"/>
                </a:solidFill>
                <a:latin typeface="メイリオ" panose="020B0604030504040204" pitchFamily="50" charset="-128"/>
                <a:ea typeface="メイリオ" panose="020B0604030504040204" pitchFamily="50" charset="-128"/>
              </a:rPr>
              <a:t>WB</a:t>
            </a:r>
            <a:r>
              <a:rPr kumimoji="1" lang="ja-JP" altLang="en-US" sz="1200" dirty="0">
                <a:solidFill>
                  <a:schemeClr val="tx1"/>
                </a:solidFill>
                <a:latin typeface="メイリオ" panose="020B0604030504040204" pitchFamily="50" charset="-128"/>
                <a:ea typeface="メイリオ" panose="020B0604030504040204" pitchFamily="50" charset="-128"/>
              </a:rPr>
              <a:t>：バス付　</a:t>
            </a:r>
            <a:r>
              <a:rPr kumimoji="1" lang="en-US" altLang="ja-JP" sz="1200" dirty="0">
                <a:solidFill>
                  <a:schemeClr val="tx1"/>
                </a:solidFill>
                <a:latin typeface="メイリオ" panose="020B0604030504040204" pitchFamily="50" charset="-128"/>
                <a:ea typeface="メイリオ" panose="020B0604030504040204" pitchFamily="50" charset="-128"/>
              </a:rPr>
              <a:t>SB</a:t>
            </a:r>
            <a:r>
              <a:rPr kumimoji="1" lang="ja-JP" altLang="en-US" sz="1200" dirty="0">
                <a:solidFill>
                  <a:schemeClr val="tx1"/>
                </a:solidFill>
                <a:latin typeface="メイリオ" panose="020B0604030504040204" pitchFamily="50" charset="-128"/>
                <a:ea typeface="メイリオ" panose="020B0604030504040204" pitchFamily="50" charset="-128"/>
              </a:rPr>
              <a:t>：シャワーブース付き</a:t>
            </a:r>
          </a:p>
        </p:txBody>
      </p:sp>
      <p:sp>
        <p:nvSpPr>
          <p:cNvPr id="2" name="正方形/長方形 1"/>
          <p:cNvSpPr/>
          <p:nvPr/>
        </p:nvSpPr>
        <p:spPr>
          <a:xfrm>
            <a:off x="2828763" y="863104"/>
            <a:ext cx="136815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383355" y="839133"/>
            <a:ext cx="1224971" cy="1187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81061" y="908720"/>
            <a:ext cx="5325302" cy="3816425"/>
          </a:xfrm>
          <a:prstGeom prst="rect">
            <a:avLst/>
          </a:prstGeom>
        </p:spPr>
      </p:pic>
      <p:sp>
        <p:nvSpPr>
          <p:cNvPr id="14" name="正方形/長方形 13"/>
          <p:cNvSpPr/>
          <p:nvPr/>
        </p:nvSpPr>
        <p:spPr>
          <a:xfrm>
            <a:off x="7545288" y="4064504"/>
            <a:ext cx="2088232" cy="752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線吹き出し 1 (枠付き) 14"/>
          <p:cNvSpPr/>
          <p:nvPr/>
        </p:nvSpPr>
        <p:spPr>
          <a:xfrm>
            <a:off x="3080792" y="3212976"/>
            <a:ext cx="432047" cy="360040"/>
          </a:xfrm>
          <a:prstGeom prst="borderCallout1">
            <a:avLst>
              <a:gd name="adj1" fmla="val 77274"/>
              <a:gd name="adj2" fmla="val -3732"/>
              <a:gd name="adj3" fmla="val 394057"/>
              <a:gd name="adj4" fmla="val -201788"/>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a:blip r:embed="rId4"/>
          <a:stretch>
            <a:fillRect/>
          </a:stretch>
        </p:blipFill>
        <p:spPr>
          <a:xfrm>
            <a:off x="632992" y="4617920"/>
            <a:ext cx="3097179" cy="1895005"/>
          </a:xfrm>
          <a:prstGeom prst="rect">
            <a:avLst/>
          </a:prstGeom>
          <a:ln w="38100">
            <a:solidFill>
              <a:schemeClr val="accent5"/>
            </a:solidFill>
          </a:ln>
        </p:spPr>
      </p:pic>
    </p:spTree>
    <p:extLst>
      <p:ext uri="{BB962C8B-B14F-4D97-AF65-F5344CB8AC3E}">
        <p14:creationId xmlns:p14="http://schemas.microsoft.com/office/powerpoint/2010/main" val="2263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4160732894"/>
              </p:ext>
            </p:extLst>
          </p:nvPr>
        </p:nvGraphicFramePr>
        <p:xfrm>
          <a:off x="5382519" y="1782104"/>
          <a:ext cx="4393023" cy="1317990"/>
        </p:xfrm>
        <a:graphic>
          <a:graphicData uri="http://schemas.openxmlformats.org/drawingml/2006/table">
            <a:tbl>
              <a:tblPr firstRow="1" bandRow="1">
                <a:tableStyleId>{5C22544A-7EE6-4342-B048-85BDC9FD1C3A}</a:tableStyleId>
              </a:tblPr>
              <a:tblGrid>
                <a:gridCol w="947755">
                  <a:extLst>
                    <a:ext uri="{9D8B030D-6E8A-4147-A177-3AD203B41FA5}">
                      <a16:colId xmlns:a16="http://schemas.microsoft.com/office/drawing/2014/main" val="667524188"/>
                    </a:ext>
                  </a:extLst>
                </a:gridCol>
                <a:gridCol w="1373442">
                  <a:extLst>
                    <a:ext uri="{9D8B030D-6E8A-4147-A177-3AD203B41FA5}">
                      <a16:colId xmlns:a16="http://schemas.microsoft.com/office/drawing/2014/main" val="1089827581"/>
                    </a:ext>
                  </a:extLst>
                </a:gridCol>
                <a:gridCol w="1068232">
                  <a:extLst>
                    <a:ext uri="{9D8B030D-6E8A-4147-A177-3AD203B41FA5}">
                      <a16:colId xmlns:a16="http://schemas.microsoft.com/office/drawing/2014/main" val="2285393139"/>
                    </a:ext>
                  </a:extLst>
                </a:gridCol>
                <a:gridCol w="1003594">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58</a:t>
                      </a:r>
                      <a:r>
                        <a:rPr kumimoji="1" lang="ja-JP" altLang="en-US" sz="700" dirty="0">
                          <a:latin typeface="+mn-ea"/>
                          <a:ea typeface="+mn-ea"/>
                        </a:rPr>
                        <a:t>室</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原則１校</a:t>
                      </a:r>
                      <a:r>
                        <a:rPr kumimoji="1" lang="en-US" altLang="ja-JP" sz="700" dirty="0">
                          <a:latin typeface="+mn-ea"/>
                          <a:ea typeface="+mn-ea"/>
                        </a:rPr>
                        <a:t>1</a:t>
                      </a:r>
                      <a:r>
                        <a:rPr kumimoji="1" lang="ja-JP" altLang="en-US" sz="700" dirty="0">
                          <a:latin typeface="+mn-ea"/>
                          <a:ea typeface="+mn-ea"/>
                        </a:rPr>
                        <a:t>館</a:t>
                      </a:r>
                      <a:endParaRPr kumimoji="1" lang="ja-JP" altLang="en-US" sz="6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200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不可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宴会場</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a:t>
                      </a:r>
                      <a:r>
                        <a:rPr kumimoji="1" lang="ja-JP" altLang="en-US" sz="700" dirty="0">
                          <a:latin typeface="+mn-ea"/>
                          <a:ea typeface="+mn-ea"/>
                        </a:rPr>
                        <a:t>比叡</a:t>
                      </a:r>
                      <a:r>
                        <a:rPr kumimoji="1" lang="en-US" altLang="ja-JP" sz="700" dirty="0">
                          <a:latin typeface="+mn-ea"/>
                          <a:ea typeface="+mn-ea"/>
                        </a:rPr>
                        <a:t>】</a:t>
                      </a:r>
                      <a:r>
                        <a:rPr kumimoji="1" lang="ja-JP" altLang="en-US" sz="700" dirty="0">
                          <a:latin typeface="+mn-ea"/>
                          <a:ea typeface="+mn-ea"/>
                        </a:rPr>
                        <a:t>最大</a:t>
                      </a:r>
                      <a:r>
                        <a:rPr kumimoji="1" lang="en-US" altLang="ja-JP" sz="700" dirty="0">
                          <a:latin typeface="+mn-ea"/>
                          <a:ea typeface="+mn-ea"/>
                        </a:rPr>
                        <a:t>200</a:t>
                      </a:r>
                      <a:r>
                        <a:rPr kumimoji="1" lang="ja-JP" altLang="en-US" sz="700" dirty="0">
                          <a:latin typeface="+mn-ea"/>
                          <a:ea typeface="+mn-ea"/>
                        </a:rPr>
                        <a:t>名</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あり</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使用不可</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生徒利用不可　</a:t>
                      </a:r>
                      <a:r>
                        <a:rPr kumimoji="1" lang="en-US" altLang="ja-JP" sz="700" dirty="0">
                          <a:latin typeface="+mn-ea"/>
                          <a:ea typeface="+mn-ea"/>
                        </a:rPr>
                        <a:t>※</a:t>
                      </a:r>
                      <a:r>
                        <a:rPr kumimoji="1" lang="ja-JP" altLang="en-US" sz="700" dirty="0">
                          <a:latin typeface="+mn-ea"/>
                          <a:ea typeface="+mn-ea"/>
                        </a:rPr>
                        <a:t>応相談　</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シリンダーキー</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不可</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dirty="0">
                          <a:latin typeface="+mn-ea"/>
                          <a:ea typeface="+mn-ea"/>
                        </a:rPr>
                        <a:t>※</a:t>
                      </a:r>
                      <a:r>
                        <a:rPr kumimoji="1" lang="ja-JP" altLang="en-US" sz="700" dirty="0">
                          <a:latin typeface="+mn-ea"/>
                          <a:ea typeface="+mn-ea"/>
                        </a:rPr>
                        <a:t>応相談　</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第１駐車場から徒歩</a:t>
                      </a:r>
                      <a:r>
                        <a:rPr kumimoji="1" lang="en-US" altLang="ja-JP" sz="700" b="0" dirty="0">
                          <a:latin typeface="+mn-ea"/>
                          <a:ea typeface="+mn-ea"/>
                          <a:cs typeface="メイリオ" pitchFamily="50" charset="-128"/>
                        </a:rPr>
                        <a:t>7</a:t>
                      </a:r>
                      <a:r>
                        <a:rPr kumimoji="1" lang="ja-JP" altLang="en-US" sz="700" b="0" dirty="0">
                          <a:latin typeface="+mn-ea"/>
                          <a:ea typeface="+mn-ea"/>
                          <a:cs typeface="メイリオ" pitchFamily="50" charset="-128"/>
                        </a:rPr>
                        <a:t>分</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85065"/>
            <a:ext cx="3656856" cy="470803"/>
          </a:xfrm>
        </p:spPr>
        <p:txBody>
          <a:bodyPr>
            <a:normAutofit/>
          </a:bodyPr>
          <a:lstStyle/>
          <a:p>
            <a:r>
              <a:rPr lang="ja-JP" altLang="en-US" sz="2000" dirty="0">
                <a:latin typeface="+mn-ea"/>
                <a:ea typeface="+mn-ea"/>
              </a:rPr>
              <a:t> </a:t>
            </a:r>
            <a:r>
              <a:rPr lang="ja-JP" altLang="en-US" sz="2000" b="0" dirty="0">
                <a:latin typeface="+mn-ea"/>
                <a:ea typeface="+mn-ea"/>
              </a:rPr>
              <a:t>比叡山 延暦寺会館</a:t>
            </a:r>
            <a:endParaRPr kumimoji="1" lang="ja-JP" altLang="en-US" sz="2000" b="0" dirty="0">
              <a:latin typeface="+mn-ea"/>
              <a:ea typeface="+mn-ea"/>
            </a:endParaRPr>
          </a:p>
        </p:txBody>
      </p:sp>
      <p:sp>
        <p:nvSpPr>
          <p:cNvPr id="28" name="1 つの角を切り取った四角形 27"/>
          <p:cNvSpPr/>
          <p:nvPr/>
        </p:nvSpPr>
        <p:spPr>
          <a:xfrm>
            <a:off x="7598380" y="3213529"/>
            <a:ext cx="2166338" cy="15236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58342" y="3212976"/>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2020</a:t>
            </a:r>
            <a:r>
              <a:rPr kumimoji="1" lang="zh-TW"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a:t>
            </a:r>
            <a:r>
              <a:rPr kumimoji="1" lang="en-US" altLang="zh-TW"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1" lang="zh-TW"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月開業</a:t>
            </a:r>
            <a:endParaRPr kumimoji="1" lang="ja-JP"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632520" y="4257612"/>
            <a:ext cx="4282716" cy="605548"/>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○坐禅や写経の修行体験も可能</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○世界遺産、比叡山延暦寺境内の閑静な立地</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○自然の味を生かした精進料理</a:t>
            </a:r>
          </a:p>
        </p:txBody>
      </p:sp>
      <p:sp>
        <p:nvSpPr>
          <p:cNvPr id="4" name="テキスト ボックス 3"/>
          <p:cNvSpPr txBox="1"/>
          <p:nvPr/>
        </p:nvSpPr>
        <p:spPr>
          <a:xfrm>
            <a:off x="5286928" y="759104"/>
            <a:ext cx="4496744" cy="10156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世界遺産、比叡山延暦寺境内にある宿坊です。</a:t>
            </a:r>
            <a:endParaRPr kumimoji="1" lang="en-US" altLang="ja-JP" sz="12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年前伝教大師「最澄」によって開かれた天台宗総本山のお寺で、</a:t>
            </a:r>
            <a:b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坐禅や写経の修行体験、住職による食事作法の指導も可能です。</a:t>
            </a:r>
            <a:endParaRPr kumimoji="1" lang="en-US" altLang="ja-JP" sz="12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修学旅行にて</a:t>
            </a:r>
            <a:endParaRPr kumimoji="1" lang="en-US" altLang="ja-JP" sz="12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5B9BD5"/>
                </a:solidFill>
                <a:effectLst/>
                <a:uLnTx/>
                <a:uFillTx/>
                <a:latin typeface="Meiryo UI"/>
                <a:ea typeface="Meiryo UI"/>
                <a:cs typeface="+mn-cs"/>
              </a:rPr>
              <a:t>“日本の文化・歴史を学べる宿泊施設”</a:t>
            </a:r>
            <a:r>
              <a:rPr kumimoji="1" lang="ja-JP" altLang="en-US" sz="1200" b="0" i="0" u="none" strike="noStrike" kern="1200" cap="none" spc="0" normalizeH="0" baseline="0" noProof="0" dirty="0">
                <a:ln>
                  <a:noFill/>
                </a:ln>
                <a:solidFill>
                  <a:prstClr val="black"/>
                </a:solidFill>
                <a:effectLst/>
                <a:uLnTx/>
                <a:uFillTx/>
                <a:latin typeface="Meiryo UI"/>
                <a:ea typeface="Meiryo UI"/>
                <a:cs typeface="+mn-cs"/>
              </a:rPr>
              <a:t>としてご提案してください。</a:t>
            </a:r>
          </a:p>
        </p:txBody>
      </p:sp>
      <p:sp>
        <p:nvSpPr>
          <p:cNvPr id="34" name="テキスト ボックス 33"/>
          <p:cNvSpPr txBox="1"/>
          <p:nvPr/>
        </p:nvSpPr>
        <p:spPr>
          <a:xfrm>
            <a:off x="4932733" y="91648"/>
            <a:ext cx="4818948"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住所</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大津市坂本本町</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4220</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【TEL】077-579-4180</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【FAX】077-579-5053</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000" b="0" i="0" u="none" strike="noStrike" kern="1200" cap="none" spc="0" normalizeH="0" baseline="0" noProof="0" dirty="0" err="1">
                <a:ln>
                  <a:noFill/>
                </a:ln>
                <a:solidFill>
                  <a:prstClr val="black"/>
                </a:solidFill>
                <a:effectLst/>
                <a:uLnTx/>
                <a:uFillTx/>
                <a:latin typeface="Meiryo UI"/>
                <a:ea typeface="Meiryo UI"/>
                <a:cs typeface="+mn-cs"/>
              </a:rPr>
              <a:t>URL】</a:t>
            </a:r>
            <a:r>
              <a:rPr kumimoji="1" lang="en-US" altLang="ja-JP" sz="1000" b="0" i="0" u="sng" strike="noStrike" kern="1200" cap="none" spc="0" normalizeH="0" baseline="0" noProof="0" dirty="0" err="1">
                <a:ln>
                  <a:noFill/>
                </a:ln>
                <a:solidFill>
                  <a:prstClr val="black"/>
                </a:solidFill>
                <a:effectLst/>
                <a:uLnTx/>
                <a:uFillTx/>
                <a:latin typeface="Arial" panose="020B0604020202020204" pitchFamily="34" charset="0"/>
                <a:ea typeface="ＭＳ Ｐゴシック" panose="020B0600070205080204" pitchFamily="50" charset="-128"/>
                <a:cs typeface="+mn-cs"/>
              </a:rPr>
              <a:t>http</a:t>
            </a:r>
            <a:r>
              <a:rPr kumimoji="1" lang="en-US" altLang="ja-JP" sz="1000" b="0" i="0" u="sng"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://syukubo.jp/</a:t>
            </a:r>
            <a:endParaRPr kumimoji="1" lang="ja-JP" altLang="en-US" sz="1000"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89304" y="4967803"/>
            <a:ext cx="1583482" cy="1440000"/>
          </a:xfrm>
          <a:prstGeom prst="rect">
            <a:avLst/>
          </a:prstGeom>
        </p:spPr>
      </p:pic>
      <p:sp>
        <p:nvSpPr>
          <p:cNvPr id="6" name="テキスト ボックス 5"/>
          <p:cNvSpPr txBox="1"/>
          <p:nvPr/>
        </p:nvSpPr>
        <p:spPr>
          <a:xfrm>
            <a:off x="7977336" y="5630923"/>
            <a:ext cx="923367" cy="1692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5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rPr>
              <a:t>★　延暦寺会館</a:t>
            </a:r>
          </a:p>
        </p:txBody>
      </p:sp>
      <p:sp>
        <p:nvSpPr>
          <p:cNvPr id="9" name="テキスト ボックス 8"/>
          <p:cNvSpPr txBox="1"/>
          <p:nvPr/>
        </p:nvSpPr>
        <p:spPr>
          <a:xfrm>
            <a:off x="540767" y="4255218"/>
            <a:ext cx="307777" cy="605548"/>
          </a:xfrm>
          <a:prstGeom prst="rect">
            <a:avLst/>
          </a:prstGeom>
          <a:solidFill>
            <a:srgbClr val="5B9BD5"/>
          </a:solidFill>
          <a:ln>
            <a:solidFill>
              <a:srgbClr val="5B9BD5"/>
            </a:solidFill>
          </a:ln>
        </p:spPr>
        <p:txBody>
          <a:bodyPr vert="eaVert"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dirty="0">
                <a:solidFill>
                  <a:prstClr val="white"/>
                </a:solidFill>
                <a:effectLst/>
                <a:uLnTx/>
                <a:uFillTx/>
                <a:latin typeface="Meiryo UI"/>
                <a:ea typeface="Meiryo UI"/>
                <a:cs typeface="+mn-cs"/>
              </a:rPr>
              <a:t>ポイント</a:t>
            </a:r>
          </a:p>
        </p:txBody>
      </p:sp>
      <p:pic>
        <p:nvPicPr>
          <p:cNvPr id="10" name="図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80577" y="5039146"/>
            <a:ext cx="2164329" cy="1440000"/>
          </a:xfrm>
          <a:prstGeom prst="rect">
            <a:avLst/>
          </a:prstGeom>
        </p:spPr>
      </p:pic>
      <p:pic>
        <p:nvPicPr>
          <p:cNvPr id="11" name="図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98381" y="3426556"/>
            <a:ext cx="2110288" cy="1404044"/>
          </a:xfrm>
          <a:prstGeom prst="rect">
            <a:avLst/>
          </a:prstGeom>
        </p:spPr>
      </p:pic>
      <p:pic>
        <p:nvPicPr>
          <p:cNvPr id="12" name="図 1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22212" y="772055"/>
            <a:ext cx="4445553" cy="3420000"/>
          </a:xfrm>
          <a:prstGeom prst="rect">
            <a:avLst/>
          </a:prstGeom>
        </p:spPr>
      </p:pic>
      <p:pic>
        <p:nvPicPr>
          <p:cNvPr id="13" name="図 1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71695" y="3426403"/>
            <a:ext cx="2110288" cy="1404045"/>
          </a:xfrm>
          <a:prstGeom prst="rect">
            <a:avLst/>
          </a:prstGeom>
        </p:spPr>
      </p:pic>
      <p:pic>
        <p:nvPicPr>
          <p:cNvPr id="14" name="図 13"/>
          <p:cNvPicPr>
            <a:picLocks noChangeAspect="1"/>
          </p:cNvPicPr>
          <p:nvPr/>
        </p:nvPicPr>
        <p:blipFill>
          <a:blip r:embed="rId8"/>
          <a:stretch>
            <a:fillRect/>
          </a:stretch>
        </p:blipFill>
        <p:spPr>
          <a:xfrm>
            <a:off x="5366005" y="4967803"/>
            <a:ext cx="2180711" cy="1440000"/>
          </a:xfrm>
          <a:prstGeom prst="rect">
            <a:avLst/>
          </a:prstGeom>
        </p:spPr>
      </p:pic>
      <p:pic>
        <p:nvPicPr>
          <p:cNvPr id="8" name="図 7"/>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40766" y="5039146"/>
            <a:ext cx="2165760" cy="1440000"/>
          </a:xfrm>
          <a:prstGeom prst="rect">
            <a:avLst/>
          </a:prstGeom>
        </p:spPr>
      </p:pic>
    </p:spTree>
    <p:extLst>
      <p:ext uri="{BB962C8B-B14F-4D97-AF65-F5344CB8AC3E}">
        <p14:creationId xmlns:p14="http://schemas.microsoft.com/office/powerpoint/2010/main" val="4204665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2" name="図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093604" y="679079"/>
            <a:ext cx="5553062" cy="4334097"/>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70233" y="908719"/>
            <a:ext cx="3428500" cy="3694795"/>
          </a:xfrm>
          <a:prstGeom prst="rect">
            <a:avLst/>
          </a:prstGeom>
        </p:spPr>
      </p:pic>
      <p:pic>
        <p:nvPicPr>
          <p:cNvPr id="6" name="図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5447" y="4603515"/>
            <a:ext cx="3373286" cy="1777813"/>
          </a:xfrm>
          <a:prstGeom prst="rect">
            <a:avLst/>
          </a:prstGeom>
        </p:spPr>
      </p:pic>
      <p:sp>
        <p:nvSpPr>
          <p:cNvPr id="7" name="正方形/長方形 6"/>
          <p:cNvSpPr/>
          <p:nvPr/>
        </p:nvSpPr>
        <p:spPr>
          <a:xfrm>
            <a:off x="4232920" y="5157192"/>
            <a:ext cx="5413746" cy="1296144"/>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日本の歴史文化に触れながら宿泊可能な施設</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座禅、精進料理など非日常を味わえる体験もご提案させていただきます。</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昨今、貸切バスの料金が高騰する中、バス代削減にオススメです。</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5B9BD5"/>
                </a:solidFill>
                <a:effectLst/>
                <a:uLnTx/>
                <a:uFillTx/>
                <a:latin typeface="Meiryo UI"/>
                <a:ea typeface="Meiryo UI"/>
                <a:cs typeface="+mn-cs"/>
              </a:rPr>
              <a:t>【</a:t>
            </a:r>
            <a:r>
              <a:rPr kumimoji="1" lang="ja-JP" altLang="en-US" sz="1400" b="1" i="0" u="none" strike="noStrike" kern="1200" cap="none" spc="0" normalizeH="0" baseline="0" noProof="0" dirty="0">
                <a:ln>
                  <a:noFill/>
                </a:ln>
                <a:solidFill>
                  <a:srgbClr val="5B9BD5"/>
                </a:solidFill>
                <a:effectLst/>
                <a:uLnTx/>
                <a:uFillTx/>
                <a:latin typeface="Meiryo UI"/>
                <a:ea typeface="Meiryo UI"/>
                <a:cs typeface="+mn-cs"/>
              </a:rPr>
              <a:t>宿泊＋体験＝バス代金削減</a:t>
            </a:r>
            <a:r>
              <a:rPr kumimoji="1" lang="en-US" altLang="ja-JP" sz="1400" b="1" i="0" u="none" strike="noStrike" kern="1200" cap="none" spc="0" normalizeH="0" baseline="0" noProof="0" dirty="0">
                <a:ln>
                  <a:noFill/>
                </a:ln>
                <a:solidFill>
                  <a:srgbClr val="5B9BD5"/>
                </a:solidFill>
                <a:effectLst/>
                <a:uLnTx/>
                <a:uFillTx/>
                <a:latin typeface="Meiryo UI"/>
                <a:ea typeface="Meiryo UI"/>
                <a:cs typeface="+mn-cs"/>
              </a:rPr>
              <a:t>】</a:t>
            </a:r>
          </a:p>
        </p:txBody>
      </p:sp>
    </p:spTree>
    <p:extLst>
      <p:ext uri="{BB962C8B-B14F-4D97-AF65-F5344CB8AC3E}">
        <p14:creationId xmlns:p14="http://schemas.microsoft.com/office/powerpoint/2010/main" val="105549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2601351594"/>
              </p:ext>
            </p:extLst>
          </p:nvPr>
        </p:nvGraphicFramePr>
        <p:xfrm>
          <a:off x="5292471" y="1543554"/>
          <a:ext cx="4485065" cy="1110419"/>
        </p:xfrm>
        <a:graphic>
          <a:graphicData uri="http://schemas.openxmlformats.org/drawingml/2006/table">
            <a:tbl>
              <a:tblPr firstRow="1" bandRow="1">
                <a:tableStyleId>{5C22544A-7EE6-4342-B048-85BDC9FD1C3A}</a:tableStyleId>
              </a:tblPr>
              <a:tblGrid>
                <a:gridCol w="967613">
                  <a:extLst>
                    <a:ext uri="{9D8B030D-6E8A-4147-A177-3AD203B41FA5}">
                      <a16:colId xmlns:a16="http://schemas.microsoft.com/office/drawing/2014/main" val="667524188"/>
                    </a:ext>
                  </a:extLst>
                </a:gridCol>
                <a:gridCol w="1402218">
                  <a:extLst>
                    <a:ext uri="{9D8B030D-6E8A-4147-A177-3AD203B41FA5}">
                      <a16:colId xmlns:a16="http://schemas.microsoft.com/office/drawing/2014/main" val="1089827581"/>
                    </a:ext>
                  </a:extLst>
                </a:gridCol>
                <a:gridCol w="1090614">
                  <a:extLst>
                    <a:ext uri="{9D8B030D-6E8A-4147-A177-3AD203B41FA5}">
                      <a16:colId xmlns:a16="http://schemas.microsoft.com/office/drawing/2014/main" val="2285393139"/>
                    </a:ext>
                  </a:extLst>
                </a:gridCol>
                <a:gridCol w="1024620">
                  <a:extLst>
                    <a:ext uri="{9D8B030D-6E8A-4147-A177-3AD203B41FA5}">
                      <a16:colId xmlns:a16="http://schemas.microsoft.com/office/drawing/2014/main" val="1817619136"/>
                    </a:ext>
                  </a:extLst>
                </a:gridCol>
              </a:tblGrid>
              <a:tr h="217949">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48745">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9</a:t>
                      </a:r>
                      <a:r>
                        <a:rPr kumimoji="1" lang="ja-JP" altLang="en-US" sz="700" dirty="0">
                          <a:latin typeface="+mn-ea"/>
                          <a:ea typeface="+mn-ea"/>
                        </a:rPr>
                        <a:t>室＋大広間</a:t>
                      </a:r>
                      <a:r>
                        <a:rPr kumimoji="1" lang="en-US" altLang="ja-JP" sz="700" dirty="0">
                          <a:latin typeface="+mn-ea"/>
                          <a:ea typeface="+mn-ea"/>
                        </a:rPr>
                        <a:t>2</a:t>
                      </a:r>
                      <a:r>
                        <a:rPr kumimoji="1" lang="ja-JP" altLang="en-US" sz="700" dirty="0">
                          <a:latin typeface="+mn-ea"/>
                          <a:ea typeface="+mn-ea"/>
                        </a:rPr>
                        <a:t>室</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７０名</a:t>
                      </a:r>
                      <a:r>
                        <a:rPr kumimoji="1" lang="en-US" altLang="ja-JP" sz="700" b="0" dirty="0">
                          <a:solidFill>
                            <a:schemeClr val="tx1"/>
                          </a:solidFill>
                          <a:latin typeface="+mn-ea"/>
                          <a:ea typeface="+mn-ea"/>
                          <a:cs typeface="メイリオ" pitchFamily="50" charset="-128"/>
                        </a:rPr>
                        <a:t>(</a:t>
                      </a:r>
                      <a:r>
                        <a:rPr kumimoji="1" lang="ja-JP" altLang="en-US" sz="700" b="0" dirty="0">
                          <a:solidFill>
                            <a:schemeClr val="tx1"/>
                          </a:solidFill>
                          <a:latin typeface="+mn-ea"/>
                          <a:ea typeface="+mn-ea"/>
                          <a:cs typeface="メイリオ" pitchFamily="50" charset="-128"/>
                        </a:rPr>
                        <a:t>要相談</a:t>
                      </a:r>
                      <a:r>
                        <a:rPr kumimoji="1" lang="en-US" altLang="ja-JP" sz="700" b="0" dirty="0">
                          <a:solidFill>
                            <a:schemeClr val="tx1"/>
                          </a:solidFill>
                          <a:latin typeface="+mn-ea"/>
                          <a:ea typeface="+mn-ea"/>
                          <a:cs typeface="メイリオ" pitchFamily="50" charset="-128"/>
                        </a:rPr>
                        <a:t>)</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629401880"/>
                  </a:ext>
                </a:extLst>
              </a:tr>
              <a:tr h="148745">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140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不可</a:t>
                      </a:r>
                    </a:p>
                  </a:txBody>
                  <a:tcPr marL="36000" marR="0" marT="0" marB="0" anchor="ctr"/>
                </a:tc>
                <a:extLst>
                  <a:ext uri="{0D108BD9-81ED-4DB2-BD59-A6C34878D82A}">
                    <a16:rowId xmlns:a16="http://schemas.microsoft.com/office/drawing/2014/main" val="10002"/>
                  </a:ext>
                </a:extLst>
              </a:tr>
              <a:tr h="148745">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別館</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dk1"/>
                          </a:solidFill>
                          <a:latin typeface="+mn-ea"/>
                          <a:ea typeface="+mn-ea"/>
                          <a:cs typeface="+mn-cs"/>
                        </a:rPr>
                        <a:t>150</a:t>
                      </a:r>
                      <a:r>
                        <a:rPr kumimoji="1" lang="ja-JP" altLang="en-US" sz="700" b="0" dirty="0">
                          <a:solidFill>
                            <a:schemeClr val="dk1"/>
                          </a:solidFill>
                          <a:latin typeface="+mn-ea"/>
                          <a:ea typeface="+mn-ea"/>
                          <a:cs typeface="+mn-cs"/>
                        </a:rPr>
                        <a:t>名</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48745">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latin typeface="+mn-ea"/>
                          <a:ea typeface="+mn-ea"/>
                          <a:cs typeface="+mn-cs"/>
                        </a:rPr>
                        <a:t>2</a:t>
                      </a:r>
                      <a:r>
                        <a:rPr kumimoji="1" lang="ja-JP" altLang="en-US" sz="700" b="0" dirty="0">
                          <a:latin typeface="+mn-ea"/>
                          <a:ea typeface="+mn-ea"/>
                          <a:cs typeface="+mn-cs"/>
                        </a:rPr>
                        <a:t>箇所（大</a:t>
                      </a:r>
                      <a:r>
                        <a:rPr kumimoji="1" lang="en-US" altLang="ja-JP" sz="700" b="0" dirty="0">
                          <a:latin typeface="+mn-ea"/>
                          <a:ea typeface="+mn-ea"/>
                          <a:cs typeface="+mn-cs"/>
                        </a:rPr>
                        <a:t>10</a:t>
                      </a:r>
                      <a:r>
                        <a:rPr kumimoji="1" lang="ja-JP" altLang="en-US" sz="700" b="0" dirty="0" err="1">
                          <a:latin typeface="+mn-ea"/>
                          <a:ea typeface="+mn-ea"/>
                          <a:cs typeface="+mn-cs"/>
                        </a:rPr>
                        <a:t>、</a:t>
                      </a:r>
                      <a:r>
                        <a:rPr kumimoji="1" lang="ja-JP" altLang="en-US" sz="700" b="0" dirty="0">
                          <a:latin typeface="+mn-ea"/>
                          <a:ea typeface="+mn-ea"/>
                          <a:cs typeface="+mn-cs"/>
                        </a:rPr>
                        <a:t>小</a:t>
                      </a:r>
                      <a:r>
                        <a:rPr kumimoji="1" lang="en-US" altLang="ja-JP" sz="700" b="0" dirty="0">
                          <a:latin typeface="+mn-ea"/>
                          <a:ea typeface="+mn-ea"/>
                          <a:cs typeface="+mn-cs"/>
                        </a:rPr>
                        <a:t>6</a:t>
                      </a:r>
                      <a:r>
                        <a:rPr kumimoji="1" lang="ja-JP" altLang="en-US" sz="700" b="0" dirty="0">
                          <a:latin typeface="+mn-ea"/>
                          <a:ea typeface="+mn-ea"/>
                          <a:cs typeface="+mn-cs"/>
                        </a:rPr>
                        <a:t>）</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無し</a:t>
                      </a:r>
                    </a:p>
                  </a:txBody>
                  <a:tcPr marL="36000" marR="0" marT="0" marB="0" anchor="ctr"/>
                </a:tc>
                <a:extLst>
                  <a:ext uri="{0D108BD9-81ED-4DB2-BD59-A6C34878D82A}">
                    <a16:rowId xmlns:a16="http://schemas.microsoft.com/office/drawing/2014/main" val="2545912508"/>
                  </a:ext>
                </a:extLst>
              </a:tr>
              <a:tr h="148745">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不可</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a:solidFill>
                            <a:schemeClr val="tx1"/>
                          </a:solidFill>
                          <a:latin typeface="+mn-ea"/>
                          <a:ea typeface="+mn-ea"/>
                          <a:cs typeface="メイリオ" pitchFamily="50" charset="-128"/>
                        </a:rPr>
                        <a:t>要相談</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161241074"/>
                  </a:ext>
                </a:extLst>
              </a:tr>
              <a:tr h="148745">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玄関付近　駐車場</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大津市民病院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7877"/>
            <a:ext cx="4419191" cy="470803"/>
          </a:xfrm>
        </p:spPr>
        <p:txBody>
          <a:bodyPr>
            <a:normAutofit/>
          </a:bodyPr>
          <a:lstStyle/>
          <a:p>
            <a:r>
              <a:rPr lang="ja-JP" altLang="en-US" sz="2000" dirty="0">
                <a:latin typeface="+mn-ea"/>
                <a:ea typeface="+mn-ea"/>
              </a:rPr>
              <a:t> </a:t>
            </a:r>
            <a:r>
              <a:rPr lang="ja-JP" altLang="en-US" sz="2000" b="0" dirty="0">
                <a:latin typeface="+mn-ea"/>
                <a:ea typeface="+mn-ea"/>
              </a:rPr>
              <a:t>西教寺研修道場</a:t>
            </a:r>
            <a:endParaRPr kumimoji="1" lang="ja-JP" altLang="en-US" sz="2000" b="0" dirty="0">
              <a:latin typeface="+mn-ea"/>
              <a:ea typeface="+mn-ea"/>
            </a:endParaRPr>
          </a:p>
        </p:txBody>
      </p:sp>
      <p:sp>
        <p:nvSpPr>
          <p:cNvPr id="28" name="1 つの角を切り取った四角形 27"/>
          <p:cNvSpPr/>
          <p:nvPr/>
        </p:nvSpPr>
        <p:spPr>
          <a:xfrm>
            <a:off x="7545288" y="2852936"/>
            <a:ext cx="2166338" cy="15236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本堂の様子</a:t>
            </a:r>
            <a:endParaRPr lang="en-US" altLang="ja-JP" sz="800" b="1" dirty="0">
              <a:solidFill>
                <a:schemeClr val="bg1"/>
              </a:solidFill>
              <a:latin typeface="メイリオ" pitchFamily="50" charset="-128"/>
              <a:ea typeface="メイリオ" pitchFamily="50" charset="-128"/>
              <a:cs typeface="メイリオ" pitchFamily="50" charset="-128"/>
            </a:endParaRPr>
          </a:p>
        </p:txBody>
      </p:sp>
      <p:sp>
        <p:nvSpPr>
          <p:cNvPr id="30" name="1 つの角を切り取った四角形 29"/>
          <p:cNvSpPr/>
          <p:nvPr/>
        </p:nvSpPr>
        <p:spPr>
          <a:xfrm>
            <a:off x="5271669" y="2852936"/>
            <a:ext cx="2160000" cy="15236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r>
              <a:rPr lang="en-US" altLang="zh-TW" dirty="0">
                <a:solidFill>
                  <a:schemeClr val="bg1"/>
                </a:solidFill>
                <a:latin typeface="Meiryo UI" panose="020B0604030504040204" pitchFamily="50" charset="-128"/>
                <a:ea typeface="Meiryo UI" panose="020B0604030504040204" pitchFamily="50" charset="-128"/>
              </a:rPr>
              <a:t>2020</a:t>
            </a:r>
            <a:r>
              <a:rPr lang="zh-TW" altLang="en-US" dirty="0">
                <a:solidFill>
                  <a:schemeClr val="bg1"/>
                </a:solidFill>
                <a:latin typeface="Meiryo UI" panose="020B0604030504040204" pitchFamily="50" charset="-128"/>
                <a:ea typeface="Meiryo UI" panose="020B0604030504040204" pitchFamily="50" charset="-128"/>
              </a:rPr>
              <a:t>年</a:t>
            </a:r>
            <a:r>
              <a:rPr lang="en-US" altLang="zh-TW" dirty="0">
                <a:solidFill>
                  <a:schemeClr val="bg1"/>
                </a:solidFill>
                <a:latin typeface="Meiryo UI" panose="020B0604030504040204" pitchFamily="50" charset="-128"/>
                <a:ea typeface="Meiryo UI" panose="020B0604030504040204" pitchFamily="50" charset="-128"/>
              </a:rPr>
              <a:t>10</a:t>
            </a:r>
            <a:r>
              <a:rPr lang="zh-TW" altLang="en-US" dirty="0">
                <a:solidFill>
                  <a:schemeClr val="bg1"/>
                </a:solidFill>
                <a:latin typeface="Meiryo UI" panose="020B0604030504040204" pitchFamily="50" charset="-128"/>
                <a:ea typeface="Meiryo UI" panose="020B0604030504040204" pitchFamily="50" charset="-128"/>
              </a:rPr>
              <a:t>月開業</a:t>
            </a:r>
            <a:endParaRPr lang="ja-JP" altLang="en-US" dirty="0">
              <a:solidFill>
                <a:schemeClr val="bg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608354" y="4149080"/>
            <a:ext cx="4416654"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　　○歴史、文化に触れながらご宿泊いただける施設</a:t>
            </a:r>
            <a:endParaRPr lang="en-US" altLang="ja-JP" sz="1000" dirty="0">
              <a:solidFill>
                <a:schemeClr val="tx1"/>
              </a:solidFill>
              <a:latin typeface="メイリオ" panose="020B0604030504040204" pitchFamily="50" charset="-128"/>
              <a:ea typeface="メイリオ" panose="020B0604030504040204" pitchFamily="50" charset="-128"/>
            </a:endParaRPr>
          </a:p>
          <a:p>
            <a:r>
              <a:rPr kumimoji="1" lang="ja-JP" altLang="en-US" sz="1000" dirty="0">
                <a:solidFill>
                  <a:schemeClr val="tx1"/>
                </a:solidFill>
                <a:latin typeface="メイリオ" panose="020B0604030504040204" pitchFamily="50" charset="-128"/>
                <a:ea typeface="メイリオ" panose="020B0604030504040204" pitchFamily="50" charset="-128"/>
              </a:rPr>
              <a:t>　　</a:t>
            </a:r>
            <a:r>
              <a:rPr lang="ja-JP" altLang="en-US" sz="1000" dirty="0">
                <a:solidFill>
                  <a:schemeClr val="tx1"/>
                </a:solidFill>
                <a:latin typeface="メイリオ" panose="020B0604030504040204" pitchFamily="50" charset="-128"/>
                <a:ea typeface="メイリオ" panose="020B0604030504040204" pitchFamily="50" charset="-128"/>
              </a:rPr>
              <a:t>○食堂＋大広間＋大部屋があるので班長会議、室長会議に便利</a:t>
            </a:r>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○徒歩にて紅葉の名所を散策可能です。</a:t>
            </a:r>
            <a:endParaRPr lang="en-US" altLang="ja-JP" sz="1000"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5264285" y="712426"/>
            <a:ext cx="4513251" cy="769441"/>
          </a:xfrm>
          <a:prstGeom prst="rect">
            <a:avLst/>
          </a:prstGeom>
          <a:noFill/>
        </p:spPr>
        <p:txBody>
          <a:bodyPr wrap="square" rtlCol="0">
            <a:spAutoFit/>
          </a:bodyPr>
          <a:lstStyle/>
          <a:p>
            <a:r>
              <a:rPr lang="ja-JP" altLang="en-US" sz="1100" dirty="0">
                <a:latin typeface="メイリオ" panose="020B0604030504040204" pitchFamily="50" charset="-128"/>
                <a:ea typeface="メイリオ" panose="020B0604030504040204" pitchFamily="50" charset="-128"/>
              </a:rPr>
              <a:t>戦国武将・明智光秀の菩提（ぼだい）寺として知られる西教寺</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で宿泊施設として使われている研修道場が老朽化に伴い、</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2019</a:t>
            </a:r>
            <a:r>
              <a:rPr lang="ja-JP" altLang="en-US" sz="1100" dirty="0">
                <a:latin typeface="メイリオ" panose="020B0604030504040204" pitchFamily="50" charset="-128"/>
                <a:ea typeface="メイリオ" panose="020B0604030504040204" pitchFamily="50" charset="-128"/>
              </a:rPr>
              <a:t>７月にリニューアルオープンした宿泊施設です。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宿泊時には、座禅体験など様々な体験をご提案可能です。</a:t>
            </a:r>
            <a:endParaRPr lang="en-US" altLang="ja-JP" sz="11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923214" y="85064"/>
            <a:ext cx="4884671"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lang="ja-JP" altLang="en-US" sz="1000" dirty="0">
                <a:latin typeface="+mn-ea"/>
                <a:ea typeface="+mn-ea"/>
              </a:rPr>
              <a:t>大津市坂本</a:t>
            </a:r>
            <a:r>
              <a:rPr lang="en-US" altLang="ja-JP" sz="1000" dirty="0">
                <a:latin typeface="+mn-ea"/>
                <a:ea typeface="+mn-ea"/>
              </a:rPr>
              <a:t>5-13-1</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TEL】077-578-0013</a:t>
            </a:r>
            <a:r>
              <a:rPr kumimoji="1" lang="ja-JP" altLang="en-US" sz="1000" dirty="0">
                <a:latin typeface="+mn-ea"/>
                <a:ea typeface="+mn-ea"/>
              </a:rPr>
              <a:t>　　</a:t>
            </a:r>
            <a:r>
              <a:rPr kumimoji="1" lang="en-US" altLang="ja-JP" sz="1000" dirty="0">
                <a:latin typeface="+mn-ea"/>
                <a:ea typeface="+mn-ea"/>
              </a:rPr>
              <a:t>【FAX】077‐578-3418</a:t>
            </a:r>
          </a:p>
          <a:p>
            <a:r>
              <a:rPr lang="en-US" altLang="ja-JP" sz="1000" dirty="0">
                <a:latin typeface="+mn-ea"/>
                <a:ea typeface="+mn-ea"/>
              </a:rPr>
              <a:t>【</a:t>
            </a:r>
            <a:r>
              <a:rPr lang="en-US" altLang="ja-JP" sz="1000" dirty="0" err="1">
                <a:latin typeface="+mn-ea"/>
                <a:ea typeface="+mn-ea"/>
              </a:rPr>
              <a:t>URL】http</a:t>
            </a:r>
            <a:r>
              <a:rPr lang="en-US" altLang="ja-JP" sz="1000" dirty="0">
                <a:latin typeface="+mn-ea"/>
                <a:ea typeface="+mn-ea"/>
              </a:rPr>
              <a:t>://saikyoji.org/</a:t>
            </a:r>
            <a:endParaRPr kumimoji="1" lang="ja-JP" altLang="en-US" sz="1000" dirty="0">
              <a:latin typeface="+mn-ea"/>
              <a:ea typeface="+mn-ea"/>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77336" y="4725144"/>
            <a:ext cx="1583483" cy="1440000"/>
          </a:xfrm>
          <a:prstGeom prst="rect">
            <a:avLst/>
          </a:prstGeom>
        </p:spPr>
      </p:pic>
      <p:sp>
        <p:nvSpPr>
          <p:cNvPr id="6" name="テキスト ボックス 5"/>
          <p:cNvSpPr txBox="1"/>
          <p:nvPr/>
        </p:nvSpPr>
        <p:spPr>
          <a:xfrm>
            <a:off x="8307442" y="5389742"/>
            <a:ext cx="832450" cy="169277"/>
          </a:xfrm>
          <a:prstGeom prst="rect">
            <a:avLst/>
          </a:prstGeom>
          <a:noFill/>
        </p:spPr>
        <p:txBody>
          <a:bodyPr wrap="square" rtlCol="0">
            <a:spAutoFit/>
          </a:bodyPr>
          <a:lstStyle/>
          <a:p>
            <a:r>
              <a:rPr kumimoji="1" lang="ja-JP" altLang="en-US" sz="500" dirty="0">
                <a:solidFill>
                  <a:srgbClr val="0070C0"/>
                </a:solidFill>
              </a:rPr>
              <a:t>★　</a:t>
            </a:r>
            <a:r>
              <a:rPr lang="zh-TW" altLang="en-US" sz="500" dirty="0">
                <a:solidFill>
                  <a:srgbClr val="0070C0"/>
                </a:solidFill>
              </a:rPr>
              <a:t>西教寺研修道場</a:t>
            </a:r>
            <a:endParaRPr kumimoji="1" lang="ja-JP" altLang="en-US" sz="500" dirty="0">
              <a:solidFill>
                <a:srgbClr val="0070C0"/>
              </a:solidFill>
            </a:endParaRPr>
          </a:p>
        </p:txBody>
      </p:sp>
      <p:sp>
        <p:nvSpPr>
          <p:cNvPr id="9" name="テキスト ボックス 8"/>
          <p:cNvSpPr txBox="1"/>
          <p:nvPr/>
        </p:nvSpPr>
        <p:spPr>
          <a:xfrm>
            <a:off x="512054" y="4149080"/>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10" name="図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36347" y="4873104"/>
            <a:ext cx="2077412" cy="1365156"/>
          </a:xfrm>
          <a:prstGeom prst="rect">
            <a:avLst/>
          </a:prstGeom>
        </p:spPr>
      </p:pic>
      <p:pic>
        <p:nvPicPr>
          <p:cNvPr id="29" name="図 2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51296" y="4879465"/>
            <a:ext cx="2077412" cy="1381110"/>
          </a:xfrm>
          <a:prstGeom prst="rect">
            <a:avLst/>
          </a:prstGeom>
        </p:spPr>
      </p:pic>
      <p:pic>
        <p:nvPicPr>
          <p:cNvPr id="11" name="図 1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12052" y="684139"/>
            <a:ext cx="4649226" cy="3420000"/>
          </a:xfrm>
          <a:prstGeom prst="rect">
            <a:avLst/>
          </a:prstGeom>
        </p:spPr>
      </p:pic>
      <p:pic>
        <p:nvPicPr>
          <p:cNvPr id="13" name="図 12"/>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275506" y="3095450"/>
            <a:ext cx="2152326" cy="1404000"/>
          </a:xfrm>
          <a:prstGeom prst="rect">
            <a:avLst/>
          </a:prstGeom>
        </p:spPr>
      </p:pic>
      <p:pic>
        <p:nvPicPr>
          <p:cNvPr id="14" name="図 13"/>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581409" y="3095450"/>
            <a:ext cx="2106000" cy="1404000"/>
          </a:xfrm>
          <a:prstGeom prst="rect">
            <a:avLst/>
          </a:prstGeom>
        </p:spPr>
      </p:pic>
      <p:pic>
        <p:nvPicPr>
          <p:cNvPr id="8" name="図 7" descr="庭に植えている数々の建物&#10;&#10;中程度の精度で自動的に生成された説明">
            <a:extLst>
              <a:ext uri="{FF2B5EF4-FFF2-40B4-BE49-F238E27FC236}">
                <a16:creationId xmlns:a16="http://schemas.microsoft.com/office/drawing/2014/main" id="{44F568A2-817F-DD9D-C9AF-18807FCEC62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258814" y="4698540"/>
            <a:ext cx="2571426" cy="1714284"/>
          </a:xfrm>
          <a:prstGeom prst="rect">
            <a:avLst/>
          </a:prstGeom>
        </p:spPr>
      </p:pic>
    </p:spTree>
    <p:extLst>
      <p:ext uri="{BB962C8B-B14F-4D97-AF65-F5344CB8AC3E}">
        <p14:creationId xmlns:p14="http://schemas.microsoft.com/office/powerpoint/2010/main" val="307027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sp>
        <p:nvSpPr>
          <p:cNvPr id="4" name="正方形/長方形 3"/>
          <p:cNvSpPr/>
          <p:nvPr/>
        </p:nvSpPr>
        <p:spPr>
          <a:xfrm>
            <a:off x="4528478" y="4986691"/>
            <a:ext cx="5152662" cy="1440160"/>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mn-ea"/>
              </a:rPr>
              <a:t>ホテル渡り廊下にて本堂で移動可能です。</a:t>
            </a:r>
            <a:endParaRPr lang="en-US" altLang="ja-JP" sz="1400" dirty="0">
              <a:solidFill>
                <a:schemeClr val="tx1"/>
              </a:solidFill>
              <a:latin typeface="+mn-ea"/>
            </a:endParaRPr>
          </a:p>
          <a:p>
            <a:r>
              <a:rPr lang="ja-JP" altLang="en-US" sz="1400" dirty="0">
                <a:solidFill>
                  <a:schemeClr val="tx1"/>
                </a:solidFill>
                <a:latin typeface="+mn-ea"/>
              </a:rPr>
              <a:t>座禅、写経、念仏、朝のお勤め、山内清掃体験など</a:t>
            </a:r>
            <a:endParaRPr lang="en-US" altLang="ja-JP" sz="1400" dirty="0">
              <a:solidFill>
                <a:schemeClr val="tx1"/>
              </a:solidFill>
              <a:latin typeface="+mn-ea"/>
            </a:endParaRPr>
          </a:p>
          <a:p>
            <a:r>
              <a:rPr lang="ja-JP" altLang="en-US" sz="1400" dirty="0">
                <a:solidFill>
                  <a:schemeClr val="tx1"/>
                </a:solidFill>
                <a:latin typeface="+mn-ea"/>
              </a:rPr>
              <a:t>日本文化、歴史に触れながら学べる宿泊施設です。</a:t>
            </a:r>
            <a:endParaRPr lang="en-US" altLang="ja-JP" sz="1400" dirty="0">
              <a:solidFill>
                <a:schemeClr val="tx1"/>
              </a:solidFill>
              <a:latin typeface="+mn-ea"/>
            </a:endParaRPr>
          </a:p>
          <a:p>
            <a:r>
              <a:rPr lang="ja-JP" altLang="en-US" sz="1400" dirty="0">
                <a:solidFill>
                  <a:schemeClr val="tx1"/>
                </a:solidFill>
                <a:latin typeface="+mn-ea"/>
              </a:rPr>
              <a:t>付近は“紅葉の名所”紅葉の時期に観光客で賑わう</a:t>
            </a:r>
            <a:endParaRPr lang="en-US" altLang="ja-JP" sz="1400" dirty="0">
              <a:solidFill>
                <a:schemeClr val="tx1"/>
              </a:solidFill>
              <a:latin typeface="+mn-ea"/>
            </a:endParaRPr>
          </a:p>
          <a:p>
            <a:r>
              <a:rPr lang="ja-JP" altLang="en-US" sz="1400" dirty="0">
                <a:solidFill>
                  <a:schemeClr val="tx1"/>
                </a:solidFill>
                <a:latin typeface="+mn-ea"/>
              </a:rPr>
              <a:t>“坂本の町”を班別自主研修可能です。豊臣秀吉、ゆかりの町へ歴史散策にいかがでしょうか。</a:t>
            </a:r>
            <a:endParaRPr kumimoji="1" lang="ja-JP" altLang="en-US" sz="1400" dirty="0">
              <a:solidFill>
                <a:schemeClr val="tx1"/>
              </a:solidFill>
              <a:latin typeface="+mn-ea"/>
            </a:endParaRPr>
          </a:p>
        </p:txBody>
      </p:sp>
      <p:pic>
        <p:nvPicPr>
          <p:cNvPr id="5" name="図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67246" y="755631"/>
            <a:ext cx="4723943" cy="4041521"/>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7245" y="5106929"/>
            <a:ext cx="1812501" cy="1182914"/>
          </a:xfrm>
          <a:prstGeom prst="rect">
            <a:avLst/>
          </a:prstGeom>
          <a:ln>
            <a:noFill/>
          </a:ln>
        </p:spPr>
      </p:pic>
      <p:pic>
        <p:nvPicPr>
          <p:cNvPr id="7" name="図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281936" y="881168"/>
            <a:ext cx="4423592" cy="3980915"/>
          </a:xfrm>
          <a:prstGeom prst="rect">
            <a:avLst/>
          </a:prstGeom>
        </p:spPr>
      </p:pic>
      <p:sp>
        <p:nvSpPr>
          <p:cNvPr id="8" name="正方形/長方形 7"/>
          <p:cNvSpPr/>
          <p:nvPr/>
        </p:nvSpPr>
        <p:spPr>
          <a:xfrm>
            <a:off x="5025008" y="620688"/>
            <a:ext cx="2664296"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7746987" y="4629884"/>
            <a:ext cx="1240094" cy="334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552495" y="5086740"/>
            <a:ext cx="1812501" cy="1259398"/>
          </a:xfrm>
          <a:prstGeom prst="rect">
            <a:avLst/>
          </a:prstGeom>
          <a:ln>
            <a:noFill/>
          </a:ln>
        </p:spPr>
      </p:pic>
      <p:sp>
        <p:nvSpPr>
          <p:cNvPr id="11" name="正方形/長方形 10"/>
          <p:cNvSpPr/>
          <p:nvPr/>
        </p:nvSpPr>
        <p:spPr>
          <a:xfrm>
            <a:off x="37021" y="614210"/>
            <a:ext cx="1171563" cy="438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4BE08749-BAE3-F53A-898F-6561BE34A7B0}"/>
              </a:ext>
            </a:extLst>
          </p:cNvPr>
          <p:cNvCxnSpPr/>
          <p:nvPr/>
        </p:nvCxnSpPr>
        <p:spPr>
          <a:xfrm flipV="1">
            <a:off x="622802" y="5086740"/>
            <a:ext cx="1756944" cy="2018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2046E88A-B0F0-E5AD-8A82-643035DD237A}"/>
              </a:ext>
            </a:extLst>
          </p:cNvPr>
          <p:cNvCxnSpPr/>
          <p:nvPr/>
        </p:nvCxnSpPr>
        <p:spPr>
          <a:xfrm flipV="1">
            <a:off x="2552495" y="5086740"/>
            <a:ext cx="1812501" cy="10094"/>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738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1312696537"/>
              </p:ext>
            </p:extLst>
          </p:nvPr>
        </p:nvGraphicFramePr>
        <p:xfrm>
          <a:off x="5424544" y="1340768"/>
          <a:ext cx="4366579" cy="1219962"/>
        </p:xfrm>
        <a:graphic>
          <a:graphicData uri="http://schemas.openxmlformats.org/drawingml/2006/table">
            <a:tbl>
              <a:tblPr firstRow="1" bandRow="1">
                <a:tableStyleId>{5C22544A-7EE6-4342-B048-85BDC9FD1C3A}</a:tableStyleId>
              </a:tblPr>
              <a:tblGrid>
                <a:gridCol w="942050">
                  <a:extLst>
                    <a:ext uri="{9D8B030D-6E8A-4147-A177-3AD203B41FA5}">
                      <a16:colId xmlns:a16="http://schemas.microsoft.com/office/drawing/2014/main" val="667524188"/>
                    </a:ext>
                  </a:extLst>
                </a:gridCol>
                <a:gridCol w="1365174">
                  <a:extLst>
                    <a:ext uri="{9D8B030D-6E8A-4147-A177-3AD203B41FA5}">
                      <a16:colId xmlns:a16="http://schemas.microsoft.com/office/drawing/2014/main" val="1089827581"/>
                    </a:ext>
                  </a:extLst>
                </a:gridCol>
                <a:gridCol w="1061802">
                  <a:extLst>
                    <a:ext uri="{9D8B030D-6E8A-4147-A177-3AD203B41FA5}">
                      <a16:colId xmlns:a16="http://schemas.microsoft.com/office/drawing/2014/main" val="2285393139"/>
                    </a:ext>
                  </a:extLst>
                </a:gridCol>
                <a:gridCol w="997553">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27</a:t>
                      </a:r>
                      <a:r>
                        <a:rPr kumimoji="1" lang="zh-TW" altLang="en-US" sz="700" b="0" dirty="0">
                          <a:solidFill>
                            <a:schemeClr val="tx1"/>
                          </a:solidFill>
                          <a:latin typeface="+mn-ea"/>
                          <a:ea typeface="+mn-ea"/>
                          <a:cs typeface="メイリオ" pitchFamily="50" charset="-128"/>
                        </a:rPr>
                        <a:t>室＋和室広間</a:t>
                      </a:r>
                      <a:r>
                        <a:rPr kumimoji="1" lang="en-US" altLang="zh-TW" sz="700" b="0" dirty="0">
                          <a:solidFill>
                            <a:schemeClr val="tx1"/>
                          </a:solidFill>
                          <a:latin typeface="+mn-ea"/>
                          <a:ea typeface="+mn-ea"/>
                          <a:cs typeface="メイリオ" pitchFamily="50" charset="-128"/>
                        </a:rPr>
                        <a:t>4</a:t>
                      </a:r>
                      <a:r>
                        <a:rPr kumimoji="1" lang="zh-TW" altLang="en-US" sz="700" b="0" dirty="0">
                          <a:solidFill>
                            <a:schemeClr val="tx1"/>
                          </a:solidFill>
                          <a:latin typeface="+mn-ea"/>
                          <a:ea typeface="+mn-ea"/>
                          <a:cs typeface="メイリオ" pitchFamily="50" charset="-128"/>
                        </a:rPr>
                        <a:t>室</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110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和室宴会場、洋室宴会場、</a:t>
                      </a:r>
                      <a:r>
                        <a:rPr kumimoji="1" lang="en-US" altLang="ja-JP" sz="700" b="0" dirty="0">
                          <a:latin typeface="+mn-ea"/>
                          <a:ea typeface="+mn-ea"/>
                          <a:cs typeface="メイリオ" pitchFamily="50" charset="-128"/>
                        </a:rPr>
                        <a:t>1</a:t>
                      </a:r>
                      <a:r>
                        <a:rPr kumimoji="1" lang="ja-JP" altLang="en-US" sz="700" b="0" dirty="0">
                          <a:latin typeface="+mn-ea"/>
                          <a:ea typeface="+mn-ea"/>
                          <a:cs typeface="メイリオ" pitchFamily="50" charset="-128"/>
                        </a:rPr>
                        <a:t>階ロビーラウンジ個室</a:t>
                      </a: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和室宴会場</a:t>
                      </a:r>
                      <a:r>
                        <a:rPr kumimoji="1" lang="en-US" altLang="ja-JP" sz="700" b="0" dirty="0">
                          <a:solidFill>
                            <a:schemeClr val="tx1"/>
                          </a:solidFill>
                          <a:latin typeface="+mn-ea"/>
                          <a:ea typeface="+mn-ea"/>
                          <a:cs typeface="メイリオ" pitchFamily="50" charset="-128"/>
                        </a:rPr>
                        <a:t>:130</a:t>
                      </a:r>
                      <a:r>
                        <a:rPr kumimoji="1" lang="ja-JP" altLang="en-US" sz="700" b="0" dirty="0">
                          <a:solidFill>
                            <a:schemeClr val="tx1"/>
                          </a:solidFill>
                          <a:latin typeface="+mn-ea"/>
                          <a:ea typeface="+mn-ea"/>
                          <a:cs typeface="メイリオ" pitchFamily="50" charset="-128"/>
                        </a:rPr>
                        <a:t>名</a:t>
                      </a:r>
                      <a:endParaRPr kumimoji="1" lang="en-US" altLang="ja-JP" sz="700" b="0" dirty="0">
                        <a:solidFill>
                          <a:schemeClr val="tx1"/>
                        </a:solidFill>
                        <a:latin typeface="+mn-ea"/>
                        <a:ea typeface="+mn-ea"/>
                        <a:cs typeface="メイリオ" pitchFamily="50" charset="-128"/>
                      </a:endParaRPr>
                    </a:p>
                    <a:p>
                      <a:pPr algn="l"/>
                      <a:r>
                        <a:rPr kumimoji="1" lang="ja-JP" altLang="en-US" sz="700" b="0" dirty="0">
                          <a:solidFill>
                            <a:schemeClr val="tx1"/>
                          </a:solidFill>
                          <a:latin typeface="+mn-ea"/>
                          <a:ea typeface="+mn-ea"/>
                          <a:cs typeface="メイリオ" pitchFamily="50" charset="-128"/>
                        </a:rPr>
                        <a:t>洋室宴会場：</a:t>
                      </a:r>
                      <a:r>
                        <a:rPr kumimoji="1" lang="en-US" altLang="ja-JP" sz="700" b="0" dirty="0">
                          <a:solidFill>
                            <a:schemeClr val="tx1"/>
                          </a:solidFill>
                          <a:latin typeface="+mn-ea"/>
                          <a:ea typeface="+mn-ea"/>
                          <a:cs typeface="メイリオ" pitchFamily="50" charset="-128"/>
                        </a:rPr>
                        <a:t>72</a:t>
                      </a:r>
                      <a:r>
                        <a:rPr kumimoji="1" lang="ja-JP" altLang="en-US" sz="700" b="0" dirty="0">
                          <a:solidFill>
                            <a:schemeClr val="tx1"/>
                          </a:solidFill>
                          <a:latin typeface="+mn-ea"/>
                          <a:ea typeface="+mn-ea"/>
                          <a:cs typeface="メイリオ" pitchFamily="50" charset="-128"/>
                        </a:rPr>
                        <a:t>名</a:t>
                      </a:r>
                      <a:endParaRPr kumimoji="1" lang="en-US" altLang="ja-JP"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男女各</a:t>
                      </a:r>
                      <a:r>
                        <a:rPr kumimoji="1" lang="en-US" altLang="ja-JP" sz="700" b="0" dirty="0">
                          <a:latin typeface="+mn-ea"/>
                          <a:ea typeface="+mn-ea"/>
                          <a:cs typeface="メイリオ" pitchFamily="50" charset="-128"/>
                        </a:rPr>
                        <a:t>1</a:t>
                      </a:r>
                      <a:r>
                        <a:rPr kumimoji="1" lang="ja-JP" altLang="en-US" sz="700" b="0" dirty="0">
                          <a:latin typeface="+mn-ea"/>
                          <a:ea typeface="+mn-ea"/>
                          <a:cs typeface="メイリオ" pitchFamily="50" charset="-128"/>
                        </a:rPr>
                        <a:t>箇所</a:t>
                      </a: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無し</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不可</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玄関前乗降</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7877"/>
            <a:ext cx="3312369" cy="470803"/>
          </a:xfrm>
        </p:spPr>
        <p:txBody>
          <a:bodyPr>
            <a:normAutofit/>
          </a:bodyPr>
          <a:lstStyle/>
          <a:p>
            <a:r>
              <a:rPr lang="ja-JP" altLang="en-US" sz="2000" dirty="0">
                <a:latin typeface="+mn-ea"/>
                <a:ea typeface="+mn-ea"/>
              </a:rPr>
              <a:t> </a:t>
            </a:r>
            <a:r>
              <a:rPr lang="en-US" altLang="ja-JP" sz="2000" b="0" dirty="0">
                <a:latin typeface="+mn-ea"/>
                <a:ea typeface="+mn-ea"/>
              </a:rPr>
              <a:t>KKR</a:t>
            </a:r>
            <a:r>
              <a:rPr lang="ja-JP" altLang="en-US" sz="2000" b="0" dirty="0">
                <a:latin typeface="+mn-ea"/>
                <a:ea typeface="+mn-ea"/>
              </a:rPr>
              <a:t>ホテルびわこ</a:t>
            </a:r>
            <a:endParaRPr kumimoji="1" lang="ja-JP" altLang="en-US" sz="2000" b="0" dirty="0">
              <a:latin typeface="+mn-ea"/>
              <a:ea typeface="+mn-ea"/>
            </a:endParaRPr>
          </a:p>
        </p:txBody>
      </p:sp>
      <p:sp>
        <p:nvSpPr>
          <p:cNvPr id="28" name="1 つの角を切り取った四角形 27"/>
          <p:cNvSpPr/>
          <p:nvPr/>
        </p:nvSpPr>
        <p:spPr>
          <a:xfrm>
            <a:off x="7658221" y="2781482"/>
            <a:ext cx="2132452" cy="143508"/>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418183" y="2780928"/>
            <a:ext cx="2103168" cy="143885"/>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2020</a:t>
            </a:r>
            <a:r>
              <a:rPr kumimoji="1" lang="zh-TW"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a:t>
            </a:r>
            <a:r>
              <a:rPr kumimoji="1" lang="en-US" altLang="zh-TW"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1" lang="zh-TW"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月開業</a:t>
            </a:r>
            <a:endParaRPr kumimoji="1" lang="ja-JP"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74329" y="4348973"/>
            <a:ext cx="4587451"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○目の前がびわ湖レイクビュー</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○抜群の解放感のあるパノラマ温泉</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○周辺の観光地までのアクセスの良さ</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 name="テキスト ボックス 3"/>
          <p:cNvSpPr txBox="1"/>
          <p:nvPr/>
        </p:nvSpPr>
        <p:spPr>
          <a:xfrm>
            <a:off x="5424544" y="752470"/>
            <a:ext cx="4366579" cy="5539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まるで湖に浮かんでるかようなびわ湖・レイクサイドリゾート。</a:t>
            </a:r>
            <a:endParaRPr kumimoji="1" lang="en-US" altLang="ja-JP" sz="10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豊富なグルメプランやパノラマ温泉があり、京都や大津の主要観光地へのアクセスも良好です。</a:t>
            </a:r>
          </a:p>
        </p:txBody>
      </p:sp>
      <p:sp>
        <p:nvSpPr>
          <p:cNvPr id="34" name="テキスト ボックス 33"/>
          <p:cNvSpPr txBox="1"/>
          <p:nvPr/>
        </p:nvSpPr>
        <p:spPr>
          <a:xfrm>
            <a:off x="4664968" y="85065"/>
            <a:ext cx="4985660"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住所</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大津市下阪本１丁目１−１　　</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【TEL】 077-578-2020</a:t>
            </a:r>
            <a:r>
              <a:rPr kumimoji="1" lang="ja-JP" altLang="en-US" sz="10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【FAX】077‐578-3418</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1000" b="0" i="0" u="none" strike="noStrike" kern="1200" cap="none" spc="0" normalizeH="0" baseline="0" noProof="0" dirty="0" err="1">
                <a:ln>
                  <a:noFill/>
                </a:ln>
                <a:solidFill>
                  <a:prstClr val="black"/>
                </a:solidFill>
                <a:effectLst/>
                <a:uLnTx/>
                <a:uFillTx/>
                <a:latin typeface="Meiryo UI"/>
                <a:ea typeface="Meiryo UI"/>
                <a:cs typeface="+mn-cs"/>
              </a:rPr>
              <a:t>URL】https</a:t>
            </a:r>
            <a:r>
              <a:rPr kumimoji="1" lang="en-US" altLang="ja-JP" sz="1000" b="0" i="0" u="none" strike="noStrike" kern="1200" cap="none" spc="0" normalizeH="0" baseline="0" noProof="0" dirty="0">
                <a:ln>
                  <a:noFill/>
                </a:ln>
                <a:solidFill>
                  <a:prstClr val="black"/>
                </a:solidFill>
                <a:effectLst/>
                <a:uLnTx/>
                <a:uFillTx/>
                <a:latin typeface="Meiryo UI"/>
                <a:ea typeface="Meiryo UI"/>
                <a:cs typeface="+mn-cs"/>
              </a:rPr>
              <a:t>://biwako.kkr.or.jp/</a:t>
            </a:r>
            <a:endParaRPr kumimoji="1" lang="ja-JP" altLang="en-US" sz="1000"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96208" y="4725144"/>
            <a:ext cx="1906561" cy="1440000"/>
          </a:xfrm>
          <a:prstGeom prst="rect">
            <a:avLst/>
          </a:prstGeom>
        </p:spPr>
      </p:pic>
      <p:sp>
        <p:nvSpPr>
          <p:cNvPr id="6" name="テキスト ボックス 5"/>
          <p:cNvSpPr txBox="1"/>
          <p:nvPr/>
        </p:nvSpPr>
        <p:spPr>
          <a:xfrm>
            <a:off x="8204465" y="5498191"/>
            <a:ext cx="780983" cy="1692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5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rPr>
              <a:t>★　</a:t>
            </a:r>
            <a:r>
              <a:rPr kumimoji="1" lang="en-US" altLang="ja-JP" sz="5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rPr>
              <a:t>KKR</a:t>
            </a:r>
            <a:r>
              <a:rPr kumimoji="1" lang="ja-JP" altLang="en-US" sz="500" b="0" i="0" u="none" strike="noStrike" kern="1200" cap="none" spc="0" normalizeH="0" baseline="0" noProof="0" dirty="0">
                <a:ln>
                  <a:noFill/>
                </a:ln>
                <a:solidFill>
                  <a:srgbClr val="0070C0"/>
                </a:solidFill>
                <a:effectLst/>
                <a:uLnTx/>
                <a:uFillTx/>
                <a:latin typeface="Arial" panose="020B0604020202020204" pitchFamily="34" charset="0"/>
                <a:ea typeface="ＭＳ Ｐゴシック" panose="020B0600070205080204" pitchFamily="50" charset="-128"/>
                <a:cs typeface="+mn-cs"/>
              </a:rPr>
              <a:t>ホテルびわこ</a:t>
            </a:r>
          </a:p>
        </p:txBody>
      </p:sp>
      <p:sp>
        <p:nvSpPr>
          <p:cNvPr id="9" name="テキスト ボックス 8"/>
          <p:cNvSpPr txBox="1"/>
          <p:nvPr/>
        </p:nvSpPr>
        <p:spPr>
          <a:xfrm>
            <a:off x="581321" y="4348973"/>
            <a:ext cx="307777" cy="648072"/>
          </a:xfrm>
          <a:prstGeom prst="rect">
            <a:avLst/>
          </a:prstGeom>
          <a:solidFill>
            <a:srgbClr val="5B9BD5"/>
          </a:solidFill>
        </p:spPr>
        <p:txBody>
          <a:bodyPr vert="eaVert"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a:ea typeface="Meiryo UI"/>
                <a:cs typeface="+mn-cs"/>
              </a:rPr>
              <a:t>ポイント</a:t>
            </a:r>
          </a:p>
        </p:txBody>
      </p:sp>
      <p:pic>
        <p:nvPicPr>
          <p:cNvPr id="13" name="図 12"/>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5424545" y="2965747"/>
            <a:ext cx="2096906" cy="1472636"/>
          </a:xfrm>
          <a:prstGeom prst="rect">
            <a:avLst/>
          </a:prstGeom>
        </p:spPr>
      </p:pic>
      <p:pic>
        <p:nvPicPr>
          <p:cNvPr id="14" name="図 13"/>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Lst>
          </a:blip>
          <a:stretch>
            <a:fillRect/>
          </a:stretch>
        </p:blipFill>
        <p:spPr>
          <a:xfrm>
            <a:off x="5425322" y="4587395"/>
            <a:ext cx="2227053" cy="1577749"/>
          </a:xfrm>
          <a:prstGeom prst="rect">
            <a:avLst/>
          </a:prstGeom>
        </p:spPr>
      </p:pic>
      <p:pic>
        <p:nvPicPr>
          <p:cNvPr id="15" name="図 14"/>
          <p:cNvPicPr>
            <a:picLocks noChangeAspect="1"/>
          </p:cNvPicPr>
          <p:nvPr/>
        </p:nvPicPr>
        <p:blipFill>
          <a:blip r:embed="rId8"/>
          <a:stretch>
            <a:fillRect/>
          </a:stretch>
        </p:blipFill>
        <p:spPr>
          <a:xfrm>
            <a:off x="549756" y="5104224"/>
            <a:ext cx="2315012" cy="1412838"/>
          </a:xfrm>
          <a:prstGeom prst="rect">
            <a:avLst/>
          </a:prstGeom>
        </p:spPr>
      </p:pic>
      <p:pic>
        <p:nvPicPr>
          <p:cNvPr id="16" name="図 15"/>
          <p:cNvPicPr>
            <a:picLocks noChangeAspect="1"/>
          </p:cNvPicPr>
          <p:nvPr/>
        </p:nvPicPr>
        <p:blipFill>
          <a:blip r:embed="rId9"/>
          <a:stretch>
            <a:fillRect/>
          </a:stretch>
        </p:blipFill>
        <p:spPr>
          <a:xfrm>
            <a:off x="3015561" y="5094861"/>
            <a:ext cx="2146220" cy="1403084"/>
          </a:xfrm>
          <a:prstGeom prst="rect">
            <a:avLst/>
          </a:prstGeom>
        </p:spPr>
      </p:pic>
      <p:pic>
        <p:nvPicPr>
          <p:cNvPr id="17" name="図 16"/>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20000" contrast="-20000"/>
                    </a14:imgEffect>
                  </a14:imgLayer>
                </a14:imgProps>
              </a:ext>
            </a:extLst>
          </a:blip>
          <a:srcRect t="4352" b="1"/>
          <a:stretch/>
        </p:blipFill>
        <p:spPr>
          <a:xfrm>
            <a:off x="7689203" y="3006665"/>
            <a:ext cx="2070487" cy="1382743"/>
          </a:xfrm>
          <a:prstGeom prst="rect">
            <a:avLst/>
          </a:prstGeom>
        </p:spPr>
      </p:pic>
      <p:pic>
        <p:nvPicPr>
          <p:cNvPr id="21" name="図 20"/>
          <p:cNvPicPr>
            <a:picLocks noChangeAspect="1"/>
          </p:cNvPicPr>
          <p:nvPr/>
        </p:nvPicPr>
        <p:blipFill rotWithShape="1">
          <a:blip r:embed="rId12"/>
          <a:srcRect l="5235"/>
          <a:stretch/>
        </p:blipFill>
        <p:spPr>
          <a:xfrm>
            <a:off x="551822" y="821794"/>
            <a:ext cx="4587450" cy="3420000"/>
          </a:xfrm>
          <a:prstGeom prst="rect">
            <a:avLst/>
          </a:prstGeom>
        </p:spPr>
      </p:pic>
    </p:spTree>
    <p:extLst>
      <p:ext uri="{BB962C8B-B14F-4D97-AF65-F5344CB8AC3E}">
        <p14:creationId xmlns:p14="http://schemas.microsoft.com/office/powerpoint/2010/main" val="1996300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2" name="図 1"/>
          <p:cNvPicPr>
            <a:picLocks noChangeAspect="1"/>
          </p:cNvPicPr>
          <p:nvPr/>
        </p:nvPicPr>
        <p:blipFill>
          <a:blip r:embed="rId2"/>
          <a:stretch>
            <a:fillRect/>
          </a:stretch>
        </p:blipFill>
        <p:spPr>
          <a:xfrm>
            <a:off x="1496616" y="692696"/>
            <a:ext cx="7128792" cy="4418802"/>
          </a:xfrm>
          <a:prstGeom prst="rect">
            <a:avLst/>
          </a:prstGeom>
        </p:spPr>
      </p:pic>
      <p:sp>
        <p:nvSpPr>
          <p:cNvPr id="4" name="正方形/長方形 3"/>
          <p:cNvSpPr/>
          <p:nvPr/>
        </p:nvSpPr>
        <p:spPr>
          <a:xfrm>
            <a:off x="3512840" y="5288766"/>
            <a:ext cx="5008646" cy="1308585"/>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廊下が直線になっており全室バス・トイレ付客室</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付近では珍しい、バリアフリー客室も完備しております。</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京都駅のアクセスは電車で１４分という好立地条件。</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朝は“琵琶湖”が目の前なので湖面を見ながら朝の散歩も</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a:ea typeface="Meiryo UI"/>
                <a:cs typeface="+mn-cs"/>
              </a:rPr>
              <a:t>気持ちよくお過ごしいただけます。</a:t>
            </a:r>
            <a:endParaRPr kumimoji="1" lang="en-US" altLang="ja-JP" sz="1400" b="0" i="0" u="none" strike="noStrike" kern="1200" cap="none" spc="0" normalizeH="0" baseline="0" noProof="0" dirty="0">
              <a:ln>
                <a:noFill/>
              </a:ln>
              <a:solidFill>
                <a:prstClr val="black"/>
              </a:solidFill>
              <a:effectLst/>
              <a:uLnTx/>
              <a:uFillTx/>
              <a:latin typeface="Meiryo UI"/>
              <a:ea typeface="Meiryo UI"/>
              <a:cs typeface="+mn-cs"/>
            </a:endParaRPr>
          </a:p>
        </p:txBody>
      </p:sp>
    </p:spTree>
    <p:extLst>
      <p:ext uri="{BB962C8B-B14F-4D97-AF65-F5344CB8AC3E}">
        <p14:creationId xmlns:p14="http://schemas.microsoft.com/office/powerpoint/2010/main" val="392966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1859516699"/>
              </p:ext>
            </p:extLst>
          </p:nvPr>
        </p:nvGraphicFramePr>
        <p:xfrm>
          <a:off x="5336689" y="1403562"/>
          <a:ext cx="4316605" cy="1162296"/>
        </p:xfrm>
        <a:graphic>
          <a:graphicData uri="http://schemas.openxmlformats.org/drawingml/2006/table">
            <a:tbl>
              <a:tblPr firstRow="1" bandRow="1">
                <a:tableStyleId>{5C22544A-7EE6-4342-B048-85BDC9FD1C3A}</a:tableStyleId>
              </a:tblPr>
              <a:tblGrid>
                <a:gridCol w="931269">
                  <a:extLst>
                    <a:ext uri="{9D8B030D-6E8A-4147-A177-3AD203B41FA5}">
                      <a16:colId xmlns:a16="http://schemas.microsoft.com/office/drawing/2014/main" val="667524188"/>
                    </a:ext>
                  </a:extLst>
                </a:gridCol>
                <a:gridCol w="1349550">
                  <a:extLst>
                    <a:ext uri="{9D8B030D-6E8A-4147-A177-3AD203B41FA5}">
                      <a16:colId xmlns:a16="http://schemas.microsoft.com/office/drawing/2014/main" val="1089827581"/>
                    </a:ext>
                  </a:extLst>
                </a:gridCol>
                <a:gridCol w="1049650">
                  <a:extLst>
                    <a:ext uri="{9D8B030D-6E8A-4147-A177-3AD203B41FA5}">
                      <a16:colId xmlns:a16="http://schemas.microsoft.com/office/drawing/2014/main" val="2285393139"/>
                    </a:ext>
                  </a:extLst>
                </a:gridCol>
                <a:gridCol w="986136">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18</a:t>
                      </a:r>
                      <a:r>
                        <a:rPr kumimoji="1" lang="ja-JP" altLang="en-US" sz="700" b="0" dirty="0">
                          <a:solidFill>
                            <a:schemeClr val="tx1"/>
                          </a:solidFill>
                          <a:latin typeface="+mn-ea"/>
                          <a:ea typeface="+mn-ea"/>
                          <a:cs typeface="メイリオ" pitchFamily="50" charset="-128"/>
                        </a:rPr>
                        <a:t>室</a:t>
                      </a: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120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dirty="0">
                          <a:solidFill>
                            <a:schemeClr val="tx1"/>
                          </a:solidFill>
                          <a:latin typeface="+mn-ea"/>
                          <a:ea typeface="+mn-ea"/>
                          <a:cs typeface="メイリオ" pitchFamily="50" charset="-128"/>
                        </a:rPr>
                        <a:t>70</a:t>
                      </a:r>
                      <a:r>
                        <a:rPr kumimoji="1" lang="ja-JP" altLang="en-US" sz="700" b="0" dirty="0">
                          <a:solidFill>
                            <a:schemeClr val="tx1"/>
                          </a:solidFill>
                          <a:latin typeface="+mn-ea"/>
                          <a:ea typeface="+mn-ea"/>
                          <a:cs typeface="メイリオ" pitchFamily="50" charset="-128"/>
                        </a:rPr>
                        <a:t>名以上で可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latin typeface="+mn-ea"/>
                          <a:ea typeface="+mn-ea"/>
                          <a:cs typeface="メイリオ" pitchFamily="50" charset="-128"/>
                        </a:rPr>
                        <a:t>130</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男女のフロア分け</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latin typeface="+mn-ea"/>
                          <a:ea typeface="+mn-ea"/>
                          <a:cs typeface="メイリオ" pitchFamily="50" charset="-128"/>
                        </a:rPr>
                        <a:t>2</a:t>
                      </a:r>
                      <a:r>
                        <a:rPr kumimoji="1" lang="ja-JP" altLang="en-US" sz="700" b="0" dirty="0">
                          <a:latin typeface="+mn-ea"/>
                          <a:ea typeface="+mn-ea"/>
                          <a:cs typeface="メイリオ" pitchFamily="50" charset="-128"/>
                        </a:rPr>
                        <a:t>つ（</a:t>
                      </a:r>
                      <a:r>
                        <a:rPr kumimoji="1" lang="en-US" altLang="ja-JP" sz="700" b="0" dirty="0">
                          <a:latin typeface="+mn-ea"/>
                          <a:ea typeface="+mn-ea"/>
                          <a:cs typeface="メイリオ" pitchFamily="50" charset="-128"/>
                        </a:rPr>
                        <a:t>30</a:t>
                      </a:r>
                      <a:r>
                        <a:rPr kumimoji="1" lang="ja-JP" altLang="en-US" sz="700" b="0" dirty="0">
                          <a:latin typeface="+mn-ea"/>
                          <a:ea typeface="+mn-ea"/>
                          <a:cs typeface="メイリオ" pitchFamily="50" charset="-128"/>
                        </a:rPr>
                        <a:t>名収容、</a:t>
                      </a:r>
                      <a:r>
                        <a:rPr kumimoji="1" lang="en-US" altLang="ja-JP" sz="700" b="0" dirty="0">
                          <a:latin typeface="+mn-ea"/>
                          <a:ea typeface="+mn-ea"/>
                          <a:cs typeface="メイリオ" pitchFamily="50" charset="-128"/>
                        </a:rPr>
                        <a:t>20</a:t>
                      </a:r>
                      <a:r>
                        <a:rPr kumimoji="1" lang="ja-JP" altLang="en-US" sz="700" b="0" dirty="0">
                          <a:latin typeface="+mn-ea"/>
                          <a:ea typeface="+mn-ea"/>
                          <a:cs typeface="メイリオ" pitchFamily="50" charset="-128"/>
                        </a:rPr>
                        <a:t>名収容）</a:t>
                      </a: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有</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不可</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バス駐車場</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大津市民病院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37865" y="72595"/>
            <a:ext cx="4419191" cy="470803"/>
          </a:xfrm>
        </p:spPr>
        <p:txBody>
          <a:bodyPr>
            <a:normAutofit/>
          </a:bodyPr>
          <a:lstStyle/>
          <a:p>
            <a:r>
              <a:rPr lang="ja-JP" altLang="en-US" sz="2000" dirty="0">
                <a:latin typeface="+mn-ea"/>
                <a:ea typeface="+mn-ea"/>
              </a:rPr>
              <a:t> </a:t>
            </a:r>
            <a:r>
              <a:rPr lang="ja-JP" altLang="en-US" sz="2000" b="0" dirty="0">
                <a:latin typeface="+mn-ea"/>
                <a:ea typeface="+mn-ea"/>
              </a:rPr>
              <a:t>圓満院</a:t>
            </a:r>
            <a:endParaRPr kumimoji="1" lang="ja-JP" altLang="en-US" sz="2000" b="0" dirty="0">
              <a:latin typeface="+mn-ea"/>
              <a:ea typeface="+mn-ea"/>
            </a:endParaRPr>
          </a:p>
        </p:txBody>
      </p:sp>
      <p:sp>
        <p:nvSpPr>
          <p:cNvPr id="28" name="1 つの角を切り取った四角形 27"/>
          <p:cNvSpPr/>
          <p:nvPr/>
        </p:nvSpPr>
        <p:spPr>
          <a:xfrm>
            <a:off x="7576728" y="2781481"/>
            <a:ext cx="2076566" cy="152217"/>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36690" y="2780928"/>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r>
              <a:rPr lang="en-US" altLang="zh-TW" dirty="0">
                <a:solidFill>
                  <a:schemeClr val="bg1"/>
                </a:solidFill>
                <a:latin typeface="Meiryo UI" panose="020B0604030504040204" pitchFamily="50" charset="-128"/>
                <a:ea typeface="Meiryo UI" panose="020B0604030504040204" pitchFamily="50" charset="-128"/>
              </a:rPr>
              <a:t>2020</a:t>
            </a:r>
            <a:r>
              <a:rPr lang="zh-TW" altLang="en-US" dirty="0">
                <a:solidFill>
                  <a:schemeClr val="bg1"/>
                </a:solidFill>
                <a:latin typeface="Meiryo UI" panose="020B0604030504040204" pitchFamily="50" charset="-128"/>
                <a:ea typeface="Meiryo UI" panose="020B0604030504040204" pitchFamily="50" charset="-128"/>
              </a:rPr>
              <a:t>年</a:t>
            </a:r>
            <a:r>
              <a:rPr lang="en-US" altLang="zh-TW" dirty="0">
                <a:solidFill>
                  <a:schemeClr val="bg1"/>
                </a:solidFill>
                <a:latin typeface="Meiryo UI" panose="020B0604030504040204" pitchFamily="50" charset="-128"/>
                <a:ea typeface="Meiryo UI" panose="020B0604030504040204" pitchFamily="50" charset="-128"/>
              </a:rPr>
              <a:t>10</a:t>
            </a:r>
            <a:r>
              <a:rPr lang="zh-TW" altLang="en-US" dirty="0">
                <a:solidFill>
                  <a:schemeClr val="bg1"/>
                </a:solidFill>
                <a:latin typeface="Meiryo UI" panose="020B0604030504040204" pitchFamily="50" charset="-128"/>
                <a:ea typeface="Meiryo UI" panose="020B0604030504040204" pitchFamily="50" charset="-128"/>
              </a:rPr>
              <a:t>月開業</a:t>
            </a:r>
            <a:endParaRPr lang="ja-JP" altLang="en-US" dirty="0">
              <a:solidFill>
                <a:schemeClr val="bg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555358" y="4293096"/>
            <a:ext cx="4469650"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　　　○近隣も含め、体験が豊富！</a:t>
            </a:r>
            <a:endParaRPr kumimoji="1" lang="en-US" altLang="ja-JP" sz="1000" dirty="0">
              <a:solidFill>
                <a:schemeClr val="tx1"/>
              </a:solidFill>
              <a:latin typeface="メイリオ" panose="020B0604030504040204" pitchFamily="50" charset="-128"/>
              <a:ea typeface="メイリオ" panose="020B0604030504040204" pitchFamily="50" charset="-128"/>
            </a:endParaRPr>
          </a:p>
          <a:p>
            <a:r>
              <a:rPr kumimoji="1" lang="ja-JP" altLang="en-US" sz="1000" dirty="0">
                <a:solidFill>
                  <a:schemeClr val="tx1"/>
                </a:solidFill>
                <a:latin typeface="メイリオ" panose="020B0604030504040204" pitchFamily="50" charset="-128"/>
                <a:ea typeface="メイリオ" panose="020B0604030504040204" pitchFamily="50" charset="-128"/>
              </a:rPr>
              <a:t>　　</a:t>
            </a:r>
            <a:r>
              <a:rPr lang="ja-JP" altLang="en-US" sz="1000" dirty="0">
                <a:solidFill>
                  <a:schemeClr val="tx1"/>
                </a:solidFill>
                <a:latin typeface="メイリオ" panose="020B0604030504040204" pitchFamily="50" charset="-128"/>
                <a:ea typeface="メイリオ" panose="020B0604030504040204" pitchFamily="50" charset="-128"/>
              </a:rPr>
              <a:t>　　お寺ならではの体験が多数あります。</a:t>
            </a:r>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（朝のお勤め、護摩行、座禅、投扇興、大津絵美術館）</a:t>
            </a:r>
            <a:endParaRPr lang="en-US" altLang="ja-JP" sz="1000"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5336690" y="724675"/>
            <a:ext cx="4472703" cy="553998"/>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圓満院は、寛和</a:t>
            </a:r>
            <a:r>
              <a:rPr lang="en-US" altLang="ja-JP" sz="1000" dirty="0">
                <a:latin typeface="メイリオ" panose="020B0604030504040204" pitchFamily="50" charset="-128"/>
                <a:ea typeface="メイリオ" panose="020B0604030504040204" pitchFamily="50" charset="-128"/>
              </a:rPr>
              <a:t>3</a:t>
            </a:r>
            <a:r>
              <a:rPr lang="ja-JP" altLang="en-US" sz="1000" dirty="0">
                <a:latin typeface="メイリオ" panose="020B0604030504040204" pitchFamily="50" charset="-128"/>
                <a:ea typeface="メイリオ" panose="020B0604030504040204" pitchFamily="50" charset="-128"/>
              </a:rPr>
              <a:t>年（</a:t>
            </a:r>
            <a:r>
              <a:rPr lang="en-US" altLang="ja-JP" sz="1000" dirty="0">
                <a:latin typeface="メイリオ" panose="020B0604030504040204" pitchFamily="50" charset="-128"/>
                <a:ea typeface="メイリオ" panose="020B0604030504040204" pitchFamily="50" charset="-128"/>
              </a:rPr>
              <a:t>987</a:t>
            </a:r>
            <a:r>
              <a:rPr lang="ja-JP" altLang="en-US" sz="1000" dirty="0">
                <a:latin typeface="メイリオ" panose="020B0604030504040204" pitchFamily="50" charset="-128"/>
                <a:ea typeface="メイリオ" panose="020B0604030504040204" pitchFamily="50" charset="-128"/>
              </a:rPr>
              <a:t>年）に、村上天皇の第</a:t>
            </a:r>
            <a:r>
              <a:rPr lang="en-US" altLang="ja-JP" sz="1000" dirty="0">
                <a:latin typeface="メイリオ" panose="020B0604030504040204" pitchFamily="50" charset="-128"/>
                <a:ea typeface="メイリオ" panose="020B0604030504040204" pitchFamily="50" charset="-128"/>
              </a:rPr>
              <a:t>3</a:t>
            </a:r>
            <a:r>
              <a:rPr lang="ja-JP" altLang="en-US" sz="1000" dirty="0">
                <a:latin typeface="メイリオ" panose="020B0604030504040204" pitchFamily="50" charset="-128"/>
                <a:ea typeface="メイリオ" panose="020B0604030504040204" pitchFamily="50" charset="-128"/>
              </a:rPr>
              <a:t>皇子悟円親王により創立された天台宗の寺院。境内には宿坊「三密殿」があり、泊まりながら滋賀・京都の観光を楽しむことができます。</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521761" y="101895"/>
            <a:ext cx="5131533" cy="400110"/>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住所</a:t>
            </a:r>
            <a:r>
              <a:rPr kumimoji="1" lang="en-US" altLang="ja-JP" sz="1000" dirty="0">
                <a:latin typeface="メイリオ" panose="020B0604030504040204" pitchFamily="50" charset="-128"/>
                <a:ea typeface="メイリオ" panose="020B0604030504040204" pitchFamily="50" charset="-128"/>
              </a:rPr>
              <a:t>】</a:t>
            </a:r>
            <a:r>
              <a:rPr lang="zh-TW" altLang="en-US" sz="1000" dirty="0">
                <a:latin typeface="メイリオ" panose="020B0604030504040204" pitchFamily="50" charset="-128"/>
                <a:ea typeface="メイリオ" panose="020B0604030504040204" pitchFamily="50" charset="-128"/>
              </a:rPr>
              <a:t>大津市園城寺町</a:t>
            </a:r>
            <a:r>
              <a:rPr lang="en-US" altLang="zh-TW" sz="1000" dirty="0">
                <a:latin typeface="メイリオ" panose="020B0604030504040204" pitchFamily="50" charset="-128"/>
                <a:ea typeface="メイリオ" panose="020B0604030504040204" pitchFamily="50" charset="-128"/>
              </a:rPr>
              <a:t>33</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TEL】 077-522-3690</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FAX】077-522-3150</a:t>
            </a:r>
            <a:endParaRPr kumimoji="1"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en-US" altLang="ja-JP" sz="1000" dirty="0" err="1">
                <a:latin typeface="メイリオ" panose="020B0604030504040204" pitchFamily="50" charset="-128"/>
                <a:ea typeface="メイリオ" panose="020B0604030504040204" pitchFamily="50" charset="-128"/>
              </a:rPr>
              <a:t>URL】https</a:t>
            </a:r>
            <a:r>
              <a:rPr lang="en-US" altLang="ja-JP" sz="1000" dirty="0">
                <a:latin typeface="メイリオ" panose="020B0604030504040204" pitchFamily="50" charset="-128"/>
                <a:ea typeface="メイリオ" panose="020B0604030504040204" pitchFamily="50" charset="-128"/>
              </a:rPr>
              <a:t>://enman-inn.com/</a:t>
            </a:r>
            <a:endParaRPr kumimoji="1" lang="ja-JP" altLang="en-US" sz="1000" dirty="0">
              <a:latin typeface="メイリオ" panose="020B0604030504040204" pitchFamily="50" charset="-128"/>
              <a:ea typeface="メイリオ" panose="020B0604030504040204" pitchFamily="50" charset="-128"/>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17296" y="4653296"/>
            <a:ext cx="1583482" cy="1440000"/>
          </a:xfrm>
          <a:prstGeom prst="rect">
            <a:avLst/>
          </a:prstGeom>
        </p:spPr>
      </p:pic>
      <p:sp>
        <p:nvSpPr>
          <p:cNvPr id="6" name="テキスト ボックス 5"/>
          <p:cNvSpPr txBox="1"/>
          <p:nvPr/>
        </p:nvSpPr>
        <p:spPr>
          <a:xfrm>
            <a:off x="7987687" y="5550916"/>
            <a:ext cx="484428" cy="169277"/>
          </a:xfrm>
          <a:prstGeom prst="rect">
            <a:avLst/>
          </a:prstGeom>
          <a:noFill/>
        </p:spPr>
        <p:txBody>
          <a:bodyPr wrap="none" rtlCol="0">
            <a:spAutoFit/>
          </a:bodyPr>
          <a:lstStyle/>
          <a:p>
            <a:r>
              <a:rPr kumimoji="1" lang="ja-JP" altLang="en-US" sz="500" dirty="0">
                <a:solidFill>
                  <a:srgbClr val="0070C0"/>
                </a:solidFill>
              </a:rPr>
              <a:t>★　</a:t>
            </a:r>
            <a:r>
              <a:rPr lang="ja-JP" altLang="en-US" sz="500" dirty="0">
                <a:solidFill>
                  <a:srgbClr val="0070C0"/>
                </a:solidFill>
              </a:rPr>
              <a:t>圓満院</a:t>
            </a:r>
            <a:endParaRPr kumimoji="1" lang="ja-JP" altLang="en-US" sz="500" dirty="0">
              <a:solidFill>
                <a:srgbClr val="0070C0"/>
              </a:solidFill>
            </a:endParaRPr>
          </a:p>
        </p:txBody>
      </p:sp>
      <p:sp>
        <p:nvSpPr>
          <p:cNvPr id="9" name="テキスト ボックス 8"/>
          <p:cNvSpPr txBox="1"/>
          <p:nvPr/>
        </p:nvSpPr>
        <p:spPr>
          <a:xfrm>
            <a:off x="555358" y="4293096"/>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40" name="図 39"/>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r="14151"/>
          <a:stretch/>
        </p:blipFill>
        <p:spPr>
          <a:xfrm>
            <a:off x="2786652" y="5049733"/>
            <a:ext cx="2295108" cy="1546339"/>
          </a:xfrm>
          <a:prstGeom prst="rect">
            <a:avLst/>
          </a:prstGeom>
        </p:spPr>
      </p:pic>
      <p:pic>
        <p:nvPicPr>
          <p:cNvPr id="42" name="図 41"/>
          <p:cNvPicPr>
            <a:picLocks noChangeAspect="1"/>
          </p:cNvPicPr>
          <p:nvPr/>
        </p:nvPicPr>
        <p:blipFill>
          <a:blip r:embed="rId6"/>
          <a:stretch>
            <a:fillRect/>
          </a:stretch>
        </p:blipFill>
        <p:spPr>
          <a:xfrm>
            <a:off x="5350044" y="2960339"/>
            <a:ext cx="2123234" cy="1511564"/>
          </a:xfrm>
          <a:prstGeom prst="rect">
            <a:avLst/>
          </a:prstGeom>
        </p:spPr>
      </p:pic>
      <p:pic>
        <p:nvPicPr>
          <p:cNvPr id="45" name="図 44"/>
          <p:cNvPicPr>
            <a:picLocks noChangeAspect="1"/>
          </p:cNvPicPr>
          <p:nvPr/>
        </p:nvPicPr>
        <p:blipFill>
          <a:blip r:embed="rId7"/>
          <a:stretch>
            <a:fillRect/>
          </a:stretch>
        </p:blipFill>
        <p:spPr>
          <a:xfrm>
            <a:off x="5370995" y="4627175"/>
            <a:ext cx="1979220" cy="1348065"/>
          </a:xfrm>
          <a:prstGeom prst="rect">
            <a:avLst/>
          </a:prstGeom>
        </p:spPr>
      </p:pic>
      <p:pic>
        <p:nvPicPr>
          <p:cNvPr id="47" name="図 46"/>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572224" y="2960340"/>
            <a:ext cx="2121792" cy="1500212"/>
          </a:xfrm>
          <a:prstGeom prst="rect">
            <a:avLst/>
          </a:prstGeom>
        </p:spPr>
      </p:pic>
      <p:pic>
        <p:nvPicPr>
          <p:cNvPr id="3" name="図 2"/>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rcRect/>
          <a:stretch/>
        </p:blipFill>
        <p:spPr>
          <a:xfrm>
            <a:off x="627367" y="692696"/>
            <a:ext cx="4469649" cy="3420000"/>
          </a:xfrm>
          <a:prstGeom prst="rect">
            <a:avLst/>
          </a:prstGeom>
          <a:ln>
            <a:solidFill>
              <a:schemeClr val="tx1"/>
            </a:solidFill>
          </a:ln>
        </p:spPr>
      </p:pic>
      <p:pic>
        <p:nvPicPr>
          <p:cNvPr id="8" name="図 7" descr="天井, 屋内, 建物, 座る が含まれている画像&#10;&#10;自動的に生成された説明">
            <a:extLst>
              <a:ext uri="{FF2B5EF4-FFF2-40B4-BE49-F238E27FC236}">
                <a16:creationId xmlns:a16="http://schemas.microsoft.com/office/drawing/2014/main" id="{B0125522-58A6-A00C-088F-6473067E162C}"/>
              </a:ext>
            </a:extLst>
          </p:cNvPr>
          <p:cNvPicPr>
            <a:picLocks noChangeAspect="1"/>
          </p:cNvPicPr>
          <p:nvPr/>
        </p:nvPicPr>
        <p:blipFill>
          <a:blip r:embed="rId11"/>
          <a:stretch>
            <a:fillRect/>
          </a:stretch>
        </p:blipFill>
        <p:spPr>
          <a:xfrm>
            <a:off x="551828" y="5049733"/>
            <a:ext cx="2087084" cy="1546339"/>
          </a:xfrm>
          <a:prstGeom prst="rect">
            <a:avLst/>
          </a:prstGeom>
        </p:spPr>
      </p:pic>
    </p:spTree>
    <p:extLst>
      <p:ext uri="{BB962C8B-B14F-4D97-AF65-F5344CB8AC3E}">
        <p14:creationId xmlns:p14="http://schemas.microsoft.com/office/powerpoint/2010/main" val="1800704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5" name="図 4"/>
          <p:cNvPicPr>
            <a:picLocks noChangeAspect="1"/>
          </p:cNvPicPr>
          <p:nvPr/>
        </p:nvPicPr>
        <p:blipFill>
          <a:blip r:embed="rId2"/>
          <a:stretch>
            <a:fillRect/>
          </a:stretch>
        </p:blipFill>
        <p:spPr>
          <a:xfrm rot="5400000">
            <a:off x="4464887" y="1572738"/>
            <a:ext cx="5692000" cy="3925188"/>
          </a:xfrm>
          <a:prstGeom prst="rect">
            <a:avLst/>
          </a:prstGeom>
        </p:spPr>
      </p:pic>
      <p:pic>
        <p:nvPicPr>
          <p:cNvPr id="6" name="図 5"/>
          <p:cNvPicPr>
            <a:picLocks noChangeAspect="1"/>
          </p:cNvPicPr>
          <p:nvPr/>
        </p:nvPicPr>
        <p:blipFill>
          <a:blip r:embed="rId3"/>
          <a:stretch>
            <a:fillRect/>
          </a:stretch>
        </p:blipFill>
        <p:spPr>
          <a:xfrm>
            <a:off x="627563" y="689332"/>
            <a:ext cx="4613469" cy="3118149"/>
          </a:xfrm>
          <a:prstGeom prst="rect">
            <a:avLst/>
          </a:prstGeom>
        </p:spPr>
      </p:pic>
      <p:sp>
        <p:nvSpPr>
          <p:cNvPr id="9" name="正方形/長方形 8"/>
          <p:cNvSpPr/>
          <p:nvPr/>
        </p:nvSpPr>
        <p:spPr>
          <a:xfrm>
            <a:off x="2635433" y="1412776"/>
            <a:ext cx="1296144" cy="5045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矢印コネクタ 15"/>
          <p:cNvCxnSpPr>
            <a:cxnSpLocks/>
            <a:stCxn id="9" idx="3"/>
          </p:cNvCxnSpPr>
          <p:nvPr/>
        </p:nvCxnSpPr>
        <p:spPr>
          <a:xfrm flipV="1">
            <a:off x="3931577" y="1629320"/>
            <a:ext cx="1430027" cy="3574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659779" y="4149080"/>
            <a:ext cx="4320480" cy="1872208"/>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宿坊にも関わらず、合宿・吹奏楽部の演奏など</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多種多様な使用が可能です。朝早くからの演奏練習にもご活用いただけます。</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また修学旅行については、敷地内で体験学習も行っております。</a:t>
            </a:r>
            <a:endParaRPr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様々なご要望にご対応させていただく所存です。</a:t>
            </a:r>
          </a:p>
        </p:txBody>
      </p:sp>
    </p:spTree>
    <p:extLst>
      <p:ext uri="{BB962C8B-B14F-4D97-AF65-F5344CB8AC3E}">
        <p14:creationId xmlns:p14="http://schemas.microsoft.com/office/powerpoint/2010/main" val="277873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756020154"/>
              </p:ext>
            </p:extLst>
          </p:nvPr>
        </p:nvGraphicFramePr>
        <p:xfrm>
          <a:off x="5398485" y="1480048"/>
          <a:ext cx="4329579" cy="1162296"/>
        </p:xfrm>
        <a:graphic>
          <a:graphicData uri="http://schemas.openxmlformats.org/drawingml/2006/table">
            <a:tbl>
              <a:tblPr firstRow="1" bandRow="1">
                <a:tableStyleId>{5C22544A-7EE6-4342-B048-85BDC9FD1C3A}</a:tableStyleId>
              </a:tblPr>
              <a:tblGrid>
                <a:gridCol w="934068">
                  <a:extLst>
                    <a:ext uri="{9D8B030D-6E8A-4147-A177-3AD203B41FA5}">
                      <a16:colId xmlns:a16="http://schemas.microsoft.com/office/drawing/2014/main" val="667524188"/>
                    </a:ext>
                  </a:extLst>
                </a:gridCol>
                <a:gridCol w="1353606">
                  <a:extLst>
                    <a:ext uri="{9D8B030D-6E8A-4147-A177-3AD203B41FA5}">
                      <a16:colId xmlns:a16="http://schemas.microsoft.com/office/drawing/2014/main" val="1089827581"/>
                    </a:ext>
                  </a:extLst>
                </a:gridCol>
                <a:gridCol w="1052805">
                  <a:extLst>
                    <a:ext uri="{9D8B030D-6E8A-4147-A177-3AD203B41FA5}">
                      <a16:colId xmlns:a16="http://schemas.microsoft.com/office/drawing/2014/main" val="2285393139"/>
                    </a:ext>
                  </a:extLst>
                </a:gridCol>
                <a:gridCol w="989100">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126</a:t>
                      </a:r>
                      <a:r>
                        <a:rPr kumimoji="1" lang="ja-JP" altLang="en-US" sz="700" b="0" dirty="0">
                          <a:solidFill>
                            <a:schemeClr val="tx1"/>
                          </a:solidFill>
                          <a:latin typeface="+mn-ea"/>
                          <a:ea typeface="+mn-ea"/>
                          <a:cs typeface="メイリオ" pitchFamily="50" charset="-128"/>
                        </a:rPr>
                        <a:t>室</a:t>
                      </a: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基本１校１館</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250</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solidFill>
                            <a:schemeClr val="tx1"/>
                          </a:solidFill>
                          <a:latin typeface="+mn-ea"/>
                          <a:ea typeface="+mn-ea"/>
                          <a:cs typeface="メイリオ" pitchFamily="50" charset="-128"/>
                        </a:rPr>
                        <a:t>不可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宴会場</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男女のフロア分け</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利用不可</a:t>
                      </a: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有</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先生に貸出可能</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玄関口まで</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7877"/>
            <a:ext cx="4419191" cy="470803"/>
          </a:xfrm>
        </p:spPr>
        <p:txBody>
          <a:bodyPr>
            <a:normAutofit/>
          </a:bodyPr>
          <a:lstStyle/>
          <a:p>
            <a:r>
              <a:rPr lang="ja-JP" altLang="en-US" sz="2000" dirty="0">
                <a:latin typeface="+mn-ea"/>
                <a:ea typeface="+mn-ea"/>
              </a:rPr>
              <a:t> </a:t>
            </a:r>
            <a:r>
              <a:rPr lang="ja-JP" altLang="en-US" sz="2000" b="0" dirty="0">
                <a:latin typeface="+mn-ea"/>
                <a:ea typeface="+mn-ea"/>
              </a:rPr>
              <a:t>琵琶湖ホテル</a:t>
            </a:r>
            <a:endParaRPr kumimoji="1" lang="ja-JP" altLang="en-US" sz="2000" b="0" dirty="0">
              <a:latin typeface="+mn-ea"/>
              <a:ea typeface="+mn-ea"/>
            </a:endParaRPr>
          </a:p>
        </p:txBody>
      </p:sp>
      <p:sp>
        <p:nvSpPr>
          <p:cNvPr id="28" name="1 つの角を切り取った四角形 27"/>
          <p:cNvSpPr/>
          <p:nvPr/>
        </p:nvSpPr>
        <p:spPr>
          <a:xfrm>
            <a:off x="7636680" y="2903071"/>
            <a:ext cx="2091384" cy="152217"/>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96642" y="2902518"/>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43" name="正方形/長方形 42"/>
          <p:cNvSpPr/>
          <p:nvPr/>
        </p:nvSpPr>
        <p:spPr>
          <a:xfrm>
            <a:off x="537373" y="4189892"/>
            <a:ext cx="4703659"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　　　</a:t>
            </a:r>
            <a:r>
              <a:rPr lang="ja-JP" altLang="en-US" sz="1000" dirty="0">
                <a:solidFill>
                  <a:schemeClr val="tx1"/>
                </a:solidFill>
                <a:latin typeface="メイリオ" panose="020B0604030504040204" pitchFamily="50" charset="-128"/>
                <a:ea typeface="メイリオ" panose="020B0604030504040204" pitchFamily="50" charset="-128"/>
              </a:rPr>
              <a:t>○奥深い歴史と自然豊かなフィールドを活かした体験学習</a:t>
            </a:r>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観光タクシー、びわ湖自然体験学習、テーブルマナー講習</a:t>
            </a:r>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ミシガンクルーズ、競技かるた体験、座禅・写経体験</a:t>
            </a:r>
            <a:endParaRPr lang="en-US" altLang="ja-JP" sz="1000"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5326923" y="673262"/>
            <a:ext cx="4472703" cy="707886"/>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rPr>
              <a:t>昭和</a:t>
            </a:r>
            <a:r>
              <a:rPr lang="en-US" altLang="ja-JP" sz="1000" dirty="0">
                <a:latin typeface="メイリオ" panose="020B0604030504040204" pitchFamily="50" charset="-128"/>
                <a:ea typeface="メイリオ" panose="020B0604030504040204" pitchFamily="50" charset="-128"/>
              </a:rPr>
              <a:t>9</a:t>
            </a:r>
            <a:r>
              <a:rPr lang="ja-JP" altLang="en-US" sz="1000" dirty="0">
                <a:latin typeface="メイリオ" panose="020B0604030504040204" pitchFamily="50" charset="-128"/>
                <a:ea typeface="メイリオ" panose="020B0604030504040204" pitchFamily="50" charset="-128"/>
              </a:rPr>
              <a:t>年の創業以来受け継ぐホスピタリティと上質なおもてなしで、皇室や国内外の貴賓などをお迎えしてまいりました。洗練された空間の中、社会人としてのマナーやエチケットを体感していただけるよう、生徒様一人ひとりを大切なお客様としておもてなしします。</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953000" y="85065"/>
            <a:ext cx="4453463"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lang="zh-TW" altLang="en-US" sz="1000" dirty="0">
                <a:latin typeface="+mn-ea"/>
                <a:ea typeface="+mn-ea"/>
              </a:rPr>
              <a:t>大津市浜町</a:t>
            </a:r>
            <a:r>
              <a:rPr lang="en-US" altLang="zh-TW" sz="1000" dirty="0">
                <a:latin typeface="+mn-ea"/>
                <a:ea typeface="+mn-ea"/>
              </a:rPr>
              <a:t>2-40</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TEL】 077-524-1511</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FAX】077-524-8318</a:t>
            </a:r>
          </a:p>
          <a:p>
            <a:r>
              <a:rPr lang="en-US" altLang="ja-JP" sz="1000" dirty="0">
                <a:latin typeface="+mn-ea"/>
                <a:ea typeface="+mn-ea"/>
              </a:rPr>
              <a:t>【</a:t>
            </a:r>
            <a:r>
              <a:rPr lang="en-US" altLang="ja-JP" sz="1000" dirty="0" err="1">
                <a:latin typeface="+mn-ea"/>
                <a:ea typeface="+mn-ea"/>
              </a:rPr>
              <a:t>URL】https</a:t>
            </a:r>
            <a:r>
              <a:rPr lang="en-US" altLang="ja-JP" sz="1000" dirty="0">
                <a:latin typeface="+mn-ea"/>
                <a:ea typeface="+mn-ea"/>
              </a:rPr>
              <a:t>://www.keihanhotels-resorts.co.jp/biwakohotel/</a:t>
            </a:r>
            <a:endParaRPr kumimoji="1" lang="ja-JP" altLang="en-US" sz="1000" dirty="0">
              <a:latin typeface="+mn-ea"/>
              <a:ea typeface="+mn-ea"/>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89304" y="4725144"/>
            <a:ext cx="1693198" cy="1402542"/>
          </a:xfrm>
          <a:prstGeom prst="rect">
            <a:avLst/>
          </a:prstGeom>
        </p:spPr>
      </p:pic>
      <p:sp>
        <p:nvSpPr>
          <p:cNvPr id="6" name="テキスト ボックス 5"/>
          <p:cNvSpPr txBox="1"/>
          <p:nvPr/>
        </p:nvSpPr>
        <p:spPr>
          <a:xfrm>
            <a:off x="8049344" y="5581570"/>
            <a:ext cx="663964" cy="169277"/>
          </a:xfrm>
          <a:prstGeom prst="rect">
            <a:avLst/>
          </a:prstGeom>
          <a:noFill/>
        </p:spPr>
        <p:txBody>
          <a:bodyPr wrap="none" rtlCol="0">
            <a:spAutoFit/>
          </a:bodyPr>
          <a:lstStyle/>
          <a:p>
            <a:r>
              <a:rPr kumimoji="1" lang="ja-JP" altLang="en-US" sz="500" dirty="0">
                <a:solidFill>
                  <a:srgbClr val="0070C0"/>
                </a:solidFill>
              </a:rPr>
              <a:t>★　</a:t>
            </a:r>
            <a:r>
              <a:rPr lang="ja-JP" altLang="en-US" sz="500" dirty="0">
                <a:solidFill>
                  <a:srgbClr val="0070C0"/>
                </a:solidFill>
              </a:rPr>
              <a:t>琵琶湖ホテル</a:t>
            </a:r>
            <a:endParaRPr kumimoji="1" lang="ja-JP" altLang="en-US" sz="500" dirty="0">
              <a:solidFill>
                <a:srgbClr val="0070C0"/>
              </a:solidFill>
            </a:endParaRPr>
          </a:p>
        </p:txBody>
      </p:sp>
      <p:sp>
        <p:nvSpPr>
          <p:cNvPr id="9" name="テキスト ボックス 8"/>
          <p:cNvSpPr txBox="1"/>
          <p:nvPr/>
        </p:nvSpPr>
        <p:spPr>
          <a:xfrm>
            <a:off x="537373" y="4189892"/>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50" name="図 4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642243" y="3136845"/>
            <a:ext cx="2085821" cy="1390651"/>
          </a:xfrm>
          <a:prstGeom prst="rect">
            <a:avLst/>
          </a:prstGeom>
        </p:spPr>
      </p:pic>
      <p:pic>
        <p:nvPicPr>
          <p:cNvPr id="51" name="図 5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19157" y="3136844"/>
            <a:ext cx="2085977" cy="1390651"/>
          </a:xfrm>
          <a:prstGeom prst="rect">
            <a:avLst/>
          </a:prstGeom>
        </p:spPr>
      </p:pic>
      <p:pic>
        <p:nvPicPr>
          <p:cNvPr id="52" name="図 5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37373" y="682974"/>
            <a:ext cx="4703659" cy="3383684"/>
          </a:xfrm>
          <a:prstGeom prst="rect">
            <a:avLst/>
          </a:prstGeom>
        </p:spPr>
      </p:pic>
      <p:pic>
        <p:nvPicPr>
          <p:cNvPr id="55" name="図 5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47253" y="4725144"/>
            <a:ext cx="2085977" cy="1351173"/>
          </a:xfrm>
          <a:prstGeom prst="rect">
            <a:avLst/>
          </a:prstGeom>
        </p:spPr>
      </p:pic>
      <p:pic>
        <p:nvPicPr>
          <p:cNvPr id="56" name="図 5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980281" y="4986920"/>
            <a:ext cx="2116735" cy="1443939"/>
          </a:xfrm>
          <a:prstGeom prst="rect">
            <a:avLst/>
          </a:prstGeom>
        </p:spPr>
      </p:pic>
      <p:pic>
        <p:nvPicPr>
          <p:cNvPr id="57" name="図 56"/>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620120" y="5011434"/>
            <a:ext cx="2264535" cy="1441902"/>
          </a:xfrm>
          <a:prstGeom prst="rect">
            <a:avLst/>
          </a:prstGeom>
        </p:spPr>
      </p:pic>
    </p:spTree>
    <p:extLst>
      <p:ext uri="{BB962C8B-B14F-4D97-AF65-F5344CB8AC3E}">
        <p14:creationId xmlns:p14="http://schemas.microsoft.com/office/powerpoint/2010/main" val="2743923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17" name="図 1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76536" y="620688"/>
            <a:ext cx="3312368" cy="3852068"/>
          </a:xfrm>
          <a:prstGeom prst="rect">
            <a:avLst/>
          </a:prstGeom>
        </p:spPr>
      </p:pic>
      <p:pic>
        <p:nvPicPr>
          <p:cNvPr id="19" name="図 1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6536" y="4797152"/>
            <a:ext cx="3312368" cy="1593959"/>
          </a:xfrm>
          <a:prstGeom prst="rect">
            <a:avLst/>
          </a:prstGeom>
        </p:spPr>
      </p:pic>
      <p:pic>
        <p:nvPicPr>
          <p:cNvPr id="8" name="図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953001" y="836712"/>
            <a:ext cx="3456383" cy="4104457"/>
          </a:xfrm>
          <a:prstGeom prst="rect">
            <a:avLst/>
          </a:prstGeom>
        </p:spPr>
      </p:pic>
      <p:sp>
        <p:nvSpPr>
          <p:cNvPr id="9" name="正方形/長方形 8"/>
          <p:cNvSpPr/>
          <p:nvPr/>
        </p:nvSpPr>
        <p:spPr>
          <a:xfrm>
            <a:off x="4448944" y="4950951"/>
            <a:ext cx="5152662" cy="1440160"/>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メイリオ" panose="020B0604030504040204" pitchFamily="50" charset="-128"/>
                <a:ea typeface="メイリオ" panose="020B0604030504040204" pitchFamily="50" charset="-128"/>
              </a:rPr>
              <a:t>京都市内までバスで１０分という好立地なホテル</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全室琵琶湖ビュー</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客室は４０㎡以上をご準備しております。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全客室バス・トイレ付をご案内</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ミシガンクルーズ、テーブルマナー、タクシー班別自主研修にも</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便利な使用用途が多彩なホテルです。</a:t>
            </a:r>
            <a:endParaRPr lang="en-US" altLang="ja-JP" sz="12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4411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3901275816"/>
              </p:ext>
            </p:extLst>
          </p:nvPr>
        </p:nvGraphicFramePr>
        <p:xfrm>
          <a:off x="5371694" y="1600590"/>
          <a:ext cx="4300383" cy="1433322"/>
        </p:xfrm>
        <a:graphic>
          <a:graphicData uri="http://schemas.openxmlformats.org/drawingml/2006/table">
            <a:tbl>
              <a:tblPr firstRow="1" bandRow="1">
                <a:tableStyleId>{5C22544A-7EE6-4342-B048-85BDC9FD1C3A}</a:tableStyleId>
              </a:tblPr>
              <a:tblGrid>
                <a:gridCol w="927769">
                  <a:extLst>
                    <a:ext uri="{9D8B030D-6E8A-4147-A177-3AD203B41FA5}">
                      <a16:colId xmlns:a16="http://schemas.microsoft.com/office/drawing/2014/main" val="667524188"/>
                    </a:ext>
                  </a:extLst>
                </a:gridCol>
                <a:gridCol w="1344479">
                  <a:extLst>
                    <a:ext uri="{9D8B030D-6E8A-4147-A177-3AD203B41FA5}">
                      <a16:colId xmlns:a16="http://schemas.microsoft.com/office/drawing/2014/main" val="1089827581"/>
                    </a:ext>
                  </a:extLst>
                </a:gridCol>
                <a:gridCol w="1045705">
                  <a:extLst>
                    <a:ext uri="{9D8B030D-6E8A-4147-A177-3AD203B41FA5}">
                      <a16:colId xmlns:a16="http://schemas.microsoft.com/office/drawing/2014/main" val="2285393139"/>
                    </a:ext>
                  </a:extLst>
                </a:gridCol>
                <a:gridCol w="982430">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131</a:t>
                      </a:r>
                      <a:r>
                        <a:rPr kumimoji="1" lang="ja-JP" altLang="en-US" sz="700" b="0" dirty="0">
                          <a:solidFill>
                            <a:schemeClr val="tx1"/>
                          </a:solidFill>
                          <a:latin typeface="+mn-ea"/>
                          <a:ea typeface="+mn-ea"/>
                          <a:cs typeface="メイリオ" pitchFamily="50" charset="-128"/>
                        </a:rPr>
                        <a:t>室</a:t>
                      </a: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100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solidFill>
                            <a:schemeClr val="tx1"/>
                          </a:solidFill>
                          <a:latin typeface="+mn-ea"/>
                          <a:ea typeface="+mn-ea"/>
                          <a:cs typeface="メイリオ" pitchFamily="50" charset="-128"/>
                        </a:rPr>
                        <a:t>不可</a:t>
                      </a:r>
                      <a:endParaRPr kumimoji="1" lang="en-US" altLang="ja-JP" sz="700" b="0" dirty="0">
                        <a:solidFill>
                          <a:schemeClr val="tx1"/>
                        </a:solidFill>
                        <a:latin typeface="+mn-ea"/>
                        <a:ea typeface="+mn-ea"/>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solidFill>
                            <a:schemeClr val="tx1"/>
                          </a:solidFill>
                          <a:latin typeface="+mn-ea"/>
                          <a:ea typeface="+mn-ea"/>
                          <a:cs typeface="メイリオ" pitchFamily="50" charset="-128"/>
                        </a:rPr>
                        <a:t>フロア貸切は応相談</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レストラン、宴会場兼会議室</a:t>
                      </a: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レストラン</a:t>
                      </a:r>
                      <a:r>
                        <a:rPr kumimoji="1" lang="en-US" altLang="ja-JP" sz="700" b="0" dirty="0">
                          <a:solidFill>
                            <a:schemeClr val="tx1"/>
                          </a:solidFill>
                          <a:latin typeface="+mn-ea"/>
                          <a:ea typeface="+mn-ea"/>
                          <a:cs typeface="メイリオ" pitchFamily="50" charset="-128"/>
                        </a:rPr>
                        <a:t>90</a:t>
                      </a:r>
                      <a:r>
                        <a:rPr kumimoji="1" lang="ja-JP" altLang="en-US" sz="700" b="0" dirty="0">
                          <a:solidFill>
                            <a:schemeClr val="tx1"/>
                          </a:solidFill>
                          <a:latin typeface="+mn-ea"/>
                          <a:ea typeface="+mn-ea"/>
                          <a:cs typeface="メイリオ" pitchFamily="50" charset="-128"/>
                        </a:rPr>
                        <a:t>名</a:t>
                      </a:r>
                      <a:endParaRPr kumimoji="1" lang="en-US" altLang="ja-JP" sz="700" b="0" dirty="0">
                        <a:solidFill>
                          <a:schemeClr val="tx1"/>
                        </a:solidFill>
                        <a:latin typeface="+mn-ea"/>
                        <a:ea typeface="+mn-ea"/>
                        <a:cs typeface="メイリオ" pitchFamily="50" charset="-128"/>
                      </a:endParaRPr>
                    </a:p>
                    <a:p>
                      <a:pPr algn="l"/>
                      <a:r>
                        <a:rPr kumimoji="1" lang="ja-JP" altLang="en-US" sz="700" b="0" dirty="0">
                          <a:solidFill>
                            <a:schemeClr val="tx1"/>
                          </a:solidFill>
                          <a:latin typeface="+mn-ea"/>
                          <a:ea typeface="+mn-ea"/>
                          <a:cs typeface="メイリオ" pitchFamily="50" charset="-128"/>
                        </a:rPr>
                        <a:t>宴会場</a:t>
                      </a:r>
                      <a:r>
                        <a:rPr kumimoji="1" lang="en-US" altLang="ja-JP" sz="700" b="0" dirty="0">
                          <a:solidFill>
                            <a:schemeClr val="tx1"/>
                          </a:solidFill>
                          <a:latin typeface="+mn-ea"/>
                          <a:ea typeface="+mn-ea"/>
                          <a:cs typeface="メイリオ" pitchFamily="50" charset="-128"/>
                        </a:rPr>
                        <a:t>54</a:t>
                      </a:r>
                      <a:r>
                        <a:rPr kumimoji="1" lang="ja-JP" altLang="en-US" sz="700" b="0" dirty="0">
                          <a:solidFill>
                            <a:schemeClr val="tx1"/>
                          </a:solidFill>
                          <a:latin typeface="+mn-ea"/>
                          <a:ea typeface="+mn-ea"/>
                          <a:cs typeface="メイリオ" pitchFamily="50" charset="-128"/>
                        </a:rPr>
                        <a:t>名</a:t>
                      </a: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a:t>
                      </a:r>
                    </a:p>
                  </a:txBody>
                  <a:tcPr marL="36000" marR="0" marT="0" marB="0" anchor="ctr"/>
                </a:tc>
                <a:tc>
                  <a:txBody>
                    <a:bodyPr/>
                    <a:lstStyle/>
                    <a:p>
                      <a:pPr algn="ctr"/>
                      <a:r>
                        <a:rPr kumimoji="1" lang="ja-JP" altLang="en-US" sz="700" b="0" dirty="0">
                          <a:solidFill>
                            <a:schemeClr val="dk1"/>
                          </a:solidFill>
                          <a:latin typeface="+mn-ea"/>
                          <a:ea typeface="+mn-ea"/>
                          <a:cs typeface="+mn-cs"/>
                        </a:rPr>
                        <a:t>男女のフロア分け</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可能</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オートロック</a:t>
                      </a: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シリンダーキー</a:t>
                      </a: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玄関前</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85718"/>
            <a:ext cx="4419191" cy="470803"/>
          </a:xfrm>
        </p:spPr>
        <p:txBody>
          <a:bodyPr>
            <a:normAutofit/>
          </a:bodyPr>
          <a:lstStyle/>
          <a:p>
            <a:r>
              <a:rPr lang="ja-JP" altLang="en-US" sz="2000" dirty="0">
                <a:latin typeface="+mn-ea"/>
                <a:ea typeface="+mn-ea"/>
              </a:rPr>
              <a:t> </a:t>
            </a:r>
            <a:r>
              <a:rPr lang="ja-JP" altLang="en-US" sz="2000" b="0" dirty="0">
                <a:latin typeface="+mn-ea"/>
                <a:ea typeface="+mn-ea"/>
              </a:rPr>
              <a:t>ホテルテトラ大津・京都</a:t>
            </a:r>
            <a:endParaRPr kumimoji="1" lang="ja-JP" altLang="en-US" sz="2000" b="0" dirty="0">
              <a:latin typeface="+mn-ea"/>
              <a:ea typeface="+mn-ea"/>
            </a:endParaRPr>
          </a:p>
        </p:txBody>
      </p:sp>
      <p:sp>
        <p:nvSpPr>
          <p:cNvPr id="28" name="1 つの角を切り取った四角形 27"/>
          <p:cNvSpPr/>
          <p:nvPr/>
        </p:nvSpPr>
        <p:spPr>
          <a:xfrm>
            <a:off x="7611733" y="3267001"/>
            <a:ext cx="2060344" cy="152217"/>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71695" y="3266448"/>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43" name="正方形/長方形 42"/>
          <p:cNvSpPr/>
          <p:nvPr/>
        </p:nvSpPr>
        <p:spPr>
          <a:xfrm>
            <a:off x="535082" y="4190526"/>
            <a:ext cx="4459182"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mn-ea"/>
              </a:rPr>
              <a:t>　　　</a:t>
            </a:r>
            <a:r>
              <a:rPr lang="ja-JP" altLang="en-US" sz="1000" dirty="0">
                <a:solidFill>
                  <a:schemeClr val="tx1"/>
                </a:solidFill>
                <a:latin typeface="+mn-ea"/>
              </a:rPr>
              <a:t>○</a:t>
            </a:r>
            <a:r>
              <a:rPr lang="en-US" altLang="ja-JP" sz="1000" dirty="0">
                <a:solidFill>
                  <a:schemeClr val="tx1"/>
                </a:solidFill>
                <a:latin typeface="+mn-ea"/>
              </a:rPr>
              <a:t>JR</a:t>
            </a:r>
            <a:r>
              <a:rPr lang="ja-JP" altLang="en-US" sz="1000" dirty="0">
                <a:solidFill>
                  <a:schemeClr val="tx1"/>
                </a:solidFill>
                <a:latin typeface="+mn-ea"/>
              </a:rPr>
              <a:t>大津駅に直結のホテル、</a:t>
            </a:r>
            <a:r>
              <a:rPr lang="en-US" altLang="ja-JP" sz="1000" dirty="0">
                <a:solidFill>
                  <a:schemeClr val="tx1"/>
                </a:solidFill>
                <a:latin typeface="+mn-ea"/>
              </a:rPr>
              <a:t>JR</a:t>
            </a:r>
            <a:r>
              <a:rPr lang="ja-JP" altLang="en-US" sz="1000" dirty="0">
                <a:solidFill>
                  <a:schemeClr val="tx1"/>
                </a:solidFill>
                <a:latin typeface="+mn-ea"/>
              </a:rPr>
              <a:t>京都駅まで乗車９分</a:t>
            </a:r>
            <a:endParaRPr lang="en-US" altLang="ja-JP" sz="1000" dirty="0">
              <a:solidFill>
                <a:schemeClr val="tx1"/>
              </a:solidFill>
              <a:latin typeface="+mn-ea"/>
            </a:endParaRPr>
          </a:p>
          <a:p>
            <a:r>
              <a:rPr lang="ja-JP" altLang="en-US" sz="1000" dirty="0">
                <a:solidFill>
                  <a:schemeClr val="tx1"/>
                </a:solidFill>
                <a:latin typeface="+mn-ea"/>
              </a:rPr>
              <a:t>　　　　 班別自主研修に便利なホテル、</a:t>
            </a:r>
            <a:endParaRPr lang="en-US" altLang="ja-JP" sz="1000" dirty="0">
              <a:solidFill>
                <a:schemeClr val="tx1"/>
              </a:solidFill>
              <a:latin typeface="+mn-ea"/>
            </a:endParaRPr>
          </a:p>
          <a:p>
            <a:r>
              <a:rPr lang="ja-JP" altLang="en-US" sz="1000" dirty="0">
                <a:solidFill>
                  <a:schemeClr val="tx1"/>
                </a:solidFill>
                <a:latin typeface="+mn-ea"/>
              </a:rPr>
              <a:t>　　　　 繁華街の京都エリアよりも安心してご宿泊いただけます。</a:t>
            </a:r>
            <a:endParaRPr lang="en-US" altLang="ja-JP" sz="1000" dirty="0">
              <a:solidFill>
                <a:schemeClr val="tx1"/>
              </a:solidFill>
              <a:latin typeface="+mn-ea"/>
            </a:endParaRPr>
          </a:p>
          <a:p>
            <a:r>
              <a:rPr lang="ja-JP" altLang="en-US" sz="1000" dirty="0">
                <a:solidFill>
                  <a:schemeClr val="tx1"/>
                </a:solidFill>
                <a:latin typeface="+mn-ea"/>
              </a:rPr>
              <a:t>　　　○広くて快適な客室！</a:t>
            </a:r>
            <a:endParaRPr lang="en-US" altLang="ja-JP" sz="1000" dirty="0">
              <a:solidFill>
                <a:schemeClr val="tx1"/>
              </a:solidFill>
              <a:latin typeface="+mn-ea"/>
            </a:endParaRPr>
          </a:p>
        </p:txBody>
      </p:sp>
      <p:sp>
        <p:nvSpPr>
          <p:cNvPr id="4" name="テキスト ボックス 3"/>
          <p:cNvSpPr txBox="1"/>
          <p:nvPr/>
        </p:nvSpPr>
        <p:spPr>
          <a:xfrm>
            <a:off x="5352648" y="693389"/>
            <a:ext cx="4472703" cy="830997"/>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大津駅に直結したホテルで京都駅へも２駅９分の好立地。</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コロナ禍で部屋にバス・トイレが欲しい。</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立地条件で京都駅から近い方がいい。</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そんな学校様にピッタリなホテルです。</a:t>
            </a:r>
            <a:endParaRPr lang="en-US" altLang="ja-JP" sz="12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484229" y="96591"/>
            <a:ext cx="4857420"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lang="zh-CN" altLang="en-US" sz="1000" dirty="0">
                <a:latin typeface="+mn-ea"/>
                <a:ea typeface="+mn-ea"/>
              </a:rPr>
              <a:t>大津市逢坂１丁目１−１</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TEL】077-527-6711</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FAX】077-527-6728</a:t>
            </a:r>
          </a:p>
          <a:p>
            <a:r>
              <a:rPr lang="en-US" altLang="ja-JP" sz="1000" dirty="0">
                <a:latin typeface="+mn-ea"/>
                <a:ea typeface="+mn-ea"/>
              </a:rPr>
              <a:t>【</a:t>
            </a:r>
            <a:r>
              <a:rPr lang="en-US" altLang="ja-JP" sz="1000" dirty="0" err="1">
                <a:latin typeface="+mn-ea"/>
                <a:ea typeface="+mn-ea"/>
              </a:rPr>
              <a:t>URL】http</a:t>
            </a:r>
            <a:r>
              <a:rPr lang="en-US" altLang="ja-JP" sz="1000" dirty="0">
                <a:latin typeface="+mn-ea"/>
                <a:ea typeface="+mn-ea"/>
              </a:rPr>
              <a:t>://otsu.e-tetora.com/</a:t>
            </a:r>
            <a:endParaRPr kumimoji="1" lang="ja-JP" altLang="en-US" sz="1000" dirty="0">
              <a:latin typeface="+mn-ea"/>
              <a:ea typeface="+mn-ea"/>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833320" y="4941328"/>
            <a:ext cx="1524505" cy="1440000"/>
          </a:xfrm>
          <a:prstGeom prst="rect">
            <a:avLst/>
          </a:prstGeom>
        </p:spPr>
      </p:pic>
      <p:sp>
        <p:nvSpPr>
          <p:cNvPr id="6" name="テキスト ボックス 5"/>
          <p:cNvSpPr txBox="1"/>
          <p:nvPr/>
        </p:nvSpPr>
        <p:spPr>
          <a:xfrm>
            <a:off x="8145523" y="5843998"/>
            <a:ext cx="1059471" cy="172405"/>
          </a:xfrm>
          <a:prstGeom prst="rect">
            <a:avLst/>
          </a:prstGeom>
          <a:noFill/>
        </p:spPr>
        <p:txBody>
          <a:bodyPr wrap="square" rtlCol="0">
            <a:spAutoFit/>
          </a:bodyPr>
          <a:lstStyle/>
          <a:p>
            <a:r>
              <a:rPr kumimoji="1" lang="ja-JP" altLang="en-US" sz="500" dirty="0">
                <a:solidFill>
                  <a:srgbClr val="0070C0"/>
                </a:solidFill>
              </a:rPr>
              <a:t>★　</a:t>
            </a:r>
            <a:r>
              <a:rPr lang="ja-JP" altLang="en-US" sz="500" dirty="0">
                <a:solidFill>
                  <a:srgbClr val="0070C0"/>
                </a:solidFill>
              </a:rPr>
              <a:t>ホテルテトラ大津・京都</a:t>
            </a:r>
            <a:endParaRPr kumimoji="1" lang="ja-JP" altLang="en-US" sz="500" dirty="0">
              <a:solidFill>
                <a:srgbClr val="0070C0"/>
              </a:solidFill>
            </a:endParaRPr>
          </a:p>
        </p:txBody>
      </p:sp>
      <p:sp>
        <p:nvSpPr>
          <p:cNvPr id="9" name="テキスト ボックス 8"/>
          <p:cNvSpPr txBox="1"/>
          <p:nvPr/>
        </p:nvSpPr>
        <p:spPr>
          <a:xfrm>
            <a:off x="528690" y="4190526"/>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60" name="図 59"/>
          <p:cNvPicPr>
            <a:picLocks noChangeAspect="1"/>
          </p:cNvPicPr>
          <p:nvPr/>
        </p:nvPicPr>
        <p:blipFill>
          <a:blip r:embed="rId4"/>
          <a:stretch>
            <a:fillRect/>
          </a:stretch>
        </p:blipFill>
        <p:spPr>
          <a:xfrm>
            <a:off x="2843242" y="5000434"/>
            <a:ext cx="2151021" cy="1421746"/>
          </a:xfrm>
          <a:prstGeom prst="rect">
            <a:avLst/>
          </a:prstGeom>
        </p:spPr>
      </p:pic>
      <p:pic>
        <p:nvPicPr>
          <p:cNvPr id="61" name="図 60"/>
          <p:cNvPicPr>
            <a:picLocks noChangeAspect="1"/>
          </p:cNvPicPr>
          <p:nvPr/>
        </p:nvPicPr>
        <p:blipFill>
          <a:blip r:embed="rId5"/>
          <a:stretch>
            <a:fillRect/>
          </a:stretch>
        </p:blipFill>
        <p:spPr>
          <a:xfrm>
            <a:off x="551697" y="4998262"/>
            <a:ext cx="2176247" cy="1421746"/>
          </a:xfrm>
          <a:prstGeom prst="rect">
            <a:avLst/>
          </a:prstGeom>
        </p:spPr>
      </p:pic>
      <p:pic>
        <p:nvPicPr>
          <p:cNvPr id="63" name="図 6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5790305" y="3070918"/>
            <a:ext cx="1299367" cy="2136588"/>
          </a:xfrm>
          <a:prstGeom prst="rect">
            <a:avLst/>
          </a:prstGeom>
        </p:spPr>
      </p:pic>
      <p:pic>
        <p:nvPicPr>
          <p:cNvPr id="3" name="図 2"/>
          <p:cNvPicPr>
            <a:picLocks noChangeAspect="1"/>
          </p:cNvPicPr>
          <p:nvPr/>
        </p:nvPicPr>
        <p:blipFill>
          <a:blip r:embed="rId7"/>
          <a:stretch>
            <a:fillRect/>
          </a:stretch>
        </p:blipFill>
        <p:spPr>
          <a:xfrm>
            <a:off x="528690" y="753523"/>
            <a:ext cx="4319999" cy="3240000"/>
          </a:xfrm>
          <a:prstGeom prst="rect">
            <a:avLst/>
          </a:prstGeom>
        </p:spPr>
      </p:pic>
      <p:pic>
        <p:nvPicPr>
          <p:cNvPr id="8" name="図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611733" y="3486818"/>
            <a:ext cx="2060344" cy="1302078"/>
          </a:xfrm>
          <a:prstGeom prst="rect">
            <a:avLst/>
          </a:prstGeom>
        </p:spPr>
      </p:pic>
      <p:pic>
        <p:nvPicPr>
          <p:cNvPr id="10" name="図 9"/>
          <p:cNvPicPr>
            <a:picLocks noChangeAspect="1"/>
          </p:cNvPicPr>
          <p:nvPr/>
        </p:nvPicPr>
        <p:blipFill>
          <a:blip r:embed="rId9"/>
          <a:stretch>
            <a:fillRect/>
          </a:stretch>
        </p:blipFill>
        <p:spPr>
          <a:xfrm>
            <a:off x="5352648" y="4991552"/>
            <a:ext cx="2361853" cy="1428456"/>
          </a:xfrm>
          <a:prstGeom prst="rect">
            <a:avLst/>
          </a:prstGeom>
        </p:spPr>
      </p:pic>
    </p:spTree>
    <p:extLst>
      <p:ext uri="{BB962C8B-B14F-4D97-AF65-F5344CB8AC3E}">
        <p14:creationId xmlns:p14="http://schemas.microsoft.com/office/powerpoint/2010/main" val="2647307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6262"/>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20" name="図 19"/>
          <p:cNvPicPr>
            <a:picLocks noChangeAspect="1"/>
          </p:cNvPicPr>
          <p:nvPr/>
        </p:nvPicPr>
        <p:blipFill>
          <a:blip r:embed="rId2"/>
          <a:stretch>
            <a:fillRect/>
          </a:stretch>
        </p:blipFill>
        <p:spPr>
          <a:xfrm rot="5400000">
            <a:off x="-681748" y="1901777"/>
            <a:ext cx="5583823" cy="3206295"/>
          </a:xfrm>
          <a:prstGeom prst="rect">
            <a:avLst/>
          </a:prstGeom>
        </p:spPr>
      </p:pic>
      <p:pic>
        <p:nvPicPr>
          <p:cNvPr id="21" name="図 2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116456" y="398008"/>
            <a:ext cx="2499963" cy="3129974"/>
          </a:xfrm>
          <a:prstGeom prst="rect">
            <a:avLst/>
          </a:prstGeom>
        </p:spPr>
      </p:pic>
      <p:sp>
        <p:nvSpPr>
          <p:cNvPr id="6" name="正方形/長方形 5"/>
          <p:cNvSpPr/>
          <p:nvPr/>
        </p:nvSpPr>
        <p:spPr>
          <a:xfrm>
            <a:off x="3800872" y="5229200"/>
            <a:ext cx="5832648" cy="1152128"/>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メイリオ" panose="020B0604030504040204" pitchFamily="50" charset="-128"/>
                <a:ea typeface="メイリオ" panose="020B0604030504040204" pitchFamily="50" charset="-128"/>
              </a:rPr>
              <a:t>廊下が直線になっており生徒様の管理面に適したホテルです。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全室バス・トイレ付客室</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班別自主研修や京都駅へのアクセスなども考慮されたい学校様に最適です。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また、救急病院も徒歩圏</a:t>
            </a:r>
            <a:r>
              <a:rPr lang="en-US" altLang="ja-JP" sz="1200" dirty="0">
                <a:solidFill>
                  <a:schemeClr val="tx1"/>
                </a:solidFill>
                <a:latin typeface="メイリオ" panose="020B0604030504040204" pitchFamily="50" charset="-128"/>
                <a:ea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rPr>
              <a:t>１１分</a:t>
            </a:r>
            <a:r>
              <a:rPr lang="en-US" altLang="ja-JP" sz="1200" dirty="0">
                <a:solidFill>
                  <a:schemeClr val="tx1"/>
                </a:solidFill>
                <a:latin typeface="メイリオ" panose="020B0604030504040204" pitchFamily="50" charset="-128"/>
                <a:ea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rPr>
              <a:t>と緊急時のご対応にも適してます。</a:t>
            </a:r>
            <a:endParaRPr lang="en-US" altLang="ja-JP" sz="1200" dirty="0">
              <a:solidFill>
                <a:schemeClr val="tx1"/>
              </a:solidFill>
              <a:latin typeface="メイリオ" panose="020B0604030504040204" pitchFamily="50" charset="-128"/>
              <a:ea typeface="メイリオ" panose="020B0604030504040204" pitchFamily="50" charset="-128"/>
            </a:endParaRPr>
          </a:p>
        </p:txBody>
      </p:sp>
      <p:pic>
        <p:nvPicPr>
          <p:cNvPr id="7" name="図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7136989" y="583700"/>
            <a:ext cx="2395244" cy="2597818"/>
          </a:xfrm>
          <a:prstGeom prst="rect">
            <a:avLst/>
          </a:prstGeom>
        </p:spPr>
      </p:pic>
      <p:pic>
        <p:nvPicPr>
          <p:cNvPr id="4" name="図 3"/>
          <p:cNvPicPr>
            <a:picLocks noChangeAspect="1"/>
          </p:cNvPicPr>
          <p:nvPr/>
        </p:nvPicPr>
        <p:blipFill>
          <a:blip r:embed="rId5"/>
          <a:stretch>
            <a:fillRect/>
          </a:stretch>
        </p:blipFill>
        <p:spPr>
          <a:xfrm>
            <a:off x="3800872" y="3524413"/>
            <a:ext cx="2088232" cy="1566174"/>
          </a:xfrm>
          <a:prstGeom prst="rect">
            <a:avLst/>
          </a:prstGeom>
        </p:spPr>
      </p:pic>
      <p:pic>
        <p:nvPicPr>
          <p:cNvPr id="5" name="図 4"/>
          <p:cNvPicPr>
            <a:picLocks noChangeAspect="1"/>
          </p:cNvPicPr>
          <p:nvPr/>
        </p:nvPicPr>
        <p:blipFill>
          <a:blip r:embed="rId6"/>
          <a:stretch>
            <a:fillRect/>
          </a:stretch>
        </p:blipFill>
        <p:spPr>
          <a:xfrm>
            <a:off x="6105128" y="3529943"/>
            <a:ext cx="2080859" cy="1560644"/>
          </a:xfrm>
          <a:prstGeom prst="rect">
            <a:avLst/>
          </a:prstGeom>
        </p:spPr>
      </p:pic>
    </p:spTree>
    <p:extLst>
      <p:ext uri="{BB962C8B-B14F-4D97-AF65-F5344CB8AC3E}">
        <p14:creationId xmlns:p14="http://schemas.microsoft.com/office/powerpoint/2010/main" val="3973840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1844883724"/>
              </p:ext>
            </p:extLst>
          </p:nvPr>
        </p:nvGraphicFramePr>
        <p:xfrm>
          <a:off x="5352647" y="1431337"/>
          <a:ext cx="4329533" cy="1375656"/>
        </p:xfrm>
        <a:graphic>
          <a:graphicData uri="http://schemas.openxmlformats.org/drawingml/2006/table">
            <a:tbl>
              <a:tblPr firstRow="1" bandRow="1">
                <a:tableStyleId>{5C22544A-7EE6-4342-B048-85BDC9FD1C3A}</a:tableStyleId>
              </a:tblPr>
              <a:tblGrid>
                <a:gridCol w="934058">
                  <a:extLst>
                    <a:ext uri="{9D8B030D-6E8A-4147-A177-3AD203B41FA5}">
                      <a16:colId xmlns:a16="http://schemas.microsoft.com/office/drawing/2014/main" val="667524188"/>
                    </a:ext>
                  </a:extLst>
                </a:gridCol>
                <a:gridCol w="1353592">
                  <a:extLst>
                    <a:ext uri="{9D8B030D-6E8A-4147-A177-3AD203B41FA5}">
                      <a16:colId xmlns:a16="http://schemas.microsoft.com/office/drawing/2014/main" val="1089827581"/>
                    </a:ext>
                  </a:extLst>
                </a:gridCol>
                <a:gridCol w="1052794">
                  <a:extLst>
                    <a:ext uri="{9D8B030D-6E8A-4147-A177-3AD203B41FA5}">
                      <a16:colId xmlns:a16="http://schemas.microsoft.com/office/drawing/2014/main" val="2285393139"/>
                    </a:ext>
                  </a:extLst>
                </a:gridCol>
                <a:gridCol w="989089">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33</a:t>
                      </a:r>
                      <a:r>
                        <a:rPr kumimoji="1" lang="ja-JP" altLang="en-US" sz="700" b="0" dirty="0">
                          <a:solidFill>
                            <a:schemeClr val="tx1"/>
                          </a:solidFill>
                          <a:latin typeface="+mn-ea"/>
                          <a:ea typeface="+mn-ea"/>
                          <a:cs typeface="メイリオ" pitchFamily="50" charset="-128"/>
                        </a:rPr>
                        <a:t>室</a:t>
                      </a: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280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dirty="0">
                          <a:solidFill>
                            <a:schemeClr val="tx1"/>
                          </a:solidFill>
                          <a:latin typeface="+mn-ea"/>
                          <a:ea typeface="+mn-ea"/>
                          <a:cs typeface="メイリオ" pitchFamily="50" charset="-128"/>
                        </a:rPr>
                        <a:t>120</a:t>
                      </a:r>
                      <a:r>
                        <a:rPr kumimoji="1" lang="ja-JP" altLang="en-US" sz="700" b="0" dirty="0">
                          <a:solidFill>
                            <a:schemeClr val="tx1"/>
                          </a:solidFill>
                          <a:latin typeface="+mn-ea"/>
                          <a:ea typeface="+mn-ea"/>
                          <a:cs typeface="メイリオ" pitchFamily="50" charset="-128"/>
                        </a:rPr>
                        <a:t>名以上　要相談</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大・中・小ホール、大広間</a:t>
                      </a: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730</a:t>
                      </a:r>
                      <a:r>
                        <a:rPr kumimoji="1" lang="ja-JP" altLang="en-US" sz="700" b="0" dirty="0">
                          <a:solidFill>
                            <a:schemeClr val="tx1"/>
                          </a:solidFill>
                          <a:latin typeface="+mn-ea"/>
                          <a:ea typeface="+mn-ea"/>
                          <a:cs typeface="メイリオ" pitchFamily="50" charset="-128"/>
                        </a:rPr>
                        <a:t>名</a:t>
                      </a:r>
                      <a:endParaRPr kumimoji="1" lang="en-US" altLang="ja-JP"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男子</a:t>
                      </a:r>
                      <a:r>
                        <a:rPr kumimoji="1" lang="en-US" altLang="ja-JP" sz="700" b="0" dirty="0">
                          <a:latin typeface="+mn-ea"/>
                          <a:ea typeface="+mn-ea"/>
                          <a:cs typeface="メイリオ" pitchFamily="50" charset="-128"/>
                        </a:rPr>
                        <a:t>52</a:t>
                      </a:r>
                      <a:r>
                        <a:rPr kumimoji="1" lang="ja-JP" altLang="en-US" sz="700" b="0" dirty="0">
                          <a:latin typeface="+mn-ea"/>
                          <a:ea typeface="+mn-ea"/>
                          <a:cs typeface="メイリオ" pitchFamily="50" charset="-128"/>
                        </a:rPr>
                        <a:t>名、女子</a:t>
                      </a:r>
                      <a:r>
                        <a:rPr kumimoji="1" lang="en-US" altLang="ja-JP" sz="700" b="0" dirty="0">
                          <a:latin typeface="+mn-ea"/>
                          <a:ea typeface="+mn-ea"/>
                          <a:cs typeface="メイリオ" pitchFamily="50" charset="-128"/>
                        </a:rPr>
                        <a:t>40</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バス・トイレ付</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鍵の使用可</a:t>
                      </a: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latin typeface="+mn-ea"/>
                          <a:ea typeface="+mn-ea"/>
                          <a:cs typeface="メイリオ" pitchFamily="50" charset="-128"/>
                        </a:rPr>
                        <a:t>オートロックではない</a:t>
                      </a: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スペアキーの貸出可</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ホテル前駐車場</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大津赤十字病院、大津市民病院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2595"/>
            <a:ext cx="4419191" cy="470803"/>
          </a:xfrm>
        </p:spPr>
        <p:txBody>
          <a:bodyPr>
            <a:normAutofit/>
          </a:bodyPr>
          <a:lstStyle/>
          <a:p>
            <a:r>
              <a:rPr lang="ja-JP" altLang="en-US" sz="2000" dirty="0">
                <a:latin typeface="+mn-ea"/>
                <a:ea typeface="+mn-ea"/>
              </a:rPr>
              <a:t> </a:t>
            </a:r>
            <a:r>
              <a:rPr lang="ja-JP" altLang="en-US" sz="2000" b="0" dirty="0">
                <a:latin typeface="+mn-ea"/>
                <a:ea typeface="+mn-ea"/>
              </a:rPr>
              <a:t>アヤハレークサイドホテル</a:t>
            </a:r>
            <a:endParaRPr kumimoji="1" lang="ja-JP" altLang="en-US" sz="2000" b="0" dirty="0">
              <a:latin typeface="+mn-ea"/>
              <a:ea typeface="+mn-ea"/>
            </a:endParaRPr>
          </a:p>
        </p:txBody>
      </p:sp>
      <p:sp>
        <p:nvSpPr>
          <p:cNvPr id="28" name="1 つの角を切り取った四角形 27"/>
          <p:cNvSpPr/>
          <p:nvPr/>
        </p:nvSpPr>
        <p:spPr>
          <a:xfrm>
            <a:off x="7611733" y="2945296"/>
            <a:ext cx="2070447" cy="178105"/>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52647" y="2944743"/>
            <a:ext cx="2044819" cy="162916"/>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43" name="正方形/長方形 42"/>
          <p:cNvSpPr/>
          <p:nvPr/>
        </p:nvSpPr>
        <p:spPr>
          <a:xfrm>
            <a:off x="531088" y="4077072"/>
            <a:ext cx="4565928"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　　　</a:t>
            </a:r>
            <a:r>
              <a:rPr lang="ja-JP" altLang="en-US" sz="1000" dirty="0">
                <a:solidFill>
                  <a:schemeClr val="tx1"/>
                </a:solidFill>
                <a:latin typeface="メイリオ" panose="020B0604030504040204" pitchFamily="50" charset="-128"/>
                <a:ea typeface="メイリオ" panose="020B0604030504040204" pitchFamily="50" charset="-128"/>
              </a:rPr>
              <a:t>○琵琶湖と比叡・比良山系を一望する贅沢な時間</a:t>
            </a:r>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○文化・スポーツ施設、観光地に恵まれたロケーション</a:t>
            </a:r>
            <a:endParaRPr lang="en-US" altLang="ja-JP" sz="1000"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5234060" y="702956"/>
            <a:ext cx="4472703" cy="830997"/>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目の前に雄大な琵琶湖が一面に広がる絶好のロケーション。和と洋が織りなすくつろぎの空間で、湖畔でのひとときをお楽しみください。</a:t>
            </a:r>
            <a:endParaRPr lang="en-US" altLang="ja-JP" sz="1200" dirty="0">
              <a:latin typeface="メイリオ" panose="020B0604030504040204" pitchFamily="50" charset="-128"/>
              <a:ea typeface="メイリオ" panose="020B0604030504040204" pitchFamily="50" charset="-128"/>
            </a:endParaRPr>
          </a:p>
          <a:p>
            <a:endParaRPr kumimoji="1" lang="ja-JP" altLang="en-US" sz="1200" dirty="0">
              <a:latin typeface="メイリオ" panose="020B0604030504040204" pitchFamily="50" charset="-128"/>
              <a:ea typeface="メイリオ" panose="020B0604030504040204" pitchFamily="50" charset="-128"/>
            </a:endParaRPr>
          </a:p>
        </p:txBody>
      </p:sp>
      <p:sp>
        <p:nvSpPr>
          <p:cNvPr id="34" name="テキスト ボックス 33"/>
          <p:cNvSpPr txBox="1"/>
          <p:nvPr/>
        </p:nvSpPr>
        <p:spPr>
          <a:xfrm>
            <a:off x="4880992" y="84946"/>
            <a:ext cx="4729180"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lang="ja-JP" altLang="en-US" sz="1000" dirty="0">
                <a:latin typeface="+mn-ea"/>
                <a:ea typeface="+mn-ea"/>
              </a:rPr>
              <a:t>大津市におの浜</a:t>
            </a:r>
            <a:r>
              <a:rPr lang="en-US" altLang="ja-JP" sz="1000" dirty="0">
                <a:latin typeface="+mn-ea"/>
                <a:ea typeface="+mn-ea"/>
              </a:rPr>
              <a:t>3-2-25</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TEL】077-524-2321 </a:t>
            </a:r>
            <a:r>
              <a:rPr kumimoji="1" lang="ja-JP" altLang="en-US" sz="1000" dirty="0">
                <a:latin typeface="+mn-ea"/>
                <a:ea typeface="+mn-ea"/>
              </a:rPr>
              <a:t>　</a:t>
            </a:r>
            <a:r>
              <a:rPr kumimoji="1" lang="en-US" altLang="ja-JP" sz="1000" dirty="0">
                <a:latin typeface="+mn-ea"/>
                <a:ea typeface="+mn-ea"/>
              </a:rPr>
              <a:t>【</a:t>
            </a:r>
            <a:r>
              <a:rPr lang="en-US" altLang="ja-JP" sz="1000" dirty="0">
                <a:latin typeface="+mn-ea"/>
                <a:ea typeface="+mn-ea"/>
              </a:rPr>
              <a:t>FAX】</a:t>
            </a:r>
            <a:r>
              <a:rPr lang="en-US" altLang="ja-JP" sz="1000" dirty="0">
                <a:latin typeface="+mn-ea"/>
              </a:rPr>
              <a:t> 077-525-8751</a:t>
            </a:r>
            <a:endParaRPr lang="en-US" altLang="ja-JP" sz="1000" dirty="0">
              <a:latin typeface="+mn-ea"/>
              <a:ea typeface="+mn-ea"/>
            </a:endParaRPr>
          </a:p>
          <a:p>
            <a:r>
              <a:rPr lang="en-US" altLang="ja-JP" sz="1000" dirty="0">
                <a:latin typeface="+mn-ea"/>
                <a:ea typeface="+mn-ea"/>
              </a:rPr>
              <a:t>【</a:t>
            </a:r>
            <a:r>
              <a:rPr lang="en-US" altLang="ja-JP" sz="1000" dirty="0" err="1">
                <a:latin typeface="+mn-ea"/>
                <a:ea typeface="+mn-ea"/>
              </a:rPr>
              <a:t>URL】https</a:t>
            </a:r>
            <a:r>
              <a:rPr lang="en-US" altLang="ja-JP" sz="1000" dirty="0">
                <a:latin typeface="+mn-ea"/>
                <a:ea typeface="+mn-ea"/>
              </a:rPr>
              <a:t>://ayahahotel.co.jp/</a:t>
            </a:r>
            <a:endParaRPr kumimoji="1" lang="ja-JP" altLang="en-US" sz="1000" dirty="0">
              <a:latin typeface="+mn-ea"/>
              <a:ea typeface="+mn-ea"/>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23490" y="4903043"/>
            <a:ext cx="1792977" cy="1440000"/>
          </a:xfrm>
          <a:prstGeom prst="rect">
            <a:avLst/>
          </a:prstGeom>
        </p:spPr>
      </p:pic>
      <p:sp>
        <p:nvSpPr>
          <p:cNvPr id="6" name="テキスト ボックス 5"/>
          <p:cNvSpPr txBox="1"/>
          <p:nvPr/>
        </p:nvSpPr>
        <p:spPr>
          <a:xfrm>
            <a:off x="8049344" y="5780003"/>
            <a:ext cx="1180271" cy="169277"/>
          </a:xfrm>
          <a:prstGeom prst="rect">
            <a:avLst/>
          </a:prstGeom>
          <a:noFill/>
        </p:spPr>
        <p:txBody>
          <a:bodyPr wrap="square" rtlCol="0">
            <a:spAutoFit/>
          </a:bodyPr>
          <a:lstStyle/>
          <a:p>
            <a:r>
              <a:rPr kumimoji="1" lang="ja-JP" altLang="en-US" sz="500" dirty="0">
                <a:solidFill>
                  <a:srgbClr val="0070C0"/>
                </a:solidFill>
              </a:rPr>
              <a:t>★　</a:t>
            </a:r>
            <a:r>
              <a:rPr lang="ja-JP" altLang="en-US" sz="500" dirty="0">
                <a:solidFill>
                  <a:srgbClr val="0070C0"/>
                </a:solidFill>
              </a:rPr>
              <a:t>アヤハレークサイドホテル</a:t>
            </a:r>
            <a:endParaRPr kumimoji="1" lang="ja-JP" altLang="en-US" sz="500" dirty="0">
              <a:solidFill>
                <a:srgbClr val="0070C0"/>
              </a:solidFill>
            </a:endParaRPr>
          </a:p>
        </p:txBody>
      </p:sp>
      <p:sp>
        <p:nvSpPr>
          <p:cNvPr id="9" name="テキスト ボックス 8"/>
          <p:cNvSpPr txBox="1"/>
          <p:nvPr/>
        </p:nvSpPr>
        <p:spPr>
          <a:xfrm>
            <a:off x="531088" y="4077072"/>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64" name="図 63"/>
          <p:cNvPicPr>
            <a:picLocks noChangeAspect="1"/>
          </p:cNvPicPr>
          <p:nvPr/>
        </p:nvPicPr>
        <p:blipFill>
          <a:blip r:embed="rId4"/>
          <a:stretch>
            <a:fillRect/>
          </a:stretch>
        </p:blipFill>
        <p:spPr>
          <a:xfrm>
            <a:off x="509797" y="684319"/>
            <a:ext cx="4565928" cy="3240000"/>
          </a:xfrm>
          <a:prstGeom prst="rect">
            <a:avLst/>
          </a:prstGeom>
        </p:spPr>
      </p:pic>
      <p:pic>
        <p:nvPicPr>
          <p:cNvPr id="66" name="図 6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352647" y="4909484"/>
            <a:ext cx="2109695" cy="1471844"/>
          </a:xfrm>
          <a:prstGeom prst="rect">
            <a:avLst/>
          </a:prstGeom>
        </p:spPr>
      </p:pic>
      <p:pic>
        <p:nvPicPr>
          <p:cNvPr id="67" name="図 6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9797" y="4877897"/>
            <a:ext cx="2235090" cy="1460294"/>
          </a:xfrm>
          <a:prstGeom prst="rect">
            <a:avLst/>
          </a:prstGeom>
        </p:spPr>
      </p:pic>
      <p:pic>
        <p:nvPicPr>
          <p:cNvPr id="68" name="図 67"/>
          <p:cNvPicPr>
            <a:picLocks noChangeAspect="1"/>
          </p:cNvPicPr>
          <p:nvPr/>
        </p:nvPicPr>
        <p:blipFill>
          <a:blip r:embed="rId7"/>
          <a:stretch>
            <a:fillRect/>
          </a:stretch>
        </p:blipFill>
        <p:spPr>
          <a:xfrm>
            <a:off x="5352758" y="3242793"/>
            <a:ext cx="2044708" cy="1531557"/>
          </a:xfrm>
          <a:prstGeom prst="rect">
            <a:avLst/>
          </a:prstGeom>
        </p:spPr>
      </p:pic>
      <p:pic>
        <p:nvPicPr>
          <p:cNvPr id="69" name="図 6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873753" y="4860851"/>
            <a:ext cx="2260398" cy="1477340"/>
          </a:xfrm>
          <a:prstGeom prst="rect">
            <a:avLst/>
          </a:prstGeom>
        </p:spPr>
      </p:pic>
      <p:pic>
        <p:nvPicPr>
          <p:cNvPr id="3" name="図 2"/>
          <p:cNvPicPr>
            <a:picLocks noChangeAspect="1"/>
          </p:cNvPicPr>
          <p:nvPr/>
        </p:nvPicPr>
        <p:blipFill>
          <a:blip r:embed="rId9"/>
          <a:stretch>
            <a:fillRect/>
          </a:stretch>
        </p:blipFill>
        <p:spPr>
          <a:xfrm>
            <a:off x="7611733" y="3242793"/>
            <a:ext cx="2084519" cy="1531557"/>
          </a:xfrm>
          <a:prstGeom prst="rect">
            <a:avLst/>
          </a:prstGeom>
        </p:spPr>
      </p:pic>
    </p:spTree>
    <p:extLst>
      <p:ext uri="{BB962C8B-B14F-4D97-AF65-F5344CB8AC3E}">
        <p14:creationId xmlns:p14="http://schemas.microsoft.com/office/powerpoint/2010/main" val="421400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22" name="図 2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61142" y="1393554"/>
            <a:ext cx="4705052" cy="3274265"/>
          </a:xfrm>
          <a:prstGeom prst="rect">
            <a:avLst/>
          </a:prstGeom>
        </p:spPr>
      </p:pic>
      <p:pic>
        <p:nvPicPr>
          <p:cNvPr id="23" name="図 22"/>
          <p:cNvPicPr>
            <a:picLocks noChangeAspect="1"/>
          </p:cNvPicPr>
          <p:nvPr/>
        </p:nvPicPr>
        <p:blipFill>
          <a:blip r:embed="rId3"/>
          <a:stretch>
            <a:fillRect/>
          </a:stretch>
        </p:blipFill>
        <p:spPr>
          <a:xfrm rot="5400000">
            <a:off x="4953684" y="1210877"/>
            <a:ext cx="4391120" cy="3384376"/>
          </a:xfrm>
          <a:prstGeom prst="rect">
            <a:avLst/>
          </a:prstGeom>
        </p:spPr>
      </p:pic>
      <p:sp>
        <p:nvSpPr>
          <p:cNvPr id="5" name="正方形/長方形 4"/>
          <p:cNvSpPr/>
          <p:nvPr/>
        </p:nvSpPr>
        <p:spPr>
          <a:xfrm>
            <a:off x="4448944" y="5103848"/>
            <a:ext cx="5152662" cy="1440160"/>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メイリオ" panose="020B0604030504040204" pitchFamily="50" charset="-128"/>
                <a:ea typeface="メイリオ" panose="020B0604030504040204" pitchFamily="50" charset="-128"/>
              </a:rPr>
              <a:t>少ない人数でも条件によって貸切対応を柔軟に対応します。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食事会場以外にも宴会場、広間を所有しております。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班長会議、室長会議、レクリエーションなどの要望にもお応え可能です。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また、勉強合宿や部活動の合宿などの受入れも積極的に</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受入れをしておりますので柔軟なご対応をさせていただきます。</a:t>
            </a:r>
            <a:endParaRPr lang="en-US" altLang="ja-JP" sz="1200" dirty="0">
              <a:solidFill>
                <a:schemeClr val="tx1"/>
              </a:solidFill>
              <a:latin typeface="メイリオ" panose="020B0604030504040204" pitchFamily="50" charset="-128"/>
              <a:ea typeface="メイリオ" panose="020B0604030504040204" pitchFamily="50" charset="-128"/>
            </a:endParaRPr>
          </a:p>
          <a:p>
            <a:r>
              <a:rPr lang="ja-JP" altLang="en-US" sz="1200" dirty="0">
                <a:solidFill>
                  <a:schemeClr val="tx1"/>
                </a:solidFill>
                <a:latin typeface="メイリオ" panose="020B0604030504040204" pitchFamily="50" charset="-128"/>
                <a:ea typeface="メイリオ" panose="020B0604030504040204" pitchFamily="50" charset="-128"/>
              </a:rPr>
              <a:t>高速</a:t>
            </a:r>
            <a:r>
              <a:rPr lang="en-US" altLang="ja-JP" sz="1200" dirty="0">
                <a:solidFill>
                  <a:schemeClr val="tx1"/>
                </a:solidFill>
                <a:latin typeface="メイリオ" panose="020B0604030504040204" pitchFamily="50" charset="-128"/>
                <a:ea typeface="メイリオ" panose="020B0604030504040204" pitchFamily="50" charset="-128"/>
              </a:rPr>
              <a:t>IC</a:t>
            </a:r>
            <a:r>
              <a:rPr lang="ja-JP" altLang="en-US" sz="1200" dirty="0">
                <a:solidFill>
                  <a:schemeClr val="tx1"/>
                </a:solidFill>
                <a:latin typeface="メイリオ" panose="020B0604030504040204" pitchFamily="50" charset="-128"/>
                <a:ea typeface="メイリオ" panose="020B0604030504040204" pitchFamily="50" charset="-128"/>
              </a:rPr>
              <a:t>・駅からのアクセスも比較的いい施設です。</a:t>
            </a:r>
            <a:endParaRPr lang="en-US" altLang="ja-JP" sz="12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28466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extLst>
              <p:ext uri="{D42A27DB-BD31-4B8C-83A1-F6EECF244321}">
                <p14:modId xmlns:p14="http://schemas.microsoft.com/office/powerpoint/2010/main" val="1215294735"/>
              </p:ext>
            </p:extLst>
          </p:nvPr>
        </p:nvGraphicFramePr>
        <p:xfrm>
          <a:off x="5249488" y="1462938"/>
          <a:ext cx="4419428" cy="1317990"/>
        </p:xfrm>
        <a:graphic>
          <a:graphicData uri="http://schemas.openxmlformats.org/drawingml/2006/table">
            <a:tbl>
              <a:tblPr firstRow="1" bandRow="1">
                <a:tableStyleId>{5C22544A-7EE6-4342-B048-85BDC9FD1C3A}</a:tableStyleId>
              </a:tblPr>
              <a:tblGrid>
                <a:gridCol w="953452">
                  <a:extLst>
                    <a:ext uri="{9D8B030D-6E8A-4147-A177-3AD203B41FA5}">
                      <a16:colId xmlns:a16="http://schemas.microsoft.com/office/drawing/2014/main" val="667524188"/>
                    </a:ext>
                  </a:extLst>
                </a:gridCol>
                <a:gridCol w="1381697">
                  <a:extLst>
                    <a:ext uri="{9D8B030D-6E8A-4147-A177-3AD203B41FA5}">
                      <a16:colId xmlns:a16="http://schemas.microsoft.com/office/drawing/2014/main" val="1089827581"/>
                    </a:ext>
                  </a:extLst>
                </a:gridCol>
                <a:gridCol w="1074653">
                  <a:extLst>
                    <a:ext uri="{9D8B030D-6E8A-4147-A177-3AD203B41FA5}">
                      <a16:colId xmlns:a16="http://schemas.microsoft.com/office/drawing/2014/main" val="2285393139"/>
                    </a:ext>
                  </a:extLst>
                </a:gridCol>
                <a:gridCol w="1009626">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529</a:t>
                      </a:r>
                      <a:r>
                        <a:rPr kumimoji="1" lang="ja-JP" altLang="en-US" sz="700" dirty="0">
                          <a:latin typeface="+mn-ea"/>
                          <a:ea typeface="+mn-ea"/>
                        </a:rPr>
                        <a:t>室</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400</a:t>
                      </a:r>
                      <a:r>
                        <a:rPr kumimoji="1" lang="ja-JP" altLang="en-US" sz="700" dirty="0">
                          <a:latin typeface="+mn-ea"/>
                          <a:ea typeface="+mn-ea"/>
                        </a:rPr>
                        <a:t>名以上で要相談</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1,100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不可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宴会場</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100</a:t>
                      </a:r>
                      <a:r>
                        <a:rPr kumimoji="1" lang="ja-JP" altLang="en-US" sz="700" dirty="0">
                          <a:latin typeface="+mn-ea"/>
                          <a:ea typeface="+mn-ea"/>
                        </a:rPr>
                        <a:t>名～</a:t>
                      </a:r>
                      <a:r>
                        <a:rPr kumimoji="1" lang="en-US" altLang="ja-JP" sz="700" dirty="0">
                          <a:latin typeface="+mn-ea"/>
                          <a:ea typeface="+mn-ea"/>
                        </a:rPr>
                        <a:t>200</a:t>
                      </a:r>
                      <a:r>
                        <a:rPr kumimoji="1" lang="ja-JP" altLang="en-US" sz="700" dirty="0">
                          <a:latin typeface="+mn-ea"/>
                          <a:ea typeface="+mn-ea"/>
                        </a:rPr>
                        <a:t>名</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使用可</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オートロック</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カード（</a:t>
                      </a:r>
                      <a:r>
                        <a:rPr kumimoji="1" lang="en-US" altLang="ja-JP" sz="700" dirty="0">
                          <a:latin typeface="+mn-ea"/>
                          <a:ea typeface="+mn-ea"/>
                        </a:rPr>
                        <a:t>1</a:t>
                      </a:r>
                      <a:r>
                        <a:rPr kumimoji="1" lang="ja-JP" altLang="en-US" sz="700" dirty="0">
                          <a:latin typeface="+mn-ea"/>
                          <a:ea typeface="+mn-ea"/>
                        </a:rPr>
                        <a:t>名</a:t>
                      </a:r>
                      <a:r>
                        <a:rPr kumimoji="1" lang="en-US" altLang="ja-JP" sz="700" dirty="0">
                          <a:latin typeface="+mn-ea"/>
                          <a:ea typeface="+mn-ea"/>
                        </a:rPr>
                        <a:t>1</a:t>
                      </a:r>
                      <a:r>
                        <a:rPr kumimoji="1" lang="ja-JP" altLang="en-US" sz="700" dirty="0">
                          <a:latin typeface="+mn-ea"/>
                          <a:ea typeface="+mn-ea"/>
                        </a:rPr>
                        <a:t>枚）</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予備キーお渡し</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有償にて対応</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正面玄関</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大津市民病院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2595"/>
            <a:ext cx="3656856" cy="470803"/>
          </a:xfrm>
        </p:spPr>
        <p:txBody>
          <a:bodyPr>
            <a:normAutofit/>
          </a:bodyPr>
          <a:lstStyle/>
          <a:p>
            <a:r>
              <a:rPr lang="ja-JP" altLang="en-US" sz="2000" dirty="0">
                <a:latin typeface="+mn-ea"/>
                <a:ea typeface="+mn-ea"/>
              </a:rPr>
              <a:t> </a:t>
            </a:r>
            <a:r>
              <a:rPr lang="ja-JP" altLang="en-US" sz="2000" b="0" dirty="0">
                <a:latin typeface="+mn-ea"/>
                <a:ea typeface="+mn-ea"/>
              </a:rPr>
              <a:t>びわ湖大津プリンスホテル</a:t>
            </a:r>
            <a:endParaRPr kumimoji="1" lang="ja-JP" altLang="en-US" sz="2000" b="0" dirty="0">
              <a:latin typeface="+mn-ea"/>
              <a:ea typeface="+mn-ea"/>
            </a:endParaRPr>
          </a:p>
        </p:txBody>
      </p:sp>
      <p:sp>
        <p:nvSpPr>
          <p:cNvPr id="28" name="1 つの角を切り取った四角形 27"/>
          <p:cNvSpPr/>
          <p:nvPr/>
        </p:nvSpPr>
        <p:spPr>
          <a:xfrm>
            <a:off x="7611733" y="2844583"/>
            <a:ext cx="2166338" cy="15236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71695" y="2844030"/>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eaLnBrk="1" fontAlgn="auto" hangingPunct="1">
              <a:spcBef>
                <a:spcPts val="0"/>
              </a:spcBef>
              <a:spcAft>
                <a:spcPts val="0"/>
              </a:spcAft>
              <a:defRPr/>
            </a:pPr>
            <a:r>
              <a:rPr lang="ja-JP" altLang="en-US" sz="800" b="1" dirty="0">
                <a:solidFill>
                  <a:schemeClr val="bg1"/>
                </a:solidFill>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r>
              <a:rPr lang="en-US" altLang="zh-TW" dirty="0">
                <a:solidFill>
                  <a:schemeClr val="bg1"/>
                </a:solidFill>
                <a:latin typeface="Meiryo UI" panose="020B0604030504040204" pitchFamily="50" charset="-128"/>
                <a:ea typeface="Meiryo UI" panose="020B0604030504040204" pitchFamily="50" charset="-128"/>
              </a:rPr>
              <a:t>2020</a:t>
            </a:r>
            <a:r>
              <a:rPr lang="zh-TW" altLang="en-US" dirty="0">
                <a:solidFill>
                  <a:schemeClr val="bg1"/>
                </a:solidFill>
                <a:latin typeface="Meiryo UI" panose="020B0604030504040204" pitchFamily="50" charset="-128"/>
                <a:ea typeface="Meiryo UI" panose="020B0604030504040204" pitchFamily="50" charset="-128"/>
              </a:rPr>
              <a:t>年</a:t>
            </a:r>
            <a:r>
              <a:rPr lang="en-US" altLang="zh-TW" dirty="0">
                <a:solidFill>
                  <a:schemeClr val="bg1"/>
                </a:solidFill>
                <a:latin typeface="Meiryo UI" panose="020B0604030504040204" pitchFamily="50" charset="-128"/>
                <a:ea typeface="Meiryo UI" panose="020B0604030504040204" pitchFamily="50" charset="-128"/>
              </a:rPr>
              <a:t>10</a:t>
            </a:r>
            <a:r>
              <a:rPr lang="zh-TW" altLang="en-US" dirty="0">
                <a:solidFill>
                  <a:schemeClr val="bg1"/>
                </a:solidFill>
                <a:latin typeface="Meiryo UI" panose="020B0604030504040204" pitchFamily="50" charset="-128"/>
                <a:ea typeface="Meiryo UI" panose="020B0604030504040204" pitchFamily="50" charset="-128"/>
              </a:rPr>
              <a:t>月開業</a:t>
            </a:r>
            <a:endParaRPr lang="ja-JP" altLang="en-US" dirty="0">
              <a:solidFill>
                <a:schemeClr val="bg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533571" y="4063394"/>
            <a:ext cx="4715917"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　　　○コンベンションホール淡海はじめ、様々なタイプの食事会場をご用意</a:t>
            </a:r>
            <a:endParaRPr kumimoji="1"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rPr>
              <a:t>　　　○</a:t>
            </a:r>
            <a:r>
              <a:rPr lang="en-US" altLang="ja-JP" sz="1000" dirty="0">
                <a:solidFill>
                  <a:schemeClr val="tx1"/>
                </a:solidFill>
                <a:latin typeface="メイリオ" panose="020B0604030504040204" pitchFamily="50" charset="-128"/>
                <a:ea typeface="メイリオ" panose="020B0604030504040204" pitchFamily="50" charset="-128"/>
              </a:rPr>
              <a:t>529</a:t>
            </a:r>
            <a:r>
              <a:rPr lang="ja-JP" altLang="en-US" sz="1000" dirty="0">
                <a:solidFill>
                  <a:schemeClr val="tx1"/>
                </a:solidFill>
                <a:latin typeface="メイリオ" panose="020B0604030504040204" pitchFamily="50" charset="-128"/>
                <a:ea typeface="メイリオ" panose="020B0604030504040204" pitchFamily="50" charset="-128"/>
              </a:rPr>
              <a:t>室の客室は全室レイクビュー</a:t>
            </a:r>
            <a:endParaRPr lang="en-US" altLang="ja-JP" sz="1000" dirty="0">
              <a:solidFill>
                <a:schemeClr val="tx1"/>
              </a:solidFill>
              <a:latin typeface="メイリオ" panose="020B0604030504040204" pitchFamily="50" charset="-128"/>
              <a:ea typeface="メイリオ" panose="020B0604030504040204" pitchFamily="50" charset="-128"/>
            </a:endParaRPr>
          </a:p>
          <a:p>
            <a:r>
              <a:rPr kumimoji="1" lang="ja-JP" altLang="en-US" sz="1000" dirty="0">
                <a:solidFill>
                  <a:schemeClr val="tx1"/>
                </a:solidFill>
                <a:latin typeface="メイリオ" panose="020B0604030504040204" pitchFamily="50" charset="-128"/>
                <a:ea typeface="メイリオ" panose="020B0604030504040204" pitchFamily="50" charset="-128"/>
              </a:rPr>
              <a:t>　　　○お食事は和食、洋食、中華よりお選びいただけます。</a:t>
            </a:r>
          </a:p>
        </p:txBody>
      </p:sp>
      <p:sp>
        <p:nvSpPr>
          <p:cNvPr id="4" name="テキスト ボックス 3"/>
          <p:cNvSpPr txBox="1"/>
          <p:nvPr/>
        </p:nvSpPr>
        <p:spPr>
          <a:xfrm>
            <a:off x="5173465" y="622208"/>
            <a:ext cx="4576894" cy="707886"/>
          </a:xfrm>
          <a:prstGeom prst="rect">
            <a:avLst/>
          </a:prstGeom>
          <a:noFill/>
        </p:spPr>
        <p:txBody>
          <a:bodyPr wrap="none" rtlCol="0">
            <a:spAutoFit/>
          </a:bodyPr>
          <a:lstStyle/>
          <a:p>
            <a:r>
              <a:rPr lang="ja-JP" altLang="en-US" sz="1000" dirty="0">
                <a:latin typeface="メイリオ" panose="020B0604030504040204" pitchFamily="50" charset="-128"/>
                <a:ea typeface="メイリオ" panose="020B0604030504040204" pitchFamily="50" charset="-128"/>
              </a:rPr>
              <a:t>びわ湖畔に佇む高層</a:t>
            </a:r>
            <a:r>
              <a:rPr lang="en-US" altLang="ja-JP" sz="1000" dirty="0">
                <a:latin typeface="メイリオ" panose="020B0604030504040204" pitchFamily="50" charset="-128"/>
                <a:ea typeface="メイリオ" panose="020B0604030504040204" pitchFamily="50" charset="-128"/>
              </a:rPr>
              <a:t>38</a:t>
            </a:r>
            <a:r>
              <a:rPr lang="ja-JP" altLang="en-US" sz="1000" dirty="0">
                <a:latin typeface="メイリオ" panose="020B0604030504040204" pitchFamily="50" charset="-128"/>
                <a:ea typeface="メイリオ" panose="020B0604030504040204" pitchFamily="50" charset="-128"/>
              </a:rPr>
              <a:t>階のランドマークホテル。全室レイクビューの客室。</a:t>
            </a:r>
            <a:br>
              <a:rPr lang="ja-JP" altLang="en-US" sz="1000"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四季折々の表情をみせる湖面を眺めながらゆったりとご滞在いただけます。</a:t>
            </a:r>
            <a:br>
              <a:rPr lang="ja-JP" altLang="en-US" sz="1000"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京都から大津まで</a:t>
            </a:r>
            <a:r>
              <a:rPr lang="en-US" altLang="ja-JP" sz="1000" dirty="0">
                <a:latin typeface="メイリオ" panose="020B0604030504040204" pitchFamily="50" charset="-128"/>
                <a:ea typeface="メイリオ" panose="020B0604030504040204" pitchFamily="50" charset="-128"/>
              </a:rPr>
              <a:t>JR</a:t>
            </a:r>
            <a:r>
              <a:rPr lang="ja-JP" altLang="en-US" sz="1000" dirty="0">
                <a:latin typeface="メイリオ" panose="020B0604030504040204" pitchFamily="50" charset="-128"/>
                <a:ea typeface="メイリオ" panose="020B0604030504040204" pitchFamily="50" charset="-128"/>
              </a:rPr>
              <a:t>で</a:t>
            </a:r>
            <a:r>
              <a:rPr lang="en-US" altLang="ja-JP" sz="1000" dirty="0">
                <a:latin typeface="メイリオ" panose="020B0604030504040204" pitchFamily="50" charset="-128"/>
                <a:ea typeface="メイリオ" panose="020B0604030504040204" pitchFamily="50" charset="-128"/>
              </a:rPr>
              <a:t>1</a:t>
            </a:r>
            <a:r>
              <a:rPr lang="ja-JP" altLang="en-US" sz="1000" dirty="0">
                <a:latin typeface="メイリオ" panose="020B0604030504040204" pitchFamily="50" charset="-128"/>
                <a:ea typeface="メイリオ" panose="020B0604030504040204" pitchFamily="50" charset="-128"/>
              </a:rPr>
              <a:t>０分のロケーションに位置し、観光のアクセスにも</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便利です。</a:t>
            </a:r>
            <a:endParaRPr kumimoji="1" lang="ja-JP" altLang="en-US" sz="1000" dirty="0">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7772622" y="5949120"/>
            <a:ext cx="1981633" cy="553998"/>
          </a:xfrm>
          <a:prstGeom prst="rect">
            <a:avLst/>
          </a:prstGeom>
          <a:noFill/>
        </p:spPr>
        <p:txBody>
          <a:bodyPr wrap="none" rtlCol="0">
            <a:spAutoFit/>
          </a:bodyPr>
          <a:lstStyle/>
          <a:p>
            <a:r>
              <a:rPr lang="ja-JP" altLang="en-US" sz="600" dirty="0">
                <a:latin typeface="+mn-ea"/>
                <a:ea typeface="+mn-ea"/>
              </a:rPr>
              <a:t>■鉄道</a:t>
            </a:r>
            <a:br>
              <a:rPr lang="ja-JP" altLang="en-US" sz="600" dirty="0">
                <a:latin typeface="+mn-ea"/>
                <a:ea typeface="+mn-ea"/>
              </a:rPr>
            </a:br>
            <a:r>
              <a:rPr lang="ja-JP" altLang="en-US" sz="600" dirty="0">
                <a:latin typeface="+mn-ea"/>
                <a:ea typeface="+mn-ea"/>
              </a:rPr>
              <a:t>・</a:t>
            </a:r>
            <a:r>
              <a:rPr lang="en-US" altLang="ja-JP" sz="600" dirty="0">
                <a:latin typeface="+mn-ea"/>
                <a:ea typeface="+mn-ea"/>
              </a:rPr>
              <a:t>JR</a:t>
            </a:r>
            <a:r>
              <a:rPr lang="ja-JP" altLang="en-US" sz="600" dirty="0">
                <a:latin typeface="+mn-ea"/>
                <a:ea typeface="+mn-ea"/>
              </a:rPr>
              <a:t>「大津」駅からホテル無料シャトルバス約</a:t>
            </a:r>
            <a:r>
              <a:rPr lang="en-US" altLang="ja-JP" sz="600" dirty="0">
                <a:latin typeface="+mn-ea"/>
                <a:ea typeface="+mn-ea"/>
              </a:rPr>
              <a:t>10</a:t>
            </a:r>
            <a:r>
              <a:rPr lang="ja-JP" altLang="en-US" sz="600" dirty="0">
                <a:latin typeface="+mn-ea"/>
                <a:ea typeface="+mn-ea"/>
              </a:rPr>
              <a:t>分</a:t>
            </a:r>
            <a:br>
              <a:rPr lang="ja-JP" altLang="en-US" sz="600" dirty="0">
                <a:latin typeface="+mn-ea"/>
                <a:ea typeface="+mn-ea"/>
              </a:rPr>
            </a:br>
            <a:r>
              <a:rPr lang="ja-JP" altLang="en-US" sz="600" dirty="0">
                <a:latin typeface="+mn-ea"/>
                <a:ea typeface="+mn-ea"/>
              </a:rPr>
              <a:t>  またはタクシーで平常時約</a:t>
            </a:r>
            <a:r>
              <a:rPr lang="en-US" altLang="ja-JP" sz="600" dirty="0">
                <a:latin typeface="+mn-ea"/>
                <a:ea typeface="+mn-ea"/>
              </a:rPr>
              <a:t>10</a:t>
            </a:r>
            <a:r>
              <a:rPr lang="ja-JP" altLang="en-US" sz="600" dirty="0">
                <a:latin typeface="+mn-ea"/>
                <a:ea typeface="+mn-ea"/>
              </a:rPr>
              <a:t>分（約</a:t>
            </a:r>
            <a:r>
              <a:rPr lang="en-US" altLang="ja-JP" sz="600" dirty="0">
                <a:latin typeface="+mn-ea"/>
                <a:ea typeface="+mn-ea"/>
              </a:rPr>
              <a:t>1,200</a:t>
            </a:r>
            <a:r>
              <a:rPr lang="ja-JP" altLang="en-US" sz="600" dirty="0">
                <a:latin typeface="+mn-ea"/>
                <a:ea typeface="+mn-ea"/>
              </a:rPr>
              <a:t>円）</a:t>
            </a:r>
            <a:br>
              <a:rPr lang="ja-JP" altLang="en-US" sz="600" dirty="0">
                <a:latin typeface="+mn-ea"/>
                <a:ea typeface="+mn-ea"/>
              </a:rPr>
            </a:br>
            <a:r>
              <a:rPr lang="ja-JP" altLang="en-US" sz="600" dirty="0">
                <a:latin typeface="+mn-ea"/>
                <a:ea typeface="+mn-ea"/>
              </a:rPr>
              <a:t>■貸切バス</a:t>
            </a:r>
            <a:br>
              <a:rPr lang="ja-JP" altLang="en-US" sz="600" dirty="0">
                <a:latin typeface="+mn-ea"/>
                <a:ea typeface="+mn-ea"/>
              </a:rPr>
            </a:br>
            <a:r>
              <a:rPr lang="ja-JP" altLang="en-US" sz="600" dirty="0">
                <a:latin typeface="+mn-ea"/>
                <a:ea typeface="+mn-ea"/>
              </a:rPr>
              <a:t>・名神大津インターから</a:t>
            </a:r>
            <a:r>
              <a:rPr lang="en-US" altLang="ja-JP" sz="600" dirty="0">
                <a:latin typeface="+mn-ea"/>
                <a:ea typeface="+mn-ea"/>
              </a:rPr>
              <a:t>3.7km</a:t>
            </a:r>
            <a:r>
              <a:rPr lang="ja-JP" altLang="en-US" sz="600" dirty="0">
                <a:latin typeface="+mn-ea"/>
                <a:ea typeface="+mn-ea"/>
              </a:rPr>
              <a:t>（約</a:t>
            </a:r>
            <a:r>
              <a:rPr lang="en-US" altLang="ja-JP" sz="600" dirty="0">
                <a:latin typeface="+mn-ea"/>
                <a:ea typeface="+mn-ea"/>
              </a:rPr>
              <a:t>10</a:t>
            </a:r>
            <a:r>
              <a:rPr lang="ja-JP" altLang="en-US" sz="600" dirty="0">
                <a:latin typeface="+mn-ea"/>
                <a:ea typeface="+mn-ea"/>
              </a:rPr>
              <a:t>分）</a:t>
            </a:r>
          </a:p>
        </p:txBody>
      </p:sp>
      <p:sp>
        <p:nvSpPr>
          <p:cNvPr id="34" name="テキスト ボックス 33"/>
          <p:cNvSpPr txBox="1"/>
          <p:nvPr/>
        </p:nvSpPr>
        <p:spPr>
          <a:xfrm>
            <a:off x="4711253" y="115402"/>
            <a:ext cx="4647426" cy="400110"/>
          </a:xfrm>
          <a:prstGeom prst="rect">
            <a:avLst/>
          </a:prstGeom>
          <a:noFill/>
        </p:spPr>
        <p:txBody>
          <a:bodyPr wrap="none" rtlCol="0">
            <a:spAutoFit/>
          </a:bodyPr>
          <a:lstStyle/>
          <a:p>
            <a:r>
              <a:rPr kumimoji="1" lang="en-US" altLang="ja-JP" sz="1000" dirty="0">
                <a:latin typeface="+mn-ea"/>
                <a:ea typeface="+mn-ea"/>
              </a:rPr>
              <a:t>【</a:t>
            </a:r>
            <a:r>
              <a:rPr kumimoji="1" lang="ja-JP" altLang="en-US" sz="1000" dirty="0">
                <a:latin typeface="+mn-ea"/>
                <a:ea typeface="+mn-ea"/>
              </a:rPr>
              <a:t>住所</a:t>
            </a:r>
            <a:r>
              <a:rPr kumimoji="1" lang="en-US" altLang="ja-JP" sz="1000" dirty="0">
                <a:latin typeface="+mn-ea"/>
                <a:ea typeface="+mn-ea"/>
              </a:rPr>
              <a:t>】</a:t>
            </a:r>
            <a:r>
              <a:rPr kumimoji="1" lang="ja-JP" altLang="en-US" sz="1000" dirty="0">
                <a:latin typeface="+mn-ea"/>
                <a:ea typeface="+mn-ea"/>
              </a:rPr>
              <a:t>大津市におの浜</a:t>
            </a:r>
            <a:r>
              <a:rPr kumimoji="1" lang="en-US" altLang="ja-JP" sz="1000" dirty="0">
                <a:latin typeface="+mn-ea"/>
                <a:ea typeface="+mn-ea"/>
              </a:rPr>
              <a:t>4-7-7</a:t>
            </a:r>
            <a:r>
              <a:rPr kumimoji="1" lang="ja-JP" altLang="en-US" sz="1000" dirty="0">
                <a:latin typeface="+mn-ea"/>
                <a:ea typeface="+mn-ea"/>
              </a:rPr>
              <a:t>　　</a:t>
            </a:r>
            <a:r>
              <a:rPr kumimoji="1" lang="en-US" altLang="ja-JP" sz="1000" dirty="0">
                <a:latin typeface="+mn-ea"/>
                <a:ea typeface="+mn-ea"/>
              </a:rPr>
              <a:t>【TEL】077-521-1111</a:t>
            </a:r>
            <a:r>
              <a:rPr kumimoji="1" lang="ja-JP" altLang="en-US" sz="1000" dirty="0">
                <a:latin typeface="+mn-ea"/>
                <a:ea typeface="+mn-ea"/>
              </a:rPr>
              <a:t>　　</a:t>
            </a:r>
            <a:r>
              <a:rPr kumimoji="1" lang="en-US" altLang="ja-JP" sz="1000" dirty="0">
                <a:latin typeface="+mn-ea"/>
                <a:ea typeface="+mn-ea"/>
              </a:rPr>
              <a:t>【FAX】077-521-1110</a:t>
            </a:r>
          </a:p>
          <a:p>
            <a:r>
              <a:rPr lang="en-US" altLang="ja-JP" sz="1000" dirty="0">
                <a:latin typeface="+mn-ea"/>
                <a:ea typeface="+mn-ea"/>
              </a:rPr>
              <a:t>【</a:t>
            </a:r>
            <a:r>
              <a:rPr lang="en-US" altLang="ja-JP" sz="1000" dirty="0" err="1">
                <a:latin typeface="+mn-ea"/>
                <a:ea typeface="+mn-ea"/>
              </a:rPr>
              <a:t>URL】</a:t>
            </a:r>
            <a:r>
              <a:rPr lang="en-US" altLang="ja-JP" sz="1000" u="sng" dirty="0" err="1">
                <a:hlinkClick r:id="rId3"/>
              </a:rPr>
              <a:t>https</a:t>
            </a:r>
            <a:r>
              <a:rPr lang="en-US" altLang="ja-JP" sz="1000" u="sng" dirty="0">
                <a:hlinkClick r:id="rId3"/>
              </a:rPr>
              <a:t>://www.princehotels.co.jp/otsu/</a:t>
            </a:r>
            <a:endParaRPr kumimoji="1" lang="ja-JP" altLang="en-US" sz="1000" dirty="0">
              <a:latin typeface="+mn-ea"/>
              <a:ea typeface="+mn-ea"/>
            </a:endParaRPr>
          </a:p>
        </p:txBody>
      </p:sp>
      <p:pic>
        <p:nvPicPr>
          <p:cNvPr id="19" name="Picture 11" descr="\\phra12oot1\public\LIBRARY\各セクション開示\宿泊営業開示\●ＫＡＮＤＡ\リニューアルスカイ　スタンダード.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63683" y="3026192"/>
            <a:ext cx="2117002" cy="141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Phra12oot1\public\LIBRARY\各セクション開示\宿泊営業開示\●2018年1月現在改装画像\ロビー\IMG_4974.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651277" y="3053402"/>
            <a:ext cx="2046868" cy="136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Phra12oot1\public\営業部\営業課\大津プリンスホテルの施設画像集\宴会場\NEW淡海画像\07.jpg"/>
          <p:cNvPicPr>
            <a:picLocks noChangeAspect="1" noChangeArrowheads="1"/>
          </p:cNvPicPr>
          <p:nvPr/>
        </p:nvPicPr>
        <p:blipFill>
          <a:blip r:embed="rId6"/>
          <a:srcRect/>
          <a:stretch>
            <a:fillRect/>
          </a:stretch>
        </p:blipFill>
        <p:spPr bwMode="auto">
          <a:xfrm>
            <a:off x="527561" y="4814568"/>
            <a:ext cx="2348414" cy="1566760"/>
          </a:xfrm>
          <a:prstGeom prst="rect">
            <a:avLst/>
          </a:prstGeom>
          <a:ln>
            <a:noFill/>
          </a:ln>
          <a:effectLst/>
        </p:spPr>
      </p:pic>
      <p:pic>
        <p:nvPicPr>
          <p:cNvPr id="37" name="Picture 15" descr="\\Phra12oot1\public\営業部\営業課\大津プリンスホテルの施設画像集\宴会場\プリンスホール\【NEW] PH\プリンスホール2017.2.15_看板文字なし.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972042" y="4814568"/>
            <a:ext cx="2349565" cy="156676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8" name="Picture 10" descr="IMG_138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647626" y="4501337"/>
            <a:ext cx="1714221" cy="9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1" descr="IMG_1353"/>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029042" y="5570411"/>
            <a:ext cx="1714223" cy="9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4"/>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833320" y="4509120"/>
            <a:ext cx="1583482" cy="1440000"/>
          </a:xfrm>
          <a:prstGeom prst="rect">
            <a:avLst/>
          </a:prstGeom>
        </p:spPr>
      </p:pic>
      <p:sp>
        <p:nvSpPr>
          <p:cNvPr id="6" name="テキスト ボックス 5"/>
          <p:cNvSpPr txBox="1"/>
          <p:nvPr/>
        </p:nvSpPr>
        <p:spPr>
          <a:xfrm>
            <a:off x="8231459" y="5384980"/>
            <a:ext cx="1005403" cy="169277"/>
          </a:xfrm>
          <a:prstGeom prst="rect">
            <a:avLst/>
          </a:prstGeom>
          <a:noFill/>
        </p:spPr>
        <p:txBody>
          <a:bodyPr wrap="none" rtlCol="0">
            <a:spAutoFit/>
          </a:bodyPr>
          <a:lstStyle/>
          <a:p>
            <a:r>
              <a:rPr kumimoji="1" lang="ja-JP" altLang="en-US" sz="500" dirty="0">
                <a:solidFill>
                  <a:srgbClr val="0070C0"/>
                </a:solidFill>
              </a:rPr>
              <a:t>★　びわ湖大津プリンスホテル</a:t>
            </a:r>
          </a:p>
        </p:txBody>
      </p:sp>
      <p:sp>
        <p:nvSpPr>
          <p:cNvPr id="23" name="Text Box 12"/>
          <p:cNvSpPr txBox="1">
            <a:spLocks noChangeArrowheads="1"/>
          </p:cNvSpPr>
          <p:nvPr/>
        </p:nvSpPr>
        <p:spPr bwMode="auto">
          <a:xfrm>
            <a:off x="972447" y="6471606"/>
            <a:ext cx="1538883" cy="123111"/>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800" dirty="0">
                <a:latin typeface="メイリオ" panose="020B0604030504040204" pitchFamily="50" charset="-128"/>
                <a:ea typeface="メイリオ" panose="020B0604030504040204" pitchFamily="50" charset="-128"/>
              </a:rPr>
              <a:t>コンベンションホール淡海　全室</a:t>
            </a:r>
          </a:p>
        </p:txBody>
      </p:sp>
      <p:sp>
        <p:nvSpPr>
          <p:cNvPr id="31" name="Text Box 14"/>
          <p:cNvSpPr txBox="1">
            <a:spLocks noChangeArrowheads="1"/>
          </p:cNvSpPr>
          <p:nvPr/>
        </p:nvSpPr>
        <p:spPr bwMode="auto">
          <a:xfrm>
            <a:off x="3473319" y="6484430"/>
            <a:ext cx="1436291" cy="123111"/>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800" dirty="0">
                <a:latin typeface="メイリオ" panose="020B0604030504040204" pitchFamily="50" charset="-128"/>
                <a:ea typeface="メイリオ" panose="020B0604030504040204" pitchFamily="50" charset="-128"/>
              </a:rPr>
              <a:t>プリンスホール　ホテル棟３階</a:t>
            </a:r>
            <a:endParaRPr lang="en-US" altLang="ja-JP" sz="800" dirty="0">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527561" y="4076218"/>
            <a:ext cx="307777" cy="648072"/>
          </a:xfrm>
          <a:prstGeom prst="rect">
            <a:avLst/>
          </a:prstGeom>
          <a:solidFill>
            <a:srgbClr val="5B9BD5"/>
          </a:solidFill>
        </p:spPr>
        <p:txBody>
          <a:bodyPr vert="eaVert" wrap="square" rtlCol="0">
            <a:spAutoFit/>
          </a:bodyPr>
          <a:lstStyle/>
          <a:p>
            <a:pPr algn="ctr"/>
            <a:r>
              <a:rPr kumimoji="1" lang="ja-JP" altLang="en-US" sz="800" b="1" dirty="0">
                <a:solidFill>
                  <a:schemeClr val="bg1"/>
                </a:solidFill>
                <a:latin typeface="+mn-ea"/>
                <a:ea typeface="+mn-ea"/>
              </a:rPr>
              <a:t>ポイント</a:t>
            </a:r>
          </a:p>
        </p:txBody>
      </p:sp>
      <p:pic>
        <p:nvPicPr>
          <p:cNvPr id="3" name="図 2"/>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12907" y="705463"/>
            <a:ext cx="4512101" cy="3240000"/>
          </a:xfrm>
          <a:prstGeom prst="rect">
            <a:avLst/>
          </a:prstGeom>
        </p:spPr>
      </p:pic>
      <p:pic>
        <p:nvPicPr>
          <p:cNvPr id="29" name="Picture 5" descr="\\Phra12oot1\public\営業部\営業課\大津プリンスホテルの施設画像集\ミシガン（ホテル画像含む）\ホテル画像\その他\外観.jp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512306" y="2207930"/>
            <a:ext cx="1593107" cy="173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107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sp>
        <p:nvSpPr>
          <p:cNvPr id="4" name="Rectangle 32"/>
          <p:cNvSpPr txBox="1">
            <a:spLocks noChangeArrowheads="1"/>
          </p:cNvSpPr>
          <p:nvPr/>
        </p:nvSpPr>
        <p:spPr>
          <a:xfrm>
            <a:off x="3093702" y="2942451"/>
            <a:ext cx="4244975" cy="17097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fontAlgn="auto">
              <a:spcAft>
                <a:spcPts val="0"/>
              </a:spcAft>
              <a:buFontTx/>
              <a:buNone/>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客室全室から琵琶湖のワイドな眺望がお楽しみいただけます。</a:t>
            </a:r>
          </a:p>
          <a:p>
            <a:pPr marL="0" indent="0" fontAlgn="auto">
              <a:spcAft>
                <a:spcPts val="0"/>
              </a:spcAft>
              <a:buFontTx/>
              <a:buNone/>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非常階段は</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01</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番</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番のお部屋の前にございます。</a:t>
            </a:r>
          </a:p>
          <a:p>
            <a:pPr marL="0" indent="0" fontAlgn="auto">
              <a:spcAft>
                <a:spcPts val="0"/>
              </a:spcAft>
              <a:buFontTx/>
              <a:buNone/>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低層階　</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05F</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20F</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エレベーター</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基</a:t>
            </a:r>
          </a:p>
          <a:p>
            <a:pPr marL="0" indent="0" fontAlgn="auto">
              <a:spcAft>
                <a:spcPts val="0"/>
              </a:spcAft>
              <a:buFontTx/>
              <a:buNone/>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高層階　</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21F</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35F</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エレベーター</a:t>
            </a:r>
            <a:r>
              <a:rPr lang="en-US" altLang="ja-JP" sz="10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基</a:t>
            </a:r>
          </a:p>
          <a:p>
            <a:pPr marL="0" indent="0" fontAlgn="auto">
              <a:spcAft>
                <a:spcPts val="0"/>
              </a:spcAft>
              <a:buFontTx/>
              <a:buNone/>
              <a:defRPr/>
            </a:pPr>
            <a:r>
              <a:rPr lang="en-US" altLang="ja-JP" sz="1000" dirty="0">
                <a:solidFill>
                  <a:srgbClr val="FF3300"/>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000" dirty="0">
                <a:solidFill>
                  <a:srgbClr val="FF3300"/>
                </a:solidFill>
                <a:latin typeface="メイリオ" panose="020B0604030504040204" pitchFamily="50" charset="-128"/>
                <a:ea typeface="メイリオ" panose="020B0604030504040204" pitchFamily="50" charset="-128"/>
                <a:cs typeface="メイリオ" panose="020B0604030504040204" pitchFamily="50" charset="-128"/>
              </a:rPr>
              <a:t>基あたりの収容人員　</a:t>
            </a:r>
            <a:r>
              <a:rPr lang="en-US" altLang="ja-JP" sz="1000" dirty="0">
                <a:solidFill>
                  <a:srgbClr val="FF3300"/>
                </a:solid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000" dirty="0">
                <a:solidFill>
                  <a:srgbClr val="FF3300"/>
                </a:solidFill>
                <a:latin typeface="メイリオ" panose="020B0604030504040204" pitchFamily="50" charset="-128"/>
                <a:ea typeface="メイリオ" panose="020B0604030504040204" pitchFamily="50" charset="-128"/>
                <a:cs typeface="メイリオ" panose="020B0604030504040204" pitchFamily="50" charset="-128"/>
              </a:rPr>
              <a:t>名</a:t>
            </a:r>
          </a:p>
          <a:p>
            <a:pPr fontAlgn="auto">
              <a:spcAft>
                <a:spcPts val="0"/>
              </a:spcAft>
              <a:buFontTx/>
              <a:buNone/>
              <a:defRPr/>
            </a:pP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Picture 4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12837" y="891382"/>
            <a:ext cx="4981575" cy="1979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pic>
        <p:nvPicPr>
          <p:cNvPr id="8" name="Picture 18" descr="C:\Users\2600002\Desktop\客室画像\roo_re-lake-pic_room01_lv3_0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2680" y="2780928"/>
            <a:ext cx="24114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7564" y="4641850"/>
            <a:ext cx="2912436"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90"/>
          <p:cNvSpPr txBox="1">
            <a:spLocks noChangeArrowheads="1"/>
          </p:cNvSpPr>
          <p:nvPr/>
        </p:nvSpPr>
        <p:spPr bwMode="auto">
          <a:xfrm>
            <a:off x="706437" y="4211638"/>
            <a:ext cx="1077913" cy="430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b="1">
                <a:latin typeface="メイリオ" panose="020B0604030504040204" pitchFamily="50" charset="-128"/>
                <a:ea typeface="メイリオ" panose="020B0604030504040204" pitchFamily="50" charset="-128"/>
              </a:rPr>
              <a:t>ホテル　２階</a:t>
            </a:r>
            <a:endParaRPr lang="en-US" altLang="ja-JP" sz="1400" b="1">
              <a:latin typeface="メイリオ" panose="020B0604030504040204" pitchFamily="50" charset="-128"/>
              <a:ea typeface="メイリオ" panose="020B0604030504040204" pitchFamily="50" charset="-128"/>
            </a:endParaRPr>
          </a:p>
          <a:p>
            <a:pPr eaLnBrk="1" hangingPunct="1"/>
            <a:r>
              <a:rPr lang="ja-JP" altLang="en-US" sz="1400" b="1">
                <a:latin typeface="メイリオ" panose="020B0604030504040204" pitchFamily="50" charset="-128"/>
                <a:ea typeface="メイリオ" panose="020B0604030504040204" pitchFamily="50" charset="-128"/>
              </a:rPr>
              <a:t>平面図</a:t>
            </a:r>
          </a:p>
        </p:txBody>
      </p:sp>
      <p:pic>
        <p:nvPicPr>
          <p:cNvPr id="13"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l="8821" t="13387" r="13951" b="14764"/>
          <a:stretch>
            <a:fillRect/>
          </a:stretch>
        </p:blipFill>
        <p:spPr bwMode="auto">
          <a:xfrm>
            <a:off x="4448944" y="4560056"/>
            <a:ext cx="2815073" cy="21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89"/>
          <p:cNvSpPr txBox="1">
            <a:spLocks noChangeArrowheads="1"/>
          </p:cNvSpPr>
          <p:nvPr/>
        </p:nvSpPr>
        <p:spPr bwMode="auto">
          <a:xfrm>
            <a:off x="5029746" y="4220930"/>
            <a:ext cx="1795462" cy="214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400" b="1" dirty="0">
                <a:latin typeface="メイリオ" panose="020B0604030504040204" pitchFamily="50" charset="-128"/>
                <a:ea typeface="メイリオ" panose="020B0604030504040204" pitchFamily="50" charset="-128"/>
              </a:rPr>
              <a:t>ホテル　３階　平面図</a:t>
            </a:r>
          </a:p>
        </p:txBody>
      </p:sp>
      <p:pic>
        <p:nvPicPr>
          <p:cNvPr id="15" name="Picture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68647" y="1268760"/>
            <a:ext cx="1964221" cy="5104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920251"/>
      </p:ext>
    </p:extLst>
  </p:cSld>
  <p:clrMapOvr>
    <a:masterClrMapping/>
  </p:clrMapOvr>
</p:sld>
</file>

<file path=ppt/theme/theme1.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びわ湖大津教育旅行</Template>
  <TotalTime>4489</TotalTime>
  <Words>2630</Words>
  <Application>Microsoft Office PowerPoint</Application>
  <PresentationFormat>A4 210 x 297 mm</PresentationFormat>
  <Paragraphs>454</Paragraphs>
  <Slides>19</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Meiryo UI</vt:lpstr>
      <vt:lpstr>メイリオ</vt:lpstr>
      <vt:lpstr>Arial</vt:lpstr>
      <vt:lpstr>Gill Sans Nova Light</vt:lpstr>
      <vt:lpstr>Calibri</vt:lpstr>
      <vt:lpstr>びわ湖大津教育旅行</vt:lpstr>
      <vt:lpstr>PowerPoint プレゼンテーション</vt:lpstr>
      <vt:lpstr> 琵琶湖グランドホテル・京近江</vt:lpstr>
      <vt:lpstr>平面図</vt:lpstr>
      <vt:lpstr> 比叡山 延暦寺会館</vt:lpstr>
      <vt:lpstr>平面図</vt:lpstr>
      <vt:lpstr> 西教寺研修道場</vt:lpstr>
      <vt:lpstr>平面図</vt:lpstr>
      <vt:lpstr> KKRホテルびわこ</vt:lpstr>
      <vt:lpstr>平面図</vt:lpstr>
      <vt:lpstr> 圓満院</vt:lpstr>
      <vt:lpstr>平面図</vt:lpstr>
      <vt:lpstr> 琵琶湖ホテル</vt:lpstr>
      <vt:lpstr>平面図</vt:lpstr>
      <vt:lpstr> ホテルテトラ大津・京都</vt:lpstr>
      <vt:lpstr>平面図</vt:lpstr>
      <vt:lpstr> アヤハレークサイドホテル</vt:lpstr>
      <vt:lpstr>平面図</vt:lpstr>
      <vt:lpstr> びわ湖大津プリンスホテル</vt:lpstr>
      <vt:lpstr>平面図</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永田 誠</dc:creator>
  <cp:lastModifiedBy>tb164</cp:lastModifiedBy>
  <cp:revision>346</cp:revision>
  <cp:lastPrinted>2023-05-16T01:01:19Z</cp:lastPrinted>
  <dcterms:created xsi:type="dcterms:W3CDTF">2007-11-20T00:15:05Z</dcterms:created>
  <dcterms:modified xsi:type="dcterms:W3CDTF">2023-05-23T04:07:52Z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0008006c280000000000010250300207b74006b004c800</vt:lpwstr>
  </property>
</Properties>
</file>