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 id="2147483704" r:id="rId2"/>
    <p:sldMasterId id="2147483716" r:id="rId3"/>
  </p:sldMasterIdLst>
  <p:notesMasterIdLst>
    <p:notesMasterId r:id="rId17"/>
  </p:notesMasterIdLst>
  <p:sldIdLst>
    <p:sldId id="561" r:id="rId4"/>
    <p:sldId id="546" r:id="rId5"/>
    <p:sldId id="548" r:id="rId6"/>
    <p:sldId id="551" r:id="rId7"/>
    <p:sldId id="547" r:id="rId8"/>
    <p:sldId id="549" r:id="rId9"/>
    <p:sldId id="555" r:id="rId10"/>
    <p:sldId id="350" r:id="rId11"/>
    <p:sldId id="550" r:id="rId12"/>
    <p:sldId id="554" r:id="rId13"/>
    <p:sldId id="560" r:id="rId14"/>
    <p:sldId id="558" r:id="rId15"/>
    <p:sldId id="559" r:id="rId16"/>
  </p:sldIdLst>
  <p:sldSz cx="9906000" cy="6858000" type="A4"/>
  <p:notesSz cx="6735763" cy="9866313"/>
  <p:embeddedFontLst>
    <p:embeddedFont>
      <p:font typeface="Calibri" panose="020F0502020204030204" pitchFamily="34" charset="0"/>
      <p:regular r:id="rId18"/>
      <p:bold r:id="rId19"/>
      <p:italic r:id="rId20"/>
      <p:boldItalic r:id="rId21"/>
    </p:embeddedFont>
    <p:embeddedFont>
      <p:font typeface="Gill Sans Nova Light" panose="020B0302020104020203" pitchFamily="34" charset="0"/>
      <p:regular r:id="rId22"/>
      <p:italic r:id="rId23"/>
    </p:embeddedFont>
    <p:embeddedFont>
      <p:font typeface="Meiryo UI" panose="020B0604030504040204" pitchFamily="50" charset="-128"/>
      <p:regular r:id="rId24"/>
      <p:bold r:id="rId25"/>
      <p:italic r:id="rId26"/>
      <p:boldItalic r:id="rId27"/>
    </p:embeddedFont>
    <p:embeddedFont>
      <p:font typeface="メイリオ" panose="020B0604030504040204" pitchFamily="50" charset="-128"/>
      <p:regular r:id="rId28"/>
      <p:bold r:id="rId29"/>
      <p:italic r:id="rId30"/>
      <p:boldItalic r:id="rId31"/>
    </p:embeddedFont>
    <p:embeddedFont>
      <p:font typeface="游ゴシック" panose="020B0400000000000000" pitchFamily="50" charset="-128"/>
      <p:regular r:id="rId32"/>
      <p:bold r:id="rId33"/>
    </p:embeddedFont>
    <p:embeddedFont>
      <p:font typeface="游ゴシック Light" panose="020B0300000000000000" pitchFamily="50" charset="-128"/>
      <p:regular r:id="rId34"/>
    </p:embeddedFont>
  </p:embeddedFontLst>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8">
          <p15:clr>
            <a:srgbClr val="A4A3A4"/>
          </p15:clr>
        </p15:guide>
        <p15:guide id="2" pos="3923">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E1FFFF"/>
    <a:srgbClr val="CC0000"/>
    <a:srgbClr val="990033"/>
    <a:srgbClr val="0066FF"/>
    <a:srgbClr val="FFCC00"/>
    <a:srgbClr val="993366"/>
    <a:srgbClr val="CC9900"/>
    <a:srgbClr val="FF6600"/>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4" autoAdjust="0"/>
    <p:restoredTop sz="94660" autoAdjust="0"/>
  </p:normalViewPr>
  <p:slideViewPr>
    <p:cSldViewPr showGuides="1">
      <p:cViewPr varScale="1">
        <p:scale>
          <a:sx n="114" d="100"/>
          <a:sy n="114" d="100"/>
        </p:scale>
        <p:origin x="300" y="84"/>
      </p:cViewPr>
      <p:guideLst>
        <p:guide orient="horz" pos="798"/>
        <p:guide pos="392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99" d="100"/>
          <a:sy n="99" d="100"/>
        </p:scale>
        <p:origin x="-2580" y="-84"/>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font" Target="fonts/font4.fntdata"/><Relationship Id="rId34" Type="http://schemas.openxmlformats.org/officeDocument/2006/relationships/font" Target="fonts/font1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20193" cy="493237"/>
          </a:xfrm>
          <a:prstGeom prst="rect">
            <a:avLst/>
          </a:prstGeom>
        </p:spPr>
        <p:txBody>
          <a:bodyPr vert="horz" lIns="90326" tIns="45163" rIns="90326" bIns="45163"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14000" y="0"/>
            <a:ext cx="2920193" cy="493237"/>
          </a:xfrm>
          <a:prstGeom prst="rect">
            <a:avLst/>
          </a:prstGeom>
        </p:spPr>
        <p:txBody>
          <a:bodyPr vert="horz" lIns="90326" tIns="45163" rIns="90326" bIns="45163" rtlCol="0"/>
          <a:lstStyle>
            <a:lvl1pPr algn="r" eaLnBrk="1" fontAlgn="auto" hangingPunct="1">
              <a:spcBef>
                <a:spcPts val="0"/>
              </a:spcBef>
              <a:spcAft>
                <a:spcPts val="0"/>
              </a:spcAft>
              <a:defRPr sz="1200">
                <a:latin typeface="+mn-lt"/>
                <a:ea typeface="+mn-ea"/>
              </a:defRPr>
            </a:lvl1pPr>
          </a:lstStyle>
          <a:p>
            <a:pPr>
              <a:defRPr/>
            </a:pPr>
            <a:fld id="{1FEE9E81-9DA7-4A1C-8EC4-73C064E99D76}" type="datetimeFigureOut">
              <a:rPr lang="ja-JP" altLang="en-US"/>
              <a:pPr>
                <a:defRPr/>
              </a:pPr>
              <a:t>2023/5/23</a:t>
            </a:fld>
            <a:endParaRPr lang="ja-JP" altLang="en-US"/>
          </a:p>
        </p:txBody>
      </p:sp>
      <p:sp>
        <p:nvSpPr>
          <p:cNvPr id="4" name="スライド イメージ プレースホルダ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0326" tIns="45163" rIns="90326" bIns="45163" rtlCol="0" anchor="ctr"/>
          <a:lstStyle/>
          <a:p>
            <a:pPr lvl="0"/>
            <a:endParaRPr lang="ja-JP" altLang="en-US" noProof="0"/>
          </a:p>
        </p:txBody>
      </p:sp>
      <p:sp>
        <p:nvSpPr>
          <p:cNvPr id="5" name="ノート プレースホルダ 4"/>
          <p:cNvSpPr>
            <a:spLocks noGrp="1"/>
          </p:cNvSpPr>
          <p:nvPr>
            <p:ph type="body" sz="quarter" idx="3"/>
          </p:nvPr>
        </p:nvSpPr>
        <p:spPr>
          <a:xfrm>
            <a:off x="672320" y="4686539"/>
            <a:ext cx="5391124" cy="4440707"/>
          </a:xfrm>
          <a:prstGeom prst="rect">
            <a:avLst/>
          </a:prstGeom>
        </p:spPr>
        <p:txBody>
          <a:bodyPr vert="horz" lIns="90326" tIns="45163" rIns="90326" bIns="45163"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0" y="9373076"/>
            <a:ext cx="2920193" cy="491661"/>
          </a:xfrm>
          <a:prstGeom prst="rect">
            <a:avLst/>
          </a:prstGeom>
        </p:spPr>
        <p:txBody>
          <a:bodyPr vert="horz" lIns="90326" tIns="45163" rIns="90326" bIns="45163"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14000" y="9373076"/>
            <a:ext cx="2920193" cy="491661"/>
          </a:xfrm>
          <a:prstGeom prst="rect">
            <a:avLst/>
          </a:prstGeom>
        </p:spPr>
        <p:txBody>
          <a:bodyPr vert="horz" wrap="square" lIns="90326" tIns="45163" rIns="90326" bIns="45163"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F8E9394A-40F9-471B-BE77-B8F2F152E667}" type="slidenum">
              <a:rPr lang="ja-JP" altLang="en-US"/>
              <a:pPr>
                <a:defRPr/>
              </a:pPr>
              <a:t>‹#›</a:t>
            </a:fld>
            <a:endParaRPr lang="ja-JP" altLang="en-US"/>
          </a:p>
        </p:txBody>
      </p:sp>
    </p:spTree>
    <p:extLst>
      <p:ext uri="{BB962C8B-B14F-4D97-AF65-F5344CB8AC3E}">
        <p14:creationId xmlns:p14="http://schemas.microsoft.com/office/powerpoint/2010/main" val="34038401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2788" y="746125"/>
            <a:ext cx="5381625" cy="3725863"/>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DD520-EC6D-48AC-A876-5C9479FC704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631107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2</a:t>
            </a:fld>
            <a:endParaRPr kumimoji="1" lang="ja-JP" altLang="en-US"/>
          </a:p>
        </p:txBody>
      </p:sp>
    </p:spTree>
    <p:extLst>
      <p:ext uri="{BB962C8B-B14F-4D97-AF65-F5344CB8AC3E}">
        <p14:creationId xmlns:p14="http://schemas.microsoft.com/office/powerpoint/2010/main" val="196135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3</a:t>
            </a:fld>
            <a:endParaRPr kumimoji="1" lang="ja-JP" altLang="en-US"/>
          </a:p>
        </p:txBody>
      </p:sp>
    </p:spTree>
    <p:extLst>
      <p:ext uri="{BB962C8B-B14F-4D97-AF65-F5344CB8AC3E}">
        <p14:creationId xmlns:p14="http://schemas.microsoft.com/office/powerpoint/2010/main" val="3391046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4</a:t>
            </a:fld>
            <a:endParaRPr kumimoji="1" lang="ja-JP" altLang="en-US"/>
          </a:p>
        </p:txBody>
      </p:sp>
    </p:spTree>
    <p:extLst>
      <p:ext uri="{BB962C8B-B14F-4D97-AF65-F5344CB8AC3E}">
        <p14:creationId xmlns:p14="http://schemas.microsoft.com/office/powerpoint/2010/main" val="396954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5</a:t>
            </a:fld>
            <a:endParaRPr kumimoji="1" lang="ja-JP" altLang="en-US"/>
          </a:p>
        </p:txBody>
      </p:sp>
    </p:spTree>
    <p:extLst>
      <p:ext uri="{BB962C8B-B14F-4D97-AF65-F5344CB8AC3E}">
        <p14:creationId xmlns:p14="http://schemas.microsoft.com/office/powerpoint/2010/main" val="2836747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6</a:t>
            </a:fld>
            <a:endParaRPr kumimoji="1" lang="ja-JP" altLang="en-US"/>
          </a:p>
        </p:txBody>
      </p:sp>
    </p:spTree>
    <p:extLst>
      <p:ext uri="{BB962C8B-B14F-4D97-AF65-F5344CB8AC3E}">
        <p14:creationId xmlns:p14="http://schemas.microsoft.com/office/powerpoint/2010/main" val="2282906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7</a:t>
            </a:fld>
            <a:endParaRPr kumimoji="1" lang="ja-JP" altLang="en-US"/>
          </a:p>
        </p:txBody>
      </p:sp>
    </p:spTree>
    <p:extLst>
      <p:ext uri="{BB962C8B-B14F-4D97-AF65-F5344CB8AC3E}">
        <p14:creationId xmlns:p14="http://schemas.microsoft.com/office/powerpoint/2010/main" val="2080594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9</a:t>
            </a:fld>
            <a:endParaRPr kumimoji="1" lang="ja-JP" altLang="en-US"/>
          </a:p>
        </p:txBody>
      </p:sp>
    </p:spTree>
    <p:extLst>
      <p:ext uri="{BB962C8B-B14F-4D97-AF65-F5344CB8AC3E}">
        <p14:creationId xmlns:p14="http://schemas.microsoft.com/office/powerpoint/2010/main" val="3942226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10</a:t>
            </a:fld>
            <a:endParaRPr kumimoji="1" lang="ja-JP" altLang="en-US"/>
          </a:p>
        </p:txBody>
      </p:sp>
    </p:spTree>
    <p:extLst>
      <p:ext uri="{BB962C8B-B14F-4D97-AF65-F5344CB8AC3E}">
        <p14:creationId xmlns:p14="http://schemas.microsoft.com/office/powerpoint/2010/main" val="667053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11</a:t>
            </a:fld>
            <a:endParaRPr kumimoji="1" lang="ja-JP" altLang="en-US"/>
          </a:p>
        </p:txBody>
      </p:sp>
    </p:spTree>
    <p:extLst>
      <p:ext uri="{BB962C8B-B14F-4D97-AF65-F5344CB8AC3E}">
        <p14:creationId xmlns:p14="http://schemas.microsoft.com/office/powerpoint/2010/main" val="94787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12</a:t>
            </a:fld>
            <a:endParaRPr kumimoji="1" lang="ja-JP" altLang="en-US"/>
          </a:p>
        </p:txBody>
      </p:sp>
    </p:spTree>
    <p:extLst>
      <p:ext uri="{BB962C8B-B14F-4D97-AF65-F5344CB8AC3E}">
        <p14:creationId xmlns:p14="http://schemas.microsoft.com/office/powerpoint/2010/main" val="1805770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13</a:t>
            </a:fld>
            <a:endParaRPr kumimoji="1" lang="ja-JP" altLang="en-US"/>
          </a:p>
        </p:txBody>
      </p:sp>
    </p:spTree>
    <p:extLst>
      <p:ext uri="{BB962C8B-B14F-4D97-AF65-F5344CB8AC3E}">
        <p14:creationId xmlns:p14="http://schemas.microsoft.com/office/powerpoint/2010/main" val="3657153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262899329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0397636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4206638752"/>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963794858"/>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16076079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255441911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258985902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99157726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295668769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404986655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 xmlns:ma14="http://schemas.microsoft.com/office/mac/drawingml/2011/main"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687078370"/>
      </p:ext>
    </p:extLst>
  </p:cSld>
  <p:clrMapOvr>
    <a:masterClrMapping/>
  </p:clrMapOvr>
  <p:transition spd="med"/>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2362092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a:xfrm>
            <a:off x="3281363" y="6356352"/>
            <a:ext cx="3343275"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2067618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80792841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395892057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78651024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4387139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247458272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357442579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3051106961"/>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1248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96797335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2023/5/23</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254299406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321245529"/>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454710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3704160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4564480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16655298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4284530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7194169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4283593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2023/5/23</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292675968"/>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2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21553811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DE88B1-7EEF-4455-BD0B-41DEEC69F3AE}"/>
              </a:ext>
            </a:extLst>
          </p:cNvPr>
          <p:cNvSpPr>
            <a:spLocks noGrp="1"/>
          </p:cNvSpPr>
          <p:nvPr>
            <p:ph type="ctrTitle"/>
          </p:nvPr>
        </p:nvSpPr>
        <p:spPr>
          <a:xfrm>
            <a:off x="1238250" y="1122363"/>
            <a:ext cx="74295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6BD1E87-38D7-4AE5-BA92-823E90862670}"/>
              </a:ext>
            </a:extLst>
          </p:cNvPr>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495EAF5-EA78-4A1C-86E5-8845C735387D}"/>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5" name="フッター プレースホルダー 4">
            <a:extLst>
              <a:ext uri="{FF2B5EF4-FFF2-40B4-BE49-F238E27FC236}">
                <a16:creationId xmlns:a16="http://schemas.microsoft.com/office/drawing/2014/main" id="{5309F776-5C79-4C4F-9129-B07A5F16DE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CA2EAA1-E9BF-41BA-8449-A83400AADB25}"/>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9500482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B1784A-6935-40C0-B1FD-D767F4F23B5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C4F7EDF-3CAA-4A75-BC26-11D3F799B1C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ECB9EB-8018-4FF7-ABCE-6DBB9F0A8964}"/>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5" name="フッター プレースホルダー 4">
            <a:extLst>
              <a:ext uri="{FF2B5EF4-FFF2-40B4-BE49-F238E27FC236}">
                <a16:creationId xmlns:a16="http://schemas.microsoft.com/office/drawing/2014/main" id="{F24977BC-9B1A-40AC-853B-82F81A900F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1A429E6-836C-4545-9830-44C8D76779F4}"/>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6260684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CA72BD-C00F-4708-A60D-8918B1FE036C}"/>
              </a:ext>
            </a:extLst>
          </p:cNvPr>
          <p:cNvSpPr>
            <a:spLocks noGrp="1"/>
          </p:cNvSpPr>
          <p:nvPr>
            <p:ph type="title"/>
          </p:nvPr>
        </p:nvSpPr>
        <p:spPr>
          <a:xfrm>
            <a:off x="675879" y="1709739"/>
            <a:ext cx="8543925"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5D21336-7CA5-4B34-8E8C-3A9271B35416}"/>
              </a:ext>
            </a:extLst>
          </p:cNvPr>
          <p:cNvSpPr>
            <a:spLocks noGrp="1"/>
          </p:cNvSpPr>
          <p:nvPr>
            <p:ph type="body" idx="1"/>
          </p:nvPr>
        </p:nvSpPr>
        <p:spPr>
          <a:xfrm>
            <a:off x="675879"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D7A25A3-267C-478B-9E26-3CBD85B81B32}"/>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5" name="フッター プレースホルダー 4">
            <a:extLst>
              <a:ext uri="{FF2B5EF4-FFF2-40B4-BE49-F238E27FC236}">
                <a16:creationId xmlns:a16="http://schemas.microsoft.com/office/drawing/2014/main" id="{8798DFE8-5F58-452C-8B3F-D23ACA6C702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8200A3-F276-4A8A-BF02-7E96882F9802}"/>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11904876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CD83D4-CC5F-4AA2-A2A7-E7EB0319191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CA51EA9-6700-4D9A-88B3-F9DA3D33ADDC}"/>
              </a:ext>
            </a:extLst>
          </p:cNvPr>
          <p:cNvSpPr>
            <a:spLocks noGrp="1"/>
          </p:cNvSpPr>
          <p:nvPr>
            <p:ph sz="half" idx="1"/>
          </p:nvPr>
        </p:nvSpPr>
        <p:spPr>
          <a:xfrm>
            <a:off x="681037" y="1825625"/>
            <a:ext cx="4189413"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90ACF3E-2083-4C53-9921-D541D319613D}"/>
              </a:ext>
            </a:extLst>
          </p:cNvPr>
          <p:cNvSpPr>
            <a:spLocks noGrp="1"/>
          </p:cNvSpPr>
          <p:nvPr>
            <p:ph sz="half" idx="2"/>
          </p:nvPr>
        </p:nvSpPr>
        <p:spPr>
          <a:xfrm>
            <a:off x="5035550" y="1825625"/>
            <a:ext cx="4189413"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E3E35B3-361C-48BA-8D16-6F4319012D72}"/>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6" name="フッター プレースホルダー 5">
            <a:extLst>
              <a:ext uri="{FF2B5EF4-FFF2-40B4-BE49-F238E27FC236}">
                <a16:creationId xmlns:a16="http://schemas.microsoft.com/office/drawing/2014/main" id="{68DDD24B-DCBC-4D76-902B-5FE6A36CA57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C05A2F9-A0E0-4AA2-A034-83AE33EEE027}"/>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0138757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BAC8C3-550E-4D31-BA9F-3E1FE67B4BD8}"/>
              </a:ext>
            </a:extLst>
          </p:cNvPr>
          <p:cNvSpPr>
            <a:spLocks noGrp="1"/>
          </p:cNvSpPr>
          <p:nvPr>
            <p:ph type="title"/>
          </p:nvPr>
        </p:nvSpPr>
        <p:spPr>
          <a:xfrm>
            <a:off x="682758" y="365126"/>
            <a:ext cx="8543925"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9F766BB-9329-42CF-9795-BF33BB875405}"/>
              </a:ext>
            </a:extLst>
          </p:cNvPr>
          <p:cNvSpPr>
            <a:spLocks noGrp="1"/>
          </p:cNvSpPr>
          <p:nvPr>
            <p:ph type="body" idx="1"/>
          </p:nvPr>
        </p:nvSpPr>
        <p:spPr>
          <a:xfrm>
            <a:off x="682758" y="1681163"/>
            <a:ext cx="41911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65C77B5-5142-4FCC-82CC-E15783FA16E9}"/>
              </a:ext>
            </a:extLst>
          </p:cNvPr>
          <p:cNvSpPr>
            <a:spLocks noGrp="1"/>
          </p:cNvSpPr>
          <p:nvPr>
            <p:ph sz="half" idx="2"/>
          </p:nvPr>
        </p:nvSpPr>
        <p:spPr>
          <a:xfrm>
            <a:off x="682758" y="2505075"/>
            <a:ext cx="419113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338AC96-85FA-42C1-BB04-448BB0228448}"/>
              </a:ext>
            </a:extLst>
          </p:cNvPr>
          <p:cNvSpPr>
            <a:spLocks noGrp="1"/>
          </p:cNvSpPr>
          <p:nvPr>
            <p:ph type="body" sz="quarter" idx="3"/>
          </p:nvPr>
        </p:nvSpPr>
        <p:spPr>
          <a:xfrm>
            <a:off x="5014913" y="1681163"/>
            <a:ext cx="421177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87AD4FA-BA0F-4B3E-9E9D-48F23BEAF661}"/>
              </a:ext>
            </a:extLst>
          </p:cNvPr>
          <p:cNvSpPr>
            <a:spLocks noGrp="1"/>
          </p:cNvSpPr>
          <p:nvPr>
            <p:ph sz="quarter" idx="4"/>
          </p:nvPr>
        </p:nvSpPr>
        <p:spPr>
          <a:xfrm>
            <a:off x="5014913" y="2505075"/>
            <a:ext cx="421177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66827D1-1ED8-42DD-98DD-5A8FA2702A85}"/>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8" name="フッター プレースホルダー 7">
            <a:extLst>
              <a:ext uri="{FF2B5EF4-FFF2-40B4-BE49-F238E27FC236}">
                <a16:creationId xmlns:a16="http://schemas.microsoft.com/office/drawing/2014/main" id="{1EBA6B2F-CC0D-4085-A9F4-88A8DFB2D5B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9D6FDCB-54CE-435C-B9F5-5CE22EBFEDE1}"/>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14231755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7DF62D-ED9A-4AE2-8CEC-DCBDA19A08A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8A0419D-2D7F-41A2-A735-C6FD76C3251C}"/>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4" name="フッター プレースホルダー 3">
            <a:extLst>
              <a:ext uri="{FF2B5EF4-FFF2-40B4-BE49-F238E27FC236}">
                <a16:creationId xmlns:a16="http://schemas.microsoft.com/office/drawing/2014/main" id="{3AF53500-E6E7-4156-93B0-14B260AAD5E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8E2286E-7D4E-468C-8E8B-506E08A11C20}"/>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20451720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2A0C1A5-F8C4-48F5-A409-07437181A82E}"/>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3" name="フッター プレースホルダー 2">
            <a:extLst>
              <a:ext uri="{FF2B5EF4-FFF2-40B4-BE49-F238E27FC236}">
                <a16:creationId xmlns:a16="http://schemas.microsoft.com/office/drawing/2014/main" id="{ADB05B68-884F-4081-A002-BD84CE5953D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02C7D93-377D-418C-8843-560E42BAE132}"/>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1173556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24D737-DB6B-4851-A0A0-E935D97BB6AE}"/>
              </a:ext>
            </a:extLst>
          </p:cNvPr>
          <p:cNvSpPr>
            <a:spLocks noGrp="1"/>
          </p:cNvSpPr>
          <p:nvPr>
            <p:ph type="title"/>
          </p:nvPr>
        </p:nvSpPr>
        <p:spPr>
          <a:xfrm>
            <a:off x="682758" y="457200"/>
            <a:ext cx="3195373"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6918FC-F449-495F-95F0-4D16700C377C}"/>
              </a:ext>
            </a:extLst>
          </p:cNvPr>
          <p:cNvSpPr>
            <a:spLocks noGrp="1"/>
          </p:cNvSpPr>
          <p:nvPr>
            <p:ph idx="1"/>
          </p:nvPr>
        </p:nvSpPr>
        <p:spPr>
          <a:xfrm>
            <a:off x="421177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F35A63F-4A2B-4724-86EC-56A90DFD25EF}"/>
              </a:ext>
            </a:extLst>
          </p:cNvPr>
          <p:cNvSpPr>
            <a:spLocks noGrp="1"/>
          </p:cNvSpPr>
          <p:nvPr>
            <p:ph type="body" sz="half" idx="2"/>
          </p:nvPr>
        </p:nvSpPr>
        <p:spPr>
          <a:xfrm>
            <a:off x="682758" y="2057400"/>
            <a:ext cx="31953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4ABA213-0064-4D62-9144-4A31DC6FC4CC}"/>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6" name="フッター プレースホルダー 5">
            <a:extLst>
              <a:ext uri="{FF2B5EF4-FFF2-40B4-BE49-F238E27FC236}">
                <a16:creationId xmlns:a16="http://schemas.microsoft.com/office/drawing/2014/main" id="{0F43D2FD-9493-41AB-A3D6-ED6457C31E3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A928C49-0FB6-49FE-8B62-2B12B3BCE51A}"/>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2575113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D2DBF3-A85B-4A63-AC45-4EFC6F0C679C}"/>
              </a:ext>
            </a:extLst>
          </p:cNvPr>
          <p:cNvSpPr>
            <a:spLocks noGrp="1"/>
          </p:cNvSpPr>
          <p:nvPr>
            <p:ph type="title"/>
          </p:nvPr>
        </p:nvSpPr>
        <p:spPr>
          <a:xfrm>
            <a:off x="682758" y="457200"/>
            <a:ext cx="3195373"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1895F5E-274C-4870-8EEE-86667DEE8984}"/>
              </a:ext>
            </a:extLst>
          </p:cNvPr>
          <p:cNvSpPr>
            <a:spLocks noGrp="1"/>
          </p:cNvSpPr>
          <p:nvPr>
            <p:ph type="pic" idx="1"/>
          </p:nvPr>
        </p:nvSpPr>
        <p:spPr>
          <a:xfrm>
            <a:off x="4211770"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a:extLst>
              <a:ext uri="{FF2B5EF4-FFF2-40B4-BE49-F238E27FC236}">
                <a16:creationId xmlns:a16="http://schemas.microsoft.com/office/drawing/2014/main" id="{F934C522-DF23-4B98-AA3E-2AE009D3AF11}"/>
              </a:ext>
            </a:extLst>
          </p:cNvPr>
          <p:cNvSpPr>
            <a:spLocks noGrp="1"/>
          </p:cNvSpPr>
          <p:nvPr>
            <p:ph type="body" sz="half" idx="2"/>
          </p:nvPr>
        </p:nvSpPr>
        <p:spPr>
          <a:xfrm>
            <a:off x="682758" y="2057400"/>
            <a:ext cx="31953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AC37D14-358B-4F8E-8D34-49C226B24546}"/>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6" name="フッター プレースホルダー 5">
            <a:extLst>
              <a:ext uri="{FF2B5EF4-FFF2-40B4-BE49-F238E27FC236}">
                <a16:creationId xmlns:a16="http://schemas.microsoft.com/office/drawing/2014/main" id="{565D40BA-6509-40D3-8197-38F71362DC6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BF21E94-AE75-4A32-850E-DFB910ABBD33}"/>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6862756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788FC3-8C4D-43A2-87E9-D26B3159709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C6A4F8E-3F0C-424D-8AFB-815298B5D7F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8C6E312-5465-4023-9565-632088C1B45F}"/>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5" name="フッター プレースホルダー 4">
            <a:extLst>
              <a:ext uri="{FF2B5EF4-FFF2-40B4-BE49-F238E27FC236}">
                <a16:creationId xmlns:a16="http://schemas.microsoft.com/office/drawing/2014/main" id="{3DC7EF80-C53D-479F-98C3-F344A898D58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3E4FAD0-4EBF-43B2-A559-C3408203A8BA}"/>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26523488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53EB41E-50B1-4486-AEF0-777905AA6489}"/>
              </a:ext>
            </a:extLst>
          </p:cNvPr>
          <p:cNvSpPr>
            <a:spLocks noGrp="1"/>
          </p:cNvSpPr>
          <p:nvPr>
            <p:ph type="title" orient="vert"/>
          </p:nvPr>
        </p:nvSpPr>
        <p:spPr>
          <a:xfrm>
            <a:off x="7088982" y="365125"/>
            <a:ext cx="2135981"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66C845-6F5C-4C84-BCE1-42E6C228EDE7}"/>
              </a:ext>
            </a:extLst>
          </p:cNvPr>
          <p:cNvSpPr>
            <a:spLocks noGrp="1"/>
          </p:cNvSpPr>
          <p:nvPr>
            <p:ph type="body" orient="vert" idx="1"/>
          </p:nvPr>
        </p:nvSpPr>
        <p:spPr>
          <a:xfrm>
            <a:off x="681038" y="365125"/>
            <a:ext cx="6242844"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419E415-9160-4898-A2FD-5B53BC3C4404}"/>
              </a:ext>
            </a:extLst>
          </p:cNvPr>
          <p:cNvSpPr>
            <a:spLocks noGrp="1"/>
          </p:cNvSpPr>
          <p:nvPr>
            <p:ph type="dt" sz="half" idx="10"/>
          </p:nvPr>
        </p:nvSpPr>
        <p:spPr/>
        <p:txBody>
          <a:bodyPr/>
          <a:lstStyle/>
          <a:p>
            <a:fld id="{C48065FB-5CC3-45E2-ABA1-A506ECA63D6C}" type="datetimeFigureOut">
              <a:rPr kumimoji="1" lang="ja-JP" altLang="en-US" smtClean="0"/>
              <a:t>2023/5/23</a:t>
            </a:fld>
            <a:endParaRPr kumimoji="1" lang="ja-JP" altLang="en-US"/>
          </a:p>
        </p:txBody>
      </p:sp>
      <p:sp>
        <p:nvSpPr>
          <p:cNvPr id="5" name="フッター プレースホルダー 4">
            <a:extLst>
              <a:ext uri="{FF2B5EF4-FFF2-40B4-BE49-F238E27FC236}">
                <a16:creationId xmlns:a16="http://schemas.microsoft.com/office/drawing/2014/main" id="{5177D571-F6EB-41F8-9720-1BD6D1D1FA6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9759FF-7FC9-497C-AFE0-58A18701C3CB}"/>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9703921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4"/>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4"/>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1585803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898" indent="0">
              <a:buNone/>
              <a:defRPr sz="1500">
                <a:solidFill>
                  <a:schemeClr val="tx1">
                    <a:tint val="75000"/>
                  </a:schemeClr>
                </a:solidFill>
              </a:defRPr>
            </a:lvl2pPr>
            <a:lvl3pPr marL="685796" indent="0">
              <a:buNone/>
              <a:defRPr sz="1350">
                <a:solidFill>
                  <a:schemeClr val="tx1">
                    <a:tint val="75000"/>
                  </a:schemeClr>
                </a:solidFill>
              </a:defRPr>
            </a:lvl3pPr>
            <a:lvl4pPr marL="1028694" indent="0">
              <a:buNone/>
              <a:defRPr sz="1200">
                <a:solidFill>
                  <a:schemeClr val="tx1">
                    <a:tint val="75000"/>
                  </a:schemeClr>
                </a:solidFill>
              </a:defRPr>
            </a:lvl4pPr>
            <a:lvl5pPr marL="1371592" indent="0">
              <a:buNone/>
              <a:defRPr sz="1200">
                <a:solidFill>
                  <a:schemeClr val="tx1">
                    <a:tint val="75000"/>
                  </a:schemeClr>
                </a:solidFill>
              </a:defRPr>
            </a:lvl5pPr>
            <a:lvl6pPr marL="1714490" indent="0">
              <a:buNone/>
              <a:defRPr sz="1200">
                <a:solidFill>
                  <a:schemeClr val="tx1">
                    <a:tint val="75000"/>
                  </a:schemeClr>
                </a:solidFill>
              </a:defRPr>
            </a:lvl6pPr>
            <a:lvl7pPr marL="2057388" indent="0">
              <a:buNone/>
              <a:defRPr sz="1200">
                <a:solidFill>
                  <a:schemeClr val="tx1">
                    <a:tint val="75000"/>
                  </a:schemeClr>
                </a:solidFill>
              </a:defRPr>
            </a:lvl7pPr>
            <a:lvl8pPr marL="2400286" indent="0">
              <a:buNone/>
              <a:defRPr sz="1200">
                <a:solidFill>
                  <a:schemeClr val="tx1">
                    <a:tint val="75000"/>
                  </a:schemeClr>
                </a:solidFill>
              </a:defRPr>
            </a:lvl8pPr>
            <a:lvl9pPr marL="2743185"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6170392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41"/>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6"/>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898" indent="0">
              <a:buNone/>
              <a:defRPr sz="1500">
                <a:solidFill>
                  <a:schemeClr val="tx1">
                    <a:tint val="75000"/>
                  </a:schemeClr>
                </a:solidFill>
              </a:defRPr>
            </a:lvl2pPr>
            <a:lvl3pPr marL="685796" indent="0">
              <a:buNone/>
              <a:defRPr sz="1350">
                <a:solidFill>
                  <a:schemeClr val="tx1">
                    <a:tint val="75000"/>
                  </a:schemeClr>
                </a:solidFill>
              </a:defRPr>
            </a:lvl3pPr>
            <a:lvl4pPr marL="1028694" indent="0">
              <a:buNone/>
              <a:defRPr sz="1200">
                <a:solidFill>
                  <a:schemeClr val="tx1">
                    <a:tint val="75000"/>
                  </a:schemeClr>
                </a:solidFill>
              </a:defRPr>
            </a:lvl4pPr>
            <a:lvl5pPr marL="1371592" indent="0">
              <a:buNone/>
              <a:defRPr sz="1200">
                <a:solidFill>
                  <a:schemeClr val="tx1">
                    <a:tint val="75000"/>
                  </a:schemeClr>
                </a:solidFill>
              </a:defRPr>
            </a:lvl5pPr>
            <a:lvl6pPr marL="1714490" indent="0">
              <a:buNone/>
              <a:defRPr sz="1200">
                <a:solidFill>
                  <a:schemeClr val="tx1">
                    <a:tint val="75000"/>
                  </a:schemeClr>
                </a:solidFill>
              </a:defRPr>
            </a:lvl6pPr>
            <a:lvl7pPr marL="2057388" indent="0">
              <a:buNone/>
              <a:defRPr sz="1200">
                <a:solidFill>
                  <a:schemeClr val="tx1">
                    <a:tint val="75000"/>
                  </a:schemeClr>
                </a:solidFill>
              </a:defRPr>
            </a:lvl7pPr>
            <a:lvl8pPr marL="2400286" indent="0">
              <a:buNone/>
              <a:defRPr sz="1200">
                <a:solidFill>
                  <a:schemeClr val="tx1">
                    <a:tint val="75000"/>
                  </a:schemeClr>
                </a:solidFill>
              </a:defRPr>
            </a:lvl8pPr>
            <a:lvl9pPr marL="2743185"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233433837"/>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6"/>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3"/>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994653042"/>
      </p:ext>
    </p:extLst>
  </p:cSld>
  <p:clrMapOvr>
    <a:masterClrMapping/>
  </p:clrMapOvr>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757393788"/>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898" indent="0">
              <a:buNone/>
              <a:defRPr sz="675"/>
            </a:lvl2pPr>
            <a:lvl3pPr marL="685796" indent="0">
              <a:buNone/>
              <a:defRPr sz="600"/>
            </a:lvl3pPr>
            <a:lvl4pPr marL="1028694" indent="0">
              <a:buNone/>
              <a:defRPr sz="525"/>
            </a:lvl4pPr>
            <a:lvl5pPr marL="1371592"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8" y="5250604"/>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2017483338"/>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40" y="2631"/>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8"/>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8"/>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4"/>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898" indent="0">
              <a:buNone/>
              <a:defRPr sz="1500" b="1"/>
            </a:lvl2pPr>
            <a:lvl3pPr marL="685796" indent="0">
              <a:buNone/>
              <a:defRPr sz="1350" b="1"/>
            </a:lvl3pPr>
            <a:lvl4pPr marL="1028694" indent="0">
              <a:buNone/>
              <a:defRPr sz="1200" b="1"/>
            </a:lvl4pPr>
            <a:lvl5pPr marL="1371592" indent="0">
              <a:buNone/>
              <a:defRPr sz="1200" b="1"/>
            </a:lvl5pPr>
            <a:lvl6pPr marL="1714490" indent="0">
              <a:buNone/>
              <a:defRPr sz="1200" b="1"/>
            </a:lvl6pPr>
            <a:lvl7pPr marL="2057388" indent="0">
              <a:buNone/>
              <a:defRPr sz="1200" b="1"/>
            </a:lvl7pPr>
            <a:lvl8pPr marL="2400286" indent="0">
              <a:buNone/>
              <a:defRPr sz="1200" b="1"/>
            </a:lvl8pPr>
            <a:lvl9pPr marL="2743185"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4"/>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4"/>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898" indent="0">
              <a:buNone/>
              <a:defRPr sz="1500" b="1"/>
            </a:lvl2pPr>
            <a:lvl3pPr marL="685796" indent="0">
              <a:buNone/>
              <a:defRPr sz="1350" b="1"/>
            </a:lvl3pPr>
            <a:lvl4pPr marL="1028694" indent="0">
              <a:buNone/>
              <a:defRPr sz="1200" b="1"/>
            </a:lvl4pPr>
            <a:lvl5pPr marL="1371592" indent="0">
              <a:buNone/>
              <a:defRPr sz="1200" b="1"/>
            </a:lvl5pPr>
            <a:lvl6pPr marL="1714490" indent="0">
              <a:buNone/>
              <a:defRPr sz="1200" b="1"/>
            </a:lvl6pPr>
            <a:lvl7pPr marL="2057388" indent="0">
              <a:buNone/>
              <a:defRPr sz="1200" b="1"/>
            </a:lvl7pPr>
            <a:lvl8pPr marL="2400286" indent="0">
              <a:buNone/>
              <a:defRPr sz="1200" b="1"/>
            </a:lvl8pPr>
            <a:lvl9pPr marL="2743185"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4"/>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42626940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39419029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9" y="365129"/>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898" indent="0">
              <a:buNone/>
              <a:defRPr sz="1500" b="1"/>
            </a:lvl2pPr>
            <a:lvl3pPr marL="685796" indent="0">
              <a:buNone/>
              <a:defRPr sz="1350" b="1"/>
            </a:lvl3pPr>
            <a:lvl4pPr marL="1028694" indent="0">
              <a:buNone/>
              <a:defRPr sz="1200" b="1"/>
            </a:lvl4pPr>
            <a:lvl5pPr marL="1371592" indent="0">
              <a:buNone/>
              <a:defRPr sz="1200" b="1"/>
            </a:lvl5pPr>
            <a:lvl6pPr marL="1714490" indent="0">
              <a:buNone/>
              <a:defRPr sz="1200" b="1"/>
            </a:lvl6pPr>
            <a:lvl7pPr marL="2057388" indent="0">
              <a:buNone/>
              <a:defRPr sz="1200" b="1"/>
            </a:lvl7pPr>
            <a:lvl8pPr marL="2400286" indent="0">
              <a:buNone/>
              <a:defRPr sz="1200" b="1"/>
            </a:lvl8pPr>
            <a:lvl9pPr marL="2743185"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898" indent="0">
              <a:buNone/>
              <a:defRPr sz="1500" b="1"/>
            </a:lvl2pPr>
            <a:lvl3pPr marL="685796" indent="0">
              <a:buNone/>
              <a:defRPr sz="1350" b="1"/>
            </a:lvl3pPr>
            <a:lvl4pPr marL="1028694" indent="0">
              <a:buNone/>
              <a:defRPr sz="1200" b="1"/>
            </a:lvl4pPr>
            <a:lvl5pPr marL="1371592" indent="0">
              <a:buNone/>
              <a:defRPr sz="1200" b="1"/>
            </a:lvl5pPr>
            <a:lvl6pPr marL="1714490" indent="0">
              <a:buNone/>
              <a:defRPr sz="1200" b="1"/>
            </a:lvl6pPr>
            <a:lvl7pPr marL="2057388" indent="0">
              <a:buNone/>
              <a:defRPr sz="1200" b="1"/>
            </a:lvl7pPr>
            <a:lvl8pPr marL="2400286" indent="0">
              <a:buNone/>
              <a:defRPr sz="1200" b="1"/>
            </a:lvl8pPr>
            <a:lvl9pPr marL="2743185"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4723376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9" y="365129"/>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23329986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5"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ma14="http://schemas.microsoft.com/office/mac/drawingml/2011/main" xmlns=""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6"/>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1"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6"/>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3"/>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877802836"/>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898" indent="0" algn="ctr">
              <a:buNone/>
              <a:defRPr sz="1500"/>
            </a:lvl2pPr>
            <a:lvl3pPr marL="685796" indent="0" algn="ctr">
              <a:buNone/>
              <a:defRPr sz="1350"/>
            </a:lvl3pPr>
            <a:lvl4pPr marL="1028694" indent="0" algn="ctr">
              <a:buNone/>
              <a:defRPr sz="1200"/>
            </a:lvl4pPr>
            <a:lvl5pPr marL="1371592" indent="0" algn="ctr">
              <a:buNone/>
              <a:defRPr sz="1200"/>
            </a:lvl5pPr>
            <a:lvl6pPr marL="1714490" indent="0" algn="ctr">
              <a:buNone/>
              <a:defRPr sz="1200"/>
            </a:lvl6pPr>
            <a:lvl7pPr marL="2057388" indent="0" algn="ctr">
              <a:buNone/>
              <a:defRPr sz="1200"/>
            </a:lvl7pPr>
            <a:lvl8pPr marL="2400286" indent="0" algn="ctr">
              <a:buNone/>
              <a:defRPr sz="1200"/>
            </a:lvl8pPr>
            <a:lvl9pPr marL="2743185"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40560743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p:txBody>
          <a:bodyPr/>
          <a:lstStyle/>
          <a:p>
            <a:endParaRPr kumimoji="1" lang="ja-JP" altLang="en-US"/>
          </a:p>
        </p:txBody>
      </p:sp>
    </p:spTree>
    <p:extLst>
      <p:ext uri="{BB962C8B-B14F-4D97-AF65-F5344CB8AC3E}">
        <p14:creationId xmlns:p14="http://schemas.microsoft.com/office/powerpoint/2010/main" val="22638589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898" indent="0">
              <a:buNone/>
              <a:defRPr sz="1500">
                <a:solidFill>
                  <a:schemeClr val="tx1">
                    <a:tint val="75000"/>
                  </a:schemeClr>
                </a:solidFill>
              </a:defRPr>
            </a:lvl2pPr>
            <a:lvl3pPr marL="685796" indent="0">
              <a:buNone/>
              <a:defRPr sz="1350">
                <a:solidFill>
                  <a:schemeClr val="tx1">
                    <a:tint val="75000"/>
                  </a:schemeClr>
                </a:solidFill>
              </a:defRPr>
            </a:lvl3pPr>
            <a:lvl4pPr marL="1028694" indent="0">
              <a:buNone/>
              <a:defRPr sz="1200">
                <a:solidFill>
                  <a:schemeClr val="tx1">
                    <a:tint val="75000"/>
                  </a:schemeClr>
                </a:solidFill>
              </a:defRPr>
            </a:lvl4pPr>
            <a:lvl5pPr marL="1371592" indent="0">
              <a:buNone/>
              <a:defRPr sz="1200">
                <a:solidFill>
                  <a:schemeClr val="tx1">
                    <a:tint val="75000"/>
                  </a:schemeClr>
                </a:solidFill>
              </a:defRPr>
            </a:lvl5pPr>
            <a:lvl6pPr marL="1714490" indent="0">
              <a:buNone/>
              <a:defRPr sz="1200">
                <a:solidFill>
                  <a:schemeClr val="tx1">
                    <a:tint val="75000"/>
                  </a:schemeClr>
                </a:solidFill>
              </a:defRPr>
            </a:lvl6pPr>
            <a:lvl7pPr marL="2057388" indent="0">
              <a:buNone/>
              <a:defRPr sz="1200">
                <a:solidFill>
                  <a:schemeClr val="tx1">
                    <a:tint val="75000"/>
                  </a:schemeClr>
                </a:solidFill>
              </a:defRPr>
            </a:lvl7pPr>
            <a:lvl8pPr marL="2400286" indent="0">
              <a:buNone/>
              <a:defRPr sz="1200">
                <a:solidFill>
                  <a:schemeClr val="tx1">
                    <a:tint val="75000"/>
                  </a:schemeClr>
                </a:solidFill>
              </a:defRPr>
            </a:lvl8pPr>
            <a:lvl9pPr marL="2743185"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18241588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9"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898"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42410592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3" y="2367781"/>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10" y="839976"/>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10" y="3019356"/>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10" y="2247683"/>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0526974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7"/>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69337890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9"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9"/>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9"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898" indent="0">
              <a:buNone/>
              <a:defRPr sz="1050"/>
            </a:lvl2pPr>
            <a:lvl3pPr marL="685796" indent="0">
              <a:buNone/>
              <a:defRPr sz="900"/>
            </a:lvl3pPr>
            <a:lvl4pPr marL="1028694" indent="0">
              <a:buNone/>
              <a:defRPr sz="750"/>
            </a:lvl4pPr>
            <a:lvl5pPr marL="1371592" indent="0">
              <a:buNone/>
              <a:defRPr sz="750"/>
            </a:lvl5pPr>
            <a:lvl6pPr marL="1714490" indent="0">
              <a:buNone/>
              <a:defRPr sz="750"/>
            </a:lvl6pPr>
            <a:lvl7pPr marL="2057388" indent="0">
              <a:buNone/>
              <a:defRPr sz="750"/>
            </a:lvl7pPr>
            <a:lvl8pPr marL="2400286" indent="0">
              <a:buNone/>
              <a:defRPr sz="750"/>
            </a:lvl8pPr>
            <a:lvl9pPr marL="2743185"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26424468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9"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9"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898" indent="0">
              <a:buNone/>
              <a:defRPr sz="1050"/>
            </a:lvl2pPr>
            <a:lvl3pPr marL="685796" indent="0">
              <a:buNone/>
              <a:defRPr sz="900"/>
            </a:lvl3pPr>
            <a:lvl4pPr marL="1028694" indent="0">
              <a:buNone/>
              <a:defRPr sz="750"/>
            </a:lvl4pPr>
            <a:lvl5pPr marL="1371592" indent="0">
              <a:buNone/>
              <a:defRPr sz="750"/>
            </a:lvl5pPr>
            <a:lvl6pPr marL="1714490" indent="0">
              <a:buNone/>
              <a:defRPr sz="750"/>
            </a:lvl6pPr>
            <a:lvl7pPr marL="2057388" indent="0">
              <a:buNone/>
              <a:defRPr sz="750"/>
            </a:lvl7pPr>
            <a:lvl8pPr marL="2400286" indent="0">
              <a:buNone/>
              <a:defRPr sz="750"/>
            </a:lvl8pPr>
            <a:lvl9pPr marL="2743185"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1" y="987430"/>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898" indent="0">
              <a:buNone/>
              <a:defRPr sz="2100"/>
            </a:lvl2pPr>
            <a:lvl3pPr marL="685796" indent="0">
              <a:buNone/>
              <a:defRPr sz="1800"/>
            </a:lvl3pPr>
            <a:lvl4pPr marL="1028694" indent="0">
              <a:buNone/>
              <a:defRPr sz="1500"/>
            </a:lvl4pPr>
            <a:lvl5pPr marL="1371592" indent="0">
              <a:buNone/>
              <a:defRPr sz="1500"/>
            </a:lvl5pPr>
            <a:lvl6pPr marL="1714490" indent="0">
              <a:buNone/>
              <a:defRPr sz="1500"/>
            </a:lvl6pPr>
            <a:lvl7pPr marL="2057388" indent="0">
              <a:buNone/>
              <a:defRPr sz="1500"/>
            </a:lvl7pPr>
            <a:lvl8pPr marL="2400286" indent="0">
              <a:buNone/>
              <a:defRPr sz="1500"/>
            </a:lvl8pPr>
            <a:lvl9pPr marL="2743185"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5442266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009328582"/>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9477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4"/>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8424299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35394343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9"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59044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2.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2.pn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theme" Target="../theme/theme3.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 xmlns:ma14="http://schemas.microsoft.com/office/mac/drawingml/2011/main"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045767E1-48F6-E1D9-F9BD-B4C9D858A8FC}"/>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42C41773-592F-24F3-1963-2DA2DC6368F9}"/>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pic>
        <p:nvPicPr>
          <p:cNvPr id="8" name="図 7" descr="斧, 挿絵 が含まれている画像&#10;&#10;自動的に生成された説明">
            <a:extLst>
              <a:ext uri="{FF2B5EF4-FFF2-40B4-BE49-F238E27FC236}">
                <a16:creationId xmlns:a16="http://schemas.microsoft.com/office/drawing/2014/main" id="{CF1B330F-62AA-66BE-3E18-214DD37B55AF}"/>
              </a:ext>
            </a:extLst>
          </p:cNvPr>
          <p:cNvPicPr>
            <a:picLocks noChangeAspect="1"/>
          </p:cNvPicPr>
          <p:nvPr userDrawn="1"/>
        </p:nvPicPr>
        <p:blipFill>
          <a:blip r:embed="rId35" cstate="print">
            <a:extLst>
              <a:ext uri="{28A0092B-C50C-407E-A947-70E740481C1C}">
                <a14:useLocalDpi xmlns:a14="http://schemas.microsoft.com/office/drawing/2010/main"/>
              </a:ext>
            </a:extLst>
          </a:blip>
          <a:stretch>
            <a:fillRect/>
          </a:stretch>
        </p:blipFill>
        <p:spPr>
          <a:xfrm>
            <a:off x="8835753" y="6538913"/>
            <a:ext cx="778419" cy="180365"/>
          </a:xfrm>
          <a:prstGeom prst="rect">
            <a:avLst/>
          </a:prstGeom>
        </p:spPr>
      </p:pic>
    </p:spTree>
    <p:extLst>
      <p:ext uri="{BB962C8B-B14F-4D97-AF65-F5344CB8AC3E}">
        <p14:creationId xmlns:p14="http://schemas.microsoft.com/office/powerpoint/2010/main" val="138721375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660" r:id="rId25"/>
    <p:sldLayoutId id="2147483661" r:id="rId26"/>
    <p:sldLayoutId id="2147483663" r:id="rId27"/>
    <p:sldLayoutId id="2147483670" r:id="rId28"/>
    <p:sldLayoutId id="2147483672" r:id="rId29"/>
    <p:sldLayoutId id="2147483673" r:id="rId30"/>
    <p:sldLayoutId id="2147483674" r:id="rId31"/>
    <p:sldLayoutId id="2147483675" r:id="rId32"/>
    <p:sldLayoutId id="2147483677" r:id="rId33"/>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CBA95BB-3F0D-4354-B52C-67A71868BFCA}"/>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B3F9F4-13FC-4EE5-B4BA-8108AF30C42D}"/>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860E430-5674-4938-9A00-76E8E6BC6A97}"/>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065FB-5CC3-45E2-ABA1-A506ECA63D6C}" type="datetimeFigureOut">
              <a:rPr kumimoji="1" lang="ja-JP" altLang="en-US" smtClean="0"/>
              <a:t>2023/5/23</a:t>
            </a:fld>
            <a:endParaRPr kumimoji="1" lang="ja-JP" altLang="en-US"/>
          </a:p>
        </p:txBody>
      </p:sp>
      <p:sp>
        <p:nvSpPr>
          <p:cNvPr id="5" name="フッター プレースホルダー 4">
            <a:extLst>
              <a:ext uri="{FF2B5EF4-FFF2-40B4-BE49-F238E27FC236}">
                <a16:creationId xmlns:a16="http://schemas.microsoft.com/office/drawing/2014/main" id="{19477F89-CDEB-48ED-B2F9-140B4557B083}"/>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D53E777-0766-48E8-8A97-EDA4A8F2CFCD}"/>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56595269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9" y="365129"/>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89227B26-65C5-5A4B-AAEC-70B3B5201C51}"/>
              </a:ext>
            </a:extLst>
          </p:cNvPr>
          <p:cNvSpPr>
            <a:spLocks noGrp="1"/>
          </p:cNvSpPr>
          <p:nvPr>
            <p:ph type="ftr" sz="quarter" idx="3"/>
          </p:nvPr>
        </p:nvSpPr>
        <p:spPr>
          <a:xfrm>
            <a:off x="3281364" y="6356354"/>
            <a:ext cx="3343275" cy="365125"/>
          </a:xfrm>
          <a:prstGeom prst="rect">
            <a:avLst/>
          </a:prstGeom>
        </p:spPr>
        <p:txBody>
          <a:bodyPr vert="horz" lIns="91440" tIns="45720" rIns="91440" bIns="45720" rtlCol="0" anchor="ctr"/>
          <a:lstStyle>
            <a:lvl1pPr algn="ctr">
              <a:defRPr sz="90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3" y="4829992"/>
            <a:ext cx="3273461" cy="213521"/>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8" y="1111220"/>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9" y="77226"/>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sp>
        <p:nvSpPr>
          <p:cNvPr id="4" name="正方形/長方形 3"/>
          <p:cNvSpPr/>
          <p:nvPr userDrawn="1"/>
        </p:nvSpPr>
        <p:spPr>
          <a:xfrm rot="10800000">
            <a:off x="0" y="6761500"/>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userDrawn="1"/>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pic>
        <p:nvPicPr>
          <p:cNvPr id="7" name="図 6" descr="斧, 挿絵 が含まれている画像&#10;&#10;自動的に生成された説明">
            <a:extLst>
              <a:ext uri="{FF2B5EF4-FFF2-40B4-BE49-F238E27FC236}">
                <a16:creationId xmlns:a16="http://schemas.microsoft.com/office/drawing/2014/main" id="{9D6419DF-A58D-6899-EFA1-6B01FDB86157}"/>
              </a:ext>
            </a:extLst>
          </p:cNvPr>
          <p:cNvPicPr>
            <a:picLocks noChangeAspect="1"/>
          </p:cNvPicPr>
          <p:nvPr userDrawn="1"/>
        </p:nvPicPr>
        <p:blipFill>
          <a:blip r:embed="rId26"/>
          <a:stretch>
            <a:fillRect/>
          </a:stretch>
        </p:blipFill>
        <p:spPr>
          <a:xfrm>
            <a:off x="8822808" y="6531310"/>
            <a:ext cx="882720" cy="204533"/>
          </a:xfrm>
          <a:prstGeom prst="rect">
            <a:avLst/>
          </a:prstGeom>
        </p:spPr>
      </p:pic>
    </p:spTree>
    <p:extLst>
      <p:ext uri="{BB962C8B-B14F-4D97-AF65-F5344CB8AC3E}">
        <p14:creationId xmlns:p14="http://schemas.microsoft.com/office/powerpoint/2010/main" val="393104643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Lst>
  <p:txStyles>
    <p:titleStyle>
      <a:lvl1pPr algn="l" defTabSz="685796"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49" indent="-171449" algn="l" defTabSz="685796"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47" indent="-171449" algn="l" defTabSz="685796"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45" indent="-171449" algn="l" defTabSz="685796"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43" indent="-171449" algn="l" defTabSz="685796"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41" indent="-171449" algn="l" defTabSz="685796"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39" indent="-171449" algn="l" defTabSz="685796"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37" indent="-171449" algn="l" defTabSz="685796"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35" indent="-171449" algn="l" defTabSz="685796"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33" indent="-171449" algn="l" defTabSz="685796"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96" rtl="0" eaLnBrk="1" latinLnBrk="0" hangingPunct="1">
        <a:defRPr kumimoji="1" sz="1350" kern="1200">
          <a:solidFill>
            <a:schemeClr val="tx1"/>
          </a:solidFill>
          <a:latin typeface="+mn-lt"/>
          <a:ea typeface="+mn-ea"/>
          <a:cs typeface="+mn-cs"/>
        </a:defRPr>
      </a:lvl1pPr>
      <a:lvl2pPr marL="342898" algn="l" defTabSz="685796" rtl="0" eaLnBrk="1" latinLnBrk="0" hangingPunct="1">
        <a:defRPr kumimoji="1" sz="1350" kern="1200">
          <a:solidFill>
            <a:schemeClr val="tx1"/>
          </a:solidFill>
          <a:latin typeface="+mn-lt"/>
          <a:ea typeface="+mn-ea"/>
          <a:cs typeface="+mn-cs"/>
        </a:defRPr>
      </a:lvl2pPr>
      <a:lvl3pPr marL="685796" algn="l" defTabSz="685796" rtl="0" eaLnBrk="1" latinLnBrk="0" hangingPunct="1">
        <a:defRPr kumimoji="1" sz="1350" kern="1200">
          <a:solidFill>
            <a:schemeClr val="tx1"/>
          </a:solidFill>
          <a:latin typeface="+mn-lt"/>
          <a:ea typeface="+mn-ea"/>
          <a:cs typeface="+mn-cs"/>
        </a:defRPr>
      </a:lvl3pPr>
      <a:lvl4pPr marL="1028694" algn="l" defTabSz="685796" rtl="0" eaLnBrk="1" latinLnBrk="0" hangingPunct="1">
        <a:defRPr kumimoji="1" sz="1350" kern="1200">
          <a:solidFill>
            <a:schemeClr val="tx1"/>
          </a:solidFill>
          <a:latin typeface="+mn-lt"/>
          <a:ea typeface="+mn-ea"/>
          <a:cs typeface="+mn-cs"/>
        </a:defRPr>
      </a:lvl4pPr>
      <a:lvl5pPr marL="1371592" algn="l" defTabSz="685796" rtl="0" eaLnBrk="1" latinLnBrk="0" hangingPunct="1">
        <a:defRPr kumimoji="1" sz="1350" kern="1200">
          <a:solidFill>
            <a:schemeClr val="tx1"/>
          </a:solidFill>
          <a:latin typeface="+mn-lt"/>
          <a:ea typeface="+mn-ea"/>
          <a:cs typeface="+mn-cs"/>
        </a:defRPr>
      </a:lvl5pPr>
      <a:lvl6pPr marL="1714490" algn="l" defTabSz="685796" rtl="0" eaLnBrk="1" latinLnBrk="0" hangingPunct="1">
        <a:defRPr kumimoji="1" sz="1350" kern="1200">
          <a:solidFill>
            <a:schemeClr val="tx1"/>
          </a:solidFill>
          <a:latin typeface="+mn-lt"/>
          <a:ea typeface="+mn-ea"/>
          <a:cs typeface="+mn-cs"/>
        </a:defRPr>
      </a:lvl6pPr>
      <a:lvl7pPr marL="2057388" algn="l" defTabSz="685796" rtl="0" eaLnBrk="1" latinLnBrk="0" hangingPunct="1">
        <a:defRPr kumimoji="1" sz="1350" kern="1200">
          <a:solidFill>
            <a:schemeClr val="tx1"/>
          </a:solidFill>
          <a:latin typeface="+mn-lt"/>
          <a:ea typeface="+mn-ea"/>
          <a:cs typeface="+mn-cs"/>
        </a:defRPr>
      </a:lvl7pPr>
      <a:lvl8pPr marL="2400286" algn="l" defTabSz="685796" rtl="0" eaLnBrk="1" latinLnBrk="0" hangingPunct="1">
        <a:defRPr kumimoji="1" sz="1350" kern="1200">
          <a:solidFill>
            <a:schemeClr val="tx1"/>
          </a:solidFill>
          <a:latin typeface="+mn-lt"/>
          <a:ea typeface="+mn-ea"/>
          <a:cs typeface="+mn-cs"/>
        </a:defRPr>
      </a:lvl8pPr>
      <a:lvl9pPr marL="2743185" algn="l" defTabSz="685796"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6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12.jpeg"/><Relationship Id="rId5" Type="http://schemas.openxmlformats.org/officeDocument/2006/relationships/image" Target="../media/image11.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g"/><Relationship Id="rId7"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 Id="rId9" Type="http://schemas.openxmlformats.org/officeDocument/2006/relationships/image" Target="../media/image38.jpeg"/></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3" Type="http://schemas.openxmlformats.org/officeDocument/2006/relationships/image" Target="../media/image39.jpeg"/><Relationship Id="rId7" Type="http://schemas.openxmlformats.org/officeDocument/2006/relationships/image" Target="../media/image42.jpeg"/><Relationship Id="rId12"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41.jpeg"/><Relationship Id="rId11" Type="http://schemas.microsoft.com/office/2007/relationships/hdphoto" Target="../media/hdphoto3.wdp"/><Relationship Id="rId5" Type="http://schemas.microsoft.com/office/2007/relationships/hdphoto" Target="../media/hdphoto2.wdp"/><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44.jpeg"/><Relationship Id="rId1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53.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jpeg"/></Relationships>
</file>

<file path=ppt/slides/_rels/slide1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61.jpeg"/><Relationship Id="rId5" Type="http://schemas.openxmlformats.org/officeDocument/2006/relationships/image" Target="../media/image60.jpeg"/><Relationship Id="rId10" Type="http://schemas.openxmlformats.org/officeDocument/2006/relationships/image" Target="../media/image64.png"/><Relationship Id="rId4" Type="http://schemas.openxmlformats.org/officeDocument/2006/relationships/image" Target="../media/image59.jpeg"/><Relationship Id="rId9" Type="http://schemas.microsoft.com/office/2007/relationships/hdphoto" Target="../media/hdphoto5.wdp"/></Relationships>
</file>

<file path=ppt/slides/_rels/slide11.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5.png"/><Relationship Id="rId7" Type="http://schemas.openxmlformats.org/officeDocument/2006/relationships/image" Target="../media/image67.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microsoft.com/office/2007/relationships/hdphoto" Target="../media/hdphoto7.wdp"/><Relationship Id="rId11" Type="http://schemas.openxmlformats.org/officeDocument/2006/relationships/image" Target="../media/image71.jpeg"/><Relationship Id="rId5" Type="http://schemas.openxmlformats.org/officeDocument/2006/relationships/image" Target="../media/image66.png"/><Relationship Id="rId10" Type="http://schemas.openxmlformats.org/officeDocument/2006/relationships/image" Target="../media/image70.jpeg"/><Relationship Id="rId4" Type="http://schemas.microsoft.com/office/2007/relationships/hdphoto" Target="../media/hdphoto6.wdp"/><Relationship Id="rId9" Type="http://schemas.openxmlformats.org/officeDocument/2006/relationships/image" Target="../media/image6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湖と山の景色&#10;&#10;自動的に生成された説明">
            <a:extLst>
              <a:ext uri="{FF2B5EF4-FFF2-40B4-BE49-F238E27FC236}">
                <a16:creationId xmlns:a16="http://schemas.microsoft.com/office/drawing/2014/main" id="{01A13311-0474-4141-8248-F8070E5B193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b="-1"/>
          <a:stretch/>
        </p:blipFill>
        <p:spPr>
          <a:xfrm>
            <a:off x="3224809" y="2394643"/>
            <a:ext cx="3827455" cy="2277291"/>
          </a:xfrm>
          <a:prstGeom prst="rect">
            <a:avLst/>
          </a:prstGeom>
          <a:noFill/>
        </p:spPr>
      </p:pic>
      <p:sp>
        <p:nvSpPr>
          <p:cNvPr id="6" name="テキスト ボックス 5"/>
          <p:cNvSpPr txBox="1"/>
          <p:nvPr/>
        </p:nvSpPr>
        <p:spPr>
          <a:xfrm>
            <a:off x="3047257" y="493424"/>
            <a:ext cx="4182556" cy="184665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400" b="1" i="0" u="none" strike="noStrike" kern="1200" cap="none" spc="0" normalizeH="0" baseline="0" noProof="0" dirty="0">
                <a:ln>
                  <a:noFill/>
                </a:ln>
                <a:solidFill>
                  <a:srgbClr val="4294D0"/>
                </a:solidFill>
                <a:effectLst/>
                <a:uLnTx/>
                <a:uFillTx/>
                <a:latin typeface="Meiryo UI" panose="020B0604030504040204" pitchFamily="50" charset="-128"/>
                <a:ea typeface="Meiryo UI" panose="020B0604030504040204" pitchFamily="50" charset="-128"/>
                <a:cs typeface="+mn-cs"/>
              </a:rPr>
              <a:t>びわ湖大津</a:t>
            </a:r>
            <a:endParaRPr kumimoji="1" lang="en-US" altLang="ja-JP" sz="4400" b="1" i="0" u="none" strike="noStrike" kern="1200" cap="none" spc="0" normalizeH="0" baseline="0" noProof="0" dirty="0">
              <a:ln>
                <a:noFill/>
              </a:ln>
              <a:solidFill>
                <a:srgbClr val="4294D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000" b="1" i="0" u="none" strike="noStrike" kern="1200" cap="none" spc="0" normalizeH="0" baseline="0" noProof="0" dirty="0">
                <a:ln>
                  <a:noFill/>
                </a:ln>
                <a:solidFill>
                  <a:srgbClr val="4294D0"/>
                </a:solidFill>
                <a:effectLst/>
                <a:uLnTx/>
                <a:uFillTx/>
                <a:latin typeface="Meiryo UI" panose="020B0604030504040204" pitchFamily="50" charset="-128"/>
                <a:ea typeface="Meiryo UI" panose="020B0604030504040204" pitchFamily="50" charset="-128"/>
                <a:cs typeface="+mn-cs"/>
              </a:rPr>
              <a:t>（滋賀県大津市）</a:t>
            </a:r>
            <a:endParaRPr kumimoji="1" lang="en-US" altLang="ja-JP" sz="3000" b="1" i="0" u="none" strike="noStrike" kern="1200" cap="none" spc="0" normalizeH="0" baseline="0" noProof="0" dirty="0">
              <a:ln>
                <a:noFill/>
              </a:ln>
              <a:solidFill>
                <a:srgbClr val="4294D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4000" b="1" i="0" u="none" strike="noStrike" kern="1200" cap="none" spc="0" normalizeH="0" baseline="0" noProof="0" dirty="0">
                <a:ln>
                  <a:noFill/>
                </a:ln>
                <a:solidFill>
                  <a:srgbClr val="4294D0"/>
                </a:solidFill>
                <a:effectLst/>
                <a:uLnTx/>
                <a:uFillTx/>
                <a:latin typeface="Meiryo UI" panose="020B0604030504040204" pitchFamily="50" charset="-128"/>
                <a:ea typeface="Meiryo UI" panose="020B0604030504040204" pitchFamily="50" charset="-128"/>
                <a:cs typeface="+mn-cs"/>
              </a:rPr>
              <a:t>教育旅行のご紹介</a:t>
            </a:r>
          </a:p>
        </p:txBody>
      </p:sp>
      <p:pic>
        <p:nvPicPr>
          <p:cNvPr id="8" name="図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6658" y="1628802"/>
            <a:ext cx="882845" cy="882845"/>
          </a:xfrm>
          <a:prstGeom prst="rect">
            <a:avLst/>
          </a:prstGeom>
        </p:spPr>
      </p:pic>
      <p:sp>
        <p:nvSpPr>
          <p:cNvPr id="11" name="テキスト ボックス 10"/>
          <p:cNvSpPr txBox="1"/>
          <p:nvPr/>
        </p:nvSpPr>
        <p:spPr>
          <a:xfrm>
            <a:off x="3703472" y="6381329"/>
            <a:ext cx="3063659" cy="31810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67" b="0" i="0" u="none" strike="noStrike" kern="1200" cap="none" spc="0" normalizeH="0" baseline="0" noProof="0" dirty="0">
                <a:ln>
                  <a:noFill/>
                </a:ln>
                <a:solidFill>
                  <a:srgbClr val="3F3F3F"/>
                </a:solidFill>
                <a:effectLst/>
                <a:uLnTx/>
                <a:uFillTx/>
                <a:latin typeface="Meiryo UI" panose="020B0604030504040204" pitchFamily="50" charset="-128"/>
                <a:ea typeface="Meiryo UI" panose="020B0604030504040204" pitchFamily="50" charset="-128"/>
                <a:cs typeface="+mn-cs"/>
              </a:rPr>
              <a:t>公益社団法人　びわ湖大津観光協会</a:t>
            </a:r>
          </a:p>
        </p:txBody>
      </p:sp>
      <p:pic>
        <p:nvPicPr>
          <p:cNvPr id="2" name="図 1"/>
          <p:cNvPicPr>
            <a:picLocks noChangeAspect="1"/>
          </p:cNvPicPr>
          <p:nvPr/>
        </p:nvPicPr>
        <p:blipFill rotWithShape="1">
          <a:blip r:embed="rId5" cstate="print">
            <a:extLst>
              <a:ext uri="{28A0092B-C50C-407E-A947-70E740481C1C}">
                <a14:useLocalDpi xmlns:a14="http://schemas.microsoft.com/office/drawing/2010/main"/>
              </a:ext>
            </a:extLst>
          </a:blip>
          <a:srcRect b="-2113"/>
          <a:stretch/>
        </p:blipFill>
        <p:spPr>
          <a:xfrm>
            <a:off x="1418580" y="4874002"/>
            <a:ext cx="1420420" cy="1424148"/>
          </a:xfrm>
          <a:prstGeom prst="ellipse">
            <a:avLst/>
          </a:prstGeom>
          <a:ln>
            <a:noFill/>
          </a:ln>
          <a:effectLst>
            <a:softEdge rad="112500"/>
          </a:effectLst>
        </p:spPr>
      </p:pic>
      <p:pic>
        <p:nvPicPr>
          <p:cNvPr id="17" name="図 16" descr="丘の上に乗っている人たち&#10;&#10;低い精度で自動的に生成された説明">
            <a:extLst>
              <a:ext uri="{FF2B5EF4-FFF2-40B4-BE49-F238E27FC236}">
                <a16:creationId xmlns:a16="http://schemas.microsoft.com/office/drawing/2014/main" id="{FA42AA18-CBDC-2802-1BF1-FD9A581DED3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b="-476"/>
          <a:stretch/>
        </p:blipFill>
        <p:spPr>
          <a:xfrm>
            <a:off x="2924833" y="4850984"/>
            <a:ext cx="1440159" cy="1449646"/>
          </a:xfrm>
          <a:prstGeom prst="ellipse">
            <a:avLst/>
          </a:prstGeom>
          <a:ln>
            <a:noFill/>
          </a:ln>
          <a:effectLst>
            <a:softEdge rad="112500"/>
          </a:effectLst>
        </p:spPr>
      </p:pic>
      <p:pic>
        <p:nvPicPr>
          <p:cNvPr id="18" name="図 17" descr="煙を出して飛んでいる花火&#10;&#10;自動的に生成された説明">
            <a:extLst>
              <a:ext uri="{FF2B5EF4-FFF2-40B4-BE49-F238E27FC236}">
                <a16:creationId xmlns:a16="http://schemas.microsoft.com/office/drawing/2014/main" id="{65116708-D32C-40AE-A4F7-1E300F2007A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b="-336"/>
          <a:stretch/>
        </p:blipFill>
        <p:spPr>
          <a:xfrm>
            <a:off x="6011868" y="4897050"/>
            <a:ext cx="1412614" cy="1417699"/>
          </a:xfrm>
          <a:prstGeom prst="ellipse">
            <a:avLst/>
          </a:prstGeom>
          <a:ln>
            <a:noFill/>
          </a:ln>
          <a:effectLst>
            <a:softEdge rad="112500"/>
          </a:effectLst>
        </p:spPr>
      </p:pic>
      <p:pic>
        <p:nvPicPr>
          <p:cNvPr id="3" name="図 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432345" y="4874225"/>
            <a:ext cx="1512168" cy="1416334"/>
          </a:xfrm>
          <a:prstGeom prst="ellipse">
            <a:avLst/>
          </a:prstGeom>
          <a:ln>
            <a:noFill/>
          </a:ln>
          <a:effectLst>
            <a:softEdge rad="112500"/>
          </a:effectLst>
        </p:spPr>
      </p:pic>
      <p:pic>
        <p:nvPicPr>
          <p:cNvPr id="5" name="図 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473280" y="4890205"/>
            <a:ext cx="1445732" cy="1431407"/>
          </a:xfrm>
          <a:prstGeom prst="ellipse">
            <a:avLst/>
          </a:prstGeom>
          <a:ln>
            <a:noFill/>
          </a:ln>
          <a:effectLst>
            <a:softEdge rad="112500"/>
          </a:effectLst>
        </p:spPr>
      </p:pic>
    </p:spTree>
    <p:extLst>
      <p:ext uri="{BB962C8B-B14F-4D97-AF65-F5344CB8AC3E}">
        <p14:creationId xmlns:p14="http://schemas.microsoft.com/office/powerpoint/2010/main" val="2120850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FDC56E68-B884-386E-9983-41AE7ECD337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416496" y="708727"/>
            <a:ext cx="9289032" cy="5757755"/>
          </a:xfrm>
          <a:prstGeom prst="rect">
            <a:avLst/>
          </a:prstGeom>
          <a:ln>
            <a:noFill/>
          </a:ln>
          <a:effectLst>
            <a:softEdge rad="112500"/>
          </a:effectLst>
        </p:spPr>
      </p:pic>
      <p:sp>
        <p:nvSpPr>
          <p:cNvPr id="10" name="テキスト ボックス 9"/>
          <p:cNvSpPr txBox="1"/>
          <p:nvPr/>
        </p:nvSpPr>
        <p:spPr>
          <a:xfrm>
            <a:off x="710161" y="205093"/>
            <a:ext cx="7322838" cy="400110"/>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京都の隣、雄大な自然とびわ湖に恵まれた体験学習フィールド　</a:t>
            </a:r>
            <a:r>
              <a:rPr kumimoji="1" lang="ja-JP" altLang="en-US" sz="2000" b="1" dirty="0">
                <a:solidFill>
                  <a:srgbClr val="4294D0"/>
                </a:solidFill>
                <a:latin typeface="Meiryo UI" panose="020B0604030504040204" pitchFamily="50" charset="-128"/>
                <a:ea typeface="Meiryo UI" panose="020B0604030504040204" pitchFamily="50" charset="-128"/>
              </a:rPr>
              <a:t>びわ湖大津（滋賀県大津市）</a:t>
            </a:r>
            <a:endParaRPr kumimoji="1" lang="ja-JP" altLang="en-US" b="1" dirty="0">
              <a:solidFill>
                <a:srgbClr val="4294D0"/>
              </a:solidFill>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4674" y="708727"/>
            <a:ext cx="7236296" cy="2814115"/>
          </a:xfrm>
          <a:prstGeom prst="rect">
            <a:avLst/>
          </a:prstGeom>
        </p:spPr>
      </p:pic>
      <p:grpSp>
        <p:nvGrpSpPr>
          <p:cNvPr id="39" name="グループ化 38"/>
          <p:cNvGrpSpPr/>
          <p:nvPr/>
        </p:nvGrpSpPr>
        <p:grpSpPr>
          <a:xfrm>
            <a:off x="1155267" y="3717032"/>
            <a:ext cx="2553040" cy="1440160"/>
            <a:chOff x="1298880" y="4228893"/>
            <a:chExt cx="2553040" cy="1440160"/>
          </a:xfrm>
        </p:grpSpPr>
        <p:grpSp>
          <p:nvGrpSpPr>
            <p:cNvPr id="34" name="グループ化 33"/>
            <p:cNvGrpSpPr/>
            <p:nvPr/>
          </p:nvGrpSpPr>
          <p:grpSpPr>
            <a:xfrm>
              <a:off x="1331640" y="4228893"/>
              <a:ext cx="2520280" cy="1440160"/>
              <a:chOff x="1331640" y="4228893"/>
              <a:chExt cx="2520280" cy="1440160"/>
            </a:xfrm>
          </p:grpSpPr>
          <p:grpSp>
            <p:nvGrpSpPr>
              <p:cNvPr id="25" name="グループ化 24"/>
              <p:cNvGrpSpPr/>
              <p:nvPr/>
            </p:nvGrpSpPr>
            <p:grpSpPr>
              <a:xfrm>
                <a:off x="1331640" y="4228893"/>
                <a:ext cx="2520280" cy="1440160"/>
                <a:chOff x="1448158" y="3884306"/>
                <a:chExt cx="2520280" cy="1440160"/>
              </a:xfrm>
            </p:grpSpPr>
            <p:sp>
              <p:nvSpPr>
                <p:cNvPr id="24" name="正方形/長方形 23"/>
                <p:cNvSpPr/>
                <p:nvPr/>
              </p:nvSpPr>
              <p:spPr>
                <a:xfrm>
                  <a:off x="1448158" y="3884306"/>
                  <a:ext cx="2520280" cy="1440160"/>
                </a:xfrm>
                <a:prstGeom prst="rect">
                  <a:avLst/>
                </a:prstGeom>
                <a:solidFill>
                  <a:schemeClr val="bg1"/>
                </a:solidFill>
                <a:ln>
                  <a:solidFill>
                    <a:srgbClr val="CAC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63" name="グループ化 62"/>
                <p:cNvGrpSpPr/>
                <p:nvPr/>
              </p:nvGrpSpPr>
              <p:grpSpPr>
                <a:xfrm>
                  <a:off x="1556170" y="4208533"/>
                  <a:ext cx="2304256" cy="288032"/>
                  <a:chOff x="1547664" y="4230890"/>
                  <a:chExt cx="2304256" cy="288032"/>
                </a:xfrm>
              </p:grpSpPr>
              <p:sp>
                <p:nvSpPr>
                  <p:cNvPr id="64" name="角丸四角形 63"/>
                  <p:cNvSpPr/>
                  <p:nvPr/>
                </p:nvSpPr>
                <p:spPr>
                  <a:xfrm>
                    <a:off x="1547664" y="4230891"/>
                    <a:ext cx="792088" cy="288031"/>
                  </a:xfrm>
                  <a:prstGeom prst="roundRect">
                    <a:avLst>
                      <a:gd name="adj" fmla="val 47083"/>
                    </a:avLst>
                  </a:prstGeom>
                  <a:solidFill>
                    <a:schemeClr val="bg1"/>
                  </a:solidFill>
                  <a:ln w="19050">
                    <a:solidFill>
                      <a:srgbClr val="CAC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solidFill>
                          <a:schemeClr val="tx1"/>
                        </a:solidFill>
                        <a:latin typeface="Meiryo UI" panose="020B0604030504040204" pitchFamily="50" charset="-128"/>
                        <a:ea typeface="Meiryo UI" panose="020B0604030504040204" pitchFamily="50" charset="-128"/>
                      </a:rPr>
                      <a:t>JR</a:t>
                    </a:r>
                    <a:r>
                      <a:rPr kumimoji="1" lang="ja-JP" altLang="en-US" sz="800" dirty="0">
                        <a:solidFill>
                          <a:schemeClr val="tx1"/>
                        </a:solidFill>
                        <a:latin typeface="Meiryo UI" panose="020B0604030504040204" pitchFamily="50" charset="-128"/>
                        <a:ea typeface="Meiryo UI" panose="020B0604030504040204" pitchFamily="50" charset="-128"/>
                      </a:rPr>
                      <a:t>京都駅</a:t>
                    </a:r>
                  </a:p>
                </p:txBody>
              </p:sp>
              <p:cxnSp>
                <p:nvCxnSpPr>
                  <p:cNvPr id="65" name="直線コネクタ 64"/>
                  <p:cNvCxnSpPr>
                    <a:stCxn id="64" idx="3"/>
                  </p:cNvCxnSpPr>
                  <p:nvPr/>
                </p:nvCxnSpPr>
                <p:spPr>
                  <a:xfrm flipV="1">
                    <a:off x="2339752" y="4374905"/>
                    <a:ext cx="864096" cy="2"/>
                  </a:xfrm>
                  <a:prstGeom prst="line">
                    <a:avLst/>
                  </a:prstGeom>
                  <a:ln w="38100">
                    <a:solidFill>
                      <a:srgbClr val="CAC25D"/>
                    </a:solidFill>
                  </a:ln>
                </p:spPr>
                <p:style>
                  <a:lnRef idx="1">
                    <a:schemeClr val="accent1"/>
                  </a:lnRef>
                  <a:fillRef idx="0">
                    <a:schemeClr val="accent1"/>
                  </a:fillRef>
                  <a:effectRef idx="0">
                    <a:schemeClr val="accent1"/>
                  </a:effectRef>
                  <a:fontRef idx="minor">
                    <a:schemeClr val="tx1"/>
                  </a:fontRef>
                </p:style>
              </p:cxnSp>
              <p:sp>
                <p:nvSpPr>
                  <p:cNvPr id="66" name="角丸四角形 65"/>
                  <p:cNvSpPr/>
                  <p:nvPr/>
                </p:nvSpPr>
                <p:spPr>
                  <a:xfrm>
                    <a:off x="3059832" y="4230890"/>
                    <a:ext cx="792088" cy="288031"/>
                  </a:xfrm>
                  <a:prstGeom prst="roundRect">
                    <a:avLst>
                      <a:gd name="adj" fmla="val 47083"/>
                    </a:avLst>
                  </a:prstGeom>
                  <a:solidFill>
                    <a:schemeClr val="bg1"/>
                  </a:solidFill>
                  <a:ln w="19050">
                    <a:solidFill>
                      <a:srgbClr val="CAC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solidFill>
                          <a:schemeClr val="tx1"/>
                        </a:solidFill>
                        <a:latin typeface="Meiryo UI" panose="020B0604030504040204" pitchFamily="50" charset="-128"/>
                        <a:ea typeface="Meiryo UI" panose="020B0604030504040204" pitchFamily="50" charset="-128"/>
                      </a:rPr>
                      <a:t>JR</a:t>
                    </a:r>
                    <a:r>
                      <a:rPr kumimoji="1" lang="ja-JP" altLang="en-US" sz="800" dirty="0">
                        <a:solidFill>
                          <a:schemeClr val="tx1"/>
                        </a:solidFill>
                        <a:latin typeface="Meiryo UI" panose="020B0604030504040204" pitchFamily="50" charset="-128"/>
                        <a:ea typeface="Meiryo UI" panose="020B0604030504040204" pitchFamily="50" charset="-128"/>
                      </a:rPr>
                      <a:t>大津駅</a:t>
                    </a:r>
                  </a:p>
                </p:txBody>
              </p:sp>
            </p:grpSp>
            <p:pic>
              <p:nvPicPr>
                <p:cNvPr id="67" name="図 6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4041" y="4050094"/>
                  <a:ext cx="368513" cy="249642"/>
                </a:xfrm>
                <a:prstGeom prst="rect">
                  <a:avLst/>
                </a:prstGeom>
              </p:spPr>
            </p:pic>
            <p:grpSp>
              <p:nvGrpSpPr>
                <p:cNvPr id="68" name="グループ化 67"/>
                <p:cNvGrpSpPr/>
                <p:nvPr/>
              </p:nvGrpSpPr>
              <p:grpSpPr>
                <a:xfrm>
                  <a:off x="1556170" y="4814407"/>
                  <a:ext cx="2304256" cy="288032"/>
                  <a:chOff x="1547664" y="4230890"/>
                  <a:chExt cx="2304256" cy="288032"/>
                </a:xfrm>
              </p:grpSpPr>
              <p:sp>
                <p:nvSpPr>
                  <p:cNvPr id="69" name="角丸四角形 68"/>
                  <p:cNvSpPr/>
                  <p:nvPr/>
                </p:nvSpPr>
                <p:spPr>
                  <a:xfrm>
                    <a:off x="1547664" y="4230891"/>
                    <a:ext cx="792088" cy="288031"/>
                  </a:xfrm>
                  <a:prstGeom prst="roundRect">
                    <a:avLst>
                      <a:gd name="adj" fmla="val 47083"/>
                    </a:avLst>
                  </a:prstGeom>
                  <a:solidFill>
                    <a:schemeClr val="bg1"/>
                  </a:solidFill>
                  <a:ln w="19050">
                    <a:solidFill>
                      <a:srgbClr val="CAC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Meiryo UI" panose="020B0604030504040204" pitchFamily="50" charset="-128"/>
                        <a:ea typeface="Meiryo UI" panose="020B0604030504040204" pitchFamily="50" charset="-128"/>
                      </a:rPr>
                      <a:t>京都東</a:t>
                    </a:r>
                    <a:r>
                      <a:rPr kumimoji="1" lang="en-US" altLang="ja-JP" sz="800" dirty="0">
                        <a:solidFill>
                          <a:schemeClr val="tx1"/>
                        </a:solidFill>
                        <a:latin typeface="Meiryo UI" panose="020B0604030504040204" pitchFamily="50" charset="-128"/>
                        <a:ea typeface="Meiryo UI" panose="020B0604030504040204" pitchFamily="50" charset="-128"/>
                      </a:rPr>
                      <a:t>IC</a:t>
                    </a:r>
                    <a:endParaRPr kumimoji="1" lang="ja-JP" altLang="en-US" sz="800" dirty="0">
                      <a:solidFill>
                        <a:schemeClr val="tx1"/>
                      </a:solidFill>
                      <a:latin typeface="Meiryo UI" panose="020B0604030504040204" pitchFamily="50" charset="-128"/>
                      <a:ea typeface="Meiryo UI" panose="020B0604030504040204" pitchFamily="50" charset="-128"/>
                    </a:endParaRPr>
                  </a:p>
                </p:txBody>
              </p:sp>
              <p:cxnSp>
                <p:nvCxnSpPr>
                  <p:cNvPr id="70" name="直線コネクタ 69"/>
                  <p:cNvCxnSpPr>
                    <a:stCxn id="69" idx="3"/>
                  </p:cNvCxnSpPr>
                  <p:nvPr/>
                </p:nvCxnSpPr>
                <p:spPr>
                  <a:xfrm flipV="1">
                    <a:off x="2339752" y="4374905"/>
                    <a:ext cx="864096" cy="2"/>
                  </a:xfrm>
                  <a:prstGeom prst="line">
                    <a:avLst/>
                  </a:prstGeom>
                  <a:ln w="38100">
                    <a:solidFill>
                      <a:srgbClr val="CAC25D"/>
                    </a:solidFill>
                  </a:ln>
                </p:spPr>
                <p:style>
                  <a:lnRef idx="1">
                    <a:schemeClr val="accent1"/>
                  </a:lnRef>
                  <a:fillRef idx="0">
                    <a:schemeClr val="accent1"/>
                  </a:fillRef>
                  <a:effectRef idx="0">
                    <a:schemeClr val="accent1"/>
                  </a:effectRef>
                  <a:fontRef idx="minor">
                    <a:schemeClr val="tx1"/>
                  </a:fontRef>
                </p:style>
              </p:cxnSp>
              <p:sp>
                <p:nvSpPr>
                  <p:cNvPr id="71" name="角丸四角形 70"/>
                  <p:cNvSpPr/>
                  <p:nvPr/>
                </p:nvSpPr>
                <p:spPr>
                  <a:xfrm>
                    <a:off x="3059832" y="4230890"/>
                    <a:ext cx="792088" cy="288031"/>
                  </a:xfrm>
                  <a:prstGeom prst="roundRect">
                    <a:avLst>
                      <a:gd name="adj" fmla="val 47083"/>
                    </a:avLst>
                  </a:prstGeom>
                  <a:solidFill>
                    <a:schemeClr val="bg1"/>
                  </a:solidFill>
                  <a:ln w="19050">
                    <a:solidFill>
                      <a:srgbClr val="CAC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Meiryo UI" panose="020B0604030504040204" pitchFamily="50" charset="-128"/>
                        <a:ea typeface="Meiryo UI" panose="020B0604030504040204" pitchFamily="50" charset="-128"/>
                      </a:rPr>
                      <a:t>大津</a:t>
                    </a:r>
                    <a:r>
                      <a:rPr kumimoji="1" lang="en-US" altLang="ja-JP" sz="800" dirty="0">
                        <a:solidFill>
                          <a:schemeClr val="tx1"/>
                        </a:solidFill>
                        <a:latin typeface="Meiryo UI" panose="020B0604030504040204" pitchFamily="50" charset="-128"/>
                        <a:ea typeface="Meiryo UI" panose="020B0604030504040204" pitchFamily="50" charset="-128"/>
                      </a:rPr>
                      <a:t>IC</a:t>
                    </a:r>
                    <a:endParaRPr kumimoji="1" lang="ja-JP" altLang="en-US" sz="800" dirty="0">
                      <a:solidFill>
                        <a:schemeClr val="tx1"/>
                      </a:solidFill>
                      <a:latin typeface="Meiryo UI" panose="020B0604030504040204" pitchFamily="50" charset="-128"/>
                      <a:ea typeface="Meiryo UI" panose="020B0604030504040204" pitchFamily="50" charset="-128"/>
                    </a:endParaRPr>
                  </a:p>
                </p:txBody>
              </p:sp>
            </p:grpSp>
            <p:pic>
              <p:nvPicPr>
                <p:cNvPr id="72" name="図 7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2498969" y="4710518"/>
                  <a:ext cx="435672" cy="195090"/>
                </a:xfrm>
                <a:prstGeom prst="rect">
                  <a:avLst/>
                </a:prstGeom>
              </p:spPr>
            </p:pic>
          </p:grpSp>
          <p:sp>
            <p:nvSpPr>
              <p:cNvPr id="26" name="テキスト ボックス 25"/>
              <p:cNvSpPr txBox="1"/>
              <p:nvPr/>
            </p:nvSpPr>
            <p:spPr>
              <a:xfrm>
                <a:off x="2339752" y="4723073"/>
                <a:ext cx="442750" cy="276999"/>
              </a:xfrm>
              <a:prstGeom prst="rect">
                <a:avLst/>
              </a:prstGeom>
              <a:noFill/>
            </p:spPr>
            <p:txBody>
              <a:bodyPr wrap="none" rtlCol="0">
                <a:spAutoFit/>
              </a:bodyPr>
              <a:lstStyle/>
              <a:p>
                <a:r>
                  <a:rPr kumimoji="1" lang="en-US" altLang="ja-JP" sz="1200" b="1">
                    <a:latin typeface="Meiryo UI" panose="020B0604030504040204" pitchFamily="50" charset="-128"/>
                    <a:ea typeface="Meiryo UI" panose="020B0604030504040204" pitchFamily="50" charset="-128"/>
                  </a:rPr>
                  <a:t>9</a:t>
                </a:r>
                <a:r>
                  <a:rPr kumimoji="1" lang="ja-JP" altLang="en-US" sz="1200" b="1" dirty="0">
                    <a:latin typeface="Meiryo UI" panose="020B0604030504040204" pitchFamily="50" charset="-128"/>
                    <a:ea typeface="Meiryo UI" panose="020B0604030504040204" pitchFamily="50" charset="-128"/>
                  </a:rPr>
                  <a:t>分</a:t>
                </a:r>
              </a:p>
            </p:txBody>
          </p:sp>
          <p:sp>
            <p:nvSpPr>
              <p:cNvPr id="73" name="テキスト ボックス 72"/>
              <p:cNvSpPr txBox="1"/>
              <p:nvPr/>
            </p:nvSpPr>
            <p:spPr>
              <a:xfrm>
                <a:off x="2318307" y="5339087"/>
                <a:ext cx="546945" cy="276999"/>
              </a:xfrm>
              <a:prstGeom prst="rect">
                <a:avLst/>
              </a:prstGeom>
              <a:noFill/>
            </p:spPr>
            <p:txBody>
              <a:bodyPr wrap="none" rtlCol="0">
                <a:spAutoFit/>
              </a:bodyPr>
              <a:lstStyle/>
              <a:p>
                <a:r>
                  <a:rPr kumimoji="1" lang="en-US" altLang="ja-JP" sz="1200" b="1" dirty="0">
                    <a:latin typeface="Meiryo UI" panose="020B0604030504040204" pitchFamily="50" charset="-128"/>
                    <a:ea typeface="Meiryo UI" panose="020B0604030504040204" pitchFamily="50" charset="-128"/>
                  </a:rPr>
                  <a:t>10</a:t>
                </a:r>
                <a:r>
                  <a:rPr kumimoji="1" lang="ja-JP" altLang="en-US" sz="1200" b="1" dirty="0">
                    <a:latin typeface="Meiryo UI" panose="020B0604030504040204" pitchFamily="50" charset="-128"/>
                    <a:ea typeface="Meiryo UI" panose="020B0604030504040204" pitchFamily="50" charset="-128"/>
                  </a:rPr>
                  <a:t>分</a:t>
                </a:r>
              </a:p>
            </p:txBody>
          </p:sp>
        </p:grpSp>
        <p:sp>
          <p:nvSpPr>
            <p:cNvPr id="35" name="テキスト ボックス 34"/>
            <p:cNvSpPr txBox="1"/>
            <p:nvPr/>
          </p:nvSpPr>
          <p:spPr>
            <a:xfrm>
              <a:off x="1319575" y="4256181"/>
              <a:ext cx="484428" cy="276999"/>
            </a:xfrm>
            <a:prstGeom prst="rect">
              <a:avLst/>
            </a:prstGeom>
            <a:noFill/>
          </p:spPr>
          <p:txBody>
            <a:bodyPr wrap="none" rtlCol="0">
              <a:spAutoFit/>
            </a:bodyPr>
            <a:lstStyle/>
            <a:p>
              <a:r>
                <a:rPr kumimoji="1" lang="en-US" altLang="ja-JP" sz="1200" dirty="0">
                  <a:latin typeface="Meiryo UI" panose="020B0604030504040204" pitchFamily="50" charset="-128"/>
                  <a:ea typeface="Meiryo UI" panose="020B0604030504040204" pitchFamily="50" charset="-128"/>
                </a:rPr>
                <a:t>JR</a:t>
              </a:r>
              <a:r>
                <a:rPr kumimoji="1" lang="ja-JP" altLang="en-US" sz="1200" dirty="0">
                  <a:latin typeface="Meiryo UI" panose="020B0604030504040204" pitchFamily="50" charset="-128"/>
                  <a:ea typeface="Meiryo UI" panose="020B0604030504040204" pitchFamily="50" charset="-128"/>
                </a:rPr>
                <a:t>で</a:t>
              </a:r>
            </a:p>
          </p:txBody>
        </p:sp>
        <p:sp>
          <p:nvSpPr>
            <p:cNvPr id="74" name="テキスト ボックス 73"/>
            <p:cNvSpPr txBox="1"/>
            <p:nvPr/>
          </p:nvSpPr>
          <p:spPr>
            <a:xfrm>
              <a:off x="1298880" y="4902255"/>
              <a:ext cx="558166" cy="276999"/>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バスで</a:t>
              </a:r>
            </a:p>
          </p:txBody>
        </p:sp>
      </p:grpSp>
      <p:sp>
        <p:nvSpPr>
          <p:cNvPr id="40" name="テキスト ボックス 39"/>
          <p:cNvSpPr txBox="1"/>
          <p:nvPr/>
        </p:nvSpPr>
        <p:spPr>
          <a:xfrm>
            <a:off x="3884090" y="3996229"/>
            <a:ext cx="3470822" cy="830997"/>
          </a:xfrm>
          <a:prstGeom prst="rect">
            <a:avLst/>
          </a:prstGeom>
          <a:noFill/>
        </p:spPr>
        <p:txBody>
          <a:bodyPr wrap="none" rtlCol="0">
            <a:spAutoFit/>
          </a:bodyPr>
          <a:lstStyle/>
          <a:p>
            <a:r>
              <a:rPr kumimoji="1" lang="ja-JP" altLang="en-US" sz="1200" b="1" dirty="0">
                <a:solidFill>
                  <a:schemeClr val="bg1"/>
                </a:solidFill>
                <a:latin typeface="メイリオ" panose="020B0604030504040204" pitchFamily="50" charset="-128"/>
                <a:ea typeface="メイリオ" panose="020B0604030504040204" pitchFamily="50" charset="-128"/>
              </a:rPr>
              <a:t>大津市は琵琶湖のほとり、滋賀県の南西部</a:t>
            </a:r>
            <a:endParaRPr kumimoji="1" lang="en-US" altLang="ja-JP" sz="1200" b="1" dirty="0">
              <a:solidFill>
                <a:schemeClr val="bg1"/>
              </a:solidFill>
              <a:latin typeface="メイリオ" panose="020B0604030504040204" pitchFamily="50" charset="-128"/>
              <a:ea typeface="メイリオ" panose="020B0604030504040204" pitchFamily="50" charset="-128"/>
            </a:endParaRPr>
          </a:p>
          <a:p>
            <a:r>
              <a:rPr kumimoji="1" lang="ja-JP" altLang="en-US" sz="1200" b="1" dirty="0">
                <a:solidFill>
                  <a:schemeClr val="bg1"/>
                </a:solidFill>
                <a:latin typeface="メイリオ" panose="020B0604030504040204" pitchFamily="50" charset="-128"/>
                <a:ea typeface="メイリオ" panose="020B0604030504040204" pitchFamily="50" charset="-128"/>
              </a:rPr>
              <a:t>京都駅からは</a:t>
            </a:r>
            <a:r>
              <a:rPr kumimoji="1" lang="en-US" altLang="ja-JP" sz="1200" b="1" dirty="0">
                <a:solidFill>
                  <a:schemeClr val="bg1"/>
                </a:solidFill>
                <a:latin typeface="メイリオ" panose="020B0604030504040204" pitchFamily="50" charset="-128"/>
                <a:ea typeface="メイリオ" panose="020B0604030504040204" pitchFamily="50" charset="-128"/>
              </a:rPr>
              <a:t>JR</a:t>
            </a:r>
            <a:r>
              <a:rPr kumimoji="1" lang="ja-JP" altLang="en-US" sz="1200" b="1" dirty="0">
                <a:solidFill>
                  <a:schemeClr val="bg1"/>
                </a:solidFill>
                <a:latin typeface="メイリオ" panose="020B0604030504040204" pitchFamily="50" charset="-128"/>
                <a:ea typeface="メイリオ" panose="020B0604030504040204" pitchFamily="50" charset="-128"/>
              </a:rPr>
              <a:t>で</a:t>
            </a:r>
            <a:r>
              <a:rPr kumimoji="1" lang="en-US" altLang="ja-JP" sz="1200" b="1" dirty="0">
                <a:solidFill>
                  <a:schemeClr val="bg1"/>
                </a:solidFill>
                <a:latin typeface="メイリオ" panose="020B0604030504040204" pitchFamily="50" charset="-128"/>
                <a:ea typeface="メイリオ" panose="020B0604030504040204" pitchFamily="50" charset="-128"/>
              </a:rPr>
              <a:t>9</a:t>
            </a:r>
            <a:r>
              <a:rPr kumimoji="1" lang="ja-JP" altLang="en-US" sz="1200" b="1" dirty="0">
                <a:solidFill>
                  <a:schemeClr val="bg1"/>
                </a:solidFill>
                <a:latin typeface="メイリオ" panose="020B0604030504040204" pitchFamily="50" charset="-128"/>
                <a:ea typeface="メイリオ" panose="020B0604030504040204" pitchFamily="50" charset="-128"/>
              </a:rPr>
              <a:t>分</a:t>
            </a:r>
            <a:endParaRPr kumimoji="1" lang="en-US" altLang="ja-JP" sz="1200" b="1" dirty="0">
              <a:solidFill>
                <a:schemeClr val="bg1"/>
              </a:solidFill>
              <a:latin typeface="メイリオ" panose="020B0604030504040204" pitchFamily="50" charset="-128"/>
              <a:ea typeface="メイリオ" panose="020B0604030504040204" pitchFamily="50" charset="-128"/>
            </a:endParaRPr>
          </a:p>
          <a:p>
            <a:r>
              <a:rPr kumimoji="1" lang="ja-JP" altLang="en-US" sz="1200" b="1" dirty="0">
                <a:solidFill>
                  <a:schemeClr val="bg1"/>
                </a:solidFill>
                <a:latin typeface="メイリオ" panose="020B0604030504040204" pitchFamily="50" charset="-128"/>
                <a:ea typeface="メイリオ" panose="020B0604030504040204" pitchFamily="50" charset="-128"/>
              </a:rPr>
              <a:t>名神高速道路の京都東</a:t>
            </a:r>
            <a:r>
              <a:rPr kumimoji="1" lang="en-US" altLang="ja-JP" sz="1200" b="1" dirty="0">
                <a:solidFill>
                  <a:schemeClr val="bg1"/>
                </a:solidFill>
                <a:latin typeface="メイリオ" panose="020B0604030504040204" pitchFamily="50" charset="-128"/>
                <a:ea typeface="メイリオ" panose="020B0604030504040204" pitchFamily="50" charset="-128"/>
              </a:rPr>
              <a:t>IC</a:t>
            </a:r>
            <a:r>
              <a:rPr kumimoji="1" lang="ja-JP" altLang="en-US" sz="1200" b="1" dirty="0">
                <a:solidFill>
                  <a:schemeClr val="bg1"/>
                </a:solidFill>
                <a:latin typeface="メイリオ" panose="020B0604030504040204" pitchFamily="50" charset="-128"/>
                <a:ea typeface="メイリオ" panose="020B0604030504040204" pitchFamily="50" charset="-128"/>
              </a:rPr>
              <a:t>から大津</a:t>
            </a:r>
            <a:r>
              <a:rPr kumimoji="1" lang="en-US" altLang="ja-JP" sz="1200" b="1" dirty="0">
                <a:solidFill>
                  <a:schemeClr val="bg1"/>
                </a:solidFill>
                <a:latin typeface="メイリオ" panose="020B0604030504040204" pitchFamily="50" charset="-128"/>
                <a:ea typeface="メイリオ" panose="020B0604030504040204" pitchFamily="50" charset="-128"/>
              </a:rPr>
              <a:t>IC</a:t>
            </a:r>
            <a:r>
              <a:rPr kumimoji="1" lang="ja-JP" altLang="en-US" sz="1200" b="1" dirty="0">
                <a:solidFill>
                  <a:schemeClr val="bg1"/>
                </a:solidFill>
                <a:latin typeface="メイリオ" panose="020B0604030504040204" pitchFamily="50" charset="-128"/>
                <a:ea typeface="メイリオ" panose="020B0604030504040204" pitchFamily="50" charset="-128"/>
              </a:rPr>
              <a:t>まで</a:t>
            </a:r>
            <a:r>
              <a:rPr kumimoji="1" lang="en-US" altLang="ja-JP" sz="1200" b="1" dirty="0">
                <a:solidFill>
                  <a:schemeClr val="bg1"/>
                </a:solidFill>
                <a:latin typeface="メイリオ" panose="020B0604030504040204" pitchFamily="50" charset="-128"/>
                <a:ea typeface="メイリオ" panose="020B0604030504040204" pitchFamily="50" charset="-128"/>
              </a:rPr>
              <a:t>10</a:t>
            </a:r>
            <a:r>
              <a:rPr kumimoji="1" lang="ja-JP" altLang="en-US" sz="1200" b="1" dirty="0">
                <a:solidFill>
                  <a:schemeClr val="bg1"/>
                </a:solidFill>
                <a:latin typeface="メイリオ" panose="020B0604030504040204" pitchFamily="50" charset="-128"/>
                <a:ea typeface="メイリオ" panose="020B0604030504040204" pitchFamily="50" charset="-128"/>
              </a:rPr>
              <a:t>分</a:t>
            </a:r>
            <a:endParaRPr kumimoji="1" lang="en-US" altLang="ja-JP" sz="1200" b="1" dirty="0">
              <a:solidFill>
                <a:schemeClr val="bg1"/>
              </a:solidFill>
              <a:latin typeface="メイリオ" panose="020B0604030504040204" pitchFamily="50" charset="-128"/>
              <a:ea typeface="メイリオ" panose="020B0604030504040204" pitchFamily="50" charset="-128"/>
            </a:endParaRPr>
          </a:p>
          <a:p>
            <a:r>
              <a:rPr kumimoji="1" lang="ja-JP" altLang="en-US" sz="1200" b="1" dirty="0">
                <a:solidFill>
                  <a:schemeClr val="bg1"/>
                </a:solidFill>
                <a:latin typeface="メイリオ" panose="020B0604030504040204" pitchFamily="50" charset="-128"/>
                <a:ea typeface="メイリオ" panose="020B0604030504040204" pitchFamily="50" charset="-128"/>
              </a:rPr>
              <a:t>京都市内中心部からは車で</a:t>
            </a:r>
            <a:r>
              <a:rPr kumimoji="1" lang="en-US" altLang="ja-JP" sz="1200" b="1" dirty="0">
                <a:solidFill>
                  <a:schemeClr val="bg1"/>
                </a:solidFill>
                <a:latin typeface="メイリオ" panose="020B0604030504040204" pitchFamily="50" charset="-128"/>
                <a:ea typeface="メイリオ" panose="020B0604030504040204" pitchFamily="50" charset="-128"/>
              </a:rPr>
              <a:t>30</a:t>
            </a:r>
            <a:r>
              <a:rPr kumimoji="1" lang="ja-JP" altLang="en-US" sz="1200" b="1" dirty="0">
                <a:solidFill>
                  <a:schemeClr val="bg1"/>
                </a:solidFill>
                <a:latin typeface="メイリオ" panose="020B0604030504040204" pitchFamily="50" charset="-128"/>
                <a:ea typeface="メイリオ" panose="020B0604030504040204" pitchFamily="50" charset="-128"/>
              </a:rPr>
              <a:t>分</a:t>
            </a:r>
            <a:endParaRPr kumimoji="1" lang="en-US" altLang="ja-JP" sz="1200" b="1" dirty="0">
              <a:solidFill>
                <a:schemeClr val="bg1"/>
              </a:solidFill>
              <a:latin typeface="メイリオ" panose="020B0604030504040204" pitchFamily="50" charset="-128"/>
              <a:ea typeface="メイリオ" panose="020B0604030504040204" pitchFamily="50" charset="-128"/>
            </a:endParaRPr>
          </a:p>
        </p:txBody>
      </p:sp>
      <p:pic>
        <p:nvPicPr>
          <p:cNvPr id="27" name="図 26">
            <a:extLst>
              <a:ext uri="{FF2B5EF4-FFF2-40B4-BE49-F238E27FC236}">
                <a16:creationId xmlns:a16="http://schemas.microsoft.com/office/drawing/2014/main" id="{57B7323F-949E-ED0B-B7FB-B6AED1D3CC64}"/>
              </a:ext>
            </a:extLst>
          </p:cNvPr>
          <p:cNvPicPr>
            <a:picLocks noChangeAspect="1"/>
          </p:cNvPicPr>
          <p:nvPr/>
        </p:nvPicPr>
        <p:blipFill rotWithShape="1">
          <a:blip r:embed="rId8"/>
          <a:srcRect l="35745" t="38542" r="34311" b="45542"/>
          <a:stretch/>
        </p:blipFill>
        <p:spPr>
          <a:xfrm>
            <a:off x="972070" y="2149518"/>
            <a:ext cx="380530" cy="127354"/>
          </a:xfrm>
          <a:prstGeom prst="rect">
            <a:avLst/>
          </a:prstGeom>
        </p:spPr>
      </p:pic>
    </p:spTree>
    <p:extLst>
      <p:ext uri="{BB962C8B-B14F-4D97-AF65-F5344CB8AC3E}">
        <p14:creationId xmlns:p14="http://schemas.microsoft.com/office/powerpoint/2010/main" val="57378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184232A-BF61-63B5-ED63-A7BB8D60958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56658" y="2320862"/>
            <a:ext cx="4607618" cy="2817484"/>
          </a:xfrm>
          <a:prstGeom prst="rect">
            <a:avLst/>
          </a:prstGeom>
          <a:ln>
            <a:noFill/>
          </a:ln>
          <a:effectLst>
            <a:softEdge rad="112500"/>
          </a:effectLst>
        </p:spPr>
      </p:pic>
      <p:sp>
        <p:nvSpPr>
          <p:cNvPr id="10" name="テキスト ボックス 9"/>
          <p:cNvSpPr txBox="1"/>
          <p:nvPr/>
        </p:nvSpPr>
        <p:spPr>
          <a:xfrm>
            <a:off x="704529" y="188640"/>
            <a:ext cx="5442516" cy="400110"/>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自然と歴史文化にあふれるまち　</a:t>
            </a:r>
            <a:r>
              <a:rPr kumimoji="1" lang="ja-JP" altLang="en-US" sz="2000" b="1" dirty="0">
                <a:solidFill>
                  <a:srgbClr val="4294D0"/>
                </a:solidFill>
                <a:latin typeface="Meiryo UI" panose="020B0604030504040204" pitchFamily="50" charset="-128"/>
                <a:ea typeface="Meiryo UI" panose="020B0604030504040204" pitchFamily="50" charset="-128"/>
              </a:rPr>
              <a:t>びわ湖大津（滋賀県大津市）</a:t>
            </a:r>
            <a:endParaRPr kumimoji="1" lang="ja-JP" altLang="en-US" b="1" dirty="0">
              <a:solidFill>
                <a:srgbClr val="4294D0"/>
              </a:solidFill>
              <a:latin typeface="Meiryo UI" panose="020B0604030504040204" pitchFamily="50" charset="-128"/>
              <a:ea typeface="Meiryo UI" panose="020B0604030504040204" pitchFamily="50" charset="-128"/>
            </a:endParaRPr>
          </a:p>
        </p:txBody>
      </p:sp>
      <p:sp>
        <p:nvSpPr>
          <p:cNvPr id="2" name="正方形/長方形 1"/>
          <p:cNvSpPr/>
          <p:nvPr/>
        </p:nvSpPr>
        <p:spPr>
          <a:xfrm>
            <a:off x="452501" y="664271"/>
            <a:ext cx="4680520" cy="1938992"/>
          </a:xfrm>
          <a:prstGeom prst="rect">
            <a:avLst/>
          </a:prstGeom>
          <a:noFill/>
        </p:spPr>
        <p:txBody>
          <a:bodyPr wrap="square">
            <a:spAutoFit/>
          </a:bodyPr>
          <a:lstStyle/>
          <a:p>
            <a:r>
              <a:rPr kumimoji="1" lang="ja-JP" altLang="en-US" sz="1200" dirty="0">
                <a:latin typeface="メイリオ" panose="020B0604030504040204" pitchFamily="50" charset="-128"/>
                <a:ea typeface="メイリオ" panose="020B0604030504040204" pitchFamily="50" charset="-128"/>
              </a:rPr>
              <a:t>自然と人々の暮らしが調和した美しい風景</a:t>
            </a:r>
            <a:endParaRPr kumimoji="1" lang="en-US" altLang="ja-JP" sz="1200" dirty="0">
              <a:latin typeface="メイリオ" panose="020B0604030504040204" pitchFamily="50" charset="-128"/>
              <a:ea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天智天皇により</a:t>
            </a:r>
            <a:r>
              <a:rPr kumimoji="1" lang="en-US" altLang="ja-JP" sz="1200" dirty="0">
                <a:latin typeface="メイリオ" panose="020B0604030504040204" pitchFamily="50" charset="-128"/>
                <a:ea typeface="メイリオ" panose="020B0604030504040204" pitchFamily="50" charset="-128"/>
              </a:rPr>
              <a:t>1350</a:t>
            </a:r>
            <a:r>
              <a:rPr kumimoji="1" lang="ja-JP" altLang="en-US" sz="1200" dirty="0">
                <a:latin typeface="メイリオ" panose="020B0604030504040204" pitchFamily="50" charset="-128"/>
                <a:ea typeface="メイリオ" panose="020B0604030504040204" pitchFamily="50" charset="-128"/>
              </a:rPr>
              <a:t>年前に遷都された近江大津京</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東海道最後の宿場町「大津宿」</a:t>
            </a:r>
            <a:endParaRPr kumimoji="1" lang="en-US" altLang="ja-JP" sz="1200" dirty="0">
              <a:latin typeface="メイリオ" panose="020B0604030504040204" pitchFamily="50" charset="-128"/>
              <a:ea typeface="メイリオ" panose="020B0604030504040204" pitchFamily="50" charset="-128"/>
            </a:endParaRPr>
          </a:p>
          <a:p>
            <a:r>
              <a:rPr lang="ja-JP" altLang="en-US" sz="1200" dirty="0">
                <a:latin typeface="Meiryo UI" panose="020B0604030504040204" pitchFamily="50" charset="-128"/>
                <a:ea typeface="Meiryo UI" panose="020B0604030504040204" pitchFamily="50" charset="-128"/>
              </a:rPr>
              <a:t>最澄によって創建された、天台宗総本山の比叡山延暦寺</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紫式部が源氏物語を起筆したといわれる石山寺</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明智光秀の菩提寺である西教寺</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松尾芭蕉がその景観を好み、墓も建つ義仲寺</a:t>
            </a:r>
            <a:endParaRPr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水と祈りの文化が育まれた、自然と歴史文化にあふれるまち</a:t>
            </a:r>
            <a:endParaRPr kumimoji="1" lang="en-US" altLang="ja-JP" sz="1200" dirty="0">
              <a:latin typeface="Meiryo UI" panose="020B0604030504040204" pitchFamily="50" charset="-128"/>
              <a:ea typeface="Meiryo UI" panose="020B0604030504040204" pitchFamily="50" charset="-128"/>
            </a:endParaRPr>
          </a:p>
        </p:txBody>
      </p:sp>
      <p:sp>
        <p:nvSpPr>
          <p:cNvPr id="4" name="正方形/長方形 3"/>
          <p:cNvSpPr/>
          <p:nvPr/>
        </p:nvSpPr>
        <p:spPr>
          <a:xfrm>
            <a:off x="2191009" y="5100977"/>
            <a:ext cx="7056784" cy="276999"/>
          </a:xfrm>
          <a:prstGeom prst="rect">
            <a:avLst/>
          </a:prstGeom>
          <a:solidFill>
            <a:schemeClr val="bg1">
              <a:alpha val="58000"/>
            </a:schemeClr>
          </a:solidFill>
        </p:spPr>
        <p:txBody>
          <a:bodyPr wrap="square">
            <a:spAutoFit/>
          </a:bodyPr>
          <a:lstStyle/>
          <a:p>
            <a:pPr algn="r"/>
            <a:r>
              <a:rPr kumimoji="1" lang="ja-JP" altLang="en-US" sz="1200" dirty="0">
                <a:latin typeface="メイリオ" panose="020B0604030504040204" pitchFamily="50" charset="-128"/>
                <a:ea typeface="メイリオ" panose="020B0604030504040204" pitchFamily="50" charset="-128"/>
              </a:rPr>
              <a:t>日本最大にして最古の湖　琵琶湖</a:t>
            </a:r>
            <a:endParaRPr kumimoji="1" lang="en-US" altLang="ja-JP" sz="1200" dirty="0">
              <a:latin typeface="メイリオ" panose="020B0604030504040204" pitchFamily="50" charset="-128"/>
              <a:ea typeface="メイリオ" panose="020B0604030504040204" pitchFamily="50" charset="-128"/>
            </a:endParaRPr>
          </a:p>
        </p:txBody>
      </p:sp>
      <p:pic>
        <p:nvPicPr>
          <p:cNvPr id="29" name="図 28">
            <a:extLst>
              <a:ext uri="{FF2B5EF4-FFF2-40B4-BE49-F238E27FC236}">
                <a16:creationId xmlns:a16="http://schemas.microsoft.com/office/drawing/2014/main" id="{C3012A5B-89D1-E5B9-653D-72BEA740672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8398" y="2640837"/>
            <a:ext cx="3944562" cy="2629969"/>
          </a:xfrm>
          <a:prstGeom prst="rect">
            <a:avLst/>
          </a:prstGeom>
          <a:ln>
            <a:noFill/>
          </a:ln>
          <a:effectLst>
            <a:softEdge rad="112500"/>
          </a:effectLst>
        </p:spPr>
      </p:pic>
      <p:pic>
        <p:nvPicPr>
          <p:cNvPr id="30" name="図 29">
            <a:extLst>
              <a:ext uri="{FF2B5EF4-FFF2-40B4-BE49-F238E27FC236}">
                <a16:creationId xmlns:a16="http://schemas.microsoft.com/office/drawing/2014/main" id="{2A44874A-A5C1-9F5F-5938-9E2A99AE48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92960" y="724782"/>
            <a:ext cx="2394120" cy="1596080"/>
          </a:xfrm>
          <a:prstGeom prst="rect">
            <a:avLst/>
          </a:prstGeom>
          <a:ln>
            <a:noFill/>
          </a:ln>
          <a:effectLst>
            <a:softEdge rad="112500"/>
          </a:effectLst>
        </p:spPr>
      </p:pic>
      <p:sp>
        <p:nvSpPr>
          <p:cNvPr id="7" name="1 つの角を丸めた四角形 6"/>
          <p:cNvSpPr/>
          <p:nvPr/>
        </p:nvSpPr>
        <p:spPr>
          <a:xfrm rot="10800000" flipH="1">
            <a:off x="560512" y="867883"/>
            <a:ext cx="3005347" cy="72008"/>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1 つの角を丸めた四角形 41"/>
          <p:cNvSpPr/>
          <p:nvPr/>
        </p:nvSpPr>
        <p:spPr>
          <a:xfrm rot="10800000" flipH="1">
            <a:off x="6841357" y="5343389"/>
            <a:ext cx="2334428" cy="71861"/>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a:off x="2441104" y="5453609"/>
            <a:ext cx="7056784" cy="1200329"/>
          </a:xfrm>
          <a:prstGeom prst="rect">
            <a:avLst/>
          </a:prstGeom>
          <a:noFill/>
        </p:spPr>
        <p:txBody>
          <a:bodyPr wrap="square">
            <a:spAutoFit/>
          </a:bodyPr>
          <a:lstStyle/>
          <a:p>
            <a:r>
              <a:rPr kumimoji="1" lang="ja-JP" altLang="en-US" sz="1200" dirty="0">
                <a:latin typeface="メイリオ" panose="020B0604030504040204" pitchFamily="50" charset="-128"/>
                <a:ea typeface="メイリオ" panose="020B0604030504040204" pitchFamily="50" charset="-128"/>
              </a:rPr>
              <a:t>琵琶湖は滋賀県にある日本で一番大きな湖。約</a:t>
            </a:r>
            <a:r>
              <a:rPr kumimoji="1" lang="en-US" altLang="ja-JP" sz="1200" dirty="0">
                <a:latin typeface="メイリオ" panose="020B0604030504040204" pitchFamily="50" charset="-128"/>
                <a:ea typeface="メイリオ" panose="020B0604030504040204" pitchFamily="50" charset="-128"/>
              </a:rPr>
              <a:t>670k</a:t>
            </a:r>
            <a:r>
              <a:rPr kumimoji="1" lang="ja-JP" altLang="en-US" sz="1200" dirty="0">
                <a:latin typeface="メイリオ" panose="020B0604030504040204" pitchFamily="50" charset="-128"/>
                <a:ea typeface="メイリオ" panose="020B0604030504040204" pitchFamily="50" charset="-128"/>
              </a:rPr>
              <a:t>㎡という広大な面積を持ち、京都・大阪など</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近畿圏のおよそ</a:t>
            </a:r>
            <a:r>
              <a:rPr kumimoji="1" lang="en-US" altLang="ja-JP" sz="1200" dirty="0">
                <a:latin typeface="メイリオ" panose="020B0604030504040204" pitchFamily="50" charset="-128"/>
                <a:ea typeface="メイリオ" panose="020B0604030504040204" pitchFamily="50" charset="-128"/>
              </a:rPr>
              <a:t>1,450</a:t>
            </a:r>
            <a:r>
              <a:rPr kumimoji="1" lang="ja-JP" altLang="en-US" sz="1200" dirty="0">
                <a:latin typeface="メイリオ" panose="020B0604030504040204" pitchFamily="50" charset="-128"/>
                <a:ea typeface="メイリオ" panose="020B0604030504040204" pitchFamily="50" charset="-128"/>
              </a:rPr>
              <a:t>万人の生活を支えています。</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その歴史は古く、</a:t>
            </a:r>
            <a:r>
              <a:rPr kumimoji="1" lang="en-US" altLang="ja-JP" sz="1200" dirty="0">
                <a:latin typeface="メイリオ" panose="020B0604030504040204" pitchFamily="50" charset="-128"/>
                <a:ea typeface="メイリオ" panose="020B0604030504040204" pitchFamily="50" charset="-128"/>
              </a:rPr>
              <a:t>10</a:t>
            </a:r>
            <a:r>
              <a:rPr kumimoji="1" lang="ja-JP" altLang="en-US" sz="1200" dirty="0">
                <a:latin typeface="メイリオ" panose="020B0604030504040204" pitchFamily="50" charset="-128"/>
                <a:ea typeface="メイリオ" panose="020B0604030504040204" pitchFamily="50" charset="-128"/>
              </a:rPr>
              <a:t>万年以上の歴史をもつ「古代湖」でもあります。</a:t>
            </a:r>
            <a:r>
              <a:rPr kumimoji="1" lang="en-US" altLang="ja-JP" sz="1200" dirty="0">
                <a:latin typeface="メイリオ" panose="020B0604030504040204" pitchFamily="50" charset="-128"/>
                <a:ea typeface="メイリオ" panose="020B0604030504040204" pitchFamily="50" charset="-128"/>
              </a:rPr>
              <a:t>10</a:t>
            </a:r>
            <a:r>
              <a:rPr kumimoji="1" lang="ja-JP" altLang="en-US" sz="1200" dirty="0">
                <a:latin typeface="メイリオ" panose="020B0604030504040204" pitchFamily="50" charset="-128"/>
                <a:ea typeface="メイリオ" panose="020B0604030504040204" pitchFamily="50" charset="-128"/>
              </a:rPr>
              <a:t>万年以上の歴史をもつ</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「古代湖」は世界でも約</a:t>
            </a:r>
            <a:r>
              <a:rPr kumimoji="1" lang="en-US" altLang="ja-JP" sz="1200" dirty="0">
                <a:latin typeface="メイリオ" panose="020B0604030504040204" pitchFamily="50" charset="-128"/>
                <a:ea typeface="メイリオ" panose="020B0604030504040204" pitchFamily="50" charset="-128"/>
              </a:rPr>
              <a:t>20</a:t>
            </a:r>
            <a:r>
              <a:rPr kumimoji="1" lang="ja-JP" altLang="en-US" sz="1200" dirty="0">
                <a:latin typeface="メイリオ" panose="020B0604030504040204" pitchFamily="50" charset="-128"/>
                <a:ea typeface="メイリオ" panose="020B0604030504040204" pitchFamily="50" charset="-128"/>
              </a:rPr>
              <a:t>しか存在せず、日本にあるのは琵琶湖だけです。</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琵琶湖は生き物の宝庫としても知られ、多くの生き物が生息し、独自の進化をとげた琵琶湖にしか</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生息しない「固有種」は約</a:t>
            </a:r>
            <a:r>
              <a:rPr kumimoji="1" lang="en-US" altLang="ja-JP" sz="1200" dirty="0">
                <a:latin typeface="メイリオ" panose="020B0604030504040204" pitchFamily="50" charset="-128"/>
                <a:ea typeface="メイリオ" panose="020B0604030504040204" pitchFamily="50" charset="-128"/>
              </a:rPr>
              <a:t>60</a:t>
            </a:r>
            <a:r>
              <a:rPr kumimoji="1" lang="ja-JP" altLang="en-US" sz="1200" dirty="0">
                <a:latin typeface="メイリオ" panose="020B0604030504040204" pitchFamily="50" charset="-128"/>
                <a:ea typeface="メイリオ" panose="020B0604030504040204" pitchFamily="50" charset="-128"/>
              </a:rPr>
              <a:t>種にのぼります。</a:t>
            </a:r>
            <a:endParaRPr kumimoji="1" lang="en-US" altLang="ja-JP" sz="1200" dirty="0">
              <a:latin typeface="メイリオ" panose="020B0604030504040204" pitchFamily="50" charset="-128"/>
              <a:ea typeface="メイリオ" panose="020B0604030504040204" pitchFamily="50" charset="-128"/>
            </a:endParaRPr>
          </a:p>
        </p:txBody>
      </p:sp>
      <p:pic>
        <p:nvPicPr>
          <p:cNvPr id="9" name="図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8281" y="5308379"/>
            <a:ext cx="1800332" cy="1200329"/>
          </a:xfrm>
          <a:prstGeom prst="rect">
            <a:avLst/>
          </a:prstGeom>
          <a:ln>
            <a:noFill/>
          </a:ln>
          <a:effectLst>
            <a:softEdge rad="112500"/>
          </a:effectLst>
        </p:spPr>
      </p:pic>
      <p:pic>
        <p:nvPicPr>
          <p:cNvPr id="11" name="図 10" descr="レンガの壁の家&#10;&#10;低い精度で自動的に生成された説明">
            <a:extLst>
              <a:ext uri="{FF2B5EF4-FFF2-40B4-BE49-F238E27FC236}">
                <a16:creationId xmlns:a16="http://schemas.microsoft.com/office/drawing/2014/main" id="{095AF759-34A8-424D-DDDA-23EACBD38CA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082666" y="762151"/>
            <a:ext cx="2281812" cy="1521342"/>
          </a:xfrm>
          <a:prstGeom prst="rect">
            <a:avLst/>
          </a:prstGeom>
          <a:ln>
            <a:noFill/>
          </a:ln>
          <a:effectLst>
            <a:softEdge rad="112500"/>
          </a:effectLst>
        </p:spPr>
      </p:pic>
    </p:spTree>
    <p:extLst>
      <p:ext uri="{BB962C8B-B14F-4D97-AF65-F5344CB8AC3E}">
        <p14:creationId xmlns:p14="http://schemas.microsoft.com/office/powerpoint/2010/main" val="152136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03376" y="2149996"/>
            <a:ext cx="2329270" cy="1448705"/>
          </a:xfrm>
          <a:prstGeom prst="rect">
            <a:avLst/>
          </a:prstGeom>
        </p:spPr>
      </p:pic>
      <p:sp>
        <p:nvSpPr>
          <p:cNvPr id="3" name="テキスト ボックス 2"/>
          <p:cNvSpPr txBox="1"/>
          <p:nvPr/>
        </p:nvSpPr>
        <p:spPr>
          <a:xfrm>
            <a:off x="8038158" y="3375768"/>
            <a:ext cx="1665841" cy="253916"/>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ミシガンナイトクルーズ</a:t>
            </a:r>
          </a:p>
        </p:txBody>
      </p:sp>
      <p:pic>
        <p:nvPicPr>
          <p:cNvPr id="26" name="図 25" descr="海に浮かんでいる船&#10;&#10;自動的に生成された説明">
            <a:extLst>
              <a:ext uri="{FF2B5EF4-FFF2-40B4-BE49-F238E27FC236}">
                <a16:creationId xmlns:a16="http://schemas.microsoft.com/office/drawing/2014/main" id="{B397C859-C2BF-75CF-AFA9-01A7BB6FCD7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523"/>
          <a:stretch/>
        </p:blipFill>
        <p:spPr>
          <a:xfrm>
            <a:off x="4074155" y="1737724"/>
            <a:ext cx="3135185" cy="2304232"/>
          </a:xfrm>
          <a:prstGeom prst="rect">
            <a:avLst/>
          </a:prstGeom>
        </p:spPr>
      </p:pic>
      <p:sp>
        <p:nvSpPr>
          <p:cNvPr id="24" name="楕円 23"/>
          <p:cNvSpPr/>
          <p:nvPr/>
        </p:nvSpPr>
        <p:spPr>
          <a:xfrm>
            <a:off x="580713" y="4143270"/>
            <a:ext cx="2592657" cy="2093273"/>
          </a:xfrm>
          <a:prstGeom prst="ellipse">
            <a:avLst/>
          </a:prstGeom>
          <a:solidFill>
            <a:schemeClr val="accent6">
              <a:lumMod val="20000"/>
              <a:lumOff val="80000"/>
              <a:alpha val="67059"/>
            </a:schemeClr>
          </a:solidFill>
          <a:ln>
            <a:noFill/>
          </a:ln>
          <a:effectLst>
            <a:outerShdw blurRad="44450" dist="27940" dir="5400000" algn="ctr">
              <a:srgbClr val="000000">
                <a:alpha val="32000"/>
              </a:srgbClr>
            </a:outerShdw>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704528" y="196961"/>
            <a:ext cx="5054589"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体験学習　「びわ湖クルーズ体験」</a:t>
            </a:r>
          </a:p>
        </p:txBody>
      </p:sp>
      <p:sp>
        <p:nvSpPr>
          <p:cNvPr id="14" name="正方形/長方形 13"/>
          <p:cNvSpPr/>
          <p:nvPr/>
        </p:nvSpPr>
        <p:spPr>
          <a:xfrm>
            <a:off x="416496" y="621457"/>
            <a:ext cx="6089381" cy="369332"/>
          </a:xfrm>
          <a:prstGeom prst="rect">
            <a:avLst/>
          </a:prstGeom>
          <a:solidFill>
            <a:schemeClr val="bg1">
              <a:alpha val="58000"/>
            </a:schemeClr>
          </a:solidFill>
        </p:spPr>
        <p:txBody>
          <a:bodyPr wrap="square">
            <a:spAutoFit/>
          </a:bodyPr>
          <a:lstStyle/>
          <a:p>
            <a:r>
              <a:rPr kumimoji="1" lang="ja-JP" altLang="en-US" dirty="0">
                <a:latin typeface="メイリオ" panose="020B0604030504040204" pitchFamily="50" charset="-128"/>
                <a:ea typeface="メイリオ" panose="020B0604030504040204" pitchFamily="50" charset="-128"/>
              </a:rPr>
              <a:t>■琵琶湖汽船</a:t>
            </a:r>
            <a:r>
              <a:rPr lang="ja-JP" altLang="en-US" dirty="0">
                <a:latin typeface="メイリオ" panose="020B0604030504040204" pitchFamily="50" charset="-128"/>
                <a:ea typeface="メイリオ" panose="020B0604030504040204" pitchFamily="50" charset="-128"/>
              </a:rPr>
              <a:t>「ミシガン」「ビアンカ」クルーズ</a:t>
            </a:r>
            <a:endParaRPr kumimoji="1" lang="en-US" altLang="ja-JP" sz="1200" dirty="0">
              <a:latin typeface="メイリオ" panose="020B0604030504040204" pitchFamily="50" charset="-128"/>
              <a:ea typeface="メイリオ" panose="020B0604030504040204" pitchFamily="50" charset="-128"/>
            </a:endParaRPr>
          </a:p>
        </p:txBody>
      </p:sp>
      <p:sp>
        <p:nvSpPr>
          <p:cNvPr id="15" name="1 つの角を丸めた四角形 14"/>
          <p:cNvSpPr/>
          <p:nvPr/>
        </p:nvSpPr>
        <p:spPr>
          <a:xfrm rot="10800000" flipH="1">
            <a:off x="776537" y="944853"/>
            <a:ext cx="4854708" cy="53318"/>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488504" y="1070055"/>
            <a:ext cx="8496944" cy="646331"/>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大型船舶「ミシガン」・「ビアンカ」に乗船して、クルーズとお食事をお楽しみいただけます。</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湖上から眺めるびわ湖の美しい景観からは、環境の大切さや素晴らしさを体感いただけます。</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船上という特別な空間、びわ湖の雄大な景色、びわ湖大津ならではの体験で思い出に残る修学旅行を。</a:t>
            </a:r>
            <a:endParaRPr kumimoji="1" lang="ja-JP" altLang="en-US" sz="1200" dirty="0">
              <a:latin typeface="メイリオ" panose="020B0604030504040204" pitchFamily="50" charset="-128"/>
              <a:ea typeface="メイリオ" panose="020B0604030504040204" pitchFamily="50" charset="-128"/>
            </a:endParaRPr>
          </a:p>
        </p:txBody>
      </p:sp>
      <p:grpSp>
        <p:nvGrpSpPr>
          <p:cNvPr id="11" name="グループ化 10"/>
          <p:cNvGrpSpPr/>
          <p:nvPr/>
        </p:nvGrpSpPr>
        <p:grpSpPr>
          <a:xfrm>
            <a:off x="580713" y="1737724"/>
            <a:ext cx="3399406" cy="2322091"/>
            <a:chOff x="926356" y="1898527"/>
            <a:chExt cx="3648762" cy="2480609"/>
          </a:xfrm>
        </p:grpSpPr>
        <p:pic>
          <p:nvPicPr>
            <p:cNvPr id="9" name="図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6356" y="1898527"/>
              <a:ext cx="3648762" cy="2461531"/>
            </a:xfrm>
            <a:prstGeom prst="rect">
              <a:avLst/>
            </a:prstGeom>
          </p:spPr>
        </p:pic>
        <p:sp>
          <p:nvSpPr>
            <p:cNvPr id="17" name="テキスト ボックス 16"/>
            <p:cNvSpPr txBox="1"/>
            <p:nvPr/>
          </p:nvSpPr>
          <p:spPr>
            <a:xfrm>
              <a:off x="3732878" y="4086394"/>
              <a:ext cx="833760" cy="292742"/>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ミシガン</a:t>
              </a:r>
            </a:p>
          </p:txBody>
        </p:sp>
      </p:grpSp>
      <p:sp>
        <p:nvSpPr>
          <p:cNvPr id="18" name="テキスト ボックス 17"/>
          <p:cNvSpPr txBox="1"/>
          <p:nvPr/>
        </p:nvSpPr>
        <p:spPr>
          <a:xfrm>
            <a:off x="6480182" y="3782082"/>
            <a:ext cx="723275" cy="253916"/>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ビアンカ</a:t>
            </a:r>
          </a:p>
        </p:txBody>
      </p:sp>
      <p:grpSp>
        <p:nvGrpSpPr>
          <p:cNvPr id="23" name="グループ化 22"/>
          <p:cNvGrpSpPr/>
          <p:nvPr/>
        </p:nvGrpSpPr>
        <p:grpSpPr>
          <a:xfrm>
            <a:off x="776537" y="4509120"/>
            <a:ext cx="2304255" cy="1444507"/>
            <a:chOff x="7236296" y="4540923"/>
            <a:chExt cx="1871025" cy="1444507"/>
          </a:xfrm>
        </p:grpSpPr>
        <p:sp>
          <p:nvSpPr>
            <p:cNvPr id="5" name="正方形/長方形 4"/>
            <p:cNvSpPr/>
            <p:nvPr/>
          </p:nvSpPr>
          <p:spPr>
            <a:xfrm>
              <a:off x="7236296" y="4540923"/>
              <a:ext cx="1871025" cy="461665"/>
            </a:xfrm>
            <a:prstGeom prst="rect">
              <a:avLst/>
            </a:prstGeom>
          </p:spPr>
          <p:txBody>
            <a:bodyPr wrap="none">
              <a:spAutoFit/>
            </a:bodyPr>
            <a:lstStyle/>
            <a:p>
              <a:r>
                <a:rPr kumimoji="1" lang="ja-JP" altLang="en-US" sz="1200" dirty="0">
                  <a:latin typeface="メイリオ" panose="020B0604030504040204" pitchFamily="50" charset="-128"/>
                  <a:ea typeface="メイリオ" panose="020B0604030504040204" pitchFamily="50" charset="-128"/>
                </a:rPr>
                <a:t>環境学習船「</a:t>
              </a:r>
              <a:r>
                <a:rPr kumimoji="1" lang="en-US" altLang="ja-JP" sz="1200" dirty="0" err="1">
                  <a:latin typeface="メイリオ" panose="020B0604030504040204" pitchFamily="50" charset="-128"/>
                  <a:ea typeface="メイリオ" panose="020B0604030504040204" pitchFamily="50" charset="-128"/>
                </a:rPr>
                <a:t>megumi</a:t>
              </a:r>
              <a:r>
                <a:rPr kumimoji="1" lang="ja-JP" altLang="en-US" sz="1200" dirty="0">
                  <a:latin typeface="メイリオ" panose="020B0604030504040204" pitchFamily="50" charset="-128"/>
                  <a:ea typeface="メイリオ" panose="020B0604030504040204" pitchFamily="50" charset="-128"/>
                </a:rPr>
                <a:t>」</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環境学習クルーズ</a:t>
              </a:r>
            </a:p>
          </p:txBody>
        </p:sp>
        <p:sp>
          <p:nvSpPr>
            <p:cNvPr id="16" name="1 つの角を丸めた四角形 15"/>
            <p:cNvSpPr/>
            <p:nvPr/>
          </p:nvSpPr>
          <p:spPr>
            <a:xfrm rot="10800000" flipH="1">
              <a:off x="7308305" y="5002588"/>
              <a:ext cx="1584176" cy="67833"/>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9" name="テキスト ボックス 18"/>
            <p:cNvSpPr txBox="1"/>
            <p:nvPr/>
          </p:nvSpPr>
          <p:spPr>
            <a:xfrm>
              <a:off x="7272301" y="5085184"/>
              <a:ext cx="1835020" cy="900246"/>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びわ湖水の採水や、プランクトンの観察等の。</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観察・実験を通して、びわ湖の湖上での環境学習体験が可能です。</a:t>
              </a:r>
              <a:endParaRPr kumimoji="1" lang="ja-JP" altLang="en-US" sz="1050" dirty="0">
                <a:latin typeface="メイリオ" panose="020B0604030504040204" pitchFamily="50" charset="-128"/>
                <a:ea typeface="メイリオ" panose="020B0604030504040204" pitchFamily="50" charset="-128"/>
              </a:endParaRPr>
            </a:p>
          </p:txBody>
        </p:sp>
      </p:grpSp>
      <p:grpSp>
        <p:nvGrpSpPr>
          <p:cNvPr id="22" name="グループ化 21"/>
          <p:cNvGrpSpPr/>
          <p:nvPr/>
        </p:nvGrpSpPr>
        <p:grpSpPr>
          <a:xfrm>
            <a:off x="3262052" y="4143270"/>
            <a:ext cx="3849000" cy="2670106"/>
            <a:chOff x="4380285" y="4654646"/>
            <a:chExt cx="2720939" cy="1931278"/>
          </a:xfrm>
        </p:grpSpPr>
        <p:pic>
          <p:nvPicPr>
            <p:cNvPr id="13" name="図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80285" y="4654646"/>
              <a:ext cx="2720939" cy="1813959"/>
            </a:xfrm>
            <a:prstGeom prst="rect">
              <a:avLst/>
            </a:prstGeom>
          </p:spPr>
        </p:pic>
        <p:sp>
          <p:nvSpPr>
            <p:cNvPr id="20" name="テキスト ボックス 19"/>
            <p:cNvSpPr txBox="1"/>
            <p:nvPr/>
          </p:nvSpPr>
          <p:spPr>
            <a:xfrm>
              <a:off x="5026083" y="6234648"/>
              <a:ext cx="1292613" cy="351276"/>
            </a:xfrm>
            <a:prstGeom prst="rect">
              <a:avLst/>
            </a:prstGeom>
            <a:noFill/>
          </p:spPr>
          <p:txBody>
            <a:bodyPr wrap="none" rtlCol="0">
              <a:spAutoFit/>
            </a:bodyPr>
            <a:lstStyle/>
            <a:p>
              <a:pPr fontAlgn="base"/>
              <a:r>
                <a:rPr kumimoji="1" lang="ja-JP" altLang="en-US" sz="1050" b="1" dirty="0">
                  <a:solidFill>
                    <a:schemeClr val="bg1"/>
                  </a:solidFill>
                  <a:latin typeface="メイリオ" panose="020B0604030504040204" pitchFamily="50" charset="-128"/>
                  <a:ea typeface="メイリオ" panose="020B0604030504040204" pitchFamily="50" charset="-128"/>
                </a:rPr>
                <a:t>環境学習船「</a:t>
              </a:r>
              <a:r>
                <a:rPr kumimoji="1" lang="en-US" altLang="ja-JP" sz="1050" b="1" dirty="0" err="1">
                  <a:solidFill>
                    <a:schemeClr val="bg1"/>
                  </a:solidFill>
                  <a:latin typeface="メイリオ" panose="020B0604030504040204" pitchFamily="50" charset="-128"/>
                  <a:ea typeface="メイリオ" panose="020B0604030504040204" pitchFamily="50" charset="-128"/>
                </a:rPr>
                <a:t>megumi</a:t>
              </a:r>
              <a:r>
                <a:rPr kumimoji="1" lang="ja-JP" altLang="en-US" sz="1050" b="1" dirty="0">
                  <a:solidFill>
                    <a:schemeClr val="bg1"/>
                  </a:solidFill>
                  <a:latin typeface="メイリオ" panose="020B0604030504040204" pitchFamily="50" charset="-128"/>
                  <a:ea typeface="メイリオ" panose="020B0604030504040204" pitchFamily="50" charset="-128"/>
                </a:rPr>
                <a:t>」</a:t>
              </a:r>
              <a:endParaRPr kumimoji="1" lang="en-US" altLang="ja-JP" sz="1050" b="1" dirty="0">
                <a:solidFill>
                  <a:schemeClr val="bg1"/>
                </a:solidFill>
                <a:latin typeface="メイリオ" panose="020B0604030504040204" pitchFamily="50" charset="-128"/>
                <a:ea typeface="メイリオ" panose="020B0604030504040204" pitchFamily="50" charset="-128"/>
              </a:endParaRPr>
            </a:p>
            <a:p>
              <a:pPr fontAlgn="base"/>
              <a:endParaRPr lang="ja-JP" altLang="en-US" sz="1200" b="1" dirty="0">
                <a:solidFill>
                  <a:schemeClr val="bg1"/>
                </a:solidFill>
                <a:latin typeface="メイリオ" panose="020B0604030504040204" pitchFamily="50" charset="-128"/>
                <a:ea typeface="メイリオ" panose="020B0604030504040204" pitchFamily="50" charset="-128"/>
              </a:endParaRPr>
            </a:p>
          </p:txBody>
        </p:sp>
      </p:grpSp>
      <p:sp>
        <p:nvSpPr>
          <p:cNvPr id="4" name="正方形/長方形 3"/>
          <p:cNvSpPr/>
          <p:nvPr/>
        </p:nvSpPr>
        <p:spPr>
          <a:xfrm>
            <a:off x="7468215" y="5651987"/>
            <a:ext cx="2182714" cy="784830"/>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p>
          <a:p>
            <a:r>
              <a:rPr lang="ja-JP" altLang="en-US" sz="900" dirty="0">
                <a:latin typeface="メイリオ" panose="020B0604030504040204" pitchFamily="50" charset="-128"/>
                <a:ea typeface="メイリオ" panose="020B0604030504040204" pitchFamily="50" charset="-128"/>
              </a:rPr>
              <a:t>琵琶湖汽船株式会社</a:t>
            </a: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大津市浜大津</a:t>
            </a:r>
            <a:r>
              <a:rPr lang="en-US" altLang="ja-JP" sz="900" dirty="0">
                <a:latin typeface="メイリオ" panose="020B0604030504040204" pitchFamily="50" charset="-128"/>
                <a:ea typeface="メイリオ" panose="020B0604030504040204" pitchFamily="50" charset="-128"/>
              </a:rPr>
              <a:t>5-1-1</a:t>
            </a:r>
          </a:p>
          <a:p>
            <a:r>
              <a:rPr lang="en-US" altLang="ja-JP" sz="900" dirty="0">
                <a:latin typeface="メイリオ" panose="020B0604030504040204" pitchFamily="50" charset="-128"/>
                <a:ea typeface="メイリオ" panose="020B0604030504040204" pitchFamily="50" charset="-128"/>
              </a:rPr>
              <a:t>【TEL】077-524-1919</a:t>
            </a:r>
          </a:p>
          <a:p>
            <a:r>
              <a:rPr lang="en-US" altLang="ja-JP" sz="900" dirty="0">
                <a:latin typeface="メイリオ" panose="020B0604030504040204" pitchFamily="50" charset="-128"/>
                <a:ea typeface="メイリオ" panose="020B0604030504040204" pitchFamily="50" charset="-128"/>
              </a:rPr>
              <a:t>【FAX】077-524-7896</a:t>
            </a:r>
          </a:p>
        </p:txBody>
      </p:sp>
      <p:pic>
        <p:nvPicPr>
          <p:cNvPr id="21" name="図 20" descr="水, 人, 屋外, ボート が含まれている画像&#10;&#10;自動的に生成された説明">
            <a:extLst>
              <a:ext uri="{FF2B5EF4-FFF2-40B4-BE49-F238E27FC236}">
                <a16:creationId xmlns:a16="http://schemas.microsoft.com/office/drawing/2014/main" id="{AC31E13A-0144-A795-557E-91B1B7BD365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303376" y="4126064"/>
            <a:ext cx="2217160" cy="1247152"/>
          </a:xfrm>
          <a:prstGeom prst="rect">
            <a:avLst/>
          </a:prstGeom>
        </p:spPr>
      </p:pic>
      <p:sp>
        <p:nvSpPr>
          <p:cNvPr id="25" name="テキスト ボックス 24">
            <a:extLst>
              <a:ext uri="{FF2B5EF4-FFF2-40B4-BE49-F238E27FC236}">
                <a16:creationId xmlns:a16="http://schemas.microsoft.com/office/drawing/2014/main" id="{D9CB4CE3-D53A-B048-154B-B313BA8CC4EC}"/>
              </a:ext>
            </a:extLst>
          </p:cNvPr>
          <p:cNvSpPr txBox="1"/>
          <p:nvPr/>
        </p:nvSpPr>
        <p:spPr>
          <a:xfrm>
            <a:off x="7682088" y="5380393"/>
            <a:ext cx="2021911"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船上での琵琶湖環境学習</a:t>
            </a:r>
          </a:p>
        </p:txBody>
      </p:sp>
    </p:spTree>
    <p:extLst>
      <p:ext uri="{BB962C8B-B14F-4D97-AF65-F5344CB8AC3E}">
        <p14:creationId xmlns:p14="http://schemas.microsoft.com/office/powerpoint/2010/main" val="3763626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361228" y="196054"/>
            <a:ext cx="6734536"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体験学習　「びわ湖ウォータースポーツ・自然体験」</a:t>
            </a:r>
          </a:p>
        </p:txBody>
      </p:sp>
      <p:sp>
        <p:nvSpPr>
          <p:cNvPr id="2" name="テキスト ボックス 1"/>
          <p:cNvSpPr txBox="1"/>
          <p:nvPr/>
        </p:nvSpPr>
        <p:spPr>
          <a:xfrm>
            <a:off x="632520" y="620688"/>
            <a:ext cx="3169457"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BSC</a:t>
            </a:r>
            <a:r>
              <a:rPr kumimoji="1" lang="ja-JP" altLang="en-US" dirty="0">
                <a:latin typeface="Meiryo UI" panose="020B0604030504040204" pitchFamily="50" charset="-128"/>
                <a:ea typeface="Meiryo UI" panose="020B0604030504040204" pitchFamily="50" charset="-128"/>
              </a:rPr>
              <a:t>ウォータースポーツセンター</a:t>
            </a:r>
          </a:p>
        </p:txBody>
      </p:sp>
      <p:pic>
        <p:nvPicPr>
          <p:cNvPr id="28" name="図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9556" y="4379292"/>
            <a:ext cx="2255711" cy="1510021"/>
          </a:xfrm>
          <a:prstGeom prst="rect">
            <a:avLst/>
          </a:prstGeom>
        </p:spPr>
      </p:pic>
      <p:sp>
        <p:nvSpPr>
          <p:cNvPr id="31" name="テキスト ボックス 30"/>
          <p:cNvSpPr txBox="1"/>
          <p:nvPr/>
        </p:nvSpPr>
        <p:spPr>
          <a:xfrm>
            <a:off x="5325318" y="630906"/>
            <a:ext cx="2162772"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■オーパルオプテックス</a:t>
            </a:r>
          </a:p>
        </p:txBody>
      </p:sp>
      <p:pic>
        <p:nvPicPr>
          <p:cNvPr id="6" name="図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07038" y="3947406"/>
            <a:ext cx="2564434" cy="1480377"/>
          </a:xfrm>
          <a:prstGeom prst="rect">
            <a:avLst/>
          </a:prstGeom>
        </p:spPr>
      </p:pic>
      <p:pic>
        <p:nvPicPr>
          <p:cNvPr id="9" name="図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44335" y="4368609"/>
            <a:ext cx="1914578" cy="1272840"/>
          </a:xfrm>
          <a:prstGeom prst="rect">
            <a:avLst/>
          </a:prstGeom>
        </p:spPr>
      </p:pic>
      <p:sp>
        <p:nvSpPr>
          <p:cNvPr id="13" name="1 つの角を丸めた四角形 12"/>
          <p:cNvSpPr/>
          <p:nvPr/>
        </p:nvSpPr>
        <p:spPr>
          <a:xfrm rot="10800000" flipH="1">
            <a:off x="940941" y="968688"/>
            <a:ext cx="2808312" cy="66430"/>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1 つの角を丸めた四角形 13"/>
          <p:cNvSpPr/>
          <p:nvPr/>
        </p:nvSpPr>
        <p:spPr>
          <a:xfrm rot="10800000" flipH="1">
            <a:off x="5646655" y="949699"/>
            <a:ext cx="1826625" cy="66431"/>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47235" y="1064162"/>
            <a:ext cx="4333793" cy="1015663"/>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比良山の麓、雄大な景色が楽しめる和邇浜での自然体験。</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琵琶湖で、環境、自然を大切さを学ぶプログラムです。</a:t>
            </a:r>
            <a:endParaRPr kumimoji="1" lang="ja-JP" altLang="en-US" sz="1200" dirty="0">
              <a:latin typeface="メイリオ" panose="020B0604030504040204" pitchFamily="50" charset="-128"/>
              <a:ea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カヤック、ヨット乗船体験等、湖上で行うウォータースポーツやチームビルディングを通してクラスの団結力を深めます。</a:t>
            </a:r>
            <a:endParaRPr lang="en-US" altLang="ja-JP" sz="1200" dirty="0">
              <a:latin typeface="メイリオ" panose="020B0604030504040204" pitchFamily="50" charset="-128"/>
              <a:ea typeface="メイリオ" panose="020B0604030504040204" pitchFamily="50" charset="-128"/>
            </a:endParaRPr>
          </a:p>
        </p:txBody>
      </p:sp>
      <p:sp>
        <p:nvSpPr>
          <p:cNvPr id="16" name="テキスト ボックス 15"/>
          <p:cNvSpPr txBox="1"/>
          <p:nvPr/>
        </p:nvSpPr>
        <p:spPr>
          <a:xfrm>
            <a:off x="5363736" y="1064162"/>
            <a:ext cx="4333793" cy="120032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雄琴にあるオーパルオプテックスでは、カヌー、ドラゴンボート、ヨシ紙</a:t>
            </a:r>
            <a:r>
              <a:rPr lang="en-US" altLang="ja-JP" sz="1200" dirty="0">
                <a:latin typeface="メイリオ" panose="020B0604030504040204" pitchFamily="50" charset="-128"/>
                <a:ea typeface="メイリオ" panose="020B0604030504040204" pitchFamily="50" charset="-128"/>
              </a:rPr>
              <a:t>LED</a:t>
            </a:r>
            <a:r>
              <a:rPr lang="ja-JP" altLang="en-US" sz="1200" dirty="0">
                <a:latin typeface="メイリオ" panose="020B0604030504040204" pitchFamily="50" charset="-128"/>
                <a:ea typeface="メイリオ" panose="020B0604030504040204" pitchFamily="50" charset="-128"/>
              </a:rPr>
              <a:t>センサーランプづくり等、多彩な自然体験学習プログラムをご用意しています。</a:t>
            </a:r>
            <a:endParaRPr lang="en-US" altLang="ja-JP" sz="1200" dirty="0">
              <a:latin typeface="メイリオ" panose="020B0604030504040204" pitchFamily="50" charset="-128"/>
              <a:ea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湖畔での環境・理科とスポーツ体験学習で、「生きる力」を育みます。</a:t>
            </a:r>
            <a:endParaRPr kumimoji="1" lang="ja-JP" altLang="en-US" sz="1200" dirty="0">
              <a:latin typeface="メイリオ" panose="020B0604030504040204" pitchFamily="50" charset="-128"/>
              <a:ea typeface="メイリオ" panose="020B0604030504040204" pitchFamily="50" charset="-128"/>
            </a:endParaRPr>
          </a:p>
        </p:txBody>
      </p:sp>
      <p:grpSp>
        <p:nvGrpSpPr>
          <p:cNvPr id="12" name="グループ化 11"/>
          <p:cNvGrpSpPr/>
          <p:nvPr/>
        </p:nvGrpSpPr>
        <p:grpSpPr>
          <a:xfrm>
            <a:off x="5419412" y="2212973"/>
            <a:ext cx="4142099" cy="1658538"/>
            <a:chOff x="5004165" y="2852936"/>
            <a:chExt cx="3888432" cy="1440160"/>
          </a:xfrm>
        </p:grpSpPr>
        <p:pic>
          <p:nvPicPr>
            <p:cNvPr id="5" name="図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04165" y="2852936"/>
              <a:ext cx="3888432" cy="1440160"/>
            </a:xfrm>
            <a:prstGeom prst="rect">
              <a:avLst/>
            </a:prstGeom>
          </p:spPr>
        </p:pic>
        <p:sp>
          <p:nvSpPr>
            <p:cNvPr id="18" name="テキスト ボックス 17"/>
            <p:cNvSpPr txBox="1"/>
            <p:nvPr/>
          </p:nvSpPr>
          <p:spPr>
            <a:xfrm>
              <a:off x="8166883" y="4039180"/>
              <a:ext cx="723275" cy="253916"/>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カヤック</a:t>
              </a:r>
            </a:p>
          </p:txBody>
        </p:sp>
      </p:grpSp>
      <p:grpSp>
        <p:nvGrpSpPr>
          <p:cNvPr id="11" name="グループ化 10"/>
          <p:cNvGrpSpPr/>
          <p:nvPr/>
        </p:nvGrpSpPr>
        <p:grpSpPr>
          <a:xfrm>
            <a:off x="832215" y="2472627"/>
            <a:ext cx="2712719" cy="1815678"/>
            <a:chOff x="1121556" y="2707172"/>
            <a:chExt cx="2712719" cy="1815678"/>
          </a:xfrm>
        </p:grpSpPr>
        <p:sp>
          <p:nvSpPr>
            <p:cNvPr id="27" name="object 8"/>
            <p:cNvSpPr/>
            <p:nvPr/>
          </p:nvSpPr>
          <p:spPr>
            <a:xfrm>
              <a:off x="1121556" y="2707172"/>
              <a:ext cx="2712719" cy="1815678"/>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游ゴシック" panose="020B0400000000000000" pitchFamily="50" charset="-128"/>
                <a:ea typeface="游ゴシック" panose="020B0400000000000000" pitchFamily="50" charset="-128"/>
              </a:endParaRPr>
            </a:p>
          </p:txBody>
        </p:sp>
        <p:sp>
          <p:nvSpPr>
            <p:cNvPr id="19" name="テキスト ボックス 18"/>
            <p:cNvSpPr txBox="1"/>
            <p:nvPr/>
          </p:nvSpPr>
          <p:spPr>
            <a:xfrm>
              <a:off x="3023619" y="4265439"/>
              <a:ext cx="723275" cy="253916"/>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カヤック</a:t>
              </a:r>
            </a:p>
          </p:txBody>
        </p:sp>
      </p:grpSp>
      <p:sp>
        <p:nvSpPr>
          <p:cNvPr id="20" name="テキスト ボックス 19"/>
          <p:cNvSpPr txBox="1"/>
          <p:nvPr/>
        </p:nvSpPr>
        <p:spPr>
          <a:xfrm>
            <a:off x="5379865" y="5173867"/>
            <a:ext cx="1127232" cy="253916"/>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ドラゴンボート</a:t>
            </a:r>
          </a:p>
        </p:txBody>
      </p:sp>
      <p:grpSp>
        <p:nvGrpSpPr>
          <p:cNvPr id="7" name="グループ化 6"/>
          <p:cNvGrpSpPr/>
          <p:nvPr/>
        </p:nvGrpSpPr>
        <p:grpSpPr>
          <a:xfrm>
            <a:off x="2816325" y="4385373"/>
            <a:ext cx="2255711" cy="1497857"/>
            <a:chOff x="2797143" y="4696646"/>
            <a:chExt cx="2013624" cy="1324642"/>
          </a:xfrm>
        </p:grpSpPr>
        <p:pic>
          <p:nvPicPr>
            <p:cNvPr id="4" name="図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50550" y="4696646"/>
              <a:ext cx="1960217" cy="1307974"/>
            </a:xfrm>
            <a:prstGeom prst="rect">
              <a:avLst/>
            </a:prstGeom>
          </p:spPr>
        </p:pic>
        <p:sp>
          <p:nvSpPr>
            <p:cNvPr id="21" name="テキスト ボックス 20"/>
            <p:cNvSpPr txBox="1"/>
            <p:nvPr/>
          </p:nvSpPr>
          <p:spPr>
            <a:xfrm>
              <a:off x="2797143" y="5767372"/>
              <a:ext cx="857927" cy="253916"/>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ヨット乗船</a:t>
              </a:r>
            </a:p>
          </p:txBody>
        </p:sp>
      </p:grpSp>
      <p:sp>
        <p:nvSpPr>
          <p:cNvPr id="22" name="テキスト ボックス 21"/>
          <p:cNvSpPr txBox="1"/>
          <p:nvPr/>
        </p:nvSpPr>
        <p:spPr>
          <a:xfrm>
            <a:off x="7607156" y="5403382"/>
            <a:ext cx="1806905" cy="253916"/>
          </a:xfrm>
          <a:prstGeom prst="rect">
            <a:avLst/>
          </a:prstGeom>
          <a:noFill/>
        </p:spPr>
        <p:txBody>
          <a:bodyPr wrap="none" rtlCol="0">
            <a:spAutoFit/>
          </a:bodyPr>
          <a:lstStyle/>
          <a:p>
            <a:pPr fontAlgn="base"/>
            <a:r>
              <a:rPr lang="ja-JP" altLang="en-US" sz="1050" b="1" dirty="0">
                <a:solidFill>
                  <a:schemeClr val="bg1"/>
                </a:solidFill>
                <a:latin typeface="メイリオ" panose="020B0604030504040204" pitchFamily="50" charset="-128"/>
                <a:ea typeface="メイリオ" panose="020B0604030504040204" pitchFamily="50" charset="-128"/>
              </a:rPr>
              <a:t>ヨシ紙</a:t>
            </a:r>
            <a:r>
              <a:rPr lang="en-US" altLang="ja-JP" sz="1050" b="1" dirty="0">
                <a:solidFill>
                  <a:schemeClr val="bg1"/>
                </a:solidFill>
                <a:latin typeface="メイリオ" panose="020B0604030504040204" pitchFamily="50" charset="-128"/>
                <a:ea typeface="メイリオ" panose="020B0604030504040204" pitchFamily="50" charset="-128"/>
              </a:rPr>
              <a:t>LED</a:t>
            </a:r>
            <a:r>
              <a:rPr lang="ja-JP" altLang="en-US" sz="1050" b="1" dirty="0">
                <a:solidFill>
                  <a:schemeClr val="bg1"/>
                </a:solidFill>
                <a:latin typeface="メイリオ" panose="020B0604030504040204" pitchFamily="50" charset="-128"/>
                <a:ea typeface="メイリオ" panose="020B0604030504040204" pitchFamily="50" charset="-128"/>
              </a:rPr>
              <a:t>センサーランプ</a:t>
            </a:r>
          </a:p>
        </p:txBody>
      </p:sp>
      <p:pic>
        <p:nvPicPr>
          <p:cNvPr id="26" name="図 25">
            <a:extLst>
              <a:ext uri="{FF2B5EF4-FFF2-40B4-BE49-F238E27FC236}">
                <a16:creationId xmlns:a16="http://schemas.microsoft.com/office/drawing/2014/main" id="{E61BCABE-E69E-44F5-A6F8-5D1B2F12D11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61015" y="2014048"/>
            <a:ext cx="2455121" cy="500886"/>
          </a:xfrm>
          <a:prstGeom prst="rect">
            <a:avLst/>
          </a:prstGeom>
        </p:spPr>
      </p:pic>
      <p:sp>
        <p:nvSpPr>
          <p:cNvPr id="29" name="正方形/長方形 28"/>
          <p:cNvSpPr/>
          <p:nvPr/>
        </p:nvSpPr>
        <p:spPr>
          <a:xfrm>
            <a:off x="632520" y="5986383"/>
            <a:ext cx="3963225" cy="646331"/>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endParaRPr lang="en-US" altLang="ja-JP"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BSC</a:t>
            </a:r>
            <a:r>
              <a:rPr lang="ja-JP" altLang="en-US" sz="900" dirty="0">
                <a:latin typeface="メイリオ" panose="020B0604030504040204" pitchFamily="50" charset="-128"/>
                <a:ea typeface="メイリオ" panose="020B0604030504040204" pitchFamily="50" charset="-128"/>
              </a:rPr>
              <a:t>ウォータースポーツセンター</a:t>
            </a:r>
            <a:endParaRPr lang="en-US" altLang="ja-JP"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大津市南船路</a:t>
            </a:r>
            <a:r>
              <a:rPr lang="en-US" altLang="ja-JP" sz="900" dirty="0">
                <a:latin typeface="メイリオ" panose="020B0604030504040204" pitchFamily="50" charset="-128"/>
                <a:ea typeface="メイリオ" panose="020B0604030504040204" pitchFamily="50" charset="-128"/>
              </a:rPr>
              <a:t>4-1</a:t>
            </a:r>
          </a:p>
          <a:p>
            <a:r>
              <a:rPr lang="en-US" altLang="ja-JP" sz="900" dirty="0">
                <a:latin typeface="メイリオ" panose="020B0604030504040204" pitchFamily="50" charset="-128"/>
                <a:ea typeface="メイリオ" panose="020B0604030504040204" pitchFamily="50" charset="-128"/>
              </a:rPr>
              <a:t>【TEL】077-592-0127</a:t>
            </a:r>
            <a:r>
              <a:rPr lang="ja-JP" altLang="en-US" sz="9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【FAX】077-592-1531</a:t>
            </a:r>
          </a:p>
        </p:txBody>
      </p:sp>
      <p:sp>
        <p:nvSpPr>
          <p:cNvPr id="30" name="正方形/長方形 29"/>
          <p:cNvSpPr/>
          <p:nvPr/>
        </p:nvSpPr>
        <p:spPr>
          <a:xfrm>
            <a:off x="5385048" y="5733193"/>
            <a:ext cx="3048190" cy="923330"/>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endParaRPr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オーパルオプテックス株式会社</a:t>
            </a:r>
            <a:endParaRPr lang="en-US" altLang="ja-JP"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大津市雄琴</a:t>
            </a:r>
            <a:r>
              <a:rPr lang="en-US" altLang="ja-JP" sz="900" dirty="0">
                <a:latin typeface="メイリオ" panose="020B0604030504040204" pitchFamily="50" charset="-128"/>
                <a:ea typeface="メイリオ" panose="020B0604030504040204" pitchFamily="50" charset="-128"/>
              </a:rPr>
              <a:t>5-265-1</a:t>
            </a:r>
            <a:r>
              <a:rPr lang="ja-JP" altLang="en-US" sz="900" dirty="0">
                <a:latin typeface="メイリオ" panose="020B0604030504040204" pitchFamily="50" charset="-128"/>
                <a:ea typeface="メイリオ" panose="020B0604030504040204" pitchFamily="50" charset="-128"/>
              </a:rPr>
              <a:t>　</a:t>
            </a:r>
          </a:p>
          <a:p>
            <a:r>
              <a:rPr lang="en-US" altLang="ja-JP" sz="900" dirty="0">
                <a:latin typeface="メイリオ" panose="020B0604030504040204" pitchFamily="50" charset="-128"/>
                <a:ea typeface="メイリオ" panose="020B0604030504040204" pitchFamily="50" charset="-128"/>
              </a:rPr>
              <a:t>【TEL】077-579-7111</a:t>
            </a:r>
            <a:r>
              <a:rPr lang="ja-JP" altLang="en-US" sz="900" dirty="0">
                <a:latin typeface="メイリオ" panose="020B0604030504040204" pitchFamily="50" charset="-128"/>
                <a:ea typeface="メイリオ" panose="020B0604030504040204" pitchFamily="50" charset="-128"/>
              </a:rPr>
              <a:t>　</a:t>
            </a:r>
            <a:endParaRPr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受付時間：</a:t>
            </a:r>
            <a:r>
              <a:rPr lang="en-US" altLang="ja-JP" sz="900" dirty="0">
                <a:latin typeface="メイリオ" panose="020B0604030504040204" pitchFamily="50" charset="-128"/>
                <a:ea typeface="メイリオ" panose="020B0604030504040204" pitchFamily="50" charset="-128"/>
              </a:rPr>
              <a:t>9:30</a:t>
            </a:r>
            <a:r>
              <a:rPr lang="ja-JP" altLang="en-US" sz="900" dirty="0">
                <a:latin typeface="メイリオ" panose="020B0604030504040204" pitchFamily="50" charset="-128"/>
                <a:ea typeface="メイリオ" panose="020B0604030504040204" pitchFamily="50" charset="-128"/>
              </a:rPr>
              <a:t>～</a:t>
            </a:r>
            <a:r>
              <a:rPr lang="en-US" altLang="ja-JP" sz="900" dirty="0">
                <a:latin typeface="メイリオ" panose="020B0604030504040204" pitchFamily="50" charset="-128"/>
                <a:ea typeface="メイリオ" panose="020B0604030504040204" pitchFamily="50" charset="-128"/>
              </a:rPr>
              <a:t>17:30</a:t>
            </a:r>
          </a:p>
          <a:p>
            <a:r>
              <a:rPr lang="ja-JP" altLang="en-US" sz="900" dirty="0">
                <a:latin typeface="メイリオ" panose="020B0604030504040204" pitchFamily="50" charset="-128"/>
                <a:ea typeface="メイリオ" panose="020B0604030504040204" pitchFamily="50" charset="-128"/>
              </a:rPr>
              <a:t>（定休日：木曜日、</a:t>
            </a:r>
            <a:r>
              <a:rPr lang="en-US" altLang="ja-JP" sz="900" dirty="0">
                <a:latin typeface="メイリオ" panose="020B0604030504040204" pitchFamily="50" charset="-128"/>
                <a:ea typeface="メイリオ" panose="020B0604030504040204" pitchFamily="50" charset="-128"/>
              </a:rPr>
              <a:t>1</a:t>
            </a:r>
            <a:r>
              <a:rPr lang="ja-JP" altLang="en-US" sz="900" dirty="0">
                <a:latin typeface="メイリオ" panose="020B0604030504040204" pitchFamily="50" charset="-128"/>
                <a:ea typeface="メイリオ" panose="020B0604030504040204" pitchFamily="50" charset="-128"/>
              </a:rPr>
              <a:t>月～</a:t>
            </a:r>
            <a:r>
              <a:rPr lang="en-US" altLang="ja-JP" sz="900" dirty="0">
                <a:latin typeface="メイリオ" panose="020B0604030504040204" pitchFamily="50" charset="-128"/>
                <a:ea typeface="メイリオ" panose="020B0604030504040204" pitchFamily="50" charset="-128"/>
              </a:rPr>
              <a:t>2</a:t>
            </a:r>
            <a:r>
              <a:rPr lang="ja-JP" altLang="en-US" sz="900" dirty="0">
                <a:latin typeface="メイリオ" panose="020B0604030504040204" pitchFamily="50" charset="-128"/>
                <a:ea typeface="メイリオ" panose="020B0604030504040204" pitchFamily="50" charset="-128"/>
              </a:rPr>
              <a:t>月は水・木曜、夏季無休）</a:t>
            </a:r>
            <a:endParaRPr lang="en-US" altLang="ja-JP"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68322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344488" y="180711"/>
            <a:ext cx="6109365"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体験学習　「比良山・比叡山での体験学習」</a:t>
            </a:r>
          </a:p>
        </p:txBody>
      </p:sp>
      <p:pic>
        <p:nvPicPr>
          <p:cNvPr id="9" name="図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8492" y="1005484"/>
            <a:ext cx="4324508" cy="2341563"/>
          </a:xfrm>
          <a:prstGeom prst="rect">
            <a:avLst/>
          </a:prstGeom>
        </p:spPr>
      </p:pic>
      <p:pic>
        <p:nvPicPr>
          <p:cNvPr id="11" name="図 10"/>
          <p:cNvPicPr>
            <a:picLocks noChangeAspect="1"/>
          </p:cNvPicPr>
          <p:nvPr/>
        </p:nvPicPr>
        <p:blipFill>
          <a:blip r:embed="rId4"/>
          <a:stretch>
            <a:fillRect/>
          </a:stretch>
        </p:blipFill>
        <p:spPr>
          <a:xfrm>
            <a:off x="633235" y="3423197"/>
            <a:ext cx="1907965" cy="1247851"/>
          </a:xfrm>
          <a:prstGeom prst="rect">
            <a:avLst/>
          </a:prstGeom>
        </p:spPr>
      </p:pic>
      <p:pic>
        <p:nvPicPr>
          <p:cNvPr id="12" name="図 1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99213" y="4775375"/>
            <a:ext cx="1520232" cy="1163612"/>
          </a:xfrm>
          <a:prstGeom prst="rect">
            <a:avLst/>
          </a:prstGeom>
        </p:spPr>
      </p:pic>
      <p:pic>
        <p:nvPicPr>
          <p:cNvPr id="13" name="図 12"/>
          <p:cNvPicPr>
            <a:picLocks noChangeAspect="1"/>
          </p:cNvPicPr>
          <p:nvPr/>
        </p:nvPicPr>
        <p:blipFill>
          <a:blip r:embed="rId6"/>
          <a:stretch>
            <a:fillRect/>
          </a:stretch>
        </p:blipFill>
        <p:spPr>
          <a:xfrm>
            <a:off x="2922601" y="3433409"/>
            <a:ext cx="1883236" cy="1255491"/>
          </a:xfrm>
          <a:prstGeom prst="rect">
            <a:avLst/>
          </a:prstGeom>
        </p:spPr>
      </p:pic>
      <p:pic>
        <p:nvPicPr>
          <p:cNvPr id="14" name="図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40252" y="1027091"/>
            <a:ext cx="3577250" cy="2176606"/>
          </a:xfrm>
          <a:prstGeom prst="rect">
            <a:avLst/>
          </a:prstGeom>
        </p:spPr>
      </p:pic>
      <p:pic>
        <p:nvPicPr>
          <p:cNvPr id="18" name="図 1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243935" y="3301255"/>
            <a:ext cx="1788625" cy="1216891"/>
          </a:xfrm>
          <a:prstGeom prst="rect">
            <a:avLst/>
          </a:prstGeom>
        </p:spPr>
      </p:pic>
      <p:sp>
        <p:nvSpPr>
          <p:cNvPr id="24" name="テキスト ボックス 23"/>
          <p:cNvSpPr txBox="1"/>
          <p:nvPr/>
        </p:nvSpPr>
        <p:spPr>
          <a:xfrm>
            <a:off x="5047481" y="589776"/>
            <a:ext cx="2117887"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■比叡山トレッキング</a:t>
            </a:r>
          </a:p>
        </p:txBody>
      </p:sp>
      <p:sp>
        <p:nvSpPr>
          <p:cNvPr id="28" name="テキスト ボックス 27"/>
          <p:cNvSpPr txBox="1"/>
          <p:nvPr/>
        </p:nvSpPr>
        <p:spPr>
          <a:xfrm>
            <a:off x="408302" y="570083"/>
            <a:ext cx="3090911"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■びわ湖バレイ ／ びわ湖テラス</a:t>
            </a:r>
          </a:p>
        </p:txBody>
      </p:sp>
      <p:sp>
        <p:nvSpPr>
          <p:cNvPr id="16" name="1 つの角を丸めた四角形 15"/>
          <p:cNvSpPr/>
          <p:nvPr/>
        </p:nvSpPr>
        <p:spPr>
          <a:xfrm rot="10800000" flipH="1">
            <a:off x="729192" y="892826"/>
            <a:ext cx="2665352" cy="72138"/>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1 つの角を丸めた四角形 16"/>
          <p:cNvSpPr/>
          <p:nvPr/>
        </p:nvSpPr>
        <p:spPr>
          <a:xfrm rot="10800000" flipH="1">
            <a:off x="5338743" y="901297"/>
            <a:ext cx="1826625" cy="66431"/>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580139" y="4759231"/>
            <a:ext cx="2796166" cy="1223412"/>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標高</a:t>
            </a:r>
            <a:r>
              <a:rPr lang="en-US" altLang="ja-JP" sz="1050" dirty="0">
                <a:latin typeface="メイリオ" panose="020B0604030504040204" pitchFamily="50" charset="-128"/>
                <a:ea typeface="メイリオ" panose="020B0604030504040204" pitchFamily="50" charset="-128"/>
              </a:rPr>
              <a:t>1,100m</a:t>
            </a:r>
            <a:r>
              <a:rPr lang="ja-JP" altLang="en-US" sz="1050" dirty="0">
                <a:latin typeface="メイリオ" panose="020B0604030504040204" pitchFamily="50" charset="-128"/>
                <a:ea typeface="メイリオ" panose="020B0604030504040204" pitchFamily="50" charset="-128"/>
              </a:rPr>
              <a:t>の山頂に広がる山岳リゾート。</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人気の絶景スポット「びわ湖テラス」、「ジップライン」や「スカイウオーカー」などのアトラクション。</a:t>
            </a:r>
            <a:endParaRPr lang="en-US" altLang="ja-JP" sz="1050" dirty="0">
              <a:latin typeface="メイリオ" panose="020B0604030504040204" pitchFamily="50" charset="-128"/>
              <a:ea typeface="メイリオ" panose="020B0604030504040204" pitchFamily="50" charset="-128"/>
            </a:endParaRPr>
          </a:p>
          <a:p>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冬は関西屈指の人気スキー場として賑わいます。</a:t>
            </a:r>
            <a:endParaRPr kumimoji="1" lang="ja-JP" altLang="en-US" sz="1050" dirty="0">
              <a:latin typeface="メイリオ" panose="020B0604030504040204" pitchFamily="50" charset="-128"/>
              <a:ea typeface="メイリオ" panose="020B0604030504040204" pitchFamily="50" charset="-128"/>
            </a:endParaRPr>
          </a:p>
        </p:txBody>
      </p:sp>
      <p:pic>
        <p:nvPicPr>
          <p:cNvPr id="3" name="図 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358227" y="3307820"/>
            <a:ext cx="1806771" cy="1203762"/>
          </a:xfrm>
          <a:prstGeom prst="rect">
            <a:avLst/>
          </a:prstGeom>
        </p:spPr>
      </p:pic>
      <p:sp>
        <p:nvSpPr>
          <p:cNvPr id="19" name="テキスト ボックス 18"/>
          <p:cNvSpPr txBox="1"/>
          <p:nvPr/>
        </p:nvSpPr>
        <p:spPr>
          <a:xfrm>
            <a:off x="5358227" y="4591025"/>
            <a:ext cx="4166967" cy="1061829"/>
          </a:xfrm>
          <a:prstGeom prst="rect">
            <a:avLst/>
          </a:prstGeom>
          <a:noFill/>
        </p:spPr>
        <p:txBody>
          <a:bodyPr wrap="square" rtlCol="0">
            <a:spAutoFit/>
          </a:bodyPr>
          <a:lstStyle/>
          <a:p>
            <a:r>
              <a:rPr lang="en-US" altLang="ja-JP" sz="1050" dirty="0">
                <a:latin typeface="メイリオ" panose="020B0604030504040204" pitchFamily="50" charset="-128"/>
                <a:ea typeface="メイリオ" panose="020B0604030504040204" pitchFamily="50" charset="-128"/>
              </a:rPr>
              <a:t>1300</a:t>
            </a:r>
            <a:r>
              <a:rPr lang="ja-JP" altLang="en-US" sz="1050" dirty="0">
                <a:latin typeface="メイリオ" panose="020B0604030504040204" pitchFamily="50" charset="-128"/>
                <a:ea typeface="メイリオ" panose="020B0604030504040204" pitchFamily="50" charset="-128"/>
              </a:rPr>
              <a:t>年の歴史に彩られた比叡山の歴史を学び、自然に触れるトレッキング。難易度によって、３・５・７時間のコースをご用意。</a:t>
            </a:r>
            <a:endParaRPr lang="en-US" altLang="ja-JP" sz="1050" dirty="0">
              <a:latin typeface="メイリオ" panose="020B0604030504040204" pitchFamily="50" charset="-128"/>
              <a:ea typeface="メイリオ" panose="020B0604030504040204" pitchFamily="50" charset="-128"/>
            </a:endParaRPr>
          </a:p>
          <a:p>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琵琶湖の源となる山々の自然を感じながら、</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比叡山延暦寺の歴史や伝承文化を感じられる、</a:t>
            </a:r>
            <a:endParaRPr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びわ湖大津ならではの自然体験学習です。</a:t>
            </a:r>
          </a:p>
        </p:txBody>
      </p:sp>
      <p:sp>
        <p:nvSpPr>
          <p:cNvPr id="20" name="正方形/長方形 19"/>
          <p:cNvSpPr/>
          <p:nvPr/>
        </p:nvSpPr>
        <p:spPr>
          <a:xfrm>
            <a:off x="5700258" y="5652854"/>
            <a:ext cx="3324507" cy="784830"/>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endParaRPr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オーパルオプテックス株式会社</a:t>
            </a:r>
            <a:endParaRPr lang="en-US" altLang="ja-JP"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大津市雄琴</a:t>
            </a:r>
            <a:r>
              <a:rPr lang="en-US" altLang="ja-JP" sz="900" dirty="0">
                <a:latin typeface="メイリオ" panose="020B0604030504040204" pitchFamily="50" charset="-128"/>
                <a:ea typeface="メイリオ" panose="020B0604030504040204" pitchFamily="50" charset="-128"/>
              </a:rPr>
              <a:t>5-265-1</a:t>
            </a:r>
            <a:r>
              <a:rPr lang="ja-JP" altLang="en-US" sz="900" dirty="0">
                <a:latin typeface="メイリオ" panose="020B0604030504040204" pitchFamily="50" charset="-128"/>
                <a:ea typeface="メイリオ" panose="020B0604030504040204" pitchFamily="50" charset="-128"/>
              </a:rPr>
              <a:t>　</a:t>
            </a:r>
          </a:p>
          <a:p>
            <a:r>
              <a:rPr lang="en-US" altLang="ja-JP" sz="900" dirty="0">
                <a:latin typeface="メイリオ" panose="020B0604030504040204" pitchFamily="50" charset="-128"/>
                <a:ea typeface="メイリオ" panose="020B0604030504040204" pitchFamily="50" charset="-128"/>
              </a:rPr>
              <a:t>【TEL】077-579-7111</a:t>
            </a:r>
            <a:r>
              <a:rPr lang="ja-JP" altLang="en-US" sz="900" dirty="0">
                <a:latin typeface="メイリオ" panose="020B0604030504040204" pitchFamily="50" charset="-128"/>
                <a:ea typeface="メイリオ" panose="020B0604030504040204" pitchFamily="50" charset="-128"/>
              </a:rPr>
              <a:t>　受付時間：</a:t>
            </a:r>
            <a:r>
              <a:rPr lang="en-US" altLang="ja-JP" sz="900" dirty="0">
                <a:latin typeface="メイリオ" panose="020B0604030504040204" pitchFamily="50" charset="-128"/>
                <a:ea typeface="メイリオ" panose="020B0604030504040204" pitchFamily="50" charset="-128"/>
              </a:rPr>
              <a:t>9:30</a:t>
            </a:r>
            <a:r>
              <a:rPr lang="ja-JP" altLang="en-US" sz="900" dirty="0">
                <a:latin typeface="メイリオ" panose="020B0604030504040204" pitchFamily="50" charset="-128"/>
                <a:ea typeface="メイリオ" panose="020B0604030504040204" pitchFamily="50" charset="-128"/>
              </a:rPr>
              <a:t>～</a:t>
            </a:r>
            <a:r>
              <a:rPr lang="en-US" altLang="ja-JP" sz="900" dirty="0">
                <a:latin typeface="メイリオ" panose="020B0604030504040204" pitchFamily="50" charset="-128"/>
                <a:ea typeface="メイリオ" panose="020B0604030504040204" pitchFamily="50" charset="-128"/>
              </a:rPr>
              <a:t>17:30</a:t>
            </a:r>
          </a:p>
          <a:p>
            <a:r>
              <a:rPr lang="ja-JP" altLang="en-US" sz="900" dirty="0">
                <a:latin typeface="メイリオ" panose="020B0604030504040204" pitchFamily="50" charset="-128"/>
                <a:ea typeface="メイリオ" panose="020B0604030504040204" pitchFamily="50" charset="-128"/>
              </a:rPr>
              <a:t>（定休日：木曜日、</a:t>
            </a:r>
            <a:r>
              <a:rPr lang="en-US" altLang="ja-JP" sz="900" dirty="0">
                <a:latin typeface="メイリオ" panose="020B0604030504040204" pitchFamily="50" charset="-128"/>
                <a:ea typeface="メイリオ" panose="020B0604030504040204" pitchFamily="50" charset="-128"/>
              </a:rPr>
              <a:t>1</a:t>
            </a:r>
            <a:r>
              <a:rPr lang="ja-JP" altLang="en-US" sz="900" dirty="0">
                <a:latin typeface="メイリオ" panose="020B0604030504040204" pitchFamily="50" charset="-128"/>
                <a:ea typeface="メイリオ" panose="020B0604030504040204" pitchFamily="50" charset="-128"/>
              </a:rPr>
              <a:t>月～</a:t>
            </a:r>
            <a:r>
              <a:rPr lang="en-US" altLang="ja-JP" sz="900" dirty="0">
                <a:latin typeface="メイリオ" panose="020B0604030504040204" pitchFamily="50" charset="-128"/>
                <a:ea typeface="メイリオ" panose="020B0604030504040204" pitchFamily="50" charset="-128"/>
              </a:rPr>
              <a:t>2</a:t>
            </a:r>
            <a:r>
              <a:rPr lang="ja-JP" altLang="en-US" sz="900" dirty="0">
                <a:latin typeface="メイリオ" panose="020B0604030504040204" pitchFamily="50" charset="-128"/>
                <a:ea typeface="メイリオ" panose="020B0604030504040204" pitchFamily="50" charset="-128"/>
              </a:rPr>
              <a:t>月は水・木曜、夏季無休）</a:t>
            </a:r>
            <a:endParaRPr lang="en-US" altLang="ja-JP" sz="900" dirty="0">
              <a:latin typeface="メイリオ" panose="020B0604030504040204" pitchFamily="50" charset="-128"/>
              <a:ea typeface="メイリオ" panose="020B0604030504040204" pitchFamily="50" charset="-128"/>
            </a:endParaRPr>
          </a:p>
        </p:txBody>
      </p:sp>
      <p:sp>
        <p:nvSpPr>
          <p:cNvPr id="23" name="正方形/長方形 22"/>
          <p:cNvSpPr/>
          <p:nvPr/>
        </p:nvSpPr>
        <p:spPr>
          <a:xfrm>
            <a:off x="577275" y="6069118"/>
            <a:ext cx="4148912" cy="507831"/>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endParaRPr lang="en-US" altLang="ja-JP" sz="900" u="sng"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 びわ湖バレイ</a:t>
            </a:r>
            <a:endParaRPr lang="en-US" altLang="ja-JP"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大津市木戸</a:t>
            </a:r>
            <a:r>
              <a:rPr lang="en-US" altLang="ja-JP" sz="900" dirty="0">
                <a:latin typeface="メイリオ" panose="020B0604030504040204" pitchFamily="50" charset="-128"/>
                <a:ea typeface="メイリオ" panose="020B0604030504040204" pitchFamily="50" charset="-128"/>
              </a:rPr>
              <a:t>1547-1</a:t>
            </a:r>
            <a:r>
              <a:rPr lang="ja-JP" altLang="en-US" sz="9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【TEL】077-592-1155</a:t>
            </a:r>
          </a:p>
        </p:txBody>
      </p:sp>
    </p:spTree>
    <p:extLst>
      <p:ext uri="{BB962C8B-B14F-4D97-AF65-F5344CB8AC3E}">
        <p14:creationId xmlns:p14="http://schemas.microsoft.com/office/powerpoint/2010/main" val="327644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704528" y="195796"/>
            <a:ext cx="4591321"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体験学習　「歴史・文化体験」</a:t>
            </a:r>
          </a:p>
        </p:txBody>
      </p:sp>
      <p:pic>
        <p:nvPicPr>
          <p:cNvPr id="19" name="図 18" descr="天井, 屋内, 剣, 荷物 が含まれている画像&#10;&#10;自動的に生成された説明">
            <a:extLst>
              <a:ext uri="{FF2B5EF4-FFF2-40B4-BE49-F238E27FC236}">
                <a16:creationId xmlns:a16="http://schemas.microsoft.com/office/drawing/2014/main" id="{34B9132A-6BFA-A83F-E2A1-3B6F3D2D243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60655" y="858757"/>
            <a:ext cx="2642751" cy="1982063"/>
          </a:xfrm>
          <a:prstGeom prst="rect">
            <a:avLst/>
          </a:prstGeom>
        </p:spPr>
      </p:pic>
      <p:pic>
        <p:nvPicPr>
          <p:cNvPr id="20" name="図 19" descr="建物, 屋外, 道路, 家 が含まれている画像&#10;&#10;非常に高い精度で生成された説明">
            <a:extLst>
              <a:ext uri="{FF2B5EF4-FFF2-40B4-BE49-F238E27FC236}">
                <a16:creationId xmlns:a16="http://schemas.microsoft.com/office/drawing/2014/main" id="{7FA55C2F-862E-C1C5-A3BA-E4F47392172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rcRect r="-270"/>
          <a:stretch/>
        </p:blipFill>
        <p:spPr>
          <a:xfrm>
            <a:off x="7913569" y="1955293"/>
            <a:ext cx="1309806" cy="877477"/>
          </a:xfrm>
          <a:prstGeom prst="rect">
            <a:avLst/>
          </a:prstGeom>
          <a:ln>
            <a:solidFill>
              <a:schemeClr val="tx2"/>
            </a:solidFill>
          </a:ln>
        </p:spPr>
      </p:pic>
      <p:pic>
        <p:nvPicPr>
          <p:cNvPr id="21" name="図 20">
            <a:extLst>
              <a:ext uri="{FF2B5EF4-FFF2-40B4-BE49-F238E27FC236}">
                <a16:creationId xmlns:a16="http://schemas.microsoft.com/office/drawing/2014/main" id="{487D5C69-333E-FF5F-6D7B-2F29B7CC01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34557">
            <a:off x="6043699" y="787393"/>
            <a:ext cx="640191" cy="913802"/>
          </a:xfrm>
          <a:prstGeom prst="rect">
            <a:avLst/>
          </a:prstGeom>
        </p:spPr>
      </p:pic>
      <p:pic>
        <p:nvPicPr>
          <p:cNvPr id="27" name="図 26" descr="屋外, 草, 水, 大きい が含まれている画像&#10;&#10;自動的に生成された説明">
            <a:extLst>
              <a:ext uri="{FF2B5EF4-FFF2-40B4-BE49-F238E27FC236}">
                <a16:creationId xmlns:a16="http://schemas.microsoft.com/office/drawing/2014/main" id="{F477E435-99FB-6159-08F9-F5602CF294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33833" y="862433"/>
            <a:ext cx="1005977" cy="670487"/>
          </a:xfrm>
          <a:prstGeom prst="rect">
            <a:avLst/>
          </a:prstGeom>
        </p:spPr>
      </p:pic>
      <p:pic>
        <p:nvPicPr>
          <p:cNvPr id="4" name="図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60654" y="3073663"/>
            <a:ext cx="2016224" cy="1248933"/>
          </a:xfrm>
          <a:prstGeom prst="rect">
            <a:avLst/>
          </a:prstGeom>
        </p:spPr>
      </p:pic>
      <p:pic>
        <p:nvPicPr>
          <p:cNvPr id="6" name="図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558605" y="3313066"/>
            <a:ext cx="1664771" cy="1248578"/>
          </a:xfrm>
          <a:prstGeom prst="rect">
            <a:avLst/>
          </a:prstGeom>
        </p:spPr>
      </p:pic>
      <p:sp>
        <p:nvSpPr>
          <p:cNvPr id="14" name="テキスト ボックス 13"/>
          <p:cNvSpPr txBox="1"/>
          <p:nvPr/>
        </p:nvSpPr>
        <p:spPr>
          <a:xfrm>
            <a:off x="402437" y="610623"/>
            <a:ext cx="2016224" cy="369332"/>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■競技かるた体験</a:t>
            </a:r>
          </a:p>
        </p:txBody>
      </p:sp>
      <p:sp>
        <p:nvSpPr>
          <p:cNvPr id="18" name="1 つの角を丸めた四角形 17"/>
          <p:cNvSpPr/>
          <p:nvPr/>
        </p:nvSpPr>
        <p:spPr>
          <a:xfrm rot="10800000" flipH="1">
            <a:off x="649745" y="921769"/>
            <a:ext cx="1521608" cy="67159"/>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402437" y="4371957"/>
            <a:ext cx="1569660"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■唐橋焼体験</a:t>
            </a:r>
          </a:p>
        </p:txBody>
      </p:sp>
      <p:sp>
        <p:nvSpPr>
          <p:cNvPr id="24" name="1 つの角を丸めた四角形 23"/>
          <p:cNvSpPr/>
          <p:nvPr/>
        </p:nvSpPr>
        <p:spPr>
          <a:xfrm rot="10800000" flipH="1">
            <a:off x="646424" y="4730722"/>
            <a:ext cx="1325673" cy="45719"/>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402437" y="2813063"/>
            <a:ext cx="2377574"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■坐禅体験・写経体験</a:t>
            </a:r>
          </a:p>
        </p:txBody>
      </p:sp>
      <p:sp>
        <p:nvSpPr>
          <p:cNvPr id="28" name="1 つの角を丸めた四角形 27"/>
          <p:cNvSpPr/>
          <p:nvPr/>
        </p:nvSpPr>
        <p:spPr>
          <a:xfrm rot="10800000" flipH="1">
            <a:off x="646424" y="3138254"/>
            <a:ext cx="1997070" cy="76403"/>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646423" y="4801343"/>
            <a:ext cx="4573797" cy="1061829"/>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琵琶湖の流れ口にあたる瀬田川にかかる歴史ある瀬田唐橋。その唐橋の地にある「唐橋焼窯元」の体験が出来ます。</a:t>
            </a:r>
          </a:p>
          <a:p>
            <a:r>
              <a:rPr lang="ja-JP" altLang="en-US" sz="1050" dirty="0">
                <a:latin typeface="メイリオ" panose="020B0604030504040204" pitchFamily="50" charset="-128"/>
                <a:ea typeface="メイリオ" panose="020B0604030504040204" pitchFamily="50" charset="-128"/>
              </a:rPr>
              <a:t>唐橋焼の特色は、古くから伝わる陶の技法に、琵琶湖ブルーを基調にした、四季をあらわす蒼い釉薬で創作いたしております。</a:t>
            </a:r>
            <a:endParaRPr kumimoji="1"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体験でも同じ釉薬を使用して、マグカップや皿などを本格的に制作します。工房だけでなく、宿舎等での出張体験も可能です。</a:t>
            </a:r>
          </a:p>
        </p:txBody>
      </p:sp>
      <p:sp>
        <p:nvSpPr>
          <p:cNvPr id="2" name="テキスト ボックス 1"/>
          <p:cNvSpPr txBox="1"/>
          <p:nvPr/>
        </p:nvSpPr>
        <p:spPr>
          <a:xfrm>
            <a:off x="556273" y="1010402"/>
            <a:ext cx="4753106" cy="1223412"/>
          </a:xfrm>
          <a:prstGeom prst="rect">
            <a:avLst/>
          </a:prstGeom>
          <a:noFill/>
        </p:spPr>
        <p:txBody>
          <a:bodyPr wrap="square" rtlCol="0">
            <a:spAutoFit/>
          </a:bodyPr>
          <a:lstStyle/>
          <a:p>
            <a:pPr fontAlgn="base"/>
            <a:r>
              <a:rPr lang="ja-JP" altLang="en-US" sz="1050" dirty="0">
                <a:latin typeface="メイリオ" panose="020B0604030504040204" pitchFamily="50" charset="-128"/>
                <a:ea typeface="メイリオ" panose="020B0604030504040204" pitchFamily="50" charset="-128"/>
              </a:rPr>
              <a:t>漫画や映画の「ちはやふる」でよく知られるようになった　”競技かるた”。</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大津は「ちはやふる」の舞台にもなっており、実力日本一を競う「名人戦・クイーン戦」やかるたの甲子園とも呼ばれる「全国高等学校かるた選手権」をはじめ、多くの大会が行われています。「競技かるたの殿堂」といわれる近江勧学館で競技かるたの世界に触れることのできる貴重な体験です。</a:t>
            </a:r>
            <a:br>
              <a:rPr lang="ja-JP" altLang="en-US" sz="1050" dirty="0">
                <a:latin typeface="メイリオ" panose="020B0604030504040204" pitchFamily="50" charset="-128"/>
                <a:ea typeface="メイリオ" panose="020B0604030504040204" pitchFamily="50" charset="-128"/>
              </a:rPr>
            </a:br>
            <a:r>
              <a:rPr lang="ja-JP" altLang="en-US" sz="1050" dirty="0">
                <a:latin typeface="メイリオ" panose="020B0604030504040204" pitchFamily="50" charset="-128"/>
                <a:ea typeface="メイリオ" panose="020B0604030504040204" pitchFamily="50" charset="-128"/>
              </a:rPr>
              <a:t>上の句「きまり字」の書いたかるたを使用しますので、ひらがなが読めれば百人一首を覚えていなくても、気軽に体験することができます。</a:t>
            </a:r>
          </a:p>
        </p:txBody>
      </p:sp>
      <p:sp>
        <p:nvSpPr>
          <p:cNvPr id="3" name="テキスト ボックス 2"/>
          <p:cNvSpPr txBox="1"/>
          <p:nvPr/>
        </p:nvSpPr>
        <p:spPr>
          <a:xfrm>
            <a:off x="680020" y="3257866"/>
            <a:ext cx="4581364" cy="577081"/>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天台宗の総本山比叡山延暦寺の宿坊、延暦寺会館での修行体験。比叡山の凛とした空気の中、ゆったりと坐禅を行い、じっくりと自分自身を見つめなおしてください。</a:t>
            </a:r>
            <a:endParaRPr kumimoji="1" lang="ja-JP" altLang="en-US" sz="1050" dirty="0">
              <a:latin typeface="メイリオ" panose="020B0604030504040204" pitchFamily="50" charset="-128"/>
              <a:ea typeface="メイリオ" panose="020B0604030504040204" pitchFamily="50" charset="-128"/>
            </a:endParaRPr>
          </a:p>
        </p:txBody>
      </p:sp>
      <p:sp>
        <p:nvSpPr>
          <p:cNvPr id="30" name="正方形/長方形 29"/>
          <p:cNvSpPr/>
          <p:nvPr/>
        </p:nvSpPr>
        <p:spPr>
          <a:xfrm>
            <a:off x="649745" y="2244889"/>
            <a:ext cx="4528269" cy="507831"/>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endParaRPr lang="en-US" altLang="ja-JP" sz="900" b="1" u="sng"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近江勧学館（近江神宮境内）</a:t>
            </a:r>
            <a:endParaRPr lang="en-US" altLang="ja-JP"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大津市神宮町</a:t>
            </a:r>
            <a:r>
              <a:rPr lang="en-US" altLang="ja-JP" sz="900" dirty="0">
                <a:latin typeface="メイリオ" panose="020B0604030504040204" pitchFamily="50" charset="-128"/>
                <a:ea typeface="メイリオ" panose="020B0604030504040204" pitchFamily="50" charset="-128"/>
              </a:rPr>
              <a:t>1-1</a:t>
            </a:r>
            <a:r>
              <a:rPr lang="ja-JP" altLang="en-US" sz="9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【TEL】077-524-3905</a:t>
            </a:r>
          </a:p>
        </p:txBody>
      </p:sp>
      <p:sp>
        <p:nvSpPr>
          <p:cNvPr id="31" name="正方形/長方形 30"/>
          <p:cNvSpPr/>
          <p:nvPr/>
        </p:nvSpPr>
        <p:spPr>
          <a:xfrm>
            <a:off x="646424" y="3857273"/>
            <a:ext cx="4553021" cy="507831"/>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endParaRPr lang="en-US" altLang="ja-JP" sz="900" dirty="0">
              <a:latin typeface="メイリオ" panose="020B0604030504040204" pitchFamily="50" charset="-128"/>
              <a:ea typeface="メイリオ" panose="020B0604030504040204" pitchFamily="50" charset="-128"/>
            </a:endParaRPr>
          </a:p>
          <a:p>
            <a:r>
              <a:rPr lang="zh-TW" altLang="en-US" sz="900" dirty="0">
                <a:latin typeface="メイリオ" panose="020B0604030504040204" pitchFamily="50" charset="-128"/>
                <a:ea typeface="メイリオ" panose="020B0604030504040204" pitchFamily="50" charset="-128"/>
              </a:rPr>
              <a:t>比叡山延暦寺 延暦寺会館</a:t>
            </a:r>
            <a:endParaRPr lang="en-US" altLang="zh-TW" sz="9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大津市坂本本町</a:t>
            </a:r>
            <a:r>
              <a:rPr lang="en-US" altLang="ja-JP" sz="900" dirty="0">
                <a:latin typeface="メイリオ" panose="020B0604030504040204" pitchFamily="50" charset="-128"/>
                <a:ea typeface="メイリオ" panose="020B0604030504040204" pitchFamily="50" charset="-128"/>
              </a:rPr>
              <a:t>4220</a:t>
            </a:r>
            <a:r>
              <a:rPr lang="ja-JP" altLang="en-US" sz="9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【TEL】077-579-4180 </a:t>
            </a:r>
          </a:p>
        </p:txBody>
      </p:sp>
      <p:sp>
        <p:nvSpPr>
          <p:cNvPr id="34" name="正方形/長方形 33"/>
          <p:cNvSpPr/>
          <p:nvPr/>
        </p:nvSpPr>
        <p:spPr>
          <a:xfrm>
            <a:off x="647609" y="5888072"/>
            <a:ext cx="4541511" cy="507831"/>
          </a:xfrm>
          <a:prstGeom prst="rect">
            <a:avLst/>
          </a:prstGeom>
          <a:solidFill>
            <a:schemeClr val="bg1"/>
          </a:solidFill>
          <a:ln>
            <a:solidFill>
              <a:srgbClr val="3A90CE"/>
            </a:solidFill>
            <a:prstDash val="sysDot"/>
          </a:ln>
        </p:spPr>
        <p:txBody>
          <a:bodyPr wrap="square">
            <a:spAutoFit/>
          </a:bodyPr>
          <a:lstStyle/>
          <a:p>
            <a:r>
              <a:rPr lang="ja-JP" altLang="en-US" sz="900" b="1" u="sng" dirty="0">
                <a:latin typeface="メイリオ" panose="020B0604030504040204" pitchFamily="50" charset="-128"/>
                <a:ea typeface="メイリオ" panose="020B0604030504040204" pitchFamily="50" charset="-128"/>
              </a:rPr>
              <a:t>●問合せ先</a:t>
            </a:r>
            <a:endParaRPr lang="en-US" altLang="ja-JP" sz="900" b="1" u="sng"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唐橋焼窯元</a:t>
            </a:r>
          </a:p>
          <a:p>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住所</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大津市唐橋町</a:t>
            </a:r>
            <a:r>
              <a:rPr lang="en-US" altLang="ja-JP" sz="900" dirty="0">
                <a:latin typeface="メイリオ" panose="020B0604030504040204" pitchFamily="50" charset="-128"/>
                <a:ea typeface="メイリオ" panose="020B0604030504040204" pitchFamily="50" charset="-128"/>
              </a:rPr>
              <a:t>18-5</a:t>
            </a:r>
            <a:r>
              <a:rPr lang="ja-JP" altLang="en-US" sz="9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【TEL】077-537-0548</a:t>
            </a:r>
          </a:p>
        </p:txBody>
      </p:sp>
      <p:pic>
        <p:nvPicPr>
          <p:cNvPr id="7" name="図 6" descr="人, 屋内, 座る, テーブル が含まれている画像&#10;&#10;自動的に生成された説明">
            <a:extLst>
              <a:ext uri="{FF2B5EF4-FFF2-40B4-BE49-F238E27FC236}">
                <a16:creationId xmlns:a16="http://schemas.microsoft.com/office/drawing/2014/main" id="{62F888CB-5426-E9F1-3958-764C8A4F8125}"/>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5720204" y="4748140"/>
            <a:ext cx="2041896" cy="1361264"/>
          </a:xfrm>
          <a:prstGeom prst="rect">
            <a:avLst/>
          </a:prstGeom>
        </p:spPr>
      </p:pic>
      <p:pic>
        <p:nvPicPr>
          <p:cNvPr id="10" name="図 9" descr="テーブル, 座る, 小さい, ケーキ が含まれている画像&#10;&#10;自動的に生成された説明">
            <a:extLst>
              <a:ext uri="{FF2B5EF4-FFF2-40B4-BE49-F238E27FC236}">
                <a16:creationId xmlns:a16="http://schemas.microsoft.com/office/drawing/2014/main" id="{C6404427-D446-461F-D411-095516E2EC1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085379" y="5522092"/>
            <a:ext cx="1309806" cy="915348"/>
          </a:xfrm>
          <a:prstGeom prst="rect">
            <a:avLst/>
          </a:prstGeom>
        </p:spPr>
      </p:pic>
      <p:pic>
        <p:nvPicPr>
          <p:cNvPr id="12" name="図 11" descr="テーブル, カップ, コーヒー, 屋内 が含まれている画像&#10;&#10;自動的に生成された説明">
            <a:extLst>
              <a:ext uri="{FF2B5EF4-FFF2-40B4-BE49-F238E27FC236}">
                <a16:creationId xmlns:a16="http://schemas.microsoft.com/office/drawing/2014/main" id="{D358D847-475B-C508-2268-14823D41EC82}"/>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saturation sat="2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7855534" y="4765955"/>
            <a:ext cx="1126600" cy="952628"/>
          </a:xfrm>
          <a:prstGeom prst="rect">
            <a:avLst/>
          </a:prstGeom>
        </p:spPr>
      </p:pic>
    </p:spTree>
    <p:extLst>
      <p:ext uri="{BB962C8B-B14F-4D97-AF65-F5344CB8AC3E}">
        <p14:creationId xmlns:p14="http://schemas.microsoft.com/office/powerpoint/2010/main" val="2892232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FDADEEE-D7FE-4D2B-BCA9-2DA7F7B459C4}"/>
              </a:ext>
            </a:extLst>
          </p:cNvPr>
          <p:cNvSpPr txBox="1"/>
          <p:nvPr/>
        </p:nvSpPr>
        <p:spPr>
          <a:xfrm>
            <a:off x="416496" y="1013827"/>
            <a:ext cx="8534478" cy="523220"/>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大津市内の観光名所を地元のシニアを中心としたボランティアガイドがご案内いたします。地元の方とふれあいながら、歴史や文化を学びます。社寺の拝観や自主研修時に是非ご活用下さい。　　　　　　　　　　</a:t>
            </a:r>
          </a:p>
        </p:txBody>
      </p:sp>
      <p:sp>
        <p:nvSpPr>
          <p:cNvPr id="10" name="正方形/長方形 9">
            <a:extLst>
              <a:ext uri="{FF2B5EF4-FFF2-40B4-BE49-F238E27FC236}">
                <a16:creationId xmlns:a16="http://schemas.microsoft.com/office/drawing/2014/main" id="{29665769-908B-4D33-8CAB-68FDCDF47CAC}"/>
              </a:ext>
            </a:extLst>
          </p:cNvPr>
          <p:cNvSpPr/>
          <p:nvPr/>
        </p:nvSpPr>
        <p:spPr>
          <a:xfrm>
            <a:off x="569058" y="1652540"/>
            <a:ext cx="8632414" cy="2246769"/>
          </a:xfrm>
          <a:prstGeom prst="rect">
            <a:avLst/>
          </a:prstGeom>
          <a:ln>
            <a:solidFill>
              <a:schemeClr val="accent1">
                <a:lumMod val="50000"/>
              </a:schemeClr>
            </a:solidFill>
            <a:prstDash val="dash"/>
          </a:ln>
        </p:spPr>
        <p:txBody>
          <a:bodyPr wrap="square">
            <a:spAutoFit/>
          </a:bodyPr>
          <a:lstStyle/>
          <a:p>
            <a:r>
              <a:rPr lang="ja-JP" altLang="en-US" sz="1400" dirty="0">
                <a:latin typeface="メイリオ" panose="020B0604030504040204" pitchFamily="50" charset="-128"/>
                <a:ea typeface="メイリオ" panose="020B0604030504040204" pitchFamily="50" charset="-128"/>
              </a:rPr>
              <a:t>①小野妹子ゆかりの地小野・和邇（小野神社、天皇神社、唐臼山古墳等）</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②湖族の郷・堅田（浮御堂、一休ゆかりの祥瑞寺等）			</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③日本仏教の母山、世界遺産・比叡山延暦寺（東塔、西塔、横川）		</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④明智光秀ゆかりの石積みのある門前町坂本（日吉大社、</a:t>
            </a:r>
            <a:r>
              <a:rPr lang="ja-JP" altLang="en-US" sz="1400" i="1" dirty="0">
                <a:latin typeface="メイリオ" panose="020B0604030504040204" pitchFamily="50" charset="-128"/>
                <a:ea typeface="メイリオ" panose="020B0604030504040204" pitchFamily="50" charset="-128"/>
              </a:rPr>
              <a:t>西教寺</a:t>
            </a:r>
            <a:r>
              <a:rPr lang="ja-JP" altLang="en-US" sz="1400" dirty="0">
                <a:latin typeface="メイリオ" panose="020B0604030504040204" pitchFamily="50" charset="-128"/>
                <a:ea typeface="メイリオ" panose="020B0604030504040204" pitchFamily="50" charset="-128"/>
              </a:rPr>
              <a:t>等）			</a:t>
            </a:r>
          </a:p>
          <a:p>
            <a:r>
              <a:rPr lang="ja-JP" altLang="en-US" sz="1400" dirty="0">
                <a:latin typeface="メイリオ" panose="020B0604030504040204" pitchFamily="50" charset="-128"/>
                <a:ea typeface="メイリオ" panose="020B0604030504040204" pitchFamily="50" charset="-128"/>
              </a:rPr>
              <a:t>⑤天智天皇ゆかりの大津京遺跡、近江神宮					</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⑥宿場町「大津」のまちなか（大津城址、大津百町と三井寺）		</a:t>
            </a:r>
          </a:p>
          <a:p>
            <a:r>
              <a:rPr lang="ja-JP" altLang="en-US" sz="1400" dirty="0">
                <a:latin typeface="メイリオ" panose="020B0604030504040204" pitchFamily="50" charset="-128"/>
                <a:ea typeface="メイリオ" panose="020B0604030504040204" pitchFamily="50" charset="-128"/>
              </a:rPr>
              <a:t>⑦旧東海道（追分～瀬田）と芭蕉ゆかりの義仲寺、膳所城下町		</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⑧紫式部ゆかりの石山寺</a:t>
            </a:r>
          </a:p>
          <a:p>
            <a:r>
              <a:rPr lang="ja-JP" altLang="en-US" sz="1400" dirty="0">
                <a:latin typeface="メイリオ" panose="020B0604030504040204" pitchFamily="50" charset="-128"/>
                <a:ea typeface="メイリオ" panose="020B0604030504040204" pitchFamily="50" charset="-128"/>
              </a:rPr>
              <a:t>⑨瀬田川清流の自然と歴史（瀬田唐橋、建部大社と近江国府跡）</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⑩琵琶湖博物館（草津市） </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大津市内に宿泊する教育旅行団体のみ案内</a:t>
            </a:r>
          </a:p>
        </p:txBody>
      </p:sp>
      <p:sp>
        <p:nvSpPr>
          <p:cNvPr id="31" name="テキスト ボックス 30">
            <a:extLst>
              <a:ext uri="{FF2B5EF4-FFF2-40B4-BE49-F238E27FC236}">
                <a16:creationId xmlns:a16="http://schemas.microsoft.com/office/drawing/2014/main" id="{E19AE0E1-3613-4F75-A9EE-177D7E684BF6}"/>
              </a:ext>
            </a:extLst>
          </p:cNvPr>
          <p:cNvSpPr txBox="1"/>
          <p:nvPr/>
        </p:nvSpPr>
        <p:spPr>
          <a:xfrm>
            <a:off x="3296816" y="4130450"/>
            <a:ext cx="5904656" cy="1815882"/>
          </a:xfrm>
          <a:prstGeom prst="rect">
            <a:avLst/>
          </a:prstGeom>
          <a:noFill/>
          <a:ln>
            <a:solidFill>
              <a:schemeClr val="accent2">
                <a:lumMod val="50000"/>
              </a:schemeClr>
            </a:solidFill>
          </a:ln>
        </p:spPr>
        <p:txBody>
          <a:bodyPr wrap="square" rtlCol="0">
            <a:spAutoFit/>
          </a:bodyPr>
          <a:lstStyle/>
          <a:p>
            <a:r>
              <a:rPr lang="ja-JP" altLang="en-US" sz="1400" dirty="0">
                <a:solidFill>
                  <a:srgbClr val="0070C0"/>
                </a:solidFill>
                <a:latin typeface="メイリオ" panose="020B0604030504040204" pitchFamily="50" charset="-128"/>
                <a:ea typeface="メイリオ" panose="020B0604030504040204" pitchFamily="50" charset="-128"/>
              </a:rPr>
              <a:t>■予約可能人数；原則２名様より（ガイドは</a:t>
            </a:r>
            <a:r>
              <a:rPr lang="en-US" altLang="ja-JP" sz="1400" dirty="0">
                <a:solidFill>
                  <a:srgbClr val="0070C0"/>
                </a:solidFill>
                <a:latin typeface="メイリオ" panose="020B0604030504040204" pitchFamily="50" charset="-128"/>
                <a:ea typeface="メイリオ" panose="020B0604030504040204" pitchFamily="50" charset="-128"/>
              </a:rPr>
              <a:t>15</a:t>
            </a:r>
            <a:r>
              <a:rPr lang="ja-JP" altLang="en-US" sz="1400" dirty="0">
                <a:solidFill>
                  <a:srgbClr val="0070C0"/>
                </a:solidFill>
                <a:latin typeface="メイリオ" panose="020B0604030504040204" pitchFamily="50" charset="-128"/>
                <a:ea typeface="メイリオ" panose="020B0604030504040204" pitchFamily="50" charset="-128"/>
              </a:rPr>
              <a:t>名様に付き</a:t>
            </a:r>
            <a:r>
              <a:rPr lang="en-US" altLang="ja-JP" sz="1400" dirty="0">
                <a:solidFill>
                  <a:srgbClr val="0070C0"/>
                </a:solidFill>
                <a:latin typeface="メイリオ" panose="020B0604030504040204" pitchFamily="50" charset="-128"/>
                <a:ea typeface="メイリオ" panose="020B0604030504040204" pitchFamily="50" charset="-128"/>
              </a:rPr>
              <a:t>1</a:t>
            </a:r>
            <a:r>
              <a:rPr lang="ja-JP" altLang="en-US" sz="1400" dirty="0">
                <a:solidFill>
                  <a:srgbClr val="0070C0"/>
                </a:solidFill>
                <a:latin typeface="メイリオ" panose="020B0604030504040204" pitchFamily="50" charset="-128"/>
                <a:ea typeface="メイリオ" panose="020B0604030504040204" pitchFamily="50" charset="-128"/>
              </a:rPr>
              <a:t>名を予定）</a:t>
            </a:r>
            <a:endParaRPr lang="en-US" altLang="ja-JP" sz="1400" dirty="0">
              <a:solidFill>
                <a:srgbClr val="0070C0"/>
              </a:solidFill>
              <a:latin typeface="メイリオ" panose="020B0604030504040204" pitchFamily="50" charset="-128"/>
              <a:ea typeface="メイリオ" panose="020B0604030504040204" pitchFamily="50" charset="-128"/>
            </a:endParaRPr>
          </a:p>
          <a:p>
            <a:r>
              <a:rPr lang="ja-JP" altLang="en-US" sz="1400" dirty="0">
                <a:solidFill>
                  <a:srgbClr val="0070C0"/>
                </a:solidFill>
                <a:latin typeface="メイリオ" panose="020B0604030504040204" pitchFamily="50" charset="-128"/>
                <a:ea typeface="メイリオ" panose="020B0604030504040204" pitchFamily="50" charset="-128"/>
              </a:rPr>
              <a:t>■ガイド時間について</a:t>
            </a:r>
            <a:r>
              <a:rPr lang="en-US" altLang="ja-JP" sz="1400" dirty="0">
                <a:solidFill>
                  <a:srgbClr val="0070C0"/>
                </a:solidFill>
                <a:latin typeface="メイリオ" panose="020B0604030504040204" pitchFamily="50" charset="-128"/>
                <a:ea typeface="メイリオ" panose="020B0604030504040204" pitchFamily="50" charset="-128"/>
              </a:rPr>
              <a:t>…</a:t>
            </a:r>
            <a:r>
              <a:rPr lang="ja-JP" altLang="en-US" sz="1400" dirty="0">
                <a:solidFill>
                  <a:srgbClr val="0070C0"/>
                </a:solidFill>
                <a:latin typeface="メイリオ" panose="020B0604030504040204" pitchFamily="50" charset="-128"/>
                <a:ea typeface="メイリオ" panose="020B0604030504040204" pitchFamily="50" charset="-128"/>
              </a:rPr>
              <a:t>午前又は午後（各</a:t>
            </a:r>
            <a:r>
              <a:rPr lang="en-US" altLang="ja-JP" sz="1400" dirty="0">
                <a:solidFill>
                  <a:srgbClr val="0070C0"/>
                </a:solidFill>
                <a:latin typeface="メイリオ" panose="020B0604030504040204" pitchFamily="50" charset="-128"/>
                <a:ea typeface="メイリオ" panose="020B0604030504040204" pitchFamily="50" charset="-128"/>
              </a:rPr>
              <a:t>2</a:t>
            </a:r>
            <a:r>
              <a:rPr lang="ja-JP" altLang="en-US" sz="1400" dirty="0">
                <a:solidFill>
                  <a:srgbClr val="0070C0"/>
                </a:solidFill>
                <a:latin typeface="メイリオ" panose="020B0604030504040204" pitchFamily="50" charset="-128"/>
                <a:ea typeface="メイリオ" panose="020B0604030504040204" pitchFamily="50" charset="-128"/>
              </a:rPr>
              <a:t>～</a:t>
            </a:r>
            <a:r>
              <a:rPr lang="en-US" altLang="ja-JP" sz="1400" dirty="0">
                <a:solidFill>
                  <a:srgbClr val="0070C0"/>
                </a:solidFill>
                <a:latin typeface="メイリオ" panose="020B0604030504040204" pitchFamily="50" charset="-128"/>
                <a:ea typeface="メイリオ" panose="020B0604030504040204" pitchFamily="50" charset="-128"/>
              </a:rPr>
              <a:t>3</a:t>
            </a:r>
            <a:r>
              <a:rPr lang="ja-JP" altLang="en-US" sz="1400" dirty="0">
                <a:solidFill>
                  <a:srgbClr val="0070C0"/>
                </a:solidFill>
                <a:latin typeface="メイリオ" panose="020B0604030504040204" pitchFamily="50" charset="-128"/>
                <a:ea typeface="メイリオ" panose="020B0604030504040204" pitchFamily="50" charset="-128"/>
              </a:rPr>
              <a:t>時間）　</a:t>
            </a:r>
            <a:endParaRPr lang="en-US" altLang="ja-JP" sz="1400" dirty="0">
              <a:solidFill>
                <a:srgbClr val="0070C0"/>
              </a:solidFill>
              <a:latin typeface="メイリオ" panose="020B0604030504040204" pitchFamily="50" charset="-128"/>
              <a:ea typeface="メイリオ" panose="020B0604030504040204" pitchFamily="50" charset="-128"/>
            </a:endParaRPr>
          </a:p>
          <a:p>
            <a:r>
              <a:rPr lang="ja-JP" altLang="en-US" sz="1400" dirty="0">
                <a:solidFill>
                  <a:srgbClr val="0070C0"/>
                </a:solidFill>
                <a:latin typeface="メイリオ" panose="020B0604030504040204" pitchFamily="50" charset="-128"/>
                <a:ea typeface="メイリオ" panose="020B0604030504040204" pitchFamily="50" charset="-128"/>
              </a:rPr>
              <a:t>　ガイド就業は原則として</a:t>
            </a:r>
            <a:r>
              <a:rPr lang="en-US" altLang="ja-JP" sz="1400" dirty="0">
                <a:solidFill>
                  <a:srgbClr val="0070C0"/>
                </a:solidFill>
                <a:latin typeface="メイリオ" panose="020B0604030504040204" pitchFamily="50" charset="-128"/>
                <a:ea typeface="メイリオ" panose="020B0604030504040204" pitchFamily="50" charset="-128"/>
              </a:rPr>
              <a:t>9</a:t>
            </a:r>
            <a:r>
              <a:rPr lang="ja-JP" altLang="en-US" sz="1400" dirty="0">
                <a:solidFill>
                  <a:srgbClr val="0070C0"/>
                </a:solidFill>
                <a:latin typeface="メイリオ" panose="020B0604030504040204" pitchFamily="50" charset="-128"/>
                <a:ea typeface="メイリオ" panose="020B0604030504040204" pitchFamily="50" charset="-128"/>
              </a:rPr>
              <a:t>時～</a:t>
            </a:r>
            <a:r>
              <a:rPr lang="en-US" altLang="ja-JP" sz="1400" dirty="0">
                <a:solidFill>
                  <a:srgbClr val="0070C0"/>
                </a:solidFill>
                <a:latin typeface="メイリオ" panose="020B0604030504040204" pitchFamily="50" charset="-128"/>
                <a:ea typeface="メイリオ" panose="020B0604030504040204" pitchFamily="50" charset="-128"/>
              </a:rPr>
              <a:t>16</a:t>
            </a:r>
            <a:r>
              <a:rPr lang="ja-JP" altLang="en-US" sz="1400" dirty="0">
                <a:solidFill>
                  <a:srgbClr val="0070C0"/>
                </a:solidFill>
                <a:latin typeface="メイリオ" panose="020B0604030504040204" pitchFamily="50" charset="-128"/>
                <a:ea typeface="メイリオ" panose="020B0604030504040204" pitchFamily="50" charset="-128"/>
              </a:rPr>
              <a:t>時の間 </a:t>
            </a:r>
          </a:p>
          <a:p>
            <a:r>
              <a:rPr lang="ja-JP" altLang="en-US" sz="1400" dirty="0">
                <a:solidFill>
                  <a:srgbClr val="0070C0"/>
                </a:solidFill>
                <a:latin typeface="メイリオ" panose="020B0604030504040204" pitchFamily="50" charset="-128"/>
                <a:ea typeface="メイリオ" panose="020B0604030504040204" pitchFamily="50" charset="-128"/>
              </a:rPr>
              <a:t>■費用について</a:t>
            </a:r>
          </a:p>
          <a:p>
            <a:r>
              <a:rPr lang="ja-JP" altLang="en-US" sz="1400" dirty="0">
                <a:solidFill>
                  <a:srgbClr val="0070C0"/>
                </a:solidFill>
                <a:latin typeface="メイリオ" panose="020B0604030504040204" pitchFamily="50" charset="-128"/>
                <a:ea typeface="メイリオ" panose="020B0604030504040204" pitchFamily="50" charset="-128"/>
              </a:rPr>
              <a:t>　ガイドに交通費として</a:t>
            </a:r>
            <a:r>
              <a:rPr lang="en-US" altLang="ja-JP" sz="1400" dirty="0">
                <a:solidFill>
                  <a:srgbClr val="0070C0"/>
                </a:solidFill>
                <a:latin typeface="メイリオ" panose="020B0604030504040204" pitchFamily="50" charset="-128"/>
                <a:ea typeface="メイリオ" panose="020B0604030504040204" pitchFamily="50" charset="-128"/>
              </a:rPr>
              <a:t>2,000</a:t>
            </a:r>
            <a:r>
              <a:rPr lang="ja-JP" altLang="en-US" sz="1400" dirty="0">
                <a:solidFill>
                  <a:srgbClr val="0070C0"/>
                </a:solidFill>
                <a:latin typeface="メイリオ" panose="020B0604030504040204" pitchFamily="50" charset="-128"/>
                <a:ea typeface="メイリオ" panose="020B0604030504040204" pitchFamily="50" charset="-128"/>
              </a:rPr>
              <a:t>円を負担していただきます。</a:t>
            </a:r>
            <a:endParaRPr lang="en-US" altLang="ja-JP" sz="1400" dirty="0">
              <a:solidFill>
                <a:srgbClr val="0070C0"/>
              </a:solidFill>
              <a:latin typeface="メイリオ" panose="020B0604030504040204" pitchFamily="50" charset="-128"/>
              <a:ea typeface="メイリオ" panose="020B0604030504040204" pitchFamily="50" charset="-128"/>
            </a:endParaRPr>
          </a:p>
          <a:p>
            <a:r>
              <a:rPr lang="ja-JP" altLang="en-US" sz="1400" dirty="0">
                <a:solidFill>
                  <a:srgbClr val="0070C0"/>
                </a:solidFill>
                <a:latin typeface="メイリオ" panose="020B0604030504040204" pitchFamily="50" charset="-128"/>
                <a:ea typeface="メイリオ" panose="020B0604030504040204" pitchFamily="50" charset="-128"/>
              </a:rPr>
              <a:t>　但し、延暦寺のガイドについては、</a:t>
            </a:r>
            <a:r>
              <a:rPr lang="en-US" altLang="ja-JP" sz="1400" dirty="0">
                <a:solidFill>
                  <a:srgbClr val="0070C0"/>
                </a:solidFill>
                <a:latin typeface="メイリオ" panose="020B0604030504040204" pitchFamily="50" charset="-128"/>
                <a:ea typeface="メイリオ" panose="020B0604030504040204" pitchFamily="50" charset="-128"/>
              </a:rPr>
              <a:t>3,000</a:t>
            </a:r>
            <a:r>
              <a:rPr lang="ja-JP" altLang="en-US" sz="1400" dirty="0">
                <a:solidFill>
                  <a:srgbClr val="0070C0"/>
                </a:solidFill>
                <a:latin typeface="メイリオ" panose="020B0604030504040204" pitchFamily="50" charset="-128"/>
                <a:ea typeface="メイリオ" panose="020B0604030504040204" pitchFamily="50" charset="-128"/>
              </a:rPr>
              <a:t>円となります。</a:t>
            </a:r>
            <a:endParaRPr lang="en-US" altLang="ja-JP" sz="1400" dirty="0">
              <a:solidFill>
                <a:srgbClr val="0070C0"/>
              </a:solidFill>
              <a:latin typeface="メイリオ" panose="020B0604030504040204" pitchFamily="50" charset="-128"/>
              <a:ea typeface="メイリオ" panose="020B0604030504040204" pitchFamily="50" charset="-128"/>
            </a:endParaRPr>
          </a:p>
          <a:p>
            <a:r>
              <a:rPr lang="ja-JP" altLang="en-US" sz="1400" dirty="0">
                <a:solidFill>
                  <a:srgbClr val="0070C0"/>
                </a:solidFill>
                <a:latin typeface="メイリオ" panose="020B0604030504040204" pitchFamily="50" charset="-128"/>
                <a:ea typeface="メイリオ" panose="020B0604030504040204" pitchFamily="50" charset="-128"/>
              </a:rPr>
              <a:t>　昼食（</a:t>
            </a:r>
            <a:r>
              <a:rPr lang="en-US" altLang="ja-JP" sz="1400" dirty="0">
                <a:solidFill>
                  <a:srgbClr val="0070C0"/>
                </a:solidFill>
                <a:latin typeface="メイリオ" panose="020B0604030504040204" pitchFamily="50" charset="-128"/>
                <a:ea typeface="メイリオ" panose="020B0604030504040204" pitchFamily="50" charset="-128"/>
              </a:rPr>
              <a:t>12</a:t>
            </a:r>
            <a:r>
              <a:rPr lang="ja-JP" altLang="en-US" sz="1400" dirty="0">
                <a:solidFill>
                  <a:srgbClr val="0070C0"/>
                </a:solidFill>
                <a:latin typeface="メイリオ" panose="020B0604030504040204" pitchFamily="50" charset="-128"/>
                <a:ea typeface="メイリオ" panose="020B0604030504040204" pitchFamily="50" charset="-128"/>
              </a:rPr>
              <a:t>：</a:t>
            </a:r>
            <a:r>
              <a:rPr lang="en-US" altLang="ja-JP" sz="1400" dirty="0">
                <a:solidFill>
                  <a:srgbClr val="0070C0"/>
                </a:solidFill>
                <a:latin typeface="メイリオ" panose="020B0604030504040204" pitchFamily="50" charset="-128"/>
                <a:ea typeface="メイリオ" panose="020B0604030504040204" pitchFamily="50" charset="-128"/>
              </a:rPr>
              <a:t>00</a:t>
            </a:r>
            <a:r>
              <a:rPr lang="ja-JP" altLang="en-US" sz="1400" dirty="0">
                <a:solidFill>
                  <a:srgbClr val="0070C0"/>
                </a:solidFill>
                <a:latin typeface="メイリオ" panose="020B0604030504040204" pitchFamily="50" charset="-128"/>
                <a:ea typeface="メイリオ" panose="020B0604030504040204" pitchFamily="50" charset="-128"/>
              </a:rPr>
              <a:t>～</a:t>
            </a:r>
            <a:r>
              <a:rPr lang="en-US" altLang="ja-JP" sz="1400" dirty="0">
                <a:solidFill>
                  <a:srgbClr val="0070C0"/>
                </a:solidFill>
                <a:latin typeface="メイリオ" panose="020B0604030504040204" pitchFamily="50" charset="-128"/>
                <a:ea typeface="メイリオ" panose="020B0604030504040204" pitchFamily="50" charset="-128"/>
              </a:rPr>
              <a:t>13</a:t>
            </a:r>
            <a:r>
              <a:rPr lang="ja-JP" altLang="en-US" sz="1400" dirty="0">
                <a:solidFill>
                  <a:srgbClr val="0070C0"/>
                </a:solidFill>
                <a:latin typeface="メイリオ" panose="020B0604030504040204" pitchFamily="50" charset="-128"/>
                <a:ea typeface="メイリオ" panose="020B0604030504040204" pitchFamily="50" charset="-128"/>
              </a:rPr>
              <a:t>：</a:t>
            </a:r>
            <a:r>
              <a:rPr lang="en-US" altLang="ja-JP" sz="1400" dirty="0">
                <a:solidFill>
                  <a:srgbClr val="0070C0"/>
                </a:solidFill>
                <a:latin typeface="メイリオ" panose="020B0604030504040204" pitchFamily="50" charset="-128"/>
                <a:ea typeface="メイリオ" panose="020B0604030504040204" pitchFamily="50" charset="-128"/>
              </a:rPr>
              <a:t>00</a:t>
            </a:r>
            <a:r>
              <a:rPr lang="ja-JP" altLang="en-US" sz="1400" dirty="0">
                <a:solidFill>
                  <a:srgbClr val="0070C0"/>
                </a:solidFill>
                <a:latin typeface="メイリオ" panose="020B0604030504040204" pitchFamily="50" charset="-128"/>
                <a:ea typeface="メイリオ" panose="020B0604030504040204" pitchFamily="50" charset="-128"/>
              </a:rPr>
              <a:t>）時間帯にかかる場合は昼食現物、</a:t>
            </a:r>
            <a:endParaRPr lang="en-US" altLang="ja-JP" sz="1400" dirty="0">
              <a:solidFill>
                <a:srgbClr val="0070C0"/>
              </a:solidFill>
              <a:latin typeface="メイリオ" panose="020B0604030504040204" pitchFamily="50" charset="-128"/>
              <a:ea typeface="メイリオ" panose="020B0604030504040204" pitchFamily="50" charset="-128"/>
            </a:endParaRPr>
          </a:p>
          <a:p>
            <a:r>
              <a:rPr lang="ja-JP" altLang="en-US" sz="1400" dirty="0">
                <a:solidFill>
                  <a:srgbClr val="0070C0"/>
                </a:solidFill>
                <a:latin typeface="メイリオ" panose="020B0604030504040204" pitchFamily="50" charset="-128"/>
                <a:ea typeface="メイリオ" panose="020B0604030504040204" pitchFamily="50" charset="-128"/>
              </a:rPr>
              <a:t>　または</a:t>
            </a:r>
            <a:r>
              <a:rPr lang="en-US" altLang="ja-JP" sz="1400" dirty="0">
                <a:solidFill>
                  <a:srgbClr val="0070C0"/>
                </a:solidFill>
                <a:latin typeface="メイリオ" panose="020B0604030504040204" pitchFamily="50" charset="-128"/>
                <a:ea typeface="メイリオ" panose="020B0604030504040204" pitchFamily="50" charset="-128"/>
              </a:rPr>
              <a:t>1,000</a:t>
            </a:r>
            <a:r>
              <a:rPr lang="ja-JP" altLang="en-US" sz="1400" dirty="0">
                <a:solidFill>
                  <a:srgbClr val="0070C0"/>
                </a:solidFill>
                <a:latin typeface="メイリオ" panose="020B0604030504040204" pitchFamily="50" charset="-128"/>
                <a:ea typeface="メイリオ" panose="020B0604030504040204" pitchFamily="50" charset="-128"/>
              </a:rPr>
              <a:t>円をご負担願います。</a:t>
            </a:r>
          </a:p>
        </p:txBody>
      </p:sp>
      <p:pic>
        <p:nvPicPr>
          <p:cNvPr id="4" name="図 3" descr="屋外, 草, 建物, 電車 が含まれている画像&#10;&#10;自動的に生成された説明">
            <a:extLst>
              <a:ext uri="{FF2B5EF4-FFF2-40B4-BE49-F238E27FC236}">
                <a16:creationId xmlns:a16="http://schemas.microsoft.com/office/drawing/2014/main" id="{0BDFB142-9559-44AC-833E-1FF7C367858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31486" y="2276872"/>
            <a:ext cx="2089025" cy="1392683"/>
          </a:xfrm>
          <a:prstGeom prst="rect">
            <a:avLst/>
          </a:prstGeom>
        </p:spPr>
      </p:pic>
      <p:sp>
        <p:nvSpPr>
          <p:cNvPr id="11" name="テキスト ボックス 10">
            <a:extLst>
              <a:ext uri="{FF2B5EF4-FFF2-40B4-BE49-F238E27FC236}">
                <a16:creationId xmlns:a16="http://schemas.microsoft.com/office/drawing/2014/main" id="{11BF13EE-5B7C-38B0-9C0B-FC1A56FB4600}"/>
              </a:ext>
            </a:extLst>
          </p:cNvPr>
          <p:cNvSpPr txBox="1"/>
          <p:nvPr/>
        </p:nvSpPr>
        <p:spPr>
          <a:xfrm>
            <a:off x="383539" y="628189"/>
            <a:ext cx="7192255" cy="338554"/>
          </a:xfrm>
          <a:prstGeom prst="rect">
            <a:avLst/>
          </a:prstGeom>
          <a:noFill/>
        </p:spPr>
        <p:txBody>
          <a:bodyPr wrap="square">
            <a:spAutoFit/>
          </a:bodyPr>
          <a:lstStyle/>
          <a:p>
            <a:r>
              <a:rPr lang="ja-JP" altLang="en-US" sz="1600" b="1" dirty="0">
                <a:solidFill>
                  <a:schemeClr val="accent6">
                    <a:lumMod val="60000"/>
                    <a:lumOff val="40000"/>
                  </a:schemeClr>
                </a:solidFill>
                <a:latin typeface="メイリオ" panose="020B0604030504040204" pitchFamily="50" charset="-128"/>
                <a:ea typeface="メイリオ" panose="020B0604030504040204" pitchFamily="50" charset="-128"/>
              </a:rPr>
              <a:t>びわ湖大津ならではの学習プログラム～地元の方とふれあい体験～　</a:t>
            </a:r>
          </a:p>
        </p:txBody>
      </p:sp>
      <p:pic>
        <p:nvPicPr>
          <p:cNvPr id="17" name="図 16" descr="並んで立っている数人の男性&#10;&#10;低い精度で自動的に生成された説明">
            <a:extLst>
              <a:ext uri="{FF2B5EF4-FFF2-40B4-BE49-F238E27FC236}">
                <a16:creationId xmlns:a16="http://schemas.microsoft.com/office/drawing/2014/main" id="{D4F0F4E5-7DDD-BBC1-0794-2959DB0F52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058" y="4129757"/>
            <a:ext cx="2589262" cy="1941947"/>
          </a:xfrm>
          <a:prstGeom prst="rect">
            <a:avLst/>
          </a:prstGeom>
        </p:spPr>
      </p:pic>
      <p:sp>
        <p:nvSpPr>
          <p:cNvPr id="18" name="テキスト ボックス 17">
            <a:extLst>
              <a:ext uri="{FF2B5EF4-FFF2-40B4-BE49-F238E27FC236}">
                <a16:creationId xmlns:a16="http://schemas.microsoft.com/office/drawing/2014/main" id="{0F1BF542-758C-282C-DB36-DDFAF905FC15}"/>
              </a:ext>
            </a:extLst>
          </p:cNvPr>
          <p:cNvSpPr txBox="1"/>
          <p:nvPr/>
        </p:nvSpPr>
        <p:spPr>
          <a:xfrm>
            <a:off x="3584848" y="6093296"/>
            <a:ext cx="4434153" cy="423089"/>
          </a:xfrm>
          <a:prstGeom prst="rect">
            <a:avLst/>
          </a:prstGeom>
          <a:ln>
            <a:solidFill>
              <a:srgbClr val="5B9BD5"/>
            </a:solidFill>
          </a:ln>
        </p:spPr>
        <p:style>
          <a:lnRef idx="2">
            <a:schemeClr val="dk1"/>
          </a:lnRef>
          <a:fillRef idx="1">
            <a:schemeClr val="lt1"/>
          </a:fillRef>
          <a:effectRef idx="0">
            <a:schemeClr val="dk1"/>
          </a:effectRef>
          <a:fontRef idx="minor">
            <a:schemeClr val="dk1"/>
          </a:fontRef>
        </p:style>
        <p:txBody>
          <a:bodyPr wrap="square" rtlCol="0" anchor="b">
            <a:spAutoFit/>
          </a:bodyPr>
          <a:lstStyle/>
          <a:p>
            <a:r>
              <a:rPr lang="ja-JP" altLang="en-US" sz="1050" dirty="0">
                <a:latin typeface="メイリオ" panose="020B0604030504040204" pitchFamily="50" charset="-128"/>
                <a:ea typeface="メイリオ" panose="020B0604030504040204" pitchFamily="50" charset="-128"/>
              </a:rPr>
              <a:t>問合せ先　（公社）びわ湖大津観光協会　　　</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077-528-2772</a:t>
            </a:r>
            <a:r>
              <a:rPr lang="ja-JP" altLang="en-US" sz="1050" dirty="0">
                <a:latin typeface="メイリオ" panose="020B0604030504040204" pitchFamily="50" charset="-128"/>
                <a:ea typeface="メイリオ" panose="020B0604030504040204" pitchFamily="50" charset="-128"/>
              </a:rPr>
              <a:t>　</a:t>
            </a:r>
            <a:r>
              <a:rPr lang="en-US" altLang="ja-JP" sz="1050" dirty="0">
                <a:latin typeface="メイリオ" panose="020B0604030504040204" pitchFamily="50" charset="-128"/>
                <a:ea typeface="メイリオ" panose="020B0604030504040204" pitchFamily="50" charset="-128"/>
              </a:rPr>
              <a:t>FAX</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077-521-7330</a:t>
            </a:r>
            <a:r>
              <a:rPr lang="ja-JP" altLang="en-US" sz="1050" dirty="0">
                <a:latin typeface="メイリオ" panose="020B0604030504040204" pitchFamily="50" charset="-128"/>
                <a:ea typeface="メイリオ" panose="020B0604030504040204" pitchFamily="50" charset="-128"/>
              </a:rPr>
              <a:t>　 </a:t>
            </a:r>
            <a:r>
              <a:rPr lang="en-US" altLang="ja-JP" sz="1050" dirty="0" err="1">
                <a:latin typeface="メイリオ" panose="020B0604030504040204" pitchFamily="50" charset="-128"/>
                <a:ea typeface="メイリオ" panose="020B0604030504040204" pitchFamily="50" charset="-128"/>
              </a:rPr>
              <a:t>Mail:info@otsu.or.jp</a:t>
            </a:r>
            <a:r>
              <a:rPr lang="ja-JP" altLang="en-US" sz="1050" dirty="0">
                <a:latin typeface="メイリオ" panose="020B0604030504040204" pitchFamily="50" charset="-128"/>
                <a:ea typeface="メイリオ" panose="020B0604030504040204" pitchFamily="50" charset="-128"/>
              </a:rPr>
              <a:t>　　　　　　　　　　　　　　　　　　　　　　　</a:t>
            </a:r>
          </a:p>
        </p:txBody>
      </p:sp>
      <p:sp>
        <p:nvSpPr>
          <p:cNvPr id="7" name="テキスト ボックス 6">
            <a:extLst>
              <a:ext uri="{FF2B5EF4-FFF2-40B4-BE49-F238E27FC236}">
                <a16:creationId xmlns:a16="http://schemas.microsoft.com/office/drawing/2014/main" id="{4B6FF2AC-D69B-DDAF-5740-05E88867ED3B}"/>
              </a:ext>
            </a:extLst>
          </p:cNvPr>
          <p:cNvSpPr txBox="1"/>
          <p:nvPr/>
        </p:nvSpPr>
        <p:spPr>
          <a:xfrm>
            <a:off x="704528" y="180922"/>
            <a:ext cx="7085594"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体験学習　「地元ボランティアガイドと巡るびわこ大津」</a:t>
            </a:r>
          </a:p>
        </p:txBody>
      </p:sp>
    </p:spTree>
    <p:extLst>
      <p:ext uri="{BB962C8B-B14F-4D97-AF65-F5344CB8AC3E}">
        <p14:creationId xmlns:p14="http://schemas.microsoft.com/office/powerpoint/2010/main" val="2075476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674849" y="187889"/>
            <a:ext cx="2523448"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歴史体験</a:t>
            </a:r>
          </a:p>
        </p:txBody>
      </p:sp>
      <p:pic>
        <p:nvPicPr>
          <p:cNvPr id="13" name="図 12" descr="屋外, 草, 建物, 電車 が含まれている画像&#10;&#10;自動的に生成された説明">
            <a:extLst>
              <a:ext uri="{FF2B5EF4-FFF2-40B4-BE49-F238E27FC236}">
                <a16:creationId xmlns:a16="http://schemas.microsoft.com/office/drawing/2014/main" id="{0BDFB142-9559-44AC-833E-1FF7C36785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2831" y="594456"/>
            <a:ext cx="2484868" cy="1656578"/>
          </a:xfrm>
          <a:prstGeom prst="rect">
            <a:avLst/>
          </a:prstGeom>
        </p:spPr>
      </p:pic>
      <p:pic>
        <p:nvPicPr>
          <p:cNvPr id="14" name="図 13">
            <a:extLst>
              <a:ext uri="{FF2B5EF4-FFF2-40B4-BE49-F238E27FC236}">
                <a16:creationId xmlns:a16="http://schemas.microsoft.com/office/drawing/2014/main" id="{2A44874A-A5C1-9F5F-5938-9E2A99AE484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012" y="2680850"/>
            <a:ext cx="2484000" cy="1656000"/>
          </a:xfrm>
          <a:prstGeom prst="rect">
            <a:avLst/>
          </a:prstGeom>
        </p:spPr>
      </p:pic>
      <p:pic>
        <p:nvPicPr>
          <p:cNvPr id="15" name="図 14" descr="屋外, 草, 水, 大きい が含まれている画像&#10;&#10;自動的に生成された説明">
            <a:extLst>
              <a:ext uri="{FF2B5EF4-FFF2-40B4-BE49-F238E27FC236}">
                <a16:creationId xmlns:a16="http://schemas.microsoft.com/office/drawing/2014/main" id="{F477E435-99FB-6159-08F9-F5602CF294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13252" y="2680850"/>
            <a:ext cx="2484644" cy="1656000"/>
          </a:xfrm>
          <a:prstGeom prst="rect">
            <a:avLst/>
          </a:prstGeom>
        </p:spPr>
      </p:pic>
      <p:pic>
        <p:nvPicPr>
          <p:cNvPr id="2" name="図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07546" y="594456"/>
            <a:ext cx="2484000" cy="1656000"/>
          </a:xfrm>
          <a:prstGeom prst="rect">
            <a:avLst/>
          </a:prstGeom>
        </p:spPr>
      </p:pic>
      <p:pic>
        <p:nvPicPr>
          <p:cNvPr id="4" name="図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08303" y="594456"/>
            <a:ext cx="2483782" cy="1656000"/>
          </a:xfrm>
          <a:prstGeom prst="rect">
            <a:avLst/>
          </a:prstGeom>
        </p:spPr>
      </p:pic>
      <p:pic>
        <p:nvPicPr>
          <p:cNvPr id="5" name="図 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20673" y="2678741"/>
            <a:ext cx="2484000" cy="1656000"/>
          </a:xfrm>
          <a:prstGeom prst="rect">
            <a:avLst/>
          </a:prstGeom>
        </p:spPr>
      </p:pic>
      <p:pic>
        <p:nvPicPr>
          <p:cNvPr id="7" name="図 6"/>
          <p:cNvPicPr>
            <a:picLocks noChangeAspect="1"/>
          </p:cNvPicPr>
          <p:nvPr/>
        </p:nvPicPr>
        <p:blipFill rotWithShape="1">
          <a:blip r:embed="rId9" cstate="print">
            <a:extLst>
              <a:ext uri="{28A0092B-C50C-407E-A947-70E740481C1C}">
                <a14:useLocalDpi xmlns:a14="http://schemas.microsoft.com/office/drawing/2010/main"/>
              </a:ext>
            </a:extLst>
          </a:blip>
          <a:srcRect r="-907"/>
          <a:stretch/>
        </p:blipFill>
        <p:spPr>
          <a:xfrm>
            <a:off x="3726424" y="4766666"/>
            <a:ext cx="2473584" cy="1656000"/>
          </a:xfrm>
          <a:prstGeom prst="rect">
            <a:avLst/>
          </a:prstGeom>
        </p:spPr>
      </p:pic>
      <p:sp>
        <p:nvSpPr>
          <p:cNvPr id="3" name="テキスト ボックス 2"/>
          <p:cNvSpPr txBox="1"/>
          <p:nvPr/>
        </p:nvSpPr>
        <p:spPr>
          <a:xfrm>
            <a:off x="712831" y="2288436"/>
            <a:ext cx="2319866"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比叡山延暦寺　</a:t>
            </a:r>
            <a:endParaRPr kumimoji="1" lang="en-US" altLang="ja-JP" sz="1050" b="1" dirty="0">
              <a:latin typeface="メイリオ" panose="020B0604030504040204" pitchFamily="50" charset="-128"/>
              <a:ea typeface="メイリオ" panose="020B0604030504040204" pitchFamily="50" charset="-128"/>
            </a:endParaRPr>
          </a:p>
          <a:p>
            <a:r>
              <a:rPr kumimoji="1" lang="en-US" altLang="ja-JP" sz="900" dirty="0">
                <a:latin typeface="メイリオ" panose="020B0604030504040204" pitchFamily="50" charset="-128"/>
                <a:ea typeface="メイリオ" panose="020B0604030504040204" pitchFamily="50" charset="-128"/>
              </a:rPr>
              <a:t>1200</a:t>
            </a:r>
            <a:r>
              <a:rPr kumimoji="1" lang="ja-JP" altLang="en-US" sz="900" dirty="0">
                <a:latin typeface="メイリオ" panose="020B0604030504040204" pitchFamily="50" charset="-128"/>
                <a:ea typeface="メイリオ" panose="020B0604030504040204" pitchFamily="50" charset="-128"/>
              </a:rPr>
              <a:t>年以上の歴史を持つ日本仏教の母山</a:t>
            </a:r>
          </a:p>
        </p:txBody>
      </p:sp>
      <p:sp>
        <p:nvSpPr>
          <p:cNvPr id="16" name="テキスト ボックス 15"/>
          <p:cNvSpPr txBox="1"/>
          <p:nvPr/>
        </p:nvSpPr>
        <p:spPr>
          <a:xfrm>
            <a:off x="3663804" y="2288436"/>
            <a:ext cx="2262158"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三井寺（園城寺）　</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900" dirty="0">
                <a:latin typeface="メイリオ" panose="020B0604030504040204" pitchFamily="50" charset="-128"/>
                <a:ea typeface="メイリオ" panose="020B0604030504040204" pitchFamily="50" charset="-128"/>
              </a:rPr>
              <a:t>多くの苦難を乗り越えた「不死鳥の寺」</a:t>
            </a:r>
          </a:p>
        </p:txBody>
      </p:sp>
      <p:sp>
        <p:nvSpPr>
          <p:cNvPr id="17" name="テキスト ボックス 16"/>
          <p:cNvSpPr txBox="1"/>
          <p:nvPr/>
        </p:nvSpPr>
        <p:spPr>
          <a:xfrm>
            <a:off x="709561" y="4374251"/>
            <a:ext cx="2031325"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石山寺　</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900" dirty="0">
                <a:latin typeface="メイリオ" panose="020B0604030504040204" pitchFamily="50" charset="-128"/>
                <a:ea typeface="メイリオ" panose="020B0604030504040204" pitchFamily="50" charset="-128"/>
              </a:rPr>
              <a:t>紫式部が「源氏物語」を起筆した寺</a:t>
            </a:r>
          </a:p>
        </p:txBody>
      </p:sp>
      <p:sp>
        <p:nvSpPr>
          <p:cNvPr id="18" name="テキスト ボックス 17"/>
          <p:cNvSpPr txBox="1"/>
          <p:nvPr/>
        </p:nvSpPr>
        <p:spPr>
          <a:xfrm>
            <a:off x="6673956" y="2288435"/>
            <a:ext cx="1338828"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西教寺　</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900" dirty="0">
                <a:latin typeface="メイリオ" panose="020B0604030504040204" pitchFamily="50" charset="-128"/>
                <a:ea typeface="メイリオ" panose="020B0604030504040204" pitchFamily="50" charset="-128"/>
              </a:rPr>
              <a:t>明智光秀一族の菩提寺</a:t>
            </a:r>
          </a:p>
        </p:txBody>
      </p:sp>
      <p:sp>
        <p:nvSpPr>
          <p:cNvPr id="19" name="テキスト ボックス 18"/>
          <p:cNvSpPr txBox="1"/>
          <p:nvPr/>
        </p:nvSpPr>
        <p:spPr>
          <a:xfrm>
            <a:off x="3707546" y="4387200"/>
            <a:ext cx="2031325"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近江神宮　</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900" dirty="0">
                <a:latin typeface="メイリオ" panose="020B0604030504040204" pitchFamily="50" charset="-128"/>
                <a:ea typeface="メイリオ" panose="020B0604030504040204" pitchFamily="50" charset="-128"/>
              </a:rPr>
              <a:t>天智天皇を祭神とするかるたの聖地</a:t>
            </a:r>
          </a:p>
        </p:txBody>
      </p:sp>
      <p:sp>
        <p:nvSpPr>
          <p:cNvPr id="20" name="テキスト ボックス 19"/>
          <p:cNvSpPr txBox="1"/>
          <p:nvPr/>
        </p:nvSpPr>
        <p:spPr>
          <a:xfrm>
            <a:off x="6673956" y="4375220"/>
            <a:ext cx="2550698"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日吉大社　</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900" dirty="0">
                <a:latin typeface="メイリオ" panose="020B0604030504040204" pitchFamily="50" charset="-128"/>
                <a:ea typeface="メイリオ" panose="020B0604030504040204" pitchFamily="50" charset="-128"/>
              </a:rPr>
              <a:t>全国</a:t>
            </a:r>
            <a:r>
              <a:rPr kumimoji="1" lang="en-US" altLang="ja-JP" sz="900" dirty="0">
                <a:latin typeface="メイリオ" panose="020B0604030504040204" pitchFamily="50" charset="-128"/>
                <a:ea typeface="メイリオ" panose="020B0604030504040204" pitchFamily="50" charset="-128"/>
              </a:rPr>
              <a:t>3800</a:t>
            </a:r>
            <a:r>
              <a:rPr kumimoji="1" lang="ja-JP" altLang="en-US" sz="900" dirty="0">
                <a:latin typeface="メイリオ" panose="020B0604030504040204" pitchFamily="50" charset="-128"/>
                <a:ea typeface="メイリオ" panose="020B0604030504040204" pitchFamily="50" charset="-128"/>
              </a:rPr>
              <a:t>余の日吉・日枝・山王神社の総本宮</a:t>
            </a:r>
          </a:p>
        </p:txBody>
      </p:sp>
      <p:sp>
        <p:nvSpPr>
          <p:cNvPr id="21" name="テキスト ボックス 20"/>
          <p:cNvSpPr txBox="1"/>
          <p:nvPr/>
        </p:nvSpPr>
        <p:spPr>
          <a:xfrm>
            <a:off x="3832137" y="6420961"/>
            <a:ext cx="2262158"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義仲寺　</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900" dirty="0">
                <a:latin typeface="メイリオ" panose="020B0604030504040204" pitchFamily="50" charset="-128"/>
                <a:ea typeface="メイリオ" panose="020B0604030504040204" pitchFamily="50" charset="-128"/>
              </a:rPr>
              <a:t>木曽義仲の墓所、松尾芭蕉もここに眠る</a:t>
            </a:r>
          </a:p>
        </p:txBody>
      </p:sp>
      <p:pic>
        <p:nvPicPr>
          <p:cNvPr id="22" name="図 21"/>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31012" y="4764960"/>
            <a:ext cx="2485416" cy="1656001"/>
          </a:xfrm>
          <a:prstGeom prst="rect">
            <a:avLst/>
          </a:prstGeom>
        </p:spPr>
      </p:pic>
      <p:sp>
        <p:nvSpPr>
          <p:cNvPr id="23" name="テキスト ボックス 22"/>
          <p:cNvSpPr txBox="1"/>
          <p:nvPr/>
        </p:nvSpPr>
        <p:spPr>
          <a:xfrm>
            <a:off x="731012" y="6408378"/>
            <a:ext cx="2608406" cy="392415"/>
          </a:xfrm>
          <a:prstGeom prst="rect">
            <a:avLst/>
          </a:prstGeom>
          <a:noFill/>
        </p:spPr>
        <p:txBody>
          <a:bodyPr wrap="none" rtlCol="0">
            <a:spAutoFit/>
          </a:bodyPr>
          <a:lstStyle/>
          <a:p>
            <a:r>
              <a:rPr kumimoji="1" lang="ja-JP" altLang="en-US" sz="1050" b="1" dirty="0">
                <a:latin typeface="メイリオ" panose="020B0604030504040204" pitchFamily="50" charset="-128"/>
                <a:ea typeface="メイリオ" panose="020B0604030504040204" pitchFamily="50" charset="-128"/>
              </a:rPr>
              <a:t>浮御堂　</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900" dirty="0">
                <a:latin typeface="メイリオ" panose="020B0604030504040204" pitchFamily="50" charset="-128"/>
                <a:ea typeface="メイリオ" panose="020B0604030504040204" pitchFamily="50" charset="-128"/>
              </a:rPr>
              <a:t>琵琶湖に建つ宝形造りの仏殿は近江八景の一つ</a:t>
            </a:r>
          </a:p>
        </p:txBody>
      </p:sp>
      <p:sp>
        <p:nvSpPr>
          <p:cNvPr id="24" name="テキスト ボックス 23"/>
          <p:cNvSpPr txBox="1"/>
          <p:nvPr/>
        </p:nvSpPr>
        <p:spPr>
          <a:xfrm>
            <a:off x="6587014" y="5403816"/>
            <a:ext cx="2751319" cy="1061829"/>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歴史文化のまち、びわ湖大津には、</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歴史に登場する舞台や、歴史上の人物に</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ゆかりのある由緒ある神社仏閣寺社が多く残っています。</a:t>
            </a:r>
            <a:endParaRPr lang="en-US" altLang="ja-JP" sz="1050" dirty="0">
              <a:latin typeface="メイリオ" panose="020B0604030504040204" pitchFamily="50" charset="-128"/>
              <a:ea typeface="メイリオ" panose="020B0604030504040204" pitchFamily="50" charset="-128"/>
            </a:endParaRPr>
          </a:p>
          <a:p>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悠久の歴史をびわ湖大津で感じてください。</a:t>
            </a:r>
            <a:endParaRPr lang="en-US" altLang="ja-JP" sz="1050" dirty="0">
              <a:latin typeface="メイリオ" panose="020B0604030504040204" pitchFamily="50" charset="-128"/>
              <a:ea typeface="メイリオ" panose="020B0604030504040204" pitchFamily="50" charset="-128"/>
            </a:endParaRPr>
          </a:p>
        </p:txBody>
      </p:sp>
      <p:sp>
        <p:nvSpPr>
          <p:cNvPr id="27" name="テキスト ボックス 26"/>
          <p:cNvSpPr txBox="1"/>
          <p:nvPr/>
        </p:nvSpPr>
        <p:spPr>
          <a:xfrm>
            <a:off x="6611389" y="5008969"/>
            <a:ext cx="1758815"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大津の神社仏閣</a:t>
            </a:r>
          </a:p>
        </p:txBody>
      </p:sp>
      <p:sp>
        <p:nvSpPr>
          <p:cNvPr id="28" name="1 つの角を丸めた四角形 27"/>
          <p:cNvSpPr/>
          <p:nvPr/>
        </p:nvSpPr>
        <p:spPr>
          <a:xfrm rot="10800000" flipH="1">
            <a:off x="6673957" y="5321694"/>
            <a:ext cx="1654841" cy="56606"/>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6672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湖と建物">
            <a:extLst>
              <a:ext uri="{FF2B5EF4-FFF2-40B4-BE49-F238E27FC236}">
                <a16:creationId xmlns:a16="http://schemas.microsoft.com/office/drawing/2014/main" id="{BB57EBDD-CABC-8A06-4F8B-1B9E56FCFA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90131" y="1672540"/>
            <a:ext cx="3551301" cy="2367534"/>
          </a:xfrm>
          <a:prstGeom prst="rect">
            <a:avLst/>
          </a:prstGeom>
          <a:ln>
            <a:noFill/>
          </a:ln>
          <a:effectLst/>
        </p:spPr>
      </p:pic>
      <p:pic>
        <p:nvPicPr>
          <p:cNvPr id="6" name="図 5" descr="グラフィカル ユーザー インターフェイス&#10;&#10;自動的に生成された説明">
            <a:extLst>
              <a:ext uri="{FF2B5EF4-FFF2-40B4-BE49-F238E27FC236}">
                <a16:creationId xmlns:a16="http://schemas.microsoft.com/office/drawing/2014/main" id="{F69909CC-0EB1-FE1D-EF4E-01A51E9DD40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85049" y="4372625"/>
            <a:ext cx="2390183" cy="1688831"/>
          </a:xfrm>
          <a:prstGeom prst="rect">
            <a:avLst/>
          </a:prstGeom>
          <a:ln>
            <a:solidFill>
              <a:schemeClr val="tx1"/>
            </a:solidFill>
          </a:ln>
        </p:spPr>
      </p:pic>
      <p:sp>
        <p:nvSpPr>
          <p:cNvPr id="10" name="テキスト ボックス 9"/>
          <p:cNvSpPr txBox="1"/>
          <p:nvPr/>
        </p:nvSpPr>
        <p:spPr>
          <a:xfrm>
            <a:off x="497061" y="191867"/>
            <a:ext cx="4120039"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教育旅行受入宿泊施設</a:t>
            </a:r>
          </a:p>
        </p:txBody>
      </p:sp>
      <p:pic>
        <p:nvPicPr>
          <p:cNvPr id="9" name="図 8" descr="海に浮かんでいる船&#10;&#10;中程度の精度で自動的に生成された説明">
            <a:extLst>
              <a:ext uri="{FF2B5EF4-FFF2-40B4-BE49-F238E27FC236}">
                <a16:creationId xmlns:a16="http://schemas.microsoft.com/office/drawing/2014/main" id="{92095530-6852-43FF-A8A3-0EC3271498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965" y="1654528"/>
            <a:ext cx="3980742" cy="2999630"/>
          </a:xfrm>
          <a:prstGeom prst="rect">
            <a:avLst/>
          </a:prstGeom>
          <a:ln>
            <a:noFill/>
          </a:ln>
          <a:effectLst/>
        </p:spPr>
      </p:pic>
      <p:pic>
        <p:nvPicPr>
          <p:cNvPr id="13" name="図 12" descr="自然, 水, 屋外, 岩礁 が含まれている画像&#10;&#10;自動的に生成された説明">
            <a:extLst>
              <a:ext uri="{FF2B5EF4-FFF2-40B4-BE49-F238E27FC236}">
                <a16:creationId xmlns:a16="http://schemas.microsoft.com/office/drawing/2014/main" id="{487C3E5A-9CA2-6086-3931-D41E67197BA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2520" y="4722470"/>
            <a:ext cx="2554314" cy="1802874"/>
          </a:xfrm>
          <a:prstGeom prst="rect">
            <a:avLst/>
          </a:prstGeom>
          <a:ln>
            <a:noFill/>
          </a:ln>
          <a:effectLst/>
        </p:spPr>
      </p:pic>
      <p:sp>
        <p:nvSpPr>
          <p:cNvPr id="7" name="テキスト ボックス 6"/>
          <p:cNvSpPr txBox="1"/>
          <p:nvPr/>
        </p:nvSpPr>
        <p:spPr>
          <a:xfrm>
            <a:off x="497061" y="618384"/>
            <a:ext cx="2795958"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湖畔のリゾート“びわ湖大津”</a:t>
            </a:r>
          </a:p>
        </p:txBody>
      </p:sp>
      <p:sp>
        <p:nvSpPr>
          <p:cNvPr id="11" name="1 つの角を丸めた四角形 10"/>
          <p:cNvSpPr/>
          <p:nvPr/>
        </p:nvSpPr>
        <p:spPr>
          <a:xfrm rot="10800000" flipH="1">
            <a:off x="596356" y="957785"/>
            <a:ext cx="2597368" cy="45719"/>
          </a:xfrm>
          <a:prstGeom prst="snipRoundRect">
            <a:avLst/>
          </a:prstGeom>
          <a:solidFill>
            <a:srgbClr val="4294D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526380" y="1054364"/>
            <a:ext cx="9179148" cy="600164"/>
          </a:xfrm>
          <a:prstGeom prst="rect">
            <a:avLst/>
          </a:prstGeom>
          <a:noFill/>
        </p:spPr>
        <p:txBody>
          <a:bodyPr wrap="square" rtlCol="0">
            <a:spAutoFit/>
          </a:bodyPr>
          <a:lstStyle/>
          <a:p>
            <a:r>
              <a:rPr lang="ja-JP" altLang="en-US" sz="1100" dirty="0">
                <a:latin typeface="メイリオ" panose="020B0604030504040204" pitchFamily="50" charset="-128"/>
                <a:ea typeface="メイリオ" panose="020B0604030504040204" pitchFamily="50" charset="-128"/>
              </a:rPr>
              <a:t>宿泊施設の大半がびわ湖に面したレークビューの施設です。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びわ湖と比叡山に囲まれた自然豊かな環境のなか、温泉旅館、リゾートホテル、研修所等、様々なタイプの施設をお選びいただけます。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各施設の修学旅行向けの資料もご用意しています。</a:t>
            </a:r>
            <a:endParaRPr lang="en-US" altLang="ja-JP" sz="1100" dirty="0">
              <a:latin typeface="メイリオ" panose="020B0604030504040204" pitchFamily="50" charset="-128"/>
              <a:ea typeface="メイリオ" panose="020B0604030504040204" pitchFamily="50" charset="-128"/>
            </a:endParaRPr>
          </a:p>
        </p:txBody>
      </p:sp>
      <p:sp>
        <p:nvSpPr>
          <p:cNvPr id="15" name="テキスト ボックス 14"/>
          <p:cNvSpPr txBox="1"/>
          <p:nvPr/>
        </p:nvSpPr>
        <p:spPr>
          <a:xfrm>
            <a:off x="5303294" y="4129719"/>
            <a:ext cx="3785134" cy="253916"/>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○各受入施設情報もご用意しています。</a:t>
            </a:r>
            <a:endParaRPr lang="en-US" altLang="ja-JP" sz="1050" dirty="0">
              <a:latin typeface="メイリオ" panose="020B0604030504040204" pitchFamily="50" charset="-128"/>
              <a:ea typeface="メイリオ" panose="020B0604030504040204" pitchFamily="50" charset="-128"/>
            </a:endParaRPr>
          </a:p>
        </p:txBody>
      </p:sp>
      <p:pic>
        <p:nvPicPr>
          <p:cNvPr id="16" name="図 15" descr="ダイアグラム&#10;&#10;自動的に生成された説明">
            <a:extLst>
              <a:ext uri="{FF2B5EF4-FFF2-40B4-BE49-F238E27FC236}">
                <a16:creationId xmlns:a16="http://schemas.microsoft.com/office/drawing/2014/main" id="{84E71FEC-A49A-A71D-CB55-15FF95AB313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366484" y="4941168"/>
            <a:ext cx="2179734" cy="1540134"/>
          </a:xfrm>
          <a:prstGeom prst="rect">
            <a:avLst/>
          </a:prstGeom>
          <a:ln>
            <a:solidFill>
              <a:schemeClr val="tx1"/>
            </a:solidFill>
          </a:ln>
        </p:spPr>
      </p:pic>
      <p:pic>
        <p:nvPicPr>
          <p:cNvPr id="3" name="図 2">
            <a:extLst>
              <a:ext uri="{FF2B5EF4-FFF2-40B4-BE49-F238E27FC236}">
                <a16:creationId xmlns:a16="http://schemas.microsoft.com/office/drawing/2014/main" id="{A080D1FA-4F87-B93C-FA63-DCEF5ABD0F4C}"/>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20000"/>
                    </a14:imgEffect>
                  </a14:imgLayer>
                </a14:imgProps>
              </a:ext>
            </a:extLst>
          </a:blip>
          <a:stretch>
            <a:fillRect/>
          </a:stretch>
        </p:blipFill>
        <p:spPr>
          <a:xfrm>
            <a:off x="4016197" y="5542007"/>
            <a:ext cx="1260462" cy="944307"/>
          </a:xfrm>
          <a:prstGeom prst="rect">
            <a:avLst/>
          </a:prstGeom>
        </p:spPr>
      </p:pic>
      <p:pic>
        <p:nvPicPr>
          <p:cNvPr id="2" name="図 1">
            <a:extLst>
              <a:ext uri="{FF2B5EF4-FFF2-40B4-BE49-F238E27FC236}">
                <a16:creationId xmlns:a16="http://schemas.microsoft.com/office/drawing/2014/main" id="{79A956FD-785E-BC9D-24DC-13157A660372}"/>
              </a:ext>
            </a:extLst>
          </p:cNvPr>
          <p:cNvPicPr>
            <a:picLocks noChangeAspect="1"/>
          </p:cNvPicPr>
          <p:nvPr/>
        </p:nvPicPr>
        <p:blipFill>
          <a:blip r:embed="rId10"/>
          <a:stretch>
            <a:fillRect/>
          </a:stretch>
        </p:blipFill>
        <p:spPr>
          <a:xfrm>
            <a:off x="3268590" y="4722471"/>
            <a:ext cx="1260462" cy="842730"/>
          </a:xfrm>
          <a:prstGeom prst="rect">
            <a:avLst/>
          </a:prstGeom>
        </p:spPr>
      </p:pic>
    </p:spTree>
    <p:extLst>
      <p:ext uri="{BB962C8B-B14F-4D97-AF65-F5344CB8AC3E}">
        <p14:creationId xmlns:p14="http://schemas.microsoft.com/office/powerpoint/2010/main" val="1417904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070B87EE-D0C5-92D3-FDC6-41A3621F8695}"/>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3623435" y="2537657"/>
            <a:ext cx="2585869" cy="1928060"/>
          </a:xfrm>
          <a:prstGeom prst="rect">
            <a:avLst/>
          </a:prstGeom>
          <a:ln>
            <a:solidFill>
              <a:schemeClr val="tx1">
                <a:lumMod val="40000"/>
                <a:lumOff val="60000"/>
              </a:schemeClr>
            </a:solidFill>
          </a:ln>
        </p:spPr>
      </p:pic>
      <p:sp>
        <p:nvSpPr>
          <p:cNvPr id="10" name="テキスト ボックス 9"/>
          <p:cNvSpPr txBox="1"/>
          <p:nvPr/>
        </p:nvSpPr>
        <p:spPr>
          <a:xfrm>
            <a:off x="344488" y="147012"/>
            <a:ext cx="4062331"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教育旅行団体食事施設</a:t>
            </a:r>
          </a:p>
        </p:txBody>
      </p:sp>
      <p:sp>
        <p:nvSpPr>
          <p:cNvPr id="27" name="テキスト ボックス 26"/>
          <p:cNvSpPr txBox="1"/>
          <p:nvPr/>
        </p:nvSpPr>
        <p:spPr>
          <a:xfrm>
            <a:off x="493212" y="927473"/>
            <a:ext cx="9068300" cy="1540216"/>
          </a:xfrm>
          <a:prstGeom prst="rect">
            <a:avLst/>
          </a:prstGeom>
          <a:noFill/>
          <a:ln>
            <a:solidFill>
              <a:srgbClr val="3A90CE"/>
            </a:solidFill>
          </a:ln>
        </p:spPr>
        <p:txBody>
          <a:bodyPr wrap="square" tIns="108000" rtlCol="0" anchor="ctr">
            <a:spAutoFit/>
          </a:bodyPr>
          <a:lstStyle/>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大津市北部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琵琶湖大橋・道の駅隣接</a:t>
            </a:r>
            <a:r>
              <a:rPr lang="ja-JP" altLang="en-US" dirty="0">
                <a:latin typeface="メイリオ" panose="020B0604030504040204" pitchFamily="50" charset="-128"/>
                <a:ea typeface="メイリオ" panose="020B0604030504040204" pitchFamily="50" charset="-128"/>
              </a:rPr>
              <a:t>　 道の駅・びわ湖大橋米プラザレストラン</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100</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比叡山</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比叡山延暦寺境内・展望所付 　　</a:t>
            </a:r>
            <a:r>
              <a:rPr lang="ja-JP" altLang="en-US" dirty="0">
                <a:latin typeface="メイリオ" panose="020B0604030504040204" pitchFamily="50" charset="-128"/>
                <a:ea typeface="メイリオ" panose="020B0604030504040204" pitchFamily="50" charset="-128"/>
              </a:rPr>
              <a:t>比叡山峰道レストラン＆展望台</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300</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大津市中部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湖畔のフレンチレストラン    </a:t>
            </a:r>
            <a:r>
              <a:rPr lang="ja-JP" altLang="en-US" dirty="0">
                <a:latin typeface="メイリオ" panose="020B0604030504040204" pitchFamily="50" charset="-128"/>
                <a:ea typeface="メイリオ" panose="020B0604030504040204" pitchFamily="50" charset="-128"/>
              </a:rPr>
              <a:t>びわ湖大津館・ベルヴァンブルージュ</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100</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大津市中部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総本山「三井寺」門前　　 　</a:t>
            </a:r>
            <a:r>
              <a:rPr lang="ja-JP" altLang="en-US" dirty="0">
                <a:latin typeface="メイリオ" panose="020B0604030504040204" pitchFamily="50" charset="-128"/>
                <a:ea typeface="メイリオ" panose="020B0604030504040204" pitchFamily="50" charset="-128"/>
              </a:rPr>
              <a:t>れすとらん風月</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174</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大津市南部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紫式部ゆかりの石山寺門前　 </a:t>
            </a:r>
            <a:r>
              <a:rPr lang="ja-JP" altLang="en-US" dirty="0">
                <a:latin typeface="メイリオ" panose="020B0604030504040204" pitchFamily="50" charset="-128"/>
                <a:ea typeface="メイリオ" panose="020B0604030504040204" pitchFamily="50" charset="-128"/>
              </a:rPr>
              <a:t>淡味の膳処 洗心寮</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160</a:t>
            </a:r>
            <a:r>
              <a:rPr lang="ja-JP" altLang="en-US" sz="1050" dirty="0">
                <a:latin typeface="メイリオ" panose="020B0604030504040204" pitchFamily="50" charset="-128"/>
                <a:ea typeface="メイリオ" panose="020B0604030504040204" pitchFamily="50" charset="-128"/>
              </a:rPr>
              <a:t>名収容）</a:t>
            </a:r>
            <a:endParaRPr lang="ja-JP" altLang="en-US" b="1" dirty="0">
              <a:latin typeface="メイリオ" panose="020B0604030504040204" pitchFamily="50" charset="-128"/>
              <a:ea typeface="メイリオ" panose="020B0604030504040204" pitchFamily="50" charset="-128"/>
            </a:endParaRPr>
          </a:p>
        </p:txBody>
      </p:sp>
      <p:sp>
        <p:nvSpPr>
          <p:cNvPr id="28" name="テキスト ボックス 27"/>
          <p:cNvSpPr txBox="1"/>
          <p:nvPr/>
        </p:nvSpPr>
        <p:spPr>
          <a:xfrm>
            <a:off x="6567666" y="4730975"/>
            <a:ext cx="2551576" cy="253916"/>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○各受入施設情報もご用意しています。</a:t>
            </a:r>
            <a:endParaRPr lang="en-US" altLang="ja-JP" sz="1050"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6A732338-84B1-F822-0A08-1A397AC13E36}"/>
              </a:ext>
            </a:extLst>
          </p:cNvPr>
          <p:cNvSpPr txBox="1"/>
          <p:nvPr/>
        </p:nvSpPr>
        <p:spPr>
          <a:xfrm>
            <a:off x="493212" y="600983"/>
            <a:ext cx="885227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団体での食事や買い物が可能な施設です。琵琶湖や豊かな自然に育まれた食材が豊富です。</a:t>
            </a:r>
          </a:p>
        </p:txBody>
      </p:sp>
      <p:sp>
        <p:nvSpPr>
          <p:cNvPr id="14" name="テキスト ボックス 13">
            <a:extLst>
              <a:ext uri="{FF2B5EF4-FFF2-40B4-BE49-F238E27FC236}">
                <a16:creationId xmlns:a16="http://schemas.microsoft.com/office/drawing/2014/main" id="{017A27EE-FF4E-5B0F-49F9-7CA0B3031C80}"/>
              </a:ext>
            </a:extLst>
          </p:cNvPr>
          <p:cNvSpPr txBox="1"/>
          <p:nvPr/>
        </p:nvSpPr>
        <p:spPr>
          <a:xfrm>
            <a:off x="419704" y="4421756"/>
            <a:ext cx="2736304"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道の駅・びわ湖大橋米プラザレストラン</a:t>
            </a:r>
            <a:endParaRPr lang="en-US" altLang="ja-JP" sz="105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6E73DDCE-9D54-320E-EEDC-DED865247242}"/>
              </a:ext>
            </a:extLst>
          </p:cNvPr>
          <p:cNvSpPr txBox="1"/>
          <p:nvPr/>
        </p:nvSpPr>
        <p:spPr>
          <a:xfrm>
            <a:off x="3546739" y="4465717"/>
            <a:ext cx="2736304"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比叡山峰道レストラン＆展望台</a:t>
            </a:r>
            <a:endParaRPr lang="en-US" altLang="ja-JP" sz="105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DD887664-0848-1E22-2A2F-2DC044C56E57}"/>
              </a:ext>
            </a:extLst>
          </p:cNvPr>
          <p:cNvSpPr txBox="1"/>
          <p:nvPr/>
        </p:nvSpPr>
        <p:spPr>
          <a:xfrm>
            <a:off x="6543123" y="4477059"/>
            <a:ext cx="2736304"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びわ湖大津館・ベルヴァンブルージュ</a:t>
            </a:r>
            <a:endParaRPr lang="en-US" altLang="ja-JP" sz="105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5AB924EE-F62A-C551-97C0-6AD983391C4F}"/>
              </a:ext>
            </a:extLst>
          </p:cNvPr>
          <p:cNvSpPr txBox="1"/>
          <p:nvPr/>
        </p:nvSpPr>
        <p:spPr>
          <a:xfrm>
            <a:off x="910194" y="6581257"/>
            <a:ext cx="1755325"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れすとらん風月</a:t>
            </a:r>
            <a:endParaRPr lang="en-US" altLang="ja-JP" sz="105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C81E9BFA-4FB7-8774-6863-B5F0D5E40F6F}"/>
              </a:ext>
            </a:extLst>
          </p:cNvPr>
          <p:cNvSpPr txBox="1"/>
          <p:nvPr/>
        </p:nvSpPr>
        <p:spPr>
          <a:xfrm>
            <a:off x="4013647" y="6578806"/>
            <a:ext cx="1878705"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淡味の膳処 洗心寮</a:t>
            </a:r>
            <a:endParaRPr lang="en-US" altLang="ja-JP" sz="1050" dirty="0">
              <a:latin typeface="メイリオ" panose="020B0604030504040204" pitchFamily="50" charset="-128"/>
              <a:ea typeface="メイリオ" panose="020B0604030504040204" pitchFamily="50" charset="-128"/>
            </a:endParaRPr>
          </a:p>
        </p:txBody>
      </p:sp>
      <p:pic>
        <p:nvPicPr>
          <p:cNvPr id="5" name="図 4" descr="建物の前の広場&#10;&#10;中程度の精度で自動的に生成された説明">
            <a:extLst>
              <a:ext uri="{FF2B5EF4-FFF2-40B4-BE49-F238E27FC236}">
                <a16:creationId xmlns:a16="http://schemas.microsoft.com/office/drawing/2014/main" id="{749DA0C6-D0ED-463D-B220-D1315893CA5A}"/>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r="-362" b="-2209"/>
          <a:stretch/>
        </p:blipFill>
        <p:spPr>
          <a:xfrm>
            <a:off x="494923" y="2537657"/>
            <a:ext cx="2585869" cy="1939402"/>
          </a:xfrm>
          <a:prstGeom prst="rect">
            <a:avLst/>
          </a:prstGeom>
        </p:spPr>
      </p:pic>
      <p:pic>
        <p:nvPicPr>
          <p:cNvPr id="6" name="図 5">
            <a:extLst>
              <a:ext uri="{FF2B5EF4-FFF2-40B4-BE49-F238E27FC236}">
                <a16:creationId xmlns:a16="http://schemas.microsoft.com/office/drawing/2014/main" id="{AAA11EE9-3A73-B6AB-D63B-69835DAB4F3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00857" y="4639404"/>
            <a:ext cx="2585869" cy="1939402"/>
          </a:xfrm>
          <a:prstGeom prst="rect">
            <a:avLst/>
          </a:prstGeom>
        </p:spPr>
      </p:pic>
      <p:pic>
        <p:nvPicPr>
          <p:cNvPr id="9" name="図 8">
            <a:extLst>
              <a:ext uri="{FF2B5EF4-FFF2-40B4-BE49-F238E27FC236}">
                <a16:creationId xmlns:a16="http://schemas.microsoft.com/office/drawing/2014/main" id="{B5BA6876-67ED-9A68-71F9-B855205B859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b="-526"/>
          <a:stretch/>
        </p:blipFill>
        <p:spPr>
          <a:xfrm>
            <a:off x="3627577" y="4675672"/>
            <a:ext cx="2574629" cy="1930972"/>
          </a:xfrm>
          <a:prstGeom prst="rect">
            <a:avLst/>
          </a:prstGeom>
        </p:spPr>
      </p:pic>
      <p:pic>
        <p:nvPicPr>
          <p:cNvPr id="17" name="図 16">
            <a:extLst>
              <a:ext uri="{FF2B5EF4-FFF2-40B4-BE49-F238E27FC236}">
                <a16:creationId xmlns:a16="http://schemas.microsoft.com/office/drawing/2014/main" id="{2E86064B-11D4-5C7F-AA71-DB0CB6592A8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437"/>
          <a:stretch/>
        </p:blipFill>
        <p:spPr>
          <a:xfrm>
            <a:off x="6635487" y="2537658"/>
            <a:ext cx="2585869" cy="1939402"/>
          </a:xfrm>
          <a:prstGeom prst="rect">
            <a:avLst/>
          </a:prstGeom>
        </p:spPr>
      </p:pic>
      <p:pic>
        <p:nvPicPr>
          <p:cNvPr id="4" name="図 3" descr="グラフィカル ユーザー インターフェイス&#10;&#10;自動的に生成された説明">
            <a:extLst>
              <a:ext uri="{FF2B5EF4-FFF2-40B4-BE49-F238E27FC236}">
                <a16:creationId xmlns:a16="http://schemas.microsoft.com/office/drawing/2014/main" id="{CF7F3A1A-F396-DE18-9E72-198082326983}"/>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31954" y="4984890"/>
            <a:ext cx="1697939" cy="1199712"/>
          </a:xfrm>
          <a:prstGeom prst="rect">
            <a:avLst/>
          </a:prstGeom>
          <a:ln>
            <a:solidFill>
              <a:schemeClr val="tx1"/>
            </a:solidFill>
          </a:ln>
        </p:spPr>
      </p:pic>
      <p:pic>
        <p:nvPicPr>
          <p:cNvPr id="11" name="図 10" descr="グラフィカル ユーザー インターフェイス, アプリケーション, Web サイト&#10;&#10;自動的に生成された説明">
            <a:extLst>
              <a:ext uri="{FF2B5EF4-FFF2-40B4-BE49-F238E27FC236}">
                <a16:creationId xmlns:a16="http://schemas.microsoft.com/office/drawing/2014/main" id="{064DA25A-6E75-B2DF-CB2F-3AE2245B04F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023667" y="5366530"/>
            <a:ext cx="1548671" cy="1094244"/>
          </a:xfrm>
          <a:prstGeom prst="rect">
            <a:avLst/>
          </a:prstGeom>
          <a:ln>
            <a:solidFill>
              <a:schemeClr val="tx1"/>
            </a:solidFill>
          </a:ln>
        </p:spPr>
      </p:pic>
    </p:spTree>
    <p:extLst>
      <p:ext uri="{BB962C8B-B14F-4D97-AF65-F5344CB8AC3E}">
        <p14:creationId xmlns:p14="http://schemas.microsoft.com/office/powerpoint/2010/main" val="2540757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704528" y="192456"/>
            <a:ext cx="1210588"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施設</a:t>
            </a:r>
            <a:r>
              <a:rPr kumimoji="1" lang="zh-TW" altLang="en-US" sz="2000" b="1" dirty="0">
                <a:solidFill>
                  <a:srgbClr val="4294D0"/>
                </a:solidFill>
                <a:latin typeface="Meiryo UI" panose="020B0604030504040204" pitchFamily="50" charset="-128"/>
                <a:ea typeface="Meiryo UI" panose="020B0604030504040204" pitchFamily="50" charset="-128"/>
              </a:rPr>
              <a:t>一覧</a:t>
            </a:r>
            <a:endParaRPr kumimoji="1" lang="ja-JP" altLang="en-US" sz="2000" b="1" dirty="0">
              <a:solidFill>
                <a:srgbClr val="4294D0"/>
              </a:solidFill>
              <a:latin typeface="Meiryo UI" panose="020B0604030504040204" pitchFamily="50" charset="-128"/>
              <a:ea typeface="Meiryo UI"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2588496426"/>
              </p:ext>
            </p:extLst>
          </p:nvPr>
        </p:nvGraphicFramePr>
        <p:xfrm>
          <a:off x="560512" y="964566"/>
          <a:ext cx="8952604" cy="2927930"/>
        </p:xfrm>
        <a:graphic>
          <a:graphicData uri="http://schemas.openxmlformats.org/drawingml/2006/table">
            <a:tbl>
              <a:tblPr/>
              <a:tblGrid>
                <a:gridCol w="2282037">
                  <a:extLst>
                    <a:ext uri="{9D8B030D-6E8A-4147-A177-3AD203B41FA5}">
                      <a16:colId xmlns:a16="http://schemas.microsoft.com/office/drawing/2014/main" val="947819837"/>
                    </a:ext>
                  </a:extLst>
                </a:gridCol>
                <a:gridCol w="1957961">
                  <a:extLst>
                    <a:ext uri="{9D8B030D-6E8A-4147-A177-3AD203B41FA5}">
                      <a16:colId xmlns:a16="http://schemas.microsoft.com/office/drawing/2014/main" val="3482163226"/>
                    </a:ext>
                  </a:extLst>
                </a:gridCol>
                <a:gridCol w="1269298">
                  <a:extLst>
                    <a:ext uri="{9D8B030D-6E8A-4147-A177-3AD203B41FA5}">
                      <a16:colId xmlns:a16="http://schemas.microsoft.com/office/drawing/2014/main" val="4200716962"/>
                    </a:ext>
                  </a:extLst>
                </a:gridCol>
                <a:gridCol w="837259">
                  <a:extLst>
                    <a:ext uri="{9D8B030D-6E8A-4147-A177-3AD203B41FA5}">
                      <a16:colId xmlns:a16="http://schemas.microsoft.com/office/drawing/2014/main" val="2626507410"/>
                    </a:ext>
                  </a:extLst>
                </a:gridCol>
                <a:gridCol w="866920">
                  <a:extLst>
                    <a:ext uri="{9D8B030D-6E8A-4147-A177-3AD203B41FA5}">
                      <a16:colId xmlns:a16="http://schemas.microsoft.com/office/drawing/2014/main" val="1280605839"/>
                    </a:ext>
                  </a:extLst>
                </a:gridCol>
                <a:gridCol w="1739129">
                  <a:extLst>
                    <a:ext uri="{9D8B030D-6E8A-4147-A177-3AD203B41FA5}">
                      <a16:colId xmlns:a16="http://schemas.microsoft.com/office/drawing/2014/main" val="1443859663"/>
                    </a:ext>
                  </a:extLst>
                </a:gridCol>
              </a:tblGrid>
              <a:tr h="292793">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宿泊施設</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1" i="0" u="none" strike="noStrike">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客室数</a:t>
                      </a:r>
                      <a:endParaRPr lang="en-US" sz="1100" b="1"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最大定員</a:t>
                      </a:r>
                      <a:endParaRPr lang="en-US" sz="1100" b="1"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altLang="ja-JP" sz="1100" b="1"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校</a:t>
                      </a:r>
                      <a:r>
                        <a:rPr lang="en-US" altLang="ja-JP" sz="1100" b="1"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館対応</a:t>
                      </a:r>
                      <a:endParaRPr lang="en-US" sz="1100" b="1"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61106066"/>
                  </a:ext>
                </a:extLst>
              </a:tr>
              <a:tr h="292793">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琵琶湖グランドホテル・京近江</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大津市雄琴</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6-5-1</a:t>
                      </a: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077-579-2111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140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850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小・中</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校</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9766605"/>
                  </a:ext>
                </a:extLst>
              </a:tr>
              <a:tr h="292793">
                <a:tc>
                  <a:txBody>
                    <a:bodyPr/>
                    <a:lstStyle/>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比叡山延暦寺会館</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50" b="0" i="0" u="none" strike="noStrike">
                          <a:solidFill>
                            <a:srgbClr val="000000"/>
                          </a:solidFill>
                          <a:effectLst/>
                          <a:latin typeface="メイリオ" panose="020B0604030504040204" pitchFamily="50" charset="-128"/>
                          <a:ea typeface="メイリオ" panose="020B0604030504040204" pitchFamily="50" charset="-128"/>
                        </a:rPr>
                        <a:t>大津市坂本本町</a:t>
                      </a:r>
                      <a:r>
                        <a:rPr lang="en-US" altLang="zh-CN" sz="1050" b="0" i="0" u="none" strike="noStrike">
                          <a:solidFill>
                            <a:srgbClr val="000000"/>
                          </a:solidFill>
                          <a:effectLst/>
                          <a:latin typeface="メイリオ" panose="020B0604030504040204" pitchFamily="50" charset="-128"/>
                          <a:ea typeface="メイリオ" panose="020B0604030504040204" pitchFamily="50" charset="-128"/>
                        </a:rPr>
                        <a:t>4220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077-579-4180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58</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200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原則</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校</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館</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4289516"/>
                  </a:ext>
                </a:extLst>
              </a:tr>
              <a:tr h="292793">
                <a:tc>
                  <a:txBody>
                    <a:bodyPr/>
                    <a:lstStyle/>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西教寺研修道場</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50" b="0" i="0" u="none" strike="noStrike">
                          <a:solidFill>
                            <a:srgbClr val="333333"/>
                          </a:solidFill>
                          <a:effectLst/>
                          <a:latin typeface="メイリオ" panose="020B0604030504040204" pitchFamily="50" charset="-128"/>
                          <a:ea typeface="メイリオ" panose="020B0604030504040204" pitchFamily="50" charset="-128"/>
                        </a:rPr>
                        <a:t>大津市坂本</a:t>
                      </a:r>
                      <a:r>
                        <a:rPr lang="en-US" altLang="zh-CN" sz="1050" b="0" i="0" u="none" strike="noStrike">
                          <a:solidFill>
                            <a:srgbClr val="333333"/>
                          </a:solidFill>
                          <a:effectLst/>
                          <a:latin typeface="メイリオ" panose="020B0604030504040204" pitchFamily="50" charset="-128"/>
                          <a:ea typeface="メイリオ" panose="020B0604030504040204" pitchFamily="50" charset="-128"/>
                        </a:rPr>
                        <a:t>5-13-1</a:t>
                      </a:r>
                      <a:r>
                        <a:rPr lang="zh-CN" altLang="en-US" sz="1050" b="0" i="0" u="none" strike="noStrike">
                          <a:solidFill>
                            <a:srgbClr val="333333"/>
                          </a:solidFill>
                          <a:effectLst/>
                          <a:latin typeface="メイリオ" panose="020B0604030504040204" pitchFamily="50" charset="-128"/>
                          <a:ea typeface="メイリオ" panose="020B0604030504040204"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077-578-0013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140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70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名（要相談）</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727671"/>
                  </a:ext>
                </a:extLst>
              </a:tr>
              <a:tr h="292793">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ＫＫＲホテルびわこ</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大津市下阪本１丁目１−１</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077-578-2020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31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110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要相談</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799897"/>
                  </a:ext>
                </a:extLst>
              </a:tr>
              <a:tr h="292793">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圓満院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050" b="0" i="0" u="none" strike="noStrike">
                          <a:solidFill>
                            <a:srgbClr val="000000"/>
                          </a:solidFill>
                          <a:effectLst/>
                          <a:latin typeface="メイリオ" panose="020B0604030504040204" pitchFamily="50" charset="-128"/>
                          <a:ea typeface="メイリオ" panose="020B0604030504040204" pitchFamily="50" charset="-128"/>
                        </a:rPr>
                        <a:t>大津市園城寺町</a:t>
                      </a:r>
                      <a:r>
                        <a:rPr lang="en-US" altLang="zh-TW" sz="1050" b="0" i="0" u="none" strike="noStrike">
                          <a:solidFill>
                            <a:srgbClr val="000000"/>
                          </a:solidFill>
                          <a:effectLst/>
                          <a:latin typeface="メイリオ" panose="020B0604030504040204" pitchFamily="50" charset="-128"/>
                          <a:ea typeface="メイリオ" panose="020B0604030504040204" pitchFamily="50" charset="-128"/>
                        </a:rPr>
                        <a:t>33</a:t>
                      </a:r>
                      <a:r>
                        <a:rPr lang="zh-TW" altLang="en-US" sz="1050" b="0" i="0" u="none" strike="noStrike">
                          <a:solidFill>
                            <a:srgbClr val="000000"/>
                          </a:solidFill>
                          <a:effectLst/>
                          <a:latin typeface="メイリオ" panose="020B0604030504040204" pitchFamily="50" charset="-128"/>
                          <a:ea typeface="メイリオ" panose="020B0604030504040204"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077-522-3690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18</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120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要相談</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28379"/>
                  </a:ext>
                </a:extLst>
              </a:tr>
              <a:tr h="292793">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琵琶湖ホテル</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大津市浜町</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2-40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077-524-1511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175</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250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基本</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校</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館</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184442"/>
                  </a:ext>
                </a:extLst>
              </a:tr>
              <a:tr h="292793">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ホテルテトラ大津・京都</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50" b="0" i="0" u="none" strike="noStrike">
                          <a:solidFill>
                            <a:srgbClr val="000000"/>
                          </a:solidFill>
                          <a:effectLst/>
                          <a:latin typeface="メイリオ" panose="020B0604030504040204" pitchFamily="50" charset="-128"/>
                          <a:ea typeface="メイリオ" panose="020B0604030504040204" pitchFamily="50" charset="-128"/>
                        </a:rPr>
                        <a:t>大津市逢坂１丁目１−１</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077-527-6711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131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100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要相談</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7277484"/>
                  </a:ext>
                </a:extLst>
              </a:tr>
              <a:tr h="292793">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アヤハレークサイドホテル</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大津市におの浜</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3-2-25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077-524-2321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33</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280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要相談</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7153603"/>
                  </a:ext>
                </a:extLst>
              </a:tr>
              <a:tr h="292793">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びわ湖大津プリンスホテル</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大津市におの浜</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4-7-7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077-521-1111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529</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室</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1,100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800" b="0" i="0" u="none" strike="noStrike" dirty="0">
                          <a:solidFill>
                            <a:srgbClr val="000000"/>
                          </a:solidFill>
                          <a:effectLst/>
                          <a:latin typeface="メイリオ" panose="020B0604030504040204" pitchFamily="50" charset="-128"/>
                          <a:ea typeface="メイリオ" panose="020B0604030504040204" pitchFamily="50" charset="-128"/>
                        </a:rPr>
                        <a:t>400</a:t>
                      </a:r>
                      <a:r>
                        <a:rPr lang="ja-JP" altLang="en-US" sz="800" b="0" i="0" u="none" strike="noStrike" dirty="0">
                          <a:solidFill>
                            <a:srgbClr val="000000"/>
                          </a:solidFill>
                          <a:effectLst/>
                          <a:latin typeface="メイリオ" panose="020B0604030504040204" pitchFamily="50" charset="-128"/>
                          <a:ea typeface="メイリオ" panose="020B0604030504040204" pitchFamily="50" charset="-128"/>
                        </a:rPr>
                        <a:t>名以上で要相談・貸切不可</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3991913"/>
                  </a:ext>
                </a:extLst>
              </a:tr>
            </a:tbl>
          </a:graphicData>
        </a:graphic>
      </p:graphicFrame>
      <p:sp>
        <p:nvSpPr>
          <p:cNvPr id="12" name="テキスト ボックス 11"/>
          <p:cNvSpPr txBox="1"/>
          <p:nvPr/>
        </p:nvSpPr>
        <p:spPr>
          <a:xfrm>
            <a:off x="488504" y="593900"/>
            <a:ext cx="2210862" cy="338554"/>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●教育</a:t>
            </a:r>
            <a:r>
              <a:rPr kumimoji="1" lang="ja-JP" altLang="en-US" sz="1600" b="1" dirty="0">
                <a:latin typeface="Meiryo UI" panose="020B0604030504040204" pitchFamily="50" charset="-128"/>
                <a:ea typeface="Meiryo UI" panose="020B0604030504040204" pitchFamily="50" charset="-128"/>
              </a:rPr>
              <a:t>旅行</a:t>
            </a:r>
            <a:r>
              <a:rPr kumimoji="1" lang="ja-JP" altLang="en-US" sz="1400" b="1" dirty="0">
                <a:latin typeface="Meiryo UI" panose="020B0604030504040204" pitchFamily="50" charset="-128"/>
                <a:ea typeface="Meiryo UI" panose="020B0604030504040204" pitchFamily="50" charset="-128"/>
              </a:rPr>
              <a:t>受入宿泊施設</a:t>
            </a:r>
          </a:p>
        </p:txBody>
      </p:sp>
      <p:sp>
        <p:nvSpPr>
          <p:cNvPr id="13" name="テキスト ボックス 12"/>
          <p:cNvSpPr txBox="1"/>
          <p:nvPr/>
        </p:nvSpPr>
        <p:spPr>
          <a:xfrm>
            <a:off x="560512" y="3915297"/>
            <a:ext cx="2218877"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a:t>
            </a:r>
            <a:r>
              <a:rPr kumimoji="1" lang="zh-TW" altLang="en-US" sz="1400" b="1" dirty="0">
                <a:latin typeface="Meiryo UI" panose="020B0604030504040204" pitchFamily="50" charset="-128"/>
                <a:ea typeface="Meiryo UI" panose="020B0604030504040204" pitchFamily="50" charset="-128"/>
              </a:rPr>
              <a:t>教育旅行団体 食事施設</a:t>
            </a:r>
          </a:p>
        </p:txBody>
      </p:sp>
      <p:graphicFrame>
        <p:nvGraphicFramePr>
          <p:cNvPr id="3" name="表 2"/>
          <p:cNvGraphicFramePr>
            <a:graphicFrameLocks noGrp="1"/>
          </p:cNvGraphicFramePr>
          <p:nvPr>
            <p:extLst>
              <p:ext uri="{D42A27DB-BD31-4B8C-83A1-F6EECF244321}">
                <p14:modId xmlns:p14="http://schemas.microsoft.com/office/powerpoint/2010/main" val="3702132836"/>
              </p:ext>
            </p:extLst>
          </p:nvPr>
        </p:nvGraphicFramePr>
        <p:xfrm>
          <a:off x="560512" y="4261268"/>
          <a:ext cx="8952604" cy="2120062"/>
        </p:xfrm>
        <a:graphic>
          <a:graphicData uri="http://schemas.openxmlformats.org/drawingml/2006/table">
            <a:tbl>
              <a:tblPr/>
              <a:tblGrid>
                <a:gridCol w="1539995">
                  <a:extLst>
                    <a:ext uri="{9D8B030D-6E8A-4147-A177-3AD203B41FA5}">
                      <a16:colId xmlns:a16="http://schemas.microsoft.com/office/drawing/2014/main" val="1601053584"/>
                    </a:ext>
                  </a:extLst>
                </a:gridCol>
                <a:gridCol w="3425269">
                  <a:extLst>
                    <a:ext uri="{9D8B030D-6E8A-4147-A177-3AD203B41FA5}">
                      <a16:colId xmlns:a16="http://schemas.microsoft.com/office/drawing/2014/main" val="1315947950"/>
                    </a:ext>
                  </a:extLst>
                </a:gridCol>
                <a:gridCol w="1989791">
                  <a:extLst>
                    <a:ext uri="{9D8B030D-6E8A-4147-A177-3AD203B41FA5}">
                      <a16:colId xmlns:a16="http://schemas.microsoft.com/office/drawing/2014/main" val="2746385956"/>
                    </a:ext>
                  </a:extLst>
                </a:gridCol>
                <a:gridCol w="1260202">
                  <a:extLst>
                    <a:ext uri="{9D8B030D-6E8A-4147-A177-3AD203B41FA5}">
                      <a16:colId xmlns:a16="http://schemas.microsoft.com/office/drawing/2014/main" val="1557105045"/>
                    </a:ext>
                  </a:extLst>
                </a:gridCol>
                <a:gridCol w="737347">
                  <a:extLst>
                    <a:ext uri="{9D8B030D-6E8A-4147-A177-3AD203B41FA5}">
                      <a16:colId xmlns:a16="http://schemas.microsoft.com/office/drawing/2014/main" val="3998717901"/>
                    </a:ext>
                  </a:extLst>
                </a:gridCol>
              </a:tblGrid>
              <a:tr h="313301">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エリア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食事施設</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1" i="0" u="none" strike="noStrike" dirty="0">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収容人員</a:t>
                      </a:r>
                      <a:endParaRPr lang="en-US" sz="1100" b="1"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48170352"/>
                  </a:ext>
                </a:extLst>
              </a:tr>
              <a:tr h="558493">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大津市北部</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道の駅・びわ湖大橋米プラザレストラン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大津市今堅田三丁目１ー１</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琵琶湖大橋西詰</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077-522-0510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100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1352614"/>
                  </a:ext>
                </a:extLst>
              </a:tr>
              <a:tr h="312067">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比叡山</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比叡山峰道レストラン＆展望台</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50" b="0" i="0" u="none" strike="noStrike">
                          <a:solidFill>
                            <a:srgbClr val="000000"/>
                          </a:solidFill>
                          <a:effectLst/>
                          <a:latin typeface="メイリオ" panose="020B0604030504040204" pitchFamily="50" charset="-128"/>
                          <a:ea typeface="メイリオ" panose="020B0604030504040204" pitchFamily="50" charset="-128"/>
                        </a:rPr>
                        <a:t>大津市坂本本町</a:t>
                      </a:r>
                      <a:r>
                        <a:rPr lang="en-US" altLang="zh-CN" sz="1050" b="0" i="0" u="none" strike="noStrike">
                          <a:solidFill>
                            <a:srgbClr val="000000"/>
                          </a:solidFill>
                          <a:effectLst/>
                          <a:latin typeface="メイリオ" panose="020B0604030504040204" pitchFamily="50" charset="-128"/>
                          <a:ea typeface="メイリオ" panose="020B0604030504040204" pitchFamily="50" charset="-128"/>
                        </a:rPr>
                        <a:t>4220</a:t>
                      </a:r>
                      <a:r>
                        <a:rPr lang="zh-CN" altLang="en-US" sz="1050" b="0" i="0" u="none" strike="noStrike">
                          <a:solidFill>
                            <a:srgbClr val="000000"/>
                          </a:solidFill>
                          <a:effectLst/>
                          <a:latin typeface="メイリオ" panose="020B0604030504040204" pitchFamily="50" charset="-128"/>
                          <a:ea typeface="メイリオ" panose="020B0604030504040204" pitchFamily="50" charset="-128"/>
                        </a:rPr>
                        <a:t>番地</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077-578-2139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300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4521435"/>
                  </a:ext>
                </a:extLst>
              </a:tr>
              <a:tr h="312067">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大津市中部</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びわ湖大津館（ベルヴァンブルージュ）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333333"/>
                          </a:solidFill>
                          <a:effectLst/>
                          <a:latin typeface="メイリオ" panose="020B0604030504040204" pitchFamily="50" charset="-128"/>
                          <a:ea typeface="メイリオ" panose="020B0604030504040204" pitchFamily="50" charset="-128"/>
                        </a:rPr>
                        <a:t>大津市柳が崎</a:t>
                      </a:r>
                      <a:r>
                        <a:rPr lang="en-US" altLang="ja-JP" sz="1050" b="0" i="0" u="none" strike="noStrike" dirty="0">
                          <a:solidFill>
                            <a:srgbClr val="333333"/>
                          </a:solidFill>
                          <a:effectLst/>
                          <a:latin typeface="メイリオ" panose="020B0604030504040204" pitchFamily="50" charset="-128"/>
                          <a:ea typeface="メイリオ" panose="020B0604030504040204" pitchFamily="50" charset="-128"/>
                        </a:rPr>
                        <a:t>5</a:t>
                      </a:r>
                      <a:r>
                        <a:rPr lang="ja-JP" altLang="en-US" sz="1050" b="0" i="0" u="none" strike="noStrike" dirty="0">
                          <a:solidFill>
                            <a:srgbClr val="333333"/>
                          </a:solidFill>
                          <a:effectLst/>
                          <a:latin typeface="メイリオ" panose="020B0604030504040204" pitchFamily="50" charset="-128"/>
                          <a:ea typeface="メイリオ" panose="020B0604030504040204" pitchFamily="50" charset="-128"/>
                        </a:rPr>
                        <a:t>番</a:t>
                      </a:r>
                      <a:r>
                        <a:rPr lang="en-US" altLang="ja-JP" sz="1050" b="0" i="0" u="none" strike="noStrike" dirty="0">
                          <a:solidFill>
                            <a:srgbClr val="333333"/>
                          </a:solidFill>
                          <a:effectLst/>
                          <a:latin typeface="メイリオ" panose="020B0604030504040204" pitchFamily="50" charset="-128"/>
                          <a:ea typeface="メイリオ" panose="020B0604030504040204" pitchFamily="50" charset="-128"/>
                        </a:rPr>
                        <a:t>35</a:t>
                      </a:r>
                      <a:r>
                        <a:rPr lang="ja-JP" altLang="en-US" sz="1050" b="0" i="0" u="none" strike="noStrike" dirty="0">
                          <a:solidFill>
                            <a:srgbClr val="333333"/>
                          </a:solidFill>
                          <a:effectLst/>
                          <a:latin typeface="メイリオ" panose="020B0604030504040204" pitchFamily="50" charset="-128"/>
                          <a:ea typeface="メイリオ" panose="020B0604030504040204" pitchFamily="50" charset="-128"/>
                        </a:rPr>
                        <a:t>号</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077-511-4180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100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1533965"/>
                  </a:ext>
                </a:extLst>
              </a:tr>
              <a:tr h="312067">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大津市中部</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れすとらん風月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050" b="0" i="0" u="none" strike="noStrike">
                          <a:solidFill>
                            <a:srgbClr val="000000"/>
                          </a:solidFill>
                          <a:effectLst/>
                          <a:latin typeface="メイリオ" panose="020B0604030504040204" pitchFamily="50" charset="-128"/>
                          <a:ea typeface="メイリオ" panose="020B0604030504040204" pitchFamily="50" charset="-128"/>
                        </a:rPr>
                        <a:t>大津市園城寺町</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077-524-0638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174</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5918761"/>
                  </a:ext>
                </a:extLst>
              </a:tr>
              <a:tr h="312067">
                <a:tc>
                  <a:txBody>
                    <a:bodyPr/>
                    <a:lstStyle/>
                    <a:p>
                      <a:pPr algn="ctr"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大津市南部</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淡味の膳処 洗心寮</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大津市石山寺</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3-1-9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077-537-0066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160</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名</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8850901"/>
                  </a:ext>
                </a:extLst>
              </a:tr>
            </a:tbl>
          </a:graphicData>
        </a:graphic>
      </p:graphicFrame>
    </p:spTree>
    <p:extLst>
      <p:ext uri="{BB962C8B-B14F-4D97-AF65-F5344CB8AC3E}">
        <p14:creationId xmlns:p14="http://schemas.microsoft.com/office/powerpoint/2010/main" val="1955239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767343" y="197941"/>
            <a:ext cx="1467068"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連絡先</a:t>
            </a:r>
            <a:r>
              <a:rPr kumimoji="1" lang="zh-TW" altLang="en-US" sz="2000" b="1" dirty="0">
                <a:solidFill>
                  <a:srgbClr val="4294D0"/>
                </a:solidFill>
                <a:latin typeface="Meiryo UI" panose="020B0604030504040204" pitchFamily="50" charset="-128"/>
                <a:ea typeface="Meiryo UI" panose="020B0604030504040204" pitchFamily="50" charset="-128"/>
              </a:rPr>
              <a:t>一覧</a:t>
            </a:r>
            <a:endParaRPr kumimoji="1" lang="ja-JP" altLang="en-US" sz="2000" b="1" dirty="0">
              <a:solidFill>
                <a:srgbClr val="4294D0"/>
              </a:solidFill>
              <a:latin typeface="Meiryo UI" panose="020B0604030504040204" pitchFamily="50" charset="-128"/>
              <a:ea typeface="Meiryo UI" panose="020B0604030504040204" pitchFamily="50" charset="-128"/>
            </a:endParaRPr>
          </a:p>
        </p:txBody>
      </p:sp>
      <p:sp>
        <p:nvSpPr>
          <p:cNvPr id="15" name="テキスト ボックス 14"/>
          <p:cNvSpPr txBox="1"/>
          <p:nvPr/>
        </p:nvSpPr>
        <p:spPr>
          <a:xfrm>
            <a:off x="776537" y="796101"/>
            <a:ext cx="2977097"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●警察署・消防署・保健所・救急病院</a:t>
            </a:r>
          </a:p>
        </p:txBody>
      </p:sp>
      <p:graphicFrame>
        <p:nvGraphicFramePr>
          <p:cNvPr id="4" name="表 3"/>
          <p:cNvGraphicFramePr>
            <a:graphicFrameLocks noGrp="1"/>
          </p:cNvGraphicFramePr>
          <p:nvPr/>
        </p:nvGraphicFramePr>
        <p:xfrm>
          <a:off x="890726" y="1193381"/>
          <a:ext cx="3623592" cy="540000"/>
        </p:xfrm>
        <a:graphic>
          <a:graphicData uri="http://schemas.openxmlformats.org/drawingml/2006/table">
            <a:tbl>
              <a:tblPr/>
              <a:tblGrid>
                <a:gridCol w="1103312">
                  <a:extLst>
                    <a:ext uri="{9D8B030D-6E8A-4147-A177-3AD203B41FA5}">
                      <a16:colId xmlns:a16="http://schemas.microsoft.com/office/drawing/2014/main" val="3016851308"/>
                    </a:ext>
                  </a:extLst>
                </a:gridCol>
                <a:gridCol w="1440160">
                  <a:extLst>
                    <a:ext uri="{9D8B030D-6E8A-4147-A177-3AD203B41FA5}">
                      <a16:colId xmlns:a16="http://schemas.microsoft.com/office/drawing/2014/main" val="2972145684"/>
                    </a:ext>
                  </a:extLst>
                </a:gridCol>
                <a:gridCol w="1080120">
                  <a:extLst>
                    <a:ext uri="{9D8B030D-6E8A-4147-A177-3AD203B41FA5}">
                      <a16:colId xmlns:a16="http://schemas.microsoft.com/office/drawing/2014/main" val="2443752270"/>
                    </a:ext>
                  </a:extLst>
                </a:gridCol>
              </a:tblGrid>
              <a:tr h="180000">
                <a:tc>
                  <a:txBody>
                    <a:bodyPr/>
                    <a:lstStyle/>
                    <a:p>
                      <a:pPr algn="ctr" fontAlgn="ctr"/>
                      <a:r>
                        <a:rPr lang="ja-JP" altLang="en-US" sz="1100" b="1" i="0" u="none" strike="noStrike">
                          <a:solidFill>
                            <a:srgbClr val="000000"/>
                          </a:solidFill>
                          <a:effectLst/>
                          <a:latin typeface="メイリオ" panose="020B0604030504040204" pitchFamily="50" charset="-128"/>
                          <a:ea typeface="メイリオ" panose="020B0604030504040204" pitchFamily="50" charset="-128"/>
                        </a:rPr>
                        <a:t>警察署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1" i="0" u="none" strike="noStrike" dirty="0">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53317329"/>
                  </a:ext>
                </a:extLst>
              </a:tr>
              <a:tr h="180000">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大津北警察署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大津市真野</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2-20-23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077-573-1234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602155"/>
                  </a:ext>
                </a:extLst>
              </a:tr>
              <a:tr h="180000">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大津警察署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50" b="0" i="0" u="none" strike="noStrike" dirty="0">
                          <a:solidFill>
                            <a:srgbClr val="000000"/>
                          </a:solidFill>
                          <a:effectLst/>
                          <a:latin typeface="メイリオ" panose="020B0604030504040204" pitchFamily="50" charset="-128"/>
                          <a:ea typeface="メイリオ" panose="020B0604030504040204" pitchFamily="50" charset="-128"/>
                        </a:rPr>
                        <a:t>大津市打出浜</a:t>
                      </a:r>
                      <a:r>
                        <a:rPr lang="en-US" altLang="zh-CN" sz="1050" b="0" i="0" u="none" strike="noStrike" dirty="0">
                          <a:solidFill>
                            <a:srgbClr val="000000"/>
                          </a:solidFill>
                          <a:effectLst/>
                          <a:latin typeface="メイリオ" panose="020B0604030504040204" pitchFamily="50" charset="-128"/>
                          <a:ea typeface="メイリオ" panose="020B0604030504040204" pitchFamily="50" charset="-128"/>
                        </a:rPr>
                        <a:t>12-7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077-522-1234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8186478"/>
                  </a:ext>
                </a:extLst>
              </a:tr>
            </a:tbl>
          </a:graphicData>
        </a:graphic>
      </p:graphicFrame>
      <p:graphicFrame>
        <p:nvGraphicFramePr>
          <p:cNvPr id="7" name="表 6"/>
          <p:cNvGraphicFramePr>
            <a:graphicFrameLocks noGrp="1"/>
          </p:cNvGraphicFramePr>
          <p:nvPr/>
        </p:nvGraphicFramePr>
        <p:xfrm>
          <a:off x="4635872" y="1176520"/>
          <a:ext cx="4608512" cy="900000"/>
        </p:xfrm>
        <a:graphic>
          <a:graphicData uri="http://schemas.openxmlformats.org/drawingml/2006/table">
            <a:tbl>
              <a:tblPr/>
              <a:tblGrid>
                <a:gridCol w="1800200">
                  <a:extLst>
                    <a:ext uri="{9D8B030D-6E8A-4147-A177-3AD203B41FA5}">
                      <a16:colId xmlns:a16="http://schemas.microsoft.com/office/drawing/2014/main" val="231177127"/>
                    </a:ext>
                  </a:extLst>
                </a:gridCol>
                <a:gridCol w="1558546">
                  <a:extLst>
                    <a:ext uri="{9D8B030D-6E8A-4147-A177-3AD203B41FA5}">
                      <a16:colId xmlns:a16="http://schemas.microsoft.com/office/drawing/2014/main" val="3485747126"/>
                    </a:ext>
                  </a:extLst>
                </a:gridCol>
                <a:gridCol w="1249766">
                  <a:extLst>
                    <a:ext uri="{9D8B030D-6E8A-4147-A177-3AD203B41FA5}">
                      <a16:colId xmlns:a16="http://schemas.microsoft.com/office/drawing/2014/main" val="3519747242"/>
                    </a:ext>
                  </a:extLst>
                </a:gridCol>
              </a:tblGrid>
              <a:tr h="180000">
                <a:tc>
                  <a:txBody>
                    <a:bodyPr/>
                    <a:lstStyle/>
                    <a:p>
                      <a:pPr algn="ctr" fontAlgn="ctr"/>
                      <a:r>
                        <a:rPr lang="ja-JP" altLang="en-US" sz="1050" b="1" i="0" u="none" strike="noStrike" dirty="0">
                          <a:solidFill>
                            <a:srgbClr val="000000"/>
                          </a:solidFill>
                          <a:effectLst/>
                          <a:latin typeface="メイリオ" panose="020B0604030504040204" pitchFamily="50" charset="-128"/>
                          <a:ea typeface="メイリオ" panose="020B0604030504040204" pitchFamily="50" charset="-128"/>
                        </a:rPr>
                        <a:t>消防署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050" b="1" i="0" u="none" strike="noStrike">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050" b="1" i="0" u="none" strike="noStrike" dirty="0">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296494564"/>
                  </a:ext>
                </a:extLst>
              </a:tr>
              <a:tr h="180000">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大津市消防局　北消防署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大津市真野</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2-23-1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077-572-0119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6882244"/>
                  </a:ext>
                </a:extLst>
              </a:tr>
              <a:tr h="180000">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大津市消防局　中消防署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大津市御陵町</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077-525-0119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141441"/>
                  </a:ext>
                </a:extLst>
              </a:tr>
              <a:tr h="180000">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大津市消防局　南消防署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大津市光が丘町</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5-7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077-533-0119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4765120"/>
                  </a:ext>
                </a:extLst>
              </a:tr>
              <a:tr h="180000">
                <a:tc>
                  <a:txBody>
                    <a:bodyPr/>
                    <a:lstStyle/>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大津市消防局　東消防署</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大津市大江</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4-18-1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077-543-0119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2478983"/>
                  </a:ext>
                </a:extLst>
              </a:tr>
            </a:tbl>
          </a:graphicData>
        </a:graphic>
      </p:graphicFrame>
      <p:graphicFrame>
        <p:nvGraphicFramePr>
          <p:cNvPr id="9" name="表 8"/>
          <p:cNvGraphicFramePr>
            <a:graphicFrameLocks noGrp="1"/>
          </p:cNvGraphicFramePr>
          <p:nvPr/>
        </p:nvGraphicFramePr>
        <p:xfrm>
          <a:off x="884092" y="2204984"/>
          <a:ext cx="3636860" cy="506390"/>
        </p:xfrm>
        <a:graphic>
          <a:graphicData uri="http://schemas.openxmlformats.org/drawingml/2006/table">
            <a:tbl>
              <a:tblPr/>
              <a:tblGrid>
                <a:gridCol w="1107352">
                  <a:extLst>
                    <a:ext uri="{9D8B030D-6E8A-4147-A177-3AD203B41FA5}">
                      <a16:colId xmlns:a16="http://schemas.microsoft.com/office/drawing/2014/main" val="3624754778"/>
                    </a:ext>
                  </a:extLst>
                </a:gridCol>
                <a:gridCol w="1445433">
                  <a:extLst>
                    <a:ext uri="{9D8B030D-6E8A-4147-A177-3AD203B41FA5}">
                      <a16:colId xmlns:a16="http://schemas.microsoft.com/office/drawing/2014/main" val="3431260505"/>
                    </a:ext>
                  </a:extLst>
                </a:gridCol>
                <a:gridCol w="1084075">
                  <a:extLst>
                    <a:ext uri="{9D8B030D-6E8A-4147-A177-3AD203B41FA5}">
                      <a16:colId xmlns:a16="http://schemas.microsoft.com/office/drawing/2014/main" val="2490893395"/>
                    </a:ext>
                  </a:extLst>
                </a:gridCol>
              </a:tblGrid>
              <a:tr h="180000">
                <a:tc>
                  <a:txBody>
                    <a:bodyPr/>
                    <a:lstStyle/>
                    <a:p>
                      <a:pPr algn="ctr" fontAlgn="ctr"/>
                      <a:r>
                        <a:rPr lang="ja-JP" altLang="en-US" sz="1050" b="1" i="0" u="none" strike="noStrike" dirty="0">
                          <a:solidFill>
                            <a:srgbClr val="000000"/>
                          </a:solidFill>
                          <a:effectLst/>
                          <a:latin typeface="メイリオ" panose="020B0604030504040204" pitchFamily="50" charset="-128"/>
                          <a:ea typeface="メイリオ" panose="020B0604030504040204" pitchFamily="50" charset="-128"/>
                        </a:rPr>
                        <a:t>保健所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050" b="1" i="0" u="none" strike="noStrike" dirty="0">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050" b="1" i="0" u="none" strike="noStrike" dirty="0">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67716878"/>
                  </a:ext>
                </a:extLst>
              </a:tr>
              <a:tr h="202719">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大津市健康保険部</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保健所衛生課</a:t>
                      </a:r>
                      <a:endParaRPr lang="ja-JP" altLang="en-US"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大津市</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浜大津</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4</a:t>
                      </a:r>
                      <a:r>
                        <a:rPr lang="en-US" altLang="zh-TW" sz="1050" b="0" i="0" u="none" strike="noStrike" dirty="0">
                          <a:solidFill>
                            <a:srgbClr val="000000"/>
                          </a:solidFill>
                          <a:effectLst/>
                          <a:latin typeface="メイリオ" panose="020B0604030504040204" pitchFamily="50" charset="-128"/>
                          <a:ea typeface="メイリオ" panose="020B0604030504040204" pitchFamily="50" charset="-128"/>
                        </a:rPr>
                        <a:t>-1</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p>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明日都浜大津</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階</a:t>
                      </a:r>
                      <a:endParaRPr lang="en-US" altLang="zh-TW"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077-522-8427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2325093"/>
                  </a:ext>
                </a:extLst>
              </a:tr>
            </a:tbl>
          </a:graphicData>
        </a:graphic>
      </p:graphicFrame>
      <p:graphicFrame>
        <p:nvGraphicFramePr>
          <p:cNvPr id="11" name="表 10"/>
          <p:cNvGraphicFramePr>
            <a:graphicFrameLocks noGrp="1"/>
          </p:cNvGraphicFramePr>
          <p:nvPr/>
        </p:nvGraphicFramePr>
        <p:xfrm>
          <a:off x="4635872" y="2204984"/>
          <a:ext cx="4608512" cy="1080000"/>
        </p:xfrm>
        <a:graphic>
          <a:graphicData uri="http://schemas.openxmlformats.org/drawingml/2006/table">
            <a:tbl>
              <a:tblPr/>
              <a:tblGrid>
                <a:gridCol w="1800200">
                  <a:extLst>
                    <a:ext uri="{9D8B030D-6E8A-4147-A177-3AD203B41FA5}">
                      <a16:colId xmlns:a16="http://schemas.microsoft.com/office/drawing/2014/main" val="2982828397"/>
                    </a:ext>
                  </a:extLst>
                </a:gridCol>
                <a:gridCol w="1584176">
                  <a:extLst>
                    <a:ext uri="{9D8B030D-6E8A-4147-A177-3AD203B41FA5}">
                      <a16:colId xmlns:a16="http://schemas.microsoft.com/office/drawing/2014/main" val="2348052608"/>
                    </a:ext>
                  </a:extLst>
                </a:gridCol>
                <a:gridCol w="1224136">
                  <a:extLst>
                    <a:ext uri="{9D8B030D-6E8A-4147-A177-3AD203B41FA5}">
                      <a16:colId xmlns:a16="http://schemas.microsoft.com/office/drawing/2014/main" val="3759348634"/>
                    </a:ext>
                  </a:extLst>
                </a:gridCol>
              </a:tblGrid>
              <a:tr h="180000">
                <a:tc>
                  <a:txBody>
                    <a:bodyPr/>
                    <a:lstStyle/>
                    <a:p>
                      <a:pPr algn="ctr" fontAlgn="ctr"/>
                      <a:r>
                        <a:rPr lang="ja-JP" altLang="en-US" sz="1050" b="1" i="0" u="none" strike="noStrike" dirty="0">
                          <a:solidFill>
                            <a:srgbClr val="000000"/>
                          </a:solidFill>
                          <a:effectLst/>
                          <a:latin typeface="メイリオ" panose="020B0604030504040204" pitchFamily="50" charset="-128"/>
                          <a:ea typeface="メイリオ" panose="020B0604030504040204" pitchFamily="50" charset="-128"/>
                        </a:rPr>
                        <a:t>緊急病院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050" b="1" i="0" u="none" strike="noStrike" dirty="0">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050" b="1" i="0" u="none" strike="noStrike" dirty="0">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91974876"/>
                  </a:ext>
                </a:extLst>
              </a:tr>
              <a:tr h="180000">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大津市民病院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大津市本宮</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2-9-9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077-522-4607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2520079"/>
                  </a:ext>
                </a:extLst>
              </a:tr>
              <a:tr h="180000">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大津赤十字病院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大津市長等</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1-1-35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077-522-4131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139309"/>
                  </a:ext>
                </a:extLst>
              </a:tr>
              <a:tr h="180000">
                <a:tc>
                  <a:txBody>
                    <a:bodyPr/>
                    <a:lstStyle/>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琵琶湖大橋病院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大津市真野</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5-1−29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077-573-4321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2876959"/>
                  </a:ext>
                </a:extLst>
              </a:tr>
              <a:tr h="180000">
                <a:tc>
                  <a:txBody>
                    <a:bodyPr/>
                    <a:lstStyle/>
                    <a:p>
                      <a:pPr algn="l" fontAlgn="ctr"/>
                      <a:r>
                        <a:rPr lang="en-US" sz="1050" b="0" i="0" u="none" strike="noStrike" dirty="0">
                          <a:solidFill>
                            <a:srgbClr val="000000"/>
                          </a:solidFill>
                          <a:effectLst/>
                          <a:latin typeface="メイリオ" panose="020B0604030504040204" pitchFamily="50" charset="-128"/>
                          <a:ea typeface="メイリオ" panose="020B0604030504040204" pitchFamily="50" charset="-128"/>
                        </a:rPr>
                        <a:t>JCHO</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滋賀病院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050" b="0" i="0" u="none" strike="noStrike">
                          <a:solidFill>
                            <a:srgbClr val="000000"/>
                          </a:solidFill>
                          <a:effectLst/>
                          <a:latin typeface="メイリオ" panose="020B0604030504040204" pitchFamily="50" charset="-128"/>
                          <a:ea typeface="メイリオ" panose="020B0604030504040204" pitchFamily="50" charset="-128"/>
                        </a:rPr>
                        <a:t>大津市富士見台</a:t>
                      </a:r>
                      <a:r>
                        <a:rPr lang="en-US" altLang="zh-TW" sz="1050" b="0" i="0" u="none" strike="noStrike">
                          <a:solidFill>
                            <a:srgbClr val="000000"/>
                          </a:solidFill>
                          <a:effectLst/>
                          <a:latin typeface="メイリオ" panose="020B0604030504040204" pitchFamily="50" charset="-128"/>
                          <a:ea typeface="メイリオ" panose="020B0604030504040204" pitchFamily="50" charset="-128"/>
                        </a:rPr>
                        <a:t>16-1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077-537-3101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381864"/>
                  </a:ext>
                </a:extLst>
              </a:tr>
              <a:tr h="180000">
                <a:tc>
                  <a:txBody>
                    <a:bodyPr/>
                    <a:lstStyle/>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大津赤十字志賀病院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050" b="0" i="0" u="none" strike="noStrike">
                          <a:solidFill>
                            <a:srgbClr val="000000"/>
                          </a:solidFill>
                          <a:effectLst/>
                          <a:latin typeface="メイリオ" panose="020B0604030504040204" pitchFamily="50" charset="-128"/>
                          <a:ea typeface="メイリオ" panose="020B0604030504040204" pitchFamily="50" charset="-128"/>
                        </a:rPr>
                        <a:t>大津市和邇中</a:t>
                      </a:r>
                      <a:r>
                        <a:rPr lang="en-US" altLang="zh-TW" sz="1050" b="0" i="0" u="none" strike="noStrike">
                          <a:solidFill>
                            <a:srgbClr val="000000"/>
                          </a:solidFill>
                          <a:effectLst/>
                          <a:latin typeface="メイリオ" panose="020B0604030504040204" pitchFamily="50" charset="-128"/>
                          <a:ea typeface="メイリオ" panose="020B0604030504040204" pitchFamily="50" charset="-128"/>
                        </a:rPr>
                        <a:t>298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077-594-8777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3690262"/>
                  </a:ext>
                </a:extLst>
              </a:tr>
            </a:tbl>
          </a:graphicData>
        </a:graphic>
      </p:graphicFrame>
      <p:sp>
        <p:nvSpPr>
          <p:cNvPr id="14" name="テキスト ボックス 13"/>
          <p:cNvSpPr txBox="1"/>
          <p:nvPr/>
        </p:nvSpPr>
        <p:spPr>
          <a:xfrm>
            <a:off x="776536" y="3353979"/>
            <a:ext cx="1082348"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●交通施設</a:t>
            </a:r>
          </a:p>
        </p:txBody>
      </p:sp>
      <p:graphicFrame>
        <p:nvGraphicFramePr>
          <p:cNvPr id="5" name="表 4"/>
          <p:cNvGraphicFramePr>
            <a:graphicFrameLocks noGrp="1"/>
          </p:cNvGraphicFramePr>
          <p:nvPr/>
        </p:nvGraphicFramePr>
        <p:xfrm>
          <a:off x="907118" y="3645104"/>
          <a:ext cx="4680520" cy="720000"/>
        </p:xfrm>
        <a:graphic>
          <a:graphicData uri="http://schemas.openxmlformats.org/drawingml/2006/table">
            <a:tbl>
              <a:tblPr/>
              <a:tblGrid>
                <a:gridCol w="1656184">
                  <a:extLst>
                    <a:ext uri="{9D8B030D-6E8A-4147-A177-3AD203B41FA5}">
                      <a16:colId xmlns:a16="http://schemas.microsoft.com/office/drawing/2014/main" val="3545679083"/>
                    </a:ext>
                  </a:extLst>
                </a:gridCol>
                <a:gridCol w="1800200">
                  <a:extLst>
                    <a:ext uri="{9D8B030D-6E8A-4147-A177-3AD203B41FA5}">
                      <a16:colId xmlns:a16="http://schemas.microsoft.com/office/drawing/2014/main" val="3039846603"/>
                    </a:ext>
                  </a:extLst>
                </a:gridCol>
                <a:gridCol w="1224136">
                  <a:extLst>
                    <a:ext uri="{9D8B030D-6E8A-4147-A177-3AD203B41FA5}">
                      <a16:colId xmlns:a16="http://schemas.microsoft.com/office/drawing/2014/main" val="2800146575"/>
                    </a:ext>
                  </a:extLst>
                </a:gridCol>
              </a:tblGrid>
              <a:tr h="180000">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施設名</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1" i="0" u="none" strike="noStrike">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539430071"/>
                  </a:ext>
                </a:extLst>
              </a:tr>
              <a:tr h="180000">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比叡山ドライブウェイ</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大津市山上町長等山</a:t>
                      </a:r>
                      <a:r>
                        <a:rPr lang="en-US" altLang="zh-TW" sz="1050" b="0" i="0" u="none" strike="noStrike" dirty="0">
                          <a:solidFill>
                            <a:srgbClr val="000000"/>
                          </a:solidFill>
                          <a:effectLst/>
                          <a:latin typeface="メイリオ" panose="020B0604030504040204" pitchFamily="50" charset="-128"/>
                          <a:ea typeface="メイリオ" panose="020B0604030504040204" pitchFamily="50" charset="-128"/>
                        </a:rPr>
                        <a:t>776-30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077-529-2216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457842"/>
                  </a:ext>
                </a:extLst>
              </a:tr>
              <a:tr h="180000">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奥比叡ドライブウェイ</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大津市坂本本町</a:t>
                      </a:r>
                      <a:r>
                        <a:rPr lang="en-US" altLang="zh-CN" sz="1050" b="0" i="0" u="none" strike="noStrike" dirty="0">
                          <a:solidFill>
                            <a:srgbClr val="000000"/>
                          </a:solidFill>
                          <a:effectLst/>
                          <a:latin typeface="メイリオ" panose="020B0604030504040204" pitchFamily="50" charset="-128"/>
                          <a:ea typeface="メイリオ" panose="020B0604030504040204" pitchFamily="50" charset="-128"/>
                        </a:rPr>
                        <a:t>4220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077-578-2139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9277691"/>
                  </a:ext>
                </a:extLst>
              </a:tr>
              <a:tr h="180000">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坂本ケーブル</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050" b="0" i="0" u="none" strike="noStrike" dirty="0">
                          <a:solidFill>
                            <a:srgbClr val="000000"/>
                          </a:solidFill>
                          <a:effectLst/>
                          <a:latin typeface="メイリオ" panose="020B0604030504040204" pitchFamily="50" charset="-128"/>
                          <a:ea typeface="メイリオ" panose="020B0604030504040204" pitchFamily="50" charset="-128"/>
                        </a:rPr>
                        <a:t>大津市坂本本町</a:t>
                      </a:r>
                      <a:r>
                        <a:rPr lang="en-US" altLang="zh-CN" sz="1050" b="0" i="0" u="none" strike="noStrike" dirty="0">
                          <a:solidFill>
                            <a:srgbClr val="000000"/>
                          </a:solidFill>
                          <a:effectLst/>
                          <a:latin typeface="メイリオ" panose="020B0604030504040204" pitchFamily="50" charset="-128"/>
                          <a:ea typeface="メイリオ" panose="020B0604030504040204" pitchFamily="50" charset="-128"/>
                        </a:rPr>
                        <a:t>4244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077-578-0531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6963551"/>
                  </a:ext>
                </a:extLst>
              </a:tr>
            </a:tbl>
          </a:graphicData>
        </a:graphic>
      </p:graphicFrame>
      <p:sp>
        <p:nvSpPr>
          <p:cNvPr id="16" name="テキスト ボックス 15"/>
          <p:cNvSpPr txBox="1"/>
          <p:nvPr/>
        </p:nvSpPr>
        <p:spPr>
          <a:xfrm>
            <a:off x="776537" y="4542014"/>
            <a:ext cx="1620957" cy="307777"/>
          </a:xfrm>
          <a:prstGeom prst="rect">
            <a:avLst/>
          </a:prstGeom>
          <a:noFill/>
        </p:spPr>
        <p:txBody>
          <a:bodyPr wrap="none" rtlCol="0">
            <a:spAutoFit/>
          </a:bodyPr>
          <a:lstStyle/>
          <a:p>
            <a:r>
              <a:rPr kumimoji="1" lang="ja-JP" altLang="en-US" sz="1400" b="1" dirty="0">
                <a:latin typeface="Meiryo UI" panose="020B0604030504040204" pitchFamily="50" charset="-128"/>
                <a:ea typeface="Meiryo UI" panose="020B0604030504040204" pitchFamily="50" charset="-128"/>
              </a:rPr>
              <a:t>●市内観光案内所</a:t>
            </a:r>
          </a:p>
        </p:txBody>
      </p:sp>
      <p:graphicFrame>
        <p:nvGraphicFramePr>
          <p:cNvPr id="2" name="表 1"/>
          <p:cNvGraphicFramePr>
            <a:graphicFrameLocks noGrp="1"/>
          </p:cNvGraphicFramePr>
          <p:nvPr/>
        </p:nvGraphicFramePr>
        <p:xfrm>
          <a:off x="907118" y="4869320"/>
          <a:ext cx="7588804" cy="1440000"/>
        </p:xfrm>
        <a:graphic>
          <a:graphicData uri="http://schemas.openxmlformats.org/drawingml/2006/table">
            <a:tbl>
              <a:tblPr/>
              <a:tblGrid>
                <a:gridCol w="1684148">
                  <a:extLst>
                    <a:ext uri="{9D8B030D-6E8A-4147-A177-3AD203B41FA5}">
                      <a16:colId xmlns:a16="http://schemas.microsoft.com/office/drawing/2014/main" val="2143524290"/>
                    </a:ext>
                  </a:extLst>
                </a:gridCol>
                <a:gridCol w="3312368">
                  <a:extLst>
                    <a:ext uri="{9D8B030D-6E8A-4147-A177-3AD203B41FA5}">
                      <a16:colId xmlns:a16="http://schemas.microsoft.com/office/drawing/2014/main" val="2117477827"/>
                    </a:ext>
                  </a:extLst>
                </a:gridCol>
                <a:gridCol w="1368152">
                  <a:extLst>
                    <a:ext uri="{9D8B030D-6E8A-4147-A177-3AD203B41FA5}">
                      <a16:colId xmlns:a16="http://schemas.microsoft.com/office/drawing/2014/main" val="683014378"/>
                    </a:ext>
                  </a:extLst>
                </a:gridCol>
                <a:gridCol w="1224136">
                  <a:extLst>
                    <a:ext uri="{9D8B030D-6E8A-4147-A177-3AD203B41FA5}">
                      <a16:colId xmlns:a16="http://schemas.microsoft.com/office/drawing/2014/main" val="898129183"/>
                    </a:ext>
                  </a:extLst>
                </a:gridCol>
              </a:tblGrid>
              <a:tr h="180000">
                <a:tc>
                  <a:txBody>
                    <a:bodyPr/>
                    <a:lstStyle/>
                    <a:p>
                      <a:pPr algn="ctr" fontAlgn="ctr"/>
                      <a:r>
                        <a:rPr lang="ja-JP" altLang="en-US" sz="1100" b="1" i="0" u="none" strike="noStrike" dirty="0">
                          <a:solidFill>
                            <a:srgbClr val="000000"/>
                          </a:solidFill>
                          <a:effectLst/>
                          <a:latin typeface="メイリオ" panose="020B0604030504040204" pitchFamily="50" charset="-128"/>
                          <a:ea typeface="メイリオ" panose="020B0604030504040204" pitchFamily="50" charset="-128"/>
                        </a:rPr>
                        <a:t>施設名</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a:solidFill>
                            <a:srgbClr val="000000"/>
                          </a:solidFill>
                          <a:effectLst/>
                          <a:latin typeface="メイリオ" panose="020B0604030504040204" pitchFamily="50" charset="-128"/>
                          <a:ea typeface="メイリオ" panose="020B0604030504040204" pitchFamily="50" charset="-128"/>
                        </a:rPr>
                        <a:t>住所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1" i="0" u="none" strike="noStrike">
                          <a:solidFill>
                            <a:srgbClr val="000000"/>
                          </a:solidFill>
                          <a:effectLst/>
                          <a:latin typeface="メイリオ" panose="020B0604030504040204" pitchFamily="50" charset="-128"/>
                          <a:ea typeface="メイリオ" panose="020B0604030504040204" pitchFamily="50" charset="-128"/>
                        </a:rPr>
                        <a:t>営業時間</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1" i="0" u="none" strike="noStrike">
                          <a:solidFill>
                            <a:srgbClr val="000000"/>
                          </a:solidFill>
                          <a:effectLst/>
                          <a:latin typeface="メイリオ" panose="020B0604030504040204" pitchFamily="50" charset="-128"/>
                          <a:ea typeface="メイリオ" panose="020B0604030504040204" pitchFamily="50" charset="-128"/>
                        </a:rPr>
                        <a:t>TEL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49252834"/>
                  </a:ext>
                </a:extLst>
              </a:tr>
              <a:tr h="180000">
                <a:tc>
                  <a:txBody>
                    <a:bodyPr/>
                    <a:lstStyle/>
                    <a:p>
                      <a:pPr algn="l" fontAlgn="ctr"/>
                      <a:r>
                        <a:rPr lang="zh-CN" altLang="en-US" sz="1050" b="0" i="0" u="none" strike="noStrike">
                          <a:solidFill>
                            <a:srgbClr val="000000"/>
                          </a:solidFill>
                          <a:effectLst/>
                          <a:latin typeface="メイリオ" panose="020B0604030504040204" pitchFamily="50" charset="-128"/>
                          <a:ea typeface="メイリオ" panose="020B0604030504040204" pitchFamily="50" charset="-128"/>
                        </a:rPr>
                        <a:t>大津駅観光案内所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dirty="0">
                          <a:solidFill>
                            <a:srgbClr val="000000"/>
                          </a:solidFill>
                          <a:effectLst/>
                          <a:latin typeface="メイリオ" panose="020B0604030504040204" pitchFamily="50" charset="-128"/>
                          <a:ea typeface="メイリオ" panose="020B0604030504040204" pitchFamily="50" charset="-128"/>
                        </a:rPr>
                        <a:t>JR</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大津駅</a:t>
                      </a: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階</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9:00~18:00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077-522-3830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4650453"/>
                  </a:ext>
                </a:extLst>
              </a:tr>
              <a:tr h="180000">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おごと温泉観光公園</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JR</a:t>
                      </a: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おごと温泉駅（徒歩</a:t>
                      </a: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20</a:t>
                      </a: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分）</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8:00~18:00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077-578-3750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7466817"/>
                  </a:ext>
                </a:extLst>
              </a:tr>
              <a:tr h="180000">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志賀観光案内所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JR</a:t>
                      </a: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志賀駅（駅出て山手すぐ）</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9:00~17:00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077-592-0378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6300752"/>
                  </a:ext>
                </a:extLst>
              </a:tr>
              <a:tr h="180000">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堅田駅前観光案内所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JR</a:t>
                      </a: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堅田駅（改札を出て左、交番横）</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9:00~18:00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077-573-1000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0928752"/>
                  </a:ext>
                </a:extLst>
              </a:tr>
              <a:tr h="180000">
                <a:tc>
                  <a:txBody>
                    <a:bodyPr/>
                    <a:lstStyle/>
                    <a:p>
                      <a:pPr algn="l" fontAlgn="ctr"/>
                      <a:r>
                        <a:rPr lang="zh-CN" altLang="en-US" sz="1050" b="0" i="0" u="none" strike="noStrike">
                          <a:solidFill>
                            <a:srgbClr val="000000"/>
                          </a:solidFill>
                          <a:effectLst/>
                          <a:latin typeface="メイリオ" panose="020B0604030504040204" pitchFamily="50" charset="-128"/>
                          <a:ea typeface="メイリオ" panose="020B0604030504040204" pitchFamily="50" charset="-128"/>
                        </a:rPr>
                        <a:t>石山寺観光案内所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a:solidFill>
                            <a:srgbClr val="000000"/>
                          </a:solidFill>
                          <a:effectLst/>
                          <a:latin typeface="メイリオ" panose="020B0604030504040204" pitchFamily="50" charset="-128"/>
                          <a:ea typeface="メイリオ" panose="020B0604030504040204" pitchFamily="50" charset="-128"/>
                        </a:rPr>
                        <a:t>石山寺山門前（石山観光会館内）</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9:00~17:00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077-537-1105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9409190"/>
                  </a:ext>
                </a:extLst>
              </a:tr>
              <a:tr h="180000">
                <a:tc>
                  <a:txBody>
                    <a:bodyPr/>
                    <a:lstStyle/>
                    <a:p>
                      <a:pPr algn="l" fontAlgn="ctr"/>
                      <a:r>
                        <a:rPr lang="zh-CN" altLang="en-US" sz="1050" b="0" i="0" u="none" strike="noStrike">
                          <a:solidFill>
                            <a:srgbClr val="000000"/>
                          </a:solidFill>
                          <a:effectLst/>
                          <a:latin typeface="メイリオ" panose="020B0604030504040204" pitchFamily="50" charset="-128"/>
                          <a:ea typeface="メイリオ" panose="020B0604030504040204" pitchFamily="50" charset="-128"/>
                        </a:rPr>
                        <a:t>坂本観光案内所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京阪電車坂本比叡山口駅（改札を出て道向い左すぐ）</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9:00~17:00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077-578-6565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8869554"/>
                  </a:ext>
                </a:extLst>
              </a:tr>
              <a:tr h="180000">
                <a:tc>
                  <a:txBody>
                    <a:bodyPr/>
                    <a:lstStyle/>
                    <a:p>
                      <a:pPr algn="l" fontAlgn="ctr"/>
                      <a:r>
                        <a:rPr lang="zh-CN" altLang="en-US" sz="1050" b="0" i="0" u="none" strike="noStrike" dirty="0">
                          <a:solidFill>
                            <a:srgbClr val="000000"/>
                          </a:solidFill>
                          <a:effectLst/>
                          <a:latin typeface="メイリオ" panose="020B0604030504040204" pitchFamily="50" charset="-128"/>
                          <a:ea typeface="メイリオ" panose="020B0604030504040204" pitchFamily="50" charset="-128"/>
                        </a:rPr>
                        <a:t>石山駅観光案内所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050" b="0" i="0" u="none" strike="noStrike">
                          <a:solidFill>
                            <a:srgbClr val="000000"/>
                          </a:solidFill>
                          <a:effectLst/>
                          <a:latin typeface="メイリオ" panose="020B0604030504040204" pitchFamily="50" charset="-128"/>
                          <a:ea typeface="メイリオ" panose="020B0604030504040204" pitchFamily="50" charset="-128"/>
                        </a:rPr>
                        <a:t>石山駅（京阪電車改札口横）</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a:solidFill>
                            <a:srgbClr val="000000"/>
                          </a:solidFill>
                          <a:effectLst/>
                          <a:latin typeface="メイリオ" panose="020B0604030504040204" pitchFamily="50" charset="-128"/>
                          <a:ea typeface="メイリオ" panose="020B0604030504040204" pitchFamily="50" charset="-128"/>
                        </a:rPr>
                        <a:t>9:00~18:00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a:solidFill>
                            <a:srgbClr val="000000"/>
                          </a:solidFill>
                          <a:effectLst/>
                          <a:latin typeface="メイリオ" panose="020B0604030504040204" pitchFamily="50" charset="-128"/>
                          <a:ea typeface="メイリオ" panose="020B0604030504040204" pitchFamily="50" charset="-128"/>
                        </a:rPr>
                        <a:t>077-534-0706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6092661"/>
                  </a:ext>
                </a:extLst>
              </a:tr>
            </a:tbl>
          </a:graphicData>
        </a:graphic>
      </p:graphicFrame>
    </p:spTree>
    <p:extLst>
      <p:ext uri="{BB962C8B-B14F-4D97-AF65-F5344CB8AC3E}">
        <p14:creationId xmlns:p14="http://schemas.microsoft.com/office/powerpoint/2010/main" val="2326783116"/>
      </p:ext>
    </p:extLst>
  </p:cSld>
  <p:clrMapOvr>
    <a:masterClrMapping/>
  </p:clrMapOvr>
</p:sld>
</file>

<file path=ppt/theme/theme1.xml><?xml version="1.0" encoding="utf-8"?>
<a:theme xmlns:a="http://schemas.openxmlformats.org/drawingml/2006/main" name="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テーマ1">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テーマ1" id="{56D87EF8-5029-40B6-B0EC-58F627F5F4C4}" vid="{C053D549-820A-47EA-9CBB-AF1AD2D757A8}"/>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びわ湖大津教育旅行</Template>
  <TotalTime>4462</TotalTime>
  <Words>4305</Words>
  <Application>Microsoft Office PowerPoint</Application>
  <PresentationFormat>A4 210 x 297 mm</PresentationFormat>
  <Paragraphs>542</Paragraphs>
  <Slides>13</Slides>
  <Notes>12</Notes>
  <HiddenSlides>0</HiddenSlides>
  <MMClips>0</MMClips>
  <ScaleCrop>false</ScaleCrop>
  <HeadingPairs>
    <vt:vector size="6" baseType="variant">
      <vt:variant>
        <vt:lpstr>使用されているフォント</vt:lpstr>
      </vt:variant>
      <vt:variant>
        <vt:i4>7</vt:i4>
      </vt:variant>
      <vt:variant>
        <vt:lpstr>テーマ</vt:lpstr>
      </vt:variant>
      <vt:variant>
        <vt:i4>3</vt:i4>
      </vt:variant>
      <vt:variant>
        <vt:lpstr>スライド タイトル</vt:lpstr>
      </vt:variant>
      <vt:variant>
        <vt:i4>13</vt:i4>
      </vt:variant>
    </vt:vector>
  </HeadingPairs>
  <TitlesOfParts>
    <vt:vector size="23" baseType="lpstr">
      <vt:lpstr>Meiryo UI</vt:lpstr>
      <vt:lpstr>游ゴシック Light</vt:lpstr>
      <vt:lpstr>メイリオ</vt:lpstr>
      <vt:lpstr>Arial</vt:lpstr>
      <vt:lpstr>Gill Sans Nova Light</vt:lpstr>
      <vt:lpstr>Calibri</vt:lpstr>
      <vt:lpstr>游ゴシック</vt:lpstr>
      <vt:lpstr>びわ湖大津教育旅行</vt:lpstr>
      <vt:lpstr>デザインの設定</vt:lpstr>
      <vt:lpstr>テーマ1</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永田 誠</dc:creator>
  <cp:lastModifiedBy>tb164</cp:lastModifiedBy>
  <cp:revision>359</cp:revision>
  <cp:lastPrinted>2023-05-20T02:48:54Z</cp:lastPrinted>
  <dcterms:created xsi:type="dcterms:W3CDTF">2007-11-20T00:15:05Z</dcterms:created>
  <dcterms:modified xsi:type="dcterms:W3CDTF">2023-05-23T04:02:46Z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0008006c280000000000010250300207b74006b004c800</vt:lpwstr>
  </property>
</Properties>
</file>